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notesSlides/notesSlide57.xml" ContentType="application/vnd.openxmlformats-officedocument.presentationml.notesSlide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notesSlides/notesSlide36.xml" ContentType="application/vnd.openxmlformats-officedocument.presentationml.notesSlide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94.xml" ContentType="application/vnd.openxmlformats-officedocument.presentationml.tags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50.xml" ContentType="application/vnd.openxmlformats-officedocument.presentationml.notesSlide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99.xml" ContentType="application/vnd.openxmlformats-officedocument.presentationml.tags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notesSlides/notesSlide33.xml" ContentType="application/vnd.openxmlformats-officedocument.presentationml.notesSlide+xml"/>
  <Override PartName="/ppt/tags/tag73.xml" ContentType="application/vnd.openxmlformats-officedocument.presentationml.tags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40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75"/>
  </p:notesMasterIdLst>
  <p:handoutMasterIdLst>
    <p:handoutMasterId r:id="rId76"/>
  </p:handoutMasterIdLst>
  <p:sldIdLst>
    <p:sldId id="256" r:id="rId2"/>
    <p:sldId id="277" r:id="rId3"/>
    <p:sldId id="402" r:id="rId4"/>
    <p:sldId id="563" r:id="rId5"/>
    <p:sldId id="599" r:id="rId6"/>
    <p:sldId id="562" r:id="rId7"/>
    <p:sldId id="564" r:id="rId8"/>
    <p:sldId id="561" r:id="rId9"/>
    <p:sldId id="565" r:id="rId10"/>
    <p:sldId id="586" r:id="rId11"/>
    <p:sldId id="568" r:id="rId12"/>
    <p:sldId id="608" r:id="rId13"/>
    <p:sldId id="607" r:id="rId14"/>
    <p:sldId id="592" r:id="rId15"/>
    <p:sldId id="609" r:id="rId16"/>
    <p:sldId id="570" r:id="rId17"/>
    <p:sldId id="571" r:id="rId18"/>
    <p:sldId id="610" r:id="rId19"/>
    <p:sldId id="572" r:id="rId20"/>
    <p:sldId id="611" r:id="rId21"/>
    <p:sldId id="588" r:id="rId22"/>
    <p:sldId id="612" r:id="rId23"/>
    <p:sldId id="593" r:id="rId24"/>
    <p:sldId id="613" r:id="rId25"/>
    <p:sldId id="601" r:id="rId26"/>
    <p:sldId id="574" r:id="rId27"/>
    <p:sldId id="587" r:id="rId28"/>
    <p:sldId id="602" r:id="rId29"/>
    <p:sldId id="604" r:id="rId30"/>
    <p:sldId id="576" r:id="rId31"/>
    <p:sldId id="578" r:id="rId32"/>
    <p:sldId id="589" r:id="rId33"/>
    <p:sldId id="590" r:id="rId34"/>
    <p:sldId id="591" r:id="rId35"/>
    <p:sldId id="581" r:id="rId36"/>
    <p:sldId id="582" r:id="rId37"/>
    <p:sldId id="583" r:id="rId38"/>
    <p:sldId id="584" r:id="rId39"/>
    <p:sldId id="595" r:id="rId40"/>
    <p:sldId id="596" r:id="rId41"/>
    <p:sldId id="603" r:id="rId42"/>
    <p:sldId id="594" r:id="rId43"/>
    <p:sldId id="512" r:id="rId44"/>
    <p:sldId id="513" r:id="rId45"/>
    <p:sldId id="514" r:id="rId46"/>
    <p:sldId id="515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9" r:id="rId55"/>
    <p:sldId id="530" r:id="rId56"/>
    <p:sldId id="482" r:id="rId57"/>
    <p:sldId id="459" r:id="rId58"/>
    <p:sldId id="444" r:id="rId59"/>
    <p:sldId id="484" r:id="rId60"/>
    <p:sldId id="485" r:id="rId61"/>
    <p:sldId id="486" r:id="rId62"/>
    <p:sldId id="487" r:id="rId63"/>
    <p:sldId id="488" r:id="rId64"/>
    <p:sldId id="489" r:id="rId65"/>
    <p:sldId id="443" r:id="rId66"/>
    <p:sldId id="445" r:id="rId67"/>
    <p:sldId id="446" r:id="rId68"/>
    <p:sldId id="450" r:id="rId69"/>
    <p:sldId id="460" r:id="rId70"/>
    <p:sldId id="448" r:id="rId71"/>
    <p:sldId id="449" r:id="rId72"/>
    <p:sldId id="480" r:id="rId73"/>
    <p:sldId id="615" r:id="rId74"/>
  </p:sldIdLst>
  <p:sldSz cx="9144000" cy="6858000" type="screen4x3"/>
  <p:notesSz cx="7099300" cy="10234613"/>
  <p:custDataLst>
    <p:tags r:id="rId77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folHlink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folHlink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folHlink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folHlink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folHlink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folHlink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folHlink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folHlink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folHlink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Denholm-Price" initials="J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63FF"/>
    <a:srgbClr val="FFFF63"/>
    <a:srgbClr val="63FFFF"/>
    <a:srgbClr val="33CCFF"/>
    <a:srgbClr val="DC14BF"/>
    <a:srgbClr val="990000"/>
    <a:srgbClr val="FFCCFF"/>
    <a:srgbClr val="CCFFCC"/>
    <a:srgbClr val="F7F7F7"/>
    <a:srgbClr val="F0F0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796" autoAdjust="0"/>
  </p:normalViewPr>
  <p:slideViewPr>
    <p:cSldViewPr>
      <p:cViewPr varScale="1">
        <p:scale>
          <a:sx n="85" d="100"/>
          <a:sy n="85" d="100"/>
        </p:scale>
        <p:origin x="-7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50" y="-90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l">
              <a:defRPr sz="11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1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l">
              <a:defRPr sz="11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100" i="0">
                <a:solidFill>
                  <a:schemeClr val="tx1"/>
                </a:solidFill>
              </a:defRPr>
            </a:lvl1pPr>
          </a:lstStyle>
          <a:p>
            <a:fld id="{B9654A99-890E-4A9C-A870-6BE7DF82545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i="0">
                <a:solidFill>
                  <a:schemeClr val="tx1"/>
                </a:solidFill>
              </a:defRPr>
            </a:lvl1pPr>
          </a:lstStyle>
          <a:p>
            <a:fld id="{B2BB9B17-AC28-4B47-9D14-E557A183A0F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EC524-2C1D-4FA8-8DA3-A79C34100A4A}" type="slidenum">
              <a:rPr lang="en-GB"/>
              <a:pPr/>
              <a:t>1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0F552-86FA-4A6D-8FF3-0F9E765DC56D}" type="slidenum">
              <a:rPr lang="en-GB" smtClean="0">
                <a:latin typeface="Times New Roman" charset="0"/>
              </a:rPr>
              <a:pPr/>
              <a:t>16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B7983-0F71-4C62-B77F-9D66A70C8A77}" type="slidenum">
              <a:rPr lang="en-GB" smtClean="0">
                <a:latin typeface="Times New Roman" charset="0"/>
              </a:rPr>
              <a:pPr/>
              <a:t>17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F7816-2BA2-4B3C-AB70-5271FDD9941D}" type="slidenum">
              <a:rPr lang="en-GB" smtClean="0">
                <a:latin typeface="Times New Roman" charset="0"/>
              </a:rPr>
              <a:pPr/>
              <a:t>19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D8925-A964-445C-935E-41403E51B855}" type="slidenum">
              <a:rPr lang="en-GB"/>
              <a:pPr/>
              <a:t>2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F7816-2BA2-4B3C-AB70-5271FDD9941D}" type="slidenum">
              <a:rPr lang="en-GB" smtClean="0">
                <a:latin typeface="Times New Roman" charset="0"/>
              </a:rPr>
              <a:pPr/>
              <a:t>21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Edit CSS on http://staffnet.kingston.ac.uk/~ku13043/WebTech/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B7983-0F71-4C62-B77F-9D66A70C8A77}" type="slidenum">
              <a:rPr lang="en-GB" smtClean="0">
                <a:latin typeface="Times New Roman" charset="0"/>
              </a:rPr>
              <a:pPr/>
              <a:t>23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B7983-0F71-4C62-B77F-9D66A70C8A77}" type="slidenum">
              <a:rPr lang="en-GB" smtClean="0">
                <a:latin typeface="Times New Roman" charset="0"/>
              </a:rPr>
              <a:pPr/>
              <a:t>25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F7816-2BA2-4B3C-AB70-5271FDD9941D}" type="slidenum">
              <a:rPr lang="en-GB" smtClean="0">
                <a:latin typeface="Times New Roman" charset="0"/>
              </a:rPr>
              <a:pPr/>
              <a:t>26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F7816-2BA2-4B3C-AB70-5271FDD9941D}" type="slidenum">
              <a:rPr lang="en-GB" smtClean="0">
                <a:latin typeface="Times New Roman" charset="0"/>
              </a:rPr>
              <a:pPr/>
              <a:t>27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F7816-2BA2-4B3C-AB70-5271FDD9941D}" type="slidenum">
              <a:rPr lang="en-GB" smtClean="0">
                <a:latin typeface="Times New Roman" charset="0"/>
              </a:rPr>
              <a:pPr/>
              <a:t>28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F7816-2BA2-4B3C-AB70-5271FDD9941D}" type="slidenum">
              <a:rPr lang="en-GB" smtClean="0">
                <a:latin typeface="Times New Roman" charset="0"/>
              </a:rPr>
              <a:pPr/>
              <a:t>29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06DFA-AA2C-40FB-A3E2-C4610586E979}" type="slidenum">
              <a:rPr lang="en-GB"/>
              <a:pPr/>
              <a:t>3</a:t>
            </a:fld>
            <a:endParaRPr lang="en-GB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F7816-2BA2-4B3C-AB70-5271FDD9941D}" type="slidenum">
              <a:rPr lang="en-GB" smtClean="0">
                <a:latin typeface="Times New Roman" charset="0"/>
              </a:rPr>
              <a:pPr/>
              <a:t>30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F7816-2BA2-4B3C-AB70-5271FDD9941D}" type="slidenum">
              <a:rPr lang="en-GB" smtClean="0">
                <a:latin typeface="Times New Roman" charset="0"/>
              </a:rPr>
              <a:pPr/>
              <a:t>31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73D07-0896-4F14-B973-CF26DD9F7A3E}" type="slidenum">
              <a:rPr lang="en-GB" smtClean="0">
                <a:latin typeface="Times New Roman" charset="0"/>
              </a:rPr>
              <a:pPr/>
              <a:t>35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solidFill>
            <a:srgbClr val="FFFFFF"/>
          </a:solidFill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1441"/>
            <a:ext cx="5205048" cy="460557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9" tIns="45714" rIns="91429" bIns="45714"/>
          <a:lstStyle/>
          <a:p>
            <a:r>
              <a:rPr lang="en-GB" smtClean="0">
                <a:latin typeface="Times New Roman" charset="0"/>
              </a:rPr>
              <a:t>Style is inherited … it propagates from parent to child through the </a:t>
            </a:r>
            <a:r>
              <a:rPr lang="en-GB" i="1" smtClean="0">
                <a:latin typeface="Times New Roman" charset="0"/>
              </a:rPr>
              <a:t>tree</a:t>
            </a:r>
            <a:r>
              <a:rPr lang="en-GB" smtClean="0">
                <a:latin typeface="Times New Roman" charset="0"/>
              </a:rPr>
              <a:t> that is the HTML document.</a:t>
            </a:r>
          </a:p>
          <a:p>
            <a:r>
              <a:rPr lang="en-GB" smtClean="0">
                <a:latin typeface="Times New Roman" charset="0"/>
              </a:rPr>
              <a:t>The &lt;body&gt; is the top of the tree so all style cascades from there.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7B175-BABF-49CD-9580-F975D7C11540}" type="slidenum">
              <a:rPr lang="en-GB" smtClean="0">
                <a:latin typeface="Times New Roman" charset="0"/>
              </a:rPr>
              <a:pPr/>
              <a:t>36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1441"/>
            <a:ext cx="5205048" cy="460557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9" tIns="45714" rIns="91429" bIns="45714"/>
          <a:lstStyle/>
          <a:p>
            <a:r>
              <a:rPr lang="en-GB" smtClean="0">
                <a:latin typeface="Times New Roman" charset="0"/>
              </a:rPr>
              <a:t>Style is inherited … it propagates from parent to child through the </a:t>
            </a:r>
            <a:r>
              <a:rPr lang="en-GB" i="1" smtClean="0">
                <a:latin typeface="Times New Roman" charset="0"/>
              </a:rPr>
              <a:t>tree</a:t>
            </a:r>
            <a:r>
              <a:rPr lang="en-GB" smtClean="0">
                <a:latin typeface="Times New Roman" charset="0"/>
              </a:rPr>
              <a:t> that is the HTML document.</a:t>
            </a:r>
          </a:p>
          <a:p>
            <a:r>
              <a:rPr lang="en-GB" smtClean="0">
                <a:latin typeface="Times New Roman" charset="0"/>
              </a:rPr>
              <a:t>The &lt;body&gt; is the top of the tree so all style cascades from there.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95129-05E4-4601-ABAB-441844D8E57B}" type="slidenum">
              <a:rPr lang="en-GB" smtClean="0">
                <a:latin typeface="Times New Roman" charset="0"/>
              </a:rPr>
              <a:pPr/>
              <a:t>37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805E7-47DF-4464-A36A-05CF1EEADAC5}" type="slidenum">
              <a:rPr lang="en-GB" smtClean="0">
                <a:latin typeface="Times New Roman" charset="0"/>
              </a:rPr>
              <a:pPr/>
              <a:t>38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805E7-47DF-4464-A36A-05CF1EEADAC5}" type="slidenum">
              <a:rPr lang="en-GB" smtClean="0">
                <a:latin typeface="Times New Roman" charset="0"/>
              </a:rPr>
              <a:pPr/>
              <a:t>39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24543-8A5C-4F66-9C92-9533CDC8E6F9}" type="slidenum">
              <a:rPr lang="en-GB"/>
              <a:pPr/>
              <a:t>4</a:t>
            </a:fld>
            <a:endParaRPr lang="en-GB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setup groups.ppv</a:t>
            </a:r>
          </a:p>
          <a:p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805E7-47DF-4464-A36A-05CF1EEADAC5}" type="slidenum">
              <a:rPr lang="en-GB" smtClean="0">
                <a:latin typeface="Times New Roman" charset="0"/>
              </a:rPr>
              <a:pPr/>
              <a:t>40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B7983-0F71-4C62-B77F-9D66A70C8A77}" type="slidenum">
              <a:rPr lang="en-GB" smtClean="0">
                <a:latin typeface="Times New Roman" charset="0"/>
              </a:rPr>
              <a:pPr/>
              <a:t>42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BE0DB-17C3-4D0B-90F7-D74B7DE5DFA4}" type="slidenum">
              <a:rPr lang="en-GB"/>
              <a:pPr/>
              <a:t>43</a:t>
            </a:fld>
            <a:endParaRPr lang="en-GB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91EB9-DBB0-4A5B-A59D-B75733AB561A}" type="slidenum">
              <a:rPr lang="en-GB"/>
              <a:pPr/>
              <a:t>44</a:t>
            </a:fld>
            <a:endParaRPr lang="en-GB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1CA9E-D04F-4400-A57F-BCC4C3008CFF}" type="slidenum">
              <a:rPr lang="en-GB"/>
              <a:pPr/>
              <a:t>45</a:t>
            </a:fld>
            <a:endParaRPr lang="en-GB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8BB67-D0D5-459E-9413-13BA3634E005}" type="slidenum">
              <a:rPr lang="en-GB"/>
              <a:pPr/>
              <a:t>46</a:t>
            </a:fld>
            <a:endParaRPr lang="en-GB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4947D-6F7B-4921-9A18-370764FFB3F5}" type="slidenum">
              <a:rPr lang="en-GB"/>
              <a:pPr/>
              <a:t>47</a:t>
            </a:fld>
            <a:endParaRPr lang="en-GB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6997B-2ACF-49E9-8D68-50E678E05B59}" type="slidenum">
              <a:rPr lang="en-GB"/>
              <a:pPr/>
              <a:t>48</a:t>
            </a:fld>
            <a:endParaRPr lang="en-GB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F7B51-D83B-4235-BDFC-1DBB74CD5CE9}" type="slidenum">
              <a:rPr lang="en-GB"/>
              <a:pPr/>
              <a:t>49</a:t>
            </a:fld>
            <a:endParaRPr lang="en-GB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A5CB0-1369-4CB6-ACBF-91936A4E9F0E}" type="slidenum">
              <a:rPr lang="en-GB" smtClean="0">
                <a:latin typeface="Times New Roman" charset="0"/>
              </a:rPr>
              <a:pPr/>
              <a:t>5</a:t>
            </a:fld>
            <a:endParaRPr lang="en-GB" smtClean="0"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40D36-AA5E-4CFF-B8EB-48975EDD81F4}" type="slidenum">
              <a:rPr lang="en-GB"/>
              <a:pPr/>
              <a:t>50</a:t>
            </a:fld>
            <a:endParaRPr lang="en-GB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C2F96-8B1B-4E76-810F-A8E93DF7B0F2}" type="slidenum">
              <a:rPr lang="en-GB"/>
              <a:pPr/>
              <a:t>51</a:t>
            </a:fld>
            <a:endParaRPr lang="en-GB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05177-B3DE-49F8-A1F0-31A9AAEB2741}" type="slidenum">
              <a:rPr lang="en-GB"/>
              <a:pPr/>
              <a:t>52</a:t>
            </a:fld>
            <a:endParaRPr lang="en-GB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87B2D-0BB8-4AB6-99A6-98E65A9AA31D}" type="slidenum">
              <a:rPr lang="en-GB"/>
              <a:pPr/>
              <a:t>53</a:t>
            </a:fld>
            <a:endParaRPr lang="en-GB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87230-5322-4EDF-A4DF-6064FA5ACACF}" type="slidenum">
              <a:rPr lang="en-GB"/>
              <a:pPr/>
              <a:t>54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spanish flag.ppv</a:t>
            </a:r>
          </a:p>
          <a:p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852BB-27C8-4815-8173-578D7F32BDF7}" type="slidenum">
              <a:rPr lang="en-GB"/>
              <a:pPr/>
              <a:t>55</a:t>
            </a:fld>
            <a:endParaRPr lang="en-GB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0DADD-B3BD-4F62-AA6D-74A1DEF220EB}" type="slidenum">
              <a:rPr lang="en-GB"/>
              <a:pPr/>
              <a:t>56</a:t>
            </a:fld>
            <a:endParaRPr lang="en-GB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D31DF-390F-48DC-8D05-131BF1F8A1DD}" type="slidenum">
              <a:rPr lang="en-GB"/>
              <a:pPr/>
              <a:t>57</a:t>
            </a:fld>
            <a:endParaRPr lang="en-GB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</p:spPr>
        <p:txBody>
          <a:bodyPr/>
          <a:lstStyle/>
          <a:p>
            <a:r>
              <a:rPr lang="en-GB"/>
              <a:t>Remember:</a:t>
            </a:r>
          </a:p>
          <a:p>
            <a:pPr lvl="1"/>
            <a:r>
              <a:rPr lang="en-GB"/>
              <a:t>It’s the outer box that is positioned (using left/top styles)</a:t>
            </a:r>
          </a:p>
          <a:p>
            <a:pPr lvl="1"/>
            <a:r>
              <a:rPr lang="en-GB"/>
              <a:t>Margin, border and padding styles allow all four lengths to be set using one statement (usually space-separated as top right bottom left).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FEC76-9744-4103-9A79-0DA543848774}" type="slidenum">
              <a:rPr lang="en-GB"/>
              <a:pPr/>
              <a:t>58</a:t>
            </a:fld>
            <a:endParaRPr lang="en-GB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D6A64-F95A-4469-9571-8926166F4BE4}" type="slidenum">
              <a:rPr lang="en-GB"/>
              <a:pPr/>
              <a:t>59</a:t>
            </a:fld>
            <a:endParaRPr lang="en-GB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34598-D167-4D61-A324-2B38626F2735}" type="slidenum">
              <a:rPr lang="en-GB"/>
              <a:pPr/>
              <a:t>6</a:t>
            </a:fld>
            <a:endParaRPr lang="en-GB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B565B-BA71-481A-86BF-2E276A7B52E6}" type="slidenum">
              <a:rPr lang="en-GB"/>
              <a:pPr/>
              <a:t>60</a:t>
            </a:fld>
            <a:endParaRPr lang="en-GB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A14CD-47F4-4D3F-9D63-543F1B4129FC}" type="slidenum">
              <a:rPr lang="en-GB"/>
              <a:pPr/>
              <a:t>61</a:t>
            </a:fld>
            <a:endParaRPr lang="en-GB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CEA64-2D97-4EE6-B626-B813F3614C0E}" type="slidenum">
              <a:rPr lang="en-GB"/>
              <a:pPr/>
              <a:t>62</a:t>
            </a:fld>
            <a:endParaRPr lang="en-GB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8E5B5-E92D-4D94-AFE9-046A12F95BF4}" type="slidenum">
              <a:rPr lang="en-GB"/>
              <a:pPr/>
              <a:t>63</a:t>
            </a:fld>
            <a:endParaRPr lang="en-GB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CC84D-6D01-41B8-83A8-A2A188EE5480}" type="slidenum">
              <a:rPr lang="en-GB"/>
              <a:pPr/>
              <a:t>64</a:t>
            </a:fld>
            <a:endParaRPr lang="en-GB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3DF54-E4AB-4233-B1B1-310F4F1BBBFF}" type="slidenum">
              <a:rPr lang="en-GB"/>
              <a:pPr/>
              <a:t>65</a:t>
            </a:fld>
            <a:endParaRPr lang="en-GB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 lIns="91416" tIns="45708" rIns="91416" bIns="45708"/>
          <a:lstStyle/>
          <a:p>
            <a:r>
              <a:rPr lang="en-GB"/>
              <a:t>Remember:</a:t>
            </a:r>
          </a:p>
          <a:p>
            <a:pPr lvl="1"/>
            <a:r>
              <a:rPr lang="en-GB"/>
              <a:t>It’s the outer box that is positioned (using left/top styles)</a:t>
            </a:r>
          </a:p>
          <a:p>
            <a:pPr lvl="1"/>
            <a:r>
              <a:rPr lang="en-GB"/>
              <a:t>Margin, border and padding styles allow all four lengths to be set using one statement (usually space-separated as top right bottom left).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E8870-D023-477E-97A8-35BE88D2D49B}" type="slidenum">
              <a:rPr lang="en-GB"/>
              <a:pPr/>
              <a:t>66</a:t>
            </a:fld>
            <a:endParaRPr lang="en-GB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 lIns="91416" tIns="45708" rIns="91416" bIns="45708"/>
          <a:lstStyle/>
          <a:p>
            <a:r>
              <a:rPr lang="en-GB"/>
              <a:t>Remember:</a:t>
            </a:r>
          </a:p>
          <a:p>
            <a:pPr lvl="1"/>
            <a:r>
              <a:rPr lang="en-GB"/>
              <a:t>According to the CSS2 box model it's the </a:t>
            </a:r>
            <a:r>
              <a:rPr lang="en-GB" i="1"/>
              <a:t>element</a:t>
            </a:r>
            <a:r>
              <a:rPr lang="en-GB"/>
              <a:t> that is positioned </a:t>
            </a:r>
            <a:r>
              <a:rPr lang="en-GB" u="sng"/>
              <a:t>including</a:t>
            </a:r>
            <a:r>
              <a:rPr lang="en-GB"/>
              <a:t> any padding. [left/top indicate where a child element would be put!]</a:t>
            </a:r>
          </a:p>
          <a:p>
            <a:pPr lvl="1"/>
            <a:r>
              <a:rPr lang="en-GB"/>
              <a:t>Margin./border/padding aren't compliant in NS4!</a:t>
            </a:r>
          </a:p>
          <a:p>
            <a:r>
              <a:rPr lang="en-GB" i="1"/>
              <a:t>Unfortunately</a:t>
            </a:r>
            <a:r>
              <a:rPr lang="en-GB"/>
              <a:t> MS implemented a different model in IE5 whereby the element that's position is still width/height in size but the </a:t>
            </a:r>
            <a:r>
              <a:rPr lang="en-GB" u="sng"/>
              <a:t>border</a:t>
            </a:r>
            <a:r>
              <a:rPr lang="en-GB"/>
              <a:t> is </a:t>
            </a:r>
            <a:r>
              <a:rPr lang="en-GB" i="1"/>
              <a:t>included</a:t>
            </a:r>
            <a:r>
              <a:rPr lang="en-GB"/>
              <a:t> inside the element (so the content space is </a:t>
            </a:r>
            <a:r>
              <a:rPr lang="en-GB" i="1"/>
              <a:t>reduced</a:t>
            </a:r>
            <a:r>
              <a:rPr lang="en-GB"/>
              <a:t> by the border amount).</a:t>
            </a:r>
          </a:p>
          <a:p>
            <a:r>
              <a:rPr lang="en-GB"/>
              <a:t>This is illustrated by a page on my WebTech home page http://king-maths:8080/~James/WebTech/BoxModel/positioning.html</a:t>
            </a:r>
          </a:p>
          <a:p>
            <a:r>
              <a:rPr lang="en-GB"/>
              <a:t>Rumour has it that IE6 reverses this decision in it's old-fashioned 'quirks' rendering mode but restores it in its 'strict' mode!</a:t>
            </a:r>
          </a:p>
          <a:p>
            <a:r>
              <a:rPr lang="en-GB"/>
              <a:t>CSS3 (IE for Mac is written by its author!) includes new style attributes to select the box model - Mozilla also, but different (proprietary) names.</a:t>
            </a:r>
          </a:p>
          <a:p>
            <a:r>
              <a:rPr lang="en-GB"/>
              <a:t>Margin, border and padding styles allow all four lengths to be set using one statement (usually space-separated, ordered clockwise from the top:  top right bottom left).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206DC-4C9D-4D73-AC1E-A6E620DD3C08}" type="slidenum">
              <a:rPr lang="en-GB"/>
              <a:pPr/>
              <a:t>67</a:t>
            </a:fld>
            <a:endParaRPr lang="en-GB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 lIns="91416" tIns="45708" rIns="91416" bIns="45708"/>
          <a:lstStyle/>
          <a:p>
            <a:r>
              <a:rPr lang="en-GB"/>
              <a:t>Remember:</a:t>
            </a:r>
          </a:p>
          <a:p>
            <a:pPr lvl="1"/>
            <a:r>
              <a:rPr lang="en-GB"/>
              <a:t>According to the CSS2 box model it's the </a:t>
            </a:r>
            <a:r>
              <a:rPr lang="en-GB" i="1"/>
              <a:t>element</a:t>
            </a:r>
            <a:r>
              <a:rPr lang="en-GB"/>
              <a:t> that is positioned </a:t>
            </a:r>
            <a:r>
              <a:rPr lang="en-GB" u="sng"/>
              <a:t>including</a:t>
            </a:r>
            <a:r>
              <a:rPr lang="en-GB"/>
              <a:t> any padding. [left/top indicate where a child element would be put!]</a:t>
            </a:r>
          </a:p>
          <a:p>
            <a:pPr lvl="1"/>
            <a:r>
              <a:rPr lang="en-GB"/>
              <a:t>Margin./border/padding aren't compliant in NS4!</a:t>
            </a:r>
          </a:p>
          <a:p>
            <a:r>
              <a:rPr lang="en-GB" i="1"/>
              <a:t>Unfortunately</a:t>
            </a:r>
            <a:r>
              <a:rPr lang="en-GB"/>
              <a:t> MS implemented a different model in IE5 whereby the element that's position is still width/height in size but the </a:t>
            </a:r>
            <a:r>
              <a:rPr lang="en-GB" u="sng"/>
              <a:t>border</a:t>
            </a:r>
            <a:r>
              <a:rPr lang="en-GB"/>
              <a:t> is </a:t>
            </a:r>
            <a:r>
              <a:rPr lang="en-GB" i="1"/>
              <a:t>included</a:t>
            </a:r>
            <a:r>
              <a:rPr lang="en-GB"/>
              <a:t> inside the element (so the content space is </a:t>
            </a:r>
            <a:r>
              <a:rPr lang="en-GB" i="1"/>
              <a:t>reduced</a:t>
            </a:r>
            <a:r>
              <a:rPr lang="en-GB"/>
              <a:t> by the border amount).</a:t>
            </a:r>
          </a:p>
          <a:p>
            <a:r>
              <a:rPr lang="en-GB"/>
              <a:t>This is illustrated by a page on my WebTech home page http://king-maths:8080/~James/WebTech/BoxModel/positioning.html</a:t>
            </a:r>
          </a:p>
          <a:p>
            <a:r>
              <a:rPr lang="en-GB"/>
              <a:t>Rumour has it that IE6 reverses this decision in it's old-fashioned 'quirks' rendering mode but restores it in its 'strict' mode!</a:t>
            </a:r>
          </a:p>
          <a:p>
            <a:r>
              <a:rPr lang="en-GB"/>
              <a:t>CSS3 (IE for Mac is written by its author!) includes new style attributes to select the box model - Mozilla also, but different (proprietary) names.</a:t>
            </a:r>
          </a:p>
          <a:p>
            <a:r>
              <a:rPr lang="en-GB"/>
              <a:t>Margin, border and padding styles allow all four lengths to be set using one statement (usually space-separated, ordered clockwise from the top:  top right bottom left).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53A25-C7BC-463C-BDCF-B028BAF1D8B8}" type="slidenum">
              <a:rPr lang="en-GB"/>
              <a:pPr/>
              <a:t>68</a:t>
            </a:fld>
            <a:endParaRPr lang="en-GB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r>
              <a:rPr lang="en-US" dirty="0" smtClean="0"/>
              <a:t>Get CSS layouts</a:t>
            </a:r>
            <a:r>
              <a:rPr lang="en-US" baseline="0" dirty="0" smtClean="0"/>
              <a:t> </a:t>
            </a:r>
            <a:r>
              <a:rPr lang="en-US" dirty="0" smtClean="0"/>
              <a:t>working in IE and you might be fooling yourself about Mozilla, Opera,</a:t>
            </a:r>
            <a:r>
              <a:rPr lang="en-US" baseline="0" dirty="0" smtClean="0"/>
              <a:t> Safari, mobile compatibility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C3363-E58A-41C2-91A6-C2E47BE97545}" type="slidenum">
              <a:rPr lang="en-GB"/>
              <a:pPr/>
              <a:t>69</a:t>
            </a:fld>
            <a:endParaRPr lang="en-GB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99993-BF33-4EFA-B69A-F73C72648F52}" type="slidenum">
              <a:rPr lang="en-GB"/>
              <a:pPr/>
              <a:t>7</a:t>
            </a:fld>
            <a:endParaRPr lang="en-GB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reading progress.ppv</a:t>
            </a:r>
          </a:p>
          <a:p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DA45-61A0-4A60-915D-E93C94B6FCD5}" type="slidenum">
              <a:rPr lang="en-GB"/>
              <a:pPr/>
              <a:t>70</a:t>
            </a:fld>
            <a:endParaRPr lang="en-GB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713A3-D2E8-4D2B-A912-A61E936ED20B}" type="slidenum">
              <a:rPr lang="en-GB"/>
              <a:pPr/>
              <a:t>71</a:t>
            </a:fld>
            <a:endParaRPr lang="en-GB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BBA03-6A34-40FE-A433-17D13026F6D8}" type="slidenum">
              <a:rPr lang="en-GB"/>
              <a:pPr/>
              <a:t>72</a:t>
            </a:fld>
            <a:endParaRPr lang="en-GB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73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9B17-AC28-4B47-9D14-E557A183A0F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A4C14-5FBA-4E3F-BA4C-B56C51762302}" type="slidenum">
              <a:rPr lang="en-GB"/>
              <a:pPr/>
              <a:t>9</a:t>
            </a:fld>
            <a:endParaRPr lang="en-GB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padding.ppv</a:t>
            </a:r>
          </a:p>
          <a:p>
            <a:r>
              <a:rPr lang="en-GB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BD007A0-2129-485E-BBE4-BFF8B0A5CB5A}" type="datetime5">
              <a:rPr lang="en-GB" smtClean="0"/>
              <a:pPr/>
              <a:t>3-Oct-12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5E428F7-9A4B-4B04-AA6E-5428B250B4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5DAA-C367-400B-AF15-F75A236C5B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A28D-1BB3-4E76-B029-63D0197008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8D7F41-D616-4600-9A39-D4D0C67EC5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D06-5368-4716-AEDA-6B56AB79EF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9A5320E-3EE3-449B-8D64-90C9DF04BB9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3C01DF-B228-4369-9293-0C90925524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E590732-75E5-4028-819E-43493159BB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A3D4-187A-4632-8328-26E323ADC9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4301B3-9DD5-43D6-8D55-9937AC2521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B2F087-7ADB-4208-ADA5-C238CD5A4F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9196232-ACB8-465C-BD6F-3B09A0F7FE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60CD06-5368-4716-AEDA-6B56AB79EF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8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uiExpand="1" build="p"/>
    </p:bldLst>
  </p:timing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oleObject" Target="../embeddings/oleObject4.bin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oleObject" Target="../embeddings/oleObject5.bin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mark.co.uk/" TargetMode="External"/><Relationship Id="rId3" Type="http://schemas.openxmlformats.org/officeDocument/2006/relationships/notesSlide" Target="../notesSlides/notesSlide13.xml"/><Relationship Id="rId7" Type="http://schemas.openxmlformats.org/officeDocument/2006/relationships/hyperlink" Target="http://www.dabs.com/" TargetMode="External"/><Relationship Id="rId12" Type="http://schemas.openxmlformats.org/officeDocument/2006/relationships/hyperlink" Target="http://student.kingston.ac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hyperlink" Target="http://www.johnlewis.com/" TargetMode="External"/><Relationship Id="rId11" Type="http://schemas.openxmlformats.org/officeDocument/2006/relationships/hyperlink" Target="http://lms.kingston.ac.uk/" TargetMode="External"/><Relationship Id="rId5" Type="http://schemas.openxmlformats.org/officeDocument/2006/relationships/hyperlink" Target="http://bbc.co.uk/" TargetMode="External"/><Relationship Id="rId10" Type="http://schemas.openxmlformats.org/officeDocument/2006/relationships/hyperlink" Target="http://en.wikipedia.org/" TargetMode="External"/><Relationship Id="rId4" Type="http://schemas.openxmlformats.org/officeDocument/2006/relationships/hyperlink" Target="http://www.amazon.co.uk/" TargetMode="External"/><Relationship Id="rId9" Type="http://schemas.openxmlformats.org/officeDocument/2006/relationships/hyperlink" Target="http://www.tkmaxx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hyperlink" Target="http://www.stuffandnonsense.co.uk/archives/css_specificity_wars.html" TargetMode="External"/><Relationship Id="rId4" Type="http://schemas.openxmlformats.org/officeDocument/2006/relationships/hyperlink" Target="http://www.w3.org/TR/css3-selector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9.jpeg"/><Relationship Id="rId4" Type="http://schemas.openxmlformats.org/officeDocument/2006/relationships/hyperlink" Target="http://www.stuffandnonsense.co.uk/archives/css_specificity_war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0.png"/><Relationship Id="rId5" Type="http://schemas.openxmlformats.org/officeDocument/2006/relationships/hyperlink" Target="https://thimble.webmaker.org/p/e8x/edit" TargetMode="External"/><Relationship Id="rId4" Type="http://schemas.openxmlformats.org/officeDocument/2006/relationships/hyperlink" Target="http://staffnet.king.ac.uk/~ku13043/WebTech/ex/classes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oleObject" Target="../embeddings/oleObject6.bin"/><Relationship Id="rId2" Type="http://schemas.openxmlformats.org/officeDocument/2006/relationships/tags" Target="../tags/tag31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hyperlink" Target="http://staffnet.kingston.ac.uk/~ku13043/WebTe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oleObject" Target="../embeddings/oleObject7.bin"/><Relationship Id="rId2" Type="http://schemas.openxmlformats.org/officeDocument/2006/relationships/tags" Target="../tags/tag35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oleObject" Target="../embeddings/oleObject8.bin"/><Relationship Id="rId2" Type="http://schemas.openxmlformats.org/officeDocument/2006/relationships/tags" Target="../tags/tag39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oleObject" Target="../embeddings/oleObject9.bin"/><Relationship Id="rId2" Type="http://schemas.openxmlformats.org/officeDocument/2006/relationships/tags" Target="../tags/tag43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48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51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oleObject" Target="../embeddings/oleObject12.bin"/><Relationship Id="rId2" Type="http://schemas.openxmlformats.org/officeDocument/2006/relationships/tags" Target="../tags/tag54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65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64.xml"/><Relationship Id="rId10" Type="http://schemas.openxmlformats.org/officeDocument/2006/relationships/hyperlink" Target="http://staffnet.kingston.ac.uk/~ku13043/WebTech/ex/week1-markup+css.htm" TargetMode="External"/><Relationship Id="rId4" Type="http://schemas.openxmlformats.org/officeDocument/2006/relationships/tags" Target="../tags/tag63.xml"/><Relationship Id="rId9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4.v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hyperlink" Target="http://css-discuss.incutio.com/?page=SelectorSpecificity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hyperlink" Target="http://staffnet.kingston.ac.uk/~ku13043/WebTech/ex/specificity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oleObject" Target="../embeddings/oleObject14.bin"/><Relationship Id="rId2" Type="http://schemas.openxmlformats.org/officeDocument/2006/relationships/tags" Target="../tags/tag7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oleObject" Target="../embeddings/oleObject1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C:\Program%20Files\ppvote\vote.exe%20setup%20groups.ppv,Display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hyperlink" Target="http://staffnet.kingston.ac.uk/~ku13043/WebTech/ex/specificity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hyperlink" Target="https://thimble.webmaker.org/p/wec/edit" TargetMode="External"/><Relationship Id="rId5" Type="http://schemas.openxmlformats.org/officeDocument/2006/relationships/hyperlink" Target="http://www.quirksmode.org/css/contents.html" TargetMode="External"/><Relationship Id="rId4" Type="http://schemas.openxmlformats.org/officeDocument/2006/relationships/hyperlink" Target="http://staffnet.king.ac.uk/~ku13043/WebTech/ex/classes2.ht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6" Type="http://schemas.openxmlformats.org/officeDocument/2006/relationships/slide" Target="slide53.xml"/><Relationship Id="rId5" Type="http://schemas.openxmlformats.org/officeDocument/2006/relationships/image" Target="../media/image21.png"/><Relationship Id="rId4" Type="http://schemas.openxmlformats.org/officeDocument/2006/relationships/hyperlink" Target="http://www.flags.net/HOND.ht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5" Type="http://schemas.openxmlformats.org/officeDocument/2006/relationships/image" Target="../media/image23.png"/><Relationship Id="rId4" Type="http://schemas.openxmlformats.org/officeDocument/2006/relationships/hyperlink" Target="https://studyspace.kingston.ac.uk/bbcswebdav/courses/CO2013-A_SEM1/Examples/honduras2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5" Type="http://schemas.openxmlformats.org/officeDocument/2006/relationships/image" Target="../media/image24.png"/><Relationship Id="rId4" Type="http://schemas.openxmlformats.org/officeDocument/2006/relationships/hyperlink" Target="https://studyspace.kingston.ac.uk/bbcswebdav/courses/CO2013-A_SEM1/Examples/honduras2.html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Relationship Id="rId5" Type="http://schemas.openxmlformats.org/officeDocument/2006/relationships/image" Target="../media/image25.png"/><Relationship Id="rId4" Type="http://schemas.openxmlformats.org/officeDocument/2006/relationships/hyperlink" Target="http://lms.kingston.ac.uk/bbcswebdav/courses/CO2013-A_SEM1/Examples/honduras3.html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88.xml"/><Relationship Id="rId7" Type="http://schemas.openxmlformats.org/officeDocument/2006/relationships/hyperlink" Target="file:///C:\Program%20Files\ppvote\vote.exe%20spanish%20flag.ppv,Display" TargetMode="External"/><Relationship Id="rId2" Type="http://schemas.openxmlformats.org/officeDocument/2006/relationships/tags" Target="../tags/tag8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9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hyperlink" Target="https://studyspace.kingston.ac.uk/bbcswebdav/courses/CO2013-A_SEM1/Examples/position-ex1.html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hyperlink" Target="https://studyspace.kingston.ac.uk/bbcswebdav/courses/CO2013-A_SEM1/Examples/position-ex2.htm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5" Type="http://schemas.openxmlformats.org/officeDocument/2006/relationships/hyperlink" Target="https://thimble.webmaker.org/p/weu/edit" TargetMode="External"/><Relationship Id="rId4" Type="http://schemas.openxmlformats.org/officeDocument/2006/relationships/hyperlink" Target="https://studyspace.kingston.ac.uk/bbcswebdav/courses/CO2013-A_SEM1/Examples/position-ex3.html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6" Type="http://schemas.openxmlformats.org/officeDocument/2006/relationships/hyperlink" Target="http://www.howtocreate.co.uk/fixedPosition.html" TargetMode="External"/><Relationship Id="rId5" Type="http://schemas.openxmlformats.org/officeDocument/2006/relationships/hyperlink" Target="https://thimble.webmaker.org/p/we5/edit" TargetMode="External"/><Relationship Id="rId4" Type="http://schemas.openxmlformats.org/officeDocument/2006/relationships/hyperlink" Target="https://studyspace.kingston.ac.uk/bbcswebdav/courses/CO2013-A_SEM1/Examples/position-ex4.html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hyperlink" Target="https://studyspace.kingston.ac.uk/bbcswebdav/courses/CO2013-A_SEM1/Examples/position-ex4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6" Type="http://schemas.openxmlformats.org/officeDocument/2006/relationships/hyperlink" Target="https://studyspace.kingston.ac.uk/bbcswebdav/courses/CO2013-A_SEM1/Examples/position-ex3.html" TargetMode="External"/><Relationship Id="rId5" Type="http://schemas.openxmlformats.org/officeDocument/2006/relationships/hyperlink" Target="https://studyspace.kingston.ac.uk/bbcswebdav/courses/CO2013-A_SEM1/Examples/position-ex2.html" TargetMode="External"/><Relationship Id="rId4" Type="http://schemas.openxmlformats.org/officeDocument/2006/relationships/hyperlink" Target="https://studyspace.kingston.ac.uk/bbcswebdav/courses/CO2013-A_SEM1/Examples/position-ex1.html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5" Type="http://schemas.openxmlformats.org/officeDocument/2006/relationships/hyperlink" Target="http://www.redmelon.net/tstme/box_model/" TargetMode="External"/><Relationship Id="rId4" Type="http://schemas.openxmlformats.org/officeDocument/2006/relationships/hyperlink" Target="http://msdn.microsoft.com/library/default.asp?url=/library/en-us/dnie60/html/cssenhancements.asp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hyperlink" Target="http://msdn.microsoft.com/library/default.asp?url=/library/en-us/dnie60/html/cssenhancements.asp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5" Type="http://schemas.openxmlformats.org/officeDocument/2006/relationships/hyperlink" Target="http://en.wikipedia.org/wiki/Quirks_mode" TargetMode="External"/><Relationship Id="rId4" Type="http://schemas.openxmlformats.org/officeDocument/2006/relationships/hyperlink" Target="https://studyspace.kingston.ac.uk/bbcswebdav/courses/CO2013-A_SEM1/Examples/BoxModel/positioning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2.bin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C:\Program%20Files\ppvote\vote.exe%20reading%20progress.ppv,Display" TargetMode="Externa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hyperlink" Target="http://tantek.com/CSS/Examples/boxmodelhack.html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staffnet.kingston.ac.uk/~ku13043/WebTech/modq.php?type=application/xhtml+xml" TargetMode="External"/><Relationship Id="rId3" Type="http://schemas.openxmlformats.org/officeDocument/2006/relationships/notesSlide" Target="../notesSlides/notesSlide71.xml"/><Relationship Id="rId7" Type="http://schemas.openxmlformats.org/officeDocument/2006/relationships/hyperlink" Target="http://staffnet.kingston.ac.uk/~ku13043/WebTech/modq.php?type=application/x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6" Type="http://schemas.openxmlformats.org/officeDocument/2006/relationships/hyperlink" Target="http://staffnet.kingston.ac.uk/~ku13043/WebTech/modq.php?type=text/html" TargetMode="External"/><Relationship Id="rId5" Type="http://schemas.openxmlformats.org/officeDocument/2006/relationships/hyperlink" Target="http://www.mozilla.org/" TargetMode="External"/><Relationship Id="rId4" Type="http://schemas.openxmlformats.org/officeDocument/2006/relationships/hyperlink" Target="http://www.opera.com/" TargetMode="External"/><Relationship Id="rId9" Type="http://schemas.openxmlformats.org/officeDocument/2006/relationships/hyperlink" Target="http://www.hixie.ch/advocacy/xhtml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5" Type="http://schemas.openxmlformats.org/officeDocument/2006/relationships/hyperlink" Target="http://msdn.microsoft.com/library/default.asp?url=/library/en-us/dnie60/html/cssenhancements.asp" TargetMode="External"/><Relationship Id="rId4" Type="http://schemas.openxmlformats.org/officeDocument/2006/relationships/hyperlink" Target="http://www.uiconf.com/8/articles/holzschlag_meyer_article.html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notesSlide" Target="../notesSlides/notesSlid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oleObject" Target="../embeddings/oleObject3.bin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tags" Target="../tags/tag16.xml"/><Relationship Id="rId11" Type="http://schemas.openxmlformats.org/officeDocument/2006/relationships/hyperlink" Target="file:///C:\Program%20Files\ppvote\vote.exe%20padding.ppv,Display" TargetMode="External"/><Relationship Id="rId5" Type="http://schemas.openxmlformats.org/officeDocument/2006/relationships/tags" Target="../tags/tag15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GB" sz="4000"/>
              <a:t>CO2013A/CO3013A</a:t>
            </a: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7772400" cy="3200400"/>
          </a:xfrm>
          <a:ln/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4800" u="sng" dirty="0">
                <a:latin typeface="Arial Black" pitchFamily="34" charset="0"/>
              </a:rPr>
              <a:t>Web Technologies</a:t>
            </a:r>
            <a:br>
              <a:rPr lang="en-GB" sz="4800" u="sng" dirty="0">
                <a:latin typeface="Arial Black" pitchFamily="34" charset="0"/>
              </a:rPr>
            </a:br>
            <a:r>
              <a:rPr lang="en-GB" sz="4800" u="sng" dirty="0">
                <a:solidFill>
                  <a:schemeClr val="hlink"/>
                </a:solidFill>
                <a:latin typeface="Arial Black" pitchFamily="34" charset="0"/>
              </a:rPr>
              <a:t>Week </a:t>
            </a:r>
            <a:r>
              <a:rPr lang="en-GB" sz="4800" u="sng" dirty="0" smtClean="0">
                <a:solidFill>
                  <a:schemeClr val="hlink"/>
                </a:solidFill>
                <a:latin typeface="Arial Black" pitchFamily="34" charset="0"/>
              </a:rPr>
              <a:t>2</a:t>
            </a:r>
            <a:endParaRPr lang="en-GB" sz="4800" u="sng" dirty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BD007A0-2129-485E-BBE4-BFF8B0A5CB5A}" type="datetime5">
              <a:rPr lang="en-GB"/>
              <a:pPr/>
              <a:t>3-Oct-12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39A4E87-14CB-4341-991D-CFEFEDFA87EF}" type="slidenum">
              <a:rPr lang="en-GB"/>
              <a:pPr/>
              <a:t>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Which font-family is the right way to give a </a:t>
            </a:r>
            <a:r>
              <a:rPr lang="en-GB" sz="3600" dirty="0" smtClean="0">
                <a:latin typeface="Courier New" pitchFamily="49" charset="0"/>
                <a:cs typeface="Courier New" pitchFamily="49" charset="0"/>
              </a:rPr>
              <a:t>typewriter effect font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187771" y="1806607"/>
          <a:ext cx="8848725" cy="4783138"/>
        </p:xfrm>
        <a:graphic>
          <a:graphicData uri="http://schemas.openxmlformats.org/presentationml/2006/ole">
            <p:oleObj spid="_x0000_s927746" name="Chart" r:id="rId7" imgW="9144000" imgH="4867343" progId="MSGraph.Chart.8">
              <p:embed followColorScheme="full"/>
            </p:oleObj>
          </a:graphicData>
        </a:graphic>
      </p:graphicFrame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 rot="10800000">
            <a:off x="213359" y="3993039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GB" sz="2800" dirty="0" smtClean="0"/>
              <a:t>Courier, Courier New;</a:t>
            </a:r>
          </a:p>
          <a:p>
            <a:pPr marL="578358" indent="-514350">
              <a:buFont typeface="+mj-lt"/>
              <a:buAutoNum type="arabicPeriod"/>
            </a:pPr>
            <a:r>
              <a:rPr lang="en-GB" sz="2800" dirty="0" smtClean="0"/>
              <a:t>Courier, Courier New, typewriter;</a:t>
            </a:r>
          </a:p>
          <a:p>
            <a:pPr marL="578358" indent="-514350">
              <a:buFont typeface="+mj-lt"/>
              <a:buAutoNum type="arabicPeriod"/>
            </a:pPr>
            <a:r>
              <a:rPr lang="en-GB" sz="2800" dirty="0" smtClean="0"/>
              <a:t>Courier, Courier New, fixed;</a:t>
            </a:r>
          </a:p>
          <a:p>
            <a:pPr marL="578358" indent="-514350">
              <a:buFont typeface="+mj-lt"/>
              <a:buAutoNum type="arabicPeriod"/>
            </a:pPr>
            <a:r>
              <a:rPr lang="en-GB" sz="2800" dirty="0" smtClean="0"/>
              <a:t>Courier, Courier New, </a:t>
            </a:r>
            <a:r>
              <a:rPr lang="en-GB" sz="2800" dirty="0" err="1" smtClean="0"/>
              <a:t>monospace</a:t>
            </a:r>
            <a:r>
              <a:rPr lang="en-GB" sz="2800" dirty="0" smtClean="0"/>
              <a:t>;</a:t>
            </a:r>
          </a:p>
          <a:p>
            <a:pPr marL="578358" indent="-514350">
              <a:buFont typeface="+mj-lt"/>
              <a:buAutoNum type="arabicPeriod"/>
            </a:pPr>
            <a:r>
              <a:rPr lang="en-GB" sz="2800" dirty="0" smtClean="0"/>
              <a:t>Courier, "Courier New", </a:t>
            </a:r>
            <a:r>
              <a:rPr lang="en-GB" sz="2800" dirty="0" err="1" smtClean="0"/>
              <a:t>monospace</a:t>
            </a:r>
            <a:r>
              <a:rPr lang="en-GB" sz="2800" dirty="0" smtClean="0"/>
              <a:t>;</a:t>
            </a:r>
          </a:p>
          <a:p>
            <a:pPr marL="578358" indent="-514350">
              <a:buFont typeface="+mj-lt"/>
              <a:buAutoNum type="arabicPeriod"/>
            </a:pPr>
            <a:r>
              <a:rPr lang="en-GB" sz="2800" dirty="0" smtClean="0"/>
              <a:t>Courier, "Courier New", fixed;</a:t>
            </a:r>
          </a:p>
          <a:p>
            <a:pPr marL="578358" indent="-514350">
              <a:buFont typeface="+mj-lt"/>
              <a:buAutoNum type="arabicPeriod"/>
            </a:pPr>
            <a:r>
              <a:rPr lang="en-GB" sz="2800" dirty="0" err="1" smtClean="0"/>
              <a:t>monospace</a:t>
            </a:r>
            <a:r>
              <a:rPr lang="en-GB" sz="2800" dirty="0" smtClean="0"/>
              <a:t>, Courier, "Courier New";</a:t>
            </a:r>
          </a:p>
          <a:p>
            <a:pPr marL="578358" indent="-514350">
              <a:buFont typeface="+mj-lt"/>
              <a:buAutoNum type="arabicPeriod"/>
            </a:pPr>
            <a:r>
              <a:rPr lang="en-GB" sz="2800" dirty="0" smtClean="0"/>
              <a:t>mono, Courier, "Courier New";</a:t>
            </a:r>
          </a:p>
          <a:p>
            <a:pPr marL="578358" indent="-514350">
              <a:buFont typeface="+mj-lt"/>
              <a:buAutoNum type="arabicPeriod"/>
            </a:pPr>
            <a:r>
              <a:rPr lang="en-GB" sz="2800" dirty="0" smtClean="0"/>
              <a:t>typewriter, Courier, "Courier New";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CSS?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Separating </a:t>
            </a:r>
            <a:r>
              <a:rPr lang="en-GB" i="1" dirty="0" smtClean="0"/>
              <a:t>style</a:t>
            </a:r>
            <a:r>
              <a:rPr lang="en-GB" dirty="0" smtClean="0"/>
              <a:t> from </a:t>
            </a:r>
            <a:r>
              <a:rPr lang="en-GB" i="1" dirty="0" smtClean="0"/>
              <a:t>information</a:t>
            </a:r>
            <a:r>
              <a:rPr lang="en-GB" dirty="0" smtClean="0"/>
              <a:t> means the info is available to</a:t>
            </a:r>
          </a:p>
          <a:p>
            <a:pPr lvl="1"/>
            <a:r>
              <a:rPr lang="en-GB" dirty="0" smtClean="0"/>
              <a:t>The biggest “blind user” of the web</a:t>
            </a:r>
          </a:p>
          <a:p>
            <a:pPr lvl="1"/>
            <a:r>
              <a:rPr lang="en-GB" dirty="0" smtClean="0"/>
              <a:t>All other users who don’t particularly need to see how it </a:t>
            </a:r>
            <a:r>
              <a:rPr lang="en-GB" i="1" dirty="0" smtClean="0"/>
              <a:t>looks</a:t>
            </a:r>
            <a:r>
              <a:rPr lang="en-GB" dirty="0" smtClean="0"/>
              <a:t> in order to </a:t>
            </a:r>
            <a:r>
              <a:rPr lang="en-GB" i="1" smtClean="0"/>
              <a:t>use</a:t>
            </a:r>
            <a:r>
              <a:rPr lang="en-GB" smtClean="0"/>
              <a:t> it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11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Who/what is the biggest “blind” consumer of web content?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CO2013A/CO3013A</a:t>
            </a:r>
            <a:br>
              <a:rPr lang="en-GB" dirty="0" smtClean="0"/>
            </a:br>
            <a:r>
              <a:rPr lang="en-GB" dirty="0" smtClean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-31750" y="1700213"/>
          <a:ext cx="9134475" cy="4195762"/>
        </p:xfrm>
        <a:graphic>
          <a:graphicData uri="http://schemas.openxmlformats.org/presentationml/2006/ole">
            <p:oleObj spid="_x0000_s1298434" name="Chart" r:id="rId7" imgW="9144000" imgH="4210185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Blind or partially-sighted people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Google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Bing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Yahoo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Wikipedia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Software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err="1" smtClean="0"/>
              <a:t>RNIB</a:t>
            </a:r>
            <a:endParaRPr lang="en-GB" dirty="0"/>
          </a:p>
        </p:txBody>
      </p:sp>
      <p:sp>
        <p:nvSpPr>
          <p:cNvPr id="10" name="CorShape1"/>
          <p:cNvSpPr/>
          <p:nvPr>
            <p:custDataLst>
              <p:tags r:id="rId4"/>
            </p:custDataLst>
          </p:nvPr>
        </p:nvSpPr>
        <p:spPr>
          <a:xfrm rot="10800000">
            <a:off x="193039" y="4690354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CSS?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E.g.</a:t>
            </a:r>
            <a:r>
              <a:rPr lang="en-GB" dirty="0" smtClean="0"/>
              <a:t> “web standards” pages include </a:t>
            </a:r>
            <a:r>
              <a:rPr lang="en-GB" dirty="0" smtClean="0">
                <a:hlinkClick r:id="rId4"/>
              </a:rPr>
              <a:t>amazon.co.uk</a:t>
            </a:r>
            <a:r>
              <a:rPr lang="en-GB" dirty="0" smtClean="0"/>
              <a:t>, </a:t>
            </a:r>
            <a:r>
              <a:rPr lang="en-GB" dirty="0" smtClean="0">
                <a:hlinkClick r:id="rId5"/>
              </a:rPr>
              <a:t>bbc.co.uk</a:t>
            </a:r>
            <a:r>
              <a:rPr lang="en-GB" dirty="0" smtClean="0"/>
              <a:t>, </a:t>
            </a:r>
            <a:r>
              <a:rPr lang="en-GB" dirty="0" smtClean="0">
                <a:hlinkClick r:id="rId6"/>
              </a:rPr>
              <a:t>johnlewis.com</a:t>
            </a:r>
            <a:r>
              <a:rPr lang="en-GB" dirty="0" smtClean="0"/>
              <a:t>, </a:t>
            </a:r>
            <a:r>
              <a:rPr lang="en-GB" dirty="0" smtClean="0">
                <a:hlinkClick r:id="rId7"/>
              </a:rPr>
              <a:t>dabs.com</a:t>
            </a:r>
            <a:r>
              <a:rPr lang="en-GB" dirty="0" smtClean="0"/>
              <a:t>, </a:t>
            </a:r>
            <a:r>
              <a:rPr lang="en-GB" dirty="0" smtClean="0">
                <a:hlinkClick r:id="rId8"/>
              </a:rPr>
              <a:t>primark.co.uk</a:t>
            </a:r>
            <a:r>
              <a:rPr lang="en-GB" dirty="0" smtClean="0"/>
              <a:t>, </a:t>
            </a:r>
            <a:r>
              <a:rPr lang="en-GB" dirty="0" smtClean="0">
                <a:hlinkClick r:id="rId9"/>
              </a:rPr>
              <a:t>tkmaxx.co.uk</a:t>
            </a:r>
            <a:r>
              <a:rPr lang="en-GB" dirty="0" smtClean="0"/>
              <a:t> </a:t>
            </a:r>
            <a:r>
              <a:rPr lang="en-GB" i="1" dirty="0" smtClean="0"/>
              <a:t>etc</a:t>
            </a:r>
            <a:r>
              <a:rPr lang="en-GB" dirty="0" smtClean="0"/>
              <a:t> </a:t>
            </a:r>
            <a:r>
              <a:rPr lang="en-GB" i="1" dirty="0" err="1" smtClean="0"/>
              <a:t>etc</a:t>
            </a:r>
            <a:r>
              <a:rPr lang="en-GB" dirty="0" smtClean="0"/>
              <a:t>...</a:t>
            </a:r>
          </a:p>
          <a:p>
            <a:r>
              <a:rPr lang="en-GB" dirty="0" smtClean="0"/>
              <a:t>But not </a:t>
            </a:r>
            <a:r>
              <a:rPr lang="en-GB" dirty="0" smtClean="0">
                <a:hlinkClick r:id="rId10"/>
              </a:rPr>
              <a:t>wikipedia.org</a:t>
            </a:r>
            <a:r>
              <a:rPr lang="en-GB" dirty="0" smtClean="0"/>
              <a:t>, </a:t>
            </a:r>
            <a:r>
              <a:rPr lang="en-GB" dirty="0" err="1" smtClean="0">
                <a:hlinkClick r:id="rId11"/>
              </a:rPr>
              <a:t>StudySpace</a:t>
            </a:r>
            <a:r>
              <a:rPr lang="en-GB" dirty="0" smtClean="0"/>
              <a:t>, </a:t>
            </a:r>
            <a:r>
              <a:rPr lang="en-GB" dirty="0" err="1" smtClean="0">
                <a:hlinkClick r:id="rId12"/>
              </a:rPr>
              <a:t>StudentSpace</a:t>
            </a:r>
            <a:endParaRPr lang="en-GB" dirty="0" smtClean="0"/>
          </a:p>
          <a:p>
            <a:r>
              <a:rPr lang="en-GB" i="1" dirty="0" smtClean="0"/>
              <a:t>How can you tell?</a:t>
            </a:r>
          </a:p>
          <a:p>
            <a:pPr lvl="1"/>
            <a:r>
              <a:rPr lang="en-GB" dirty="0" smtClean="0"/>
              <a:t>View Source &amp; dig...</a:t>
            </a:r>
          </a:p>
          <a:p>
            <a:pPr lvl="1"/>
            <a:r>
              <a:rPr lang="en-GB" dirty="0" smtClean="0"/>
              <a:t>Use Firefox and the Web Developer Extensions: CSS </a:t>
            </a:r>
            <a:r>
              <a:rPr lang="en-GB" dirty="0" smtClean="0">
                <a:sym typeface="Wingdings" pitchFamily="2" charset="2"/>
              </a:rPr>
              <a:t> Disable Styles... Or Opera: </a:t>
            </a:r>
            <a:r>
              <a:rPr lang="en-GB" dirty="0" err="1" smtClean="0">
                <a:sym typeface="Wingdings" pitchFamily="2" charset="2"/>
              </a:rPr>
              <a:t>ViewHandheld</a:t>
            </a:r>
            <a:endParaRPr lang="en-GB" dirty="0" smtClean="0"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13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Selectors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You’ve met the CSS1 &amp; CSS2 ones before</a:t>
            </a:r>
          </a:p>
          <a:p>
            <a:pPr lvl="1"/>
            <a:r>
              <a:rPr lang="en-GB" b="1" dirty="0" smtClean="0"/>
              <a:t>Selecting elements by </a:t>
            </a:r>
            <a:r>
              <a:rPr lang="en-GB" b="1" i="1" dirty="0" smtClean="0">
                <a:solidFill>
                  <a:schemeClr val="accent1"/>
                </a:solidFill>
              </a:rPr>
              <a:t>name</a:t>
            </a:r>
            <a:r>
              <a:rPr lang="en-GB" dirty="0" smtClean="0"/>
              <a:t>, </a:t>
            </a:r>
            <a:r>
              <a:rPr lang="en-GB" i="1" dirty="0" smtClean="0"/>
              <a:t>e.g.</a:t>
            </a:r>
            <a:endParaRPr lang="en-GB" dirty="0" smtClean="0"/>
          </a:p>
          <a:p>
            <a:pPr lvl="2"/>
            <a:r>
              <a:rPr lang="en-GB" sz="20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{font-family: "Comic Sans", Sans-serif}</a:t>
            </a:r>
          </a:p>
          <a:p>
            <a:pPr lvl="1"/>
            <a:r>
              <a:rPr lang="en-GB" b="1" dirty="0" smtClean="0"/>
              <a:t>Selecting elements by </a:t>
            </a:r>
            <a:r>
              <a:rPr lang="en-GB" b="1" i="1" dirty="0" smtClean="0">
                <a:solidFill>
                  <a:schemeClr val="accent1"/>
                </a:solidFill>
              </a:rPr>
              <a:t>class</a:t>
            </a:r>
            <a:r>
              <a:rPr lang="en-GB" dirty="0" smtClean="0"/>
              <a:t>,</a:t>
            </a:r>
            <a:r>
              <a:rPr lang="en-GB" i="1" dirty="0" smtClean="0"/>
              <a:t> e.g.</a:t>
            </a:r>
            <a:endParaRPr lang="en-GB" dirty="0" smtClean="0"/>
          </a:p>
          <a:p>
            <a:pPr lvl="2"/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GB" sz="2000" dirty="0" err="1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.error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{font-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weight:bold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;}</a:t>
            </a:r>
          </a:p>
          <a:p>
            <a:pPr lvl="1"/>
            <a:r>
              <a:rPr lang="en-GB" b="1" dirty="0" smtClean="0"/>
              <a:t>Selecting an element by its </a:t>
            </a:r>
            <a:r>
              <a:rPr lang="en-GB" b="1" dirty="0" smtClean="0">
                <a:solidFill>
                  <a:schemeClr val="accent1"/>
                </a:solidFill>
              </a:rPr>
              <a:t>ID</a:t>
            </a:r>
            <a:r>
              <a:rPr lang="en-GB" dirty="0" smtClean="0"/>
              <a:t>, </a:t>
            </a:r>
            <a:r>
              <a:rPr lang="en-GB" i="1" dirty="0" smtClean="0"/>
              <a:t>e.g.</a:t>
            </a:r>
            <a:endParaRPr lang="en-GB" dirty="0" smtClean="0"/>
          </a:p>
          <a:p>
            <a:pPr lvl="2"/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GB" sz="2000" dirty="0" err="1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#first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{font-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style:italic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;}</a:t>
            </a:r>
          </a:p>
          <a:p>
            <a:pPr lvl="1"/>
            <a:r>
              <a:rPr lang="en-GB" sz="2400" b="1" dirty="0" smtClean="0"/>
              <a:t>Selecting elements by </a:t>
            </a:r>
            <a:r>
              <a:rPr lang="en-GB" b="1" i="1" dirty="0" smtClean="0">
                <a:solidFill>
                  <a:schemeClr val="accent1"/>
                </a:solidFill>
              </a:rPr>
              <a:t>pseudo-classes</a:t>
            </a:r>
            <a:r>
              <a:rPr lang="en-GB" dirty="0" smtClean="0"/>
              <a:t>, </a:t>
            </a:r>
            <a:r>
              <a:rPr lang="en-GB" i="1" dirty="0" smtClean="0"/>
              <a:t>e.g.</a:t>
            </a:r>
            <a:endParaRPr lang="en-GB" dirty="0" smtClean="0"/>
          </a:p>
          <a:p>
            <a:pPr lvl="2"/>
            <a:r>
              <a:rPr lang="en-GB" sz="2000" dirty="0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GB" sz="20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:hover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{text-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decoration:underline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;}</a:t>
            </a:r>
          </a:p>
          <a:p>
            <a:r>
              <a:rPr lang="en-GB" dirty="0" smtClean="0"/>
              <a:t>CSS3 defines many more</a:t>
            </a:r>
          </a:p>
          <a:p>
            <a:pPr lvl="1"/>
            <a:r>
              <a:rPr lang="en-GB" dirty="0" smtClean="0">
                <a:hlinkClick r:id="rId4"/>
              </a:rPr>
              <a:t>http://www.w3.org/TR/css3-selectors/#selectors</a:t>
            </a:r>
            <a:endParaRPr lang="en-GB" dirty="0" smtClean="0"/>
          </a:p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Specificity</a:t>
            </a:r>
            <a:r>
              <a:rPr lang="en-GB" dirty="0" smtClean="0"/>
              <a:t> gives priority amongst matching rules</a:t>
            </a:r>
          </a:p>
          <a:p>
            <a:pPr lvl="1"/>
            <a:r>
              <a:rPr lang="en-GB" dirty="0" smtClean="0">
                <a:hlinkClick r:id="rId4"/>
              </a:rPr>
              <a:t>http://www.w3.org/TR/css3-selectors/#specificity</a:t>
            </a:r>
            <a:endParaRPr lang="en-GB" dirty="0" smtClean="0"/>
          </a:p>
          <a:p>
            <a:pPr lvl="1"/>
            <a:r>
              <a:rPr lang="en-GB" dirty="0" smtClean="0"/>
              <a:t>Easier explanation:  </a:t>
            </a:r>
            <a:r>
              <a:rPr lang="en-GB" dirty="0" smtClean="0">
                <a:hlinkClick r:id="rId5"/>
              </a:rPr>
              <a:t>specificity wars</a:t>
            </a:r>
            <a:r>
              <a:rPr lang="en-GB" dirty="0" smtClean="0"/>
              <a:t> ~Star Wars ;-)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14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300482" name="Picture 2" descr="http://www.stuffandnonsense.co.uk/archives/images/specificitywars-05v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624"/>
            <a:ext cx="8352928" cy="83529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33333E-6 L 0 -0.1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0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Applying styles </a:t>
            </a:r>
            <a:r>
              <a:rPr lang="en-GB" i="1"/>
              <a:t>selectively</a:t>
            </a:r>
            <a:endParaRPr lang="en-GB" b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97025"/>
            <a:ext cx="8686800" cy="4495800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i="1">
                <a:solidFill>
                  <a:schemeClr val="hlink"/>
                </a:solidFill>
              </a:rPr>
              <a:t>Selectors</a:t>
            </a:r>
            <a:r>
              <a:rPr lang="en-GB" sz="2400"/>
              <a:t> specify where to apply the style:</a:t>
            </a:r>
          </a:p>
          <a:p>
            <a:pPr>
              <a:lnSpc>
                <a:spcPct val="80000"/>
              </a:lnSpc>
            </a:pPr>
            <a:r>
              <a:rPr lang="en-GB" sz="2400" b="1" i="1">
                <a:solidFill>
                  <a:schemeClr val="hlink"/>
                </a:solidFill>
                <a:latin typeface="Courier New" pitchFamily="49" charset="0"/>
              </a:rPr>
              <a:t>el</a:t>
            </a:r>
            <a:r>
              <a:rPr lang="en-GB" sz="2400" b="1">
                <a:latin typeface="Courier New" pitchFamily="49" charset="0"/>
              </a:rPr>
              <a:t> {</a:t>
            </a:r>
            <a:r>
              <a:rPr lang="en-GB" sz="2400" b="1">
                <a:solidFill>
                  <a:srgbClr val="FF9900"/>
                </a:solidFill>
                <a:latin typeface="Courier New" pitchFamily="49" charset="0"/>
              </a:rPr>
              <a:t>…</a:t>
            </a:r>
            <a:r>
              <a:rPr lang="en-GB" sz="2400" b="1">
                <a:latin typeface="Courier New" pitchFamily="49" charset="0"/>
              </a:rPr>
              <a:t>} </a:t>
            </a:r>
            <a:r>
              <a:rPr lang="en-GB" sz="2400"/>
              <a:t>applies the style to </a:t>
            </a:r>
            <a:r>
              <a:rPr lang="en-GB" sz="2400" u="sng"/>
              <a:t>all</a:t>
            </a:r>
            <a:r>
              <a:rPr lang="en-GB" sz="2400"/>
              <a:t> </a:t>
            </a:r>
            <a:r>
              <a:rPr lang="en-GB" sz="2400" b="1">
                <a:latin typeface="Courier New" pitchFamily="49" charset="0"/>
              </a:rPr>
              <a:t>&lt;</a:t>
            </a:r>
            <a:r>
              <a:rPr lang="en-GB" sz="2400" b="1" i="1">
                <a:solidFill>
                  <a:schemeClr val="hlink"/>
                </a:solidFill>
                <a:latin typeface="Courier New" pitchFamily="49" charset="0"/>
              </a:rPr>
              <a:t>el</a:t>
            </a:r>
            <a:r>
              <a:rPr lang="en-GB" sz="2400" b="1">
                <a:latin typeface="Courier New" pitchFamily="49" charset="0"/>
              </a:rPr>
              <a:t>&gt;…&lt;/</a:t>
            </a:r>
            <a:r>
              <a:rPr lang="en-GB" sz="2400" b="1" i="1">
                <a:solidFill>
                  <a:schemeClr val="hlink"/>
                </a:solidFill>
                <a:latin typeface="Courier New" pitchFamily="49" charset="0"/>
              </a:rPr>
              <a:t>el</a:t>
            </a:r>
            <a:r>
              <a:rPr lang="en-GB" sz="2400" b="1">
                <a:latin typeface="Courier New" pitchFamily="49" charset="0"/>
              </a:rPr>
              <a:t>&gt;</a:t>
            </a:r>
          </a:p>
          <a:p>
            <a:pPr marL="892175" lvl="1" indent="-358775">
              <a:lnSpc>
                <a:spcPct val="80000"/>
              </a:lnSpc>
            </a:pPr>
            <a:r>
              <a:rPr lang="en-GB" sz="2000" i="1"/>
              <a:t>E.g.</a:t>
            </a:r>
            <a:r>
              <a:rPr lang="en-GB" sz="2000"/>
              <a:t> </a:t>
            </a:r>
            <a:r>
              <a:rPr lang="en-GB" sz="2000" b="1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sz="2000" b="1">
                <a:latin typeface="Courier New" pitchFamily="49" charset="0"/>
              </a:rPr>
              <a:t> {</a:t>
            </a:r>
            <a:r>
              <a:rPr lang="en-GB" sz="2000" b="1">
                <a:solidFill>
                  <a:srgbClr val="FF9900"/>
                </a:solidFill>
                <a:latin typeface="Courier New" pitchFamily="49" charset="0"/>
              </a:rPr>
              <a:t>margin:0;</a:t>
            </a:r>
            <a:r>
              <a:rPr lang="en-GB" sz="2000" b="1">
                <a:latin typeface="Courier New" pitchFamily="49" charset="0"/>
              </a:rPr>
              <a:t>}</a:t>
            </a:r>
            <a:r>
              <a:rPr lang="en-GB" sz="2000"/>
              <a:t> applies to </a:t>
            </a:r>
            <a:r>
              <a:rPr lang="en-GB" sz="2000" u="sng"/>
              <a:t>all</a:t>
            </a:r>
            <a:r>
              <a:rPr lang="en-GB" sz="2000"/>
              <a:t> </a:t>
            </a:r>
            <a:r>
              <a:rPr lang="en-GB" sz="2000" b="1">
                <a:latin typeface="Courier New" pitchFamily="49" charset="0"/>
              </a:rPr>
              <a:t>&lt;</a:t>
            </a:r>
            <a:r>
              <a:rPr lang="en-GB" sz="2000" b="1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sz="2000" b="1">
                <a:latin typeface="Courier New" pitchFamily="49" charset="0"/>
              </a:rPr>
              <a:t>&gt;</a:t>
            </a:r>
            <a:r>
              <a:rPr lang="en-GB" sz="2000"/>
              <a:t> elements</a:t>
            </a:r>
            <a:endParaRPr lang="en-GB" sz="2000" i="1"/>
          </a:p>
          <a:p>
            <a:pPr>
              <a:lnSpc>
                <a:spcPct val="80000"/>
              </a:lnSpc>
            </a:pPr>
            <a:r>
              <a:rPr lang="en-GB" sz="2400" b="1" i="1">
                <a:solidFill>
                  <a:schemeClr val="hlink"/>
                </a:solidFill>
                <a:latin typeface="Courier New" pitchFamily="49" charset="0"/>
              </a:rPr>
              <a:t>el</a:t>
            </a:r>
            <a:r>
              <a:rPr lang="en-GB" sz="2400" b="1">
                <a:latin typeface="Courier New" pitchFamily="49" charset="0"/>
              </a:rPr>
              <a:t>.</a:t>
            </a:r>
            <a:r>
              <a:rPr lang="en-GB" sz="2400" b="1" i="1">
                <a:solidFill>
                  <a:schemeClr val="folHlink"/>
                </a:solidFill>
                <a:latin typeface="Courier New" pitchFamily="49" charset="0"/>
              </a:rPr>
              <a:t>class</a:t>
            </a:r>
            <a:r>
              <a:rPr lang="en-GB" sz="2400" b="1">
                <a:latin typeface="Courier New" pitchFamily="49" charset="0"/>
              </a:rPr>
              <a:t> {</a:t>
            </a:r>
            <a:r>
              <a:rPr lang="en-GB" sz="2400" b="1">
                <a:solidFill>
                  <a:srgbClr val="FF9900"/>
                </a:solidFill>
                <a:latin typeface="Courier New" pitchFamily="49" charset="0"/>
              </a:rPr>
              <a:t>…</a:t>
            </a:r>
            <a:r>
              <a:rPr lang="en-GB" sz="2400" b="1">
                <a:latin typeface="Courier New" pitchFamily="49" charset="0"/>
              </a:rPr>
              <a:t>} </a:t>
            </a:r>
            <a:r>
              <a:rPr lang="en-GB" sz="2400" i="1"/>
              <a:t>only</a:t>
            </a:r>
            <a:r>
              <a:rPr lang="en-GB" sz="2400"/>
              <a:t> to  </a:t>
            </a:r>
            <a:r>
              <a:rPr lang="en-GB" sz="2400" b="1">
                <a:latin typeface="Courier New" pitchFamily="49" charset="0"/>
              </a:rPr>
              <a:t>&lt;</a:t>
            </a:r>
            <a:r>
              <a:rPr lang="en-GB" sz="2400" b="1" i="1">
                <a:solidFill>
                  <a:schemeClr val="hlink"/>
                </a:solidFill>
                <a:latin typeface="Courier New" pitchFamily="49" charset="0"/>
              </a:rPr>
              <a:t>el</a:t>
            </a:r>
            <a:r>
              <a:rPr lang="en-GB" sz="2400" b="1">
                <a:latin typeface="Courier New" pitchFamily="49" charset="0"/>
              </a:rPr>
              <a:t> class="</a:t>
            </a:r>
            <a:r>
              <a:rPr lang="en-GB" sz="2400" b="1" i="1">
                <a:solidFill>
                  <a:schemeClr val="folHlink"/>
                </a:solidFill>
                <a:latin typeface="Courier New" pitchFamily="49" charset="0"/>
              </a:rPr>
              <a:t>class</a:t>
            </a:r>
            <a:r>
              <a:rPr lang="en-GB" sz="2400" b="1">
                <a:latin typeface="Courier New" pitchFamily="49" charset="0"/>
              </a:rPr>
              <a:t>"&gt;</a:t>
            </a:r>
          </a:p>
          <a:p>
            <a:pPr marL="892175" lvl="1" indent="-358775">
              <a:lnSpc>
                <a:spcPct val="80000"/>
              </a:lnSpc>
            </a:pPr>
            <a:r>
              <a:rPr lang="en-GB" sz="2000" i="1"/>
              <a:t>E.g.</a:t>
            </a:r>
            <a:r>
              <a:rPr lang="en-GB" sz="2000"/>
              <a:t> </a:t>
            </a:r>
            <a:r>
              <a:rPr lang="en-GB" sz="2000" b="1">
                <a:solidFill>
                  <a:schemeClr val="hlink"/>
                </a:solidFill>
                <a:latin typeface="Courier New" pitchFamily="49" charset="0"/>
              </a:rPr>
              <a:t>p.top</a:t>
            </a:r>
            <a:r>
              <a:rPr lang="en-GB" sz="2000" b="1">
                <a:latin typeface="Courier New" pitchFamily="49" charset="0"/>
              </a:rPr>
              <a:t> {</a:t>
            </a:r>
            <a:r>
              <a:rPr lang="en-GB" sz="2000" b="1">
                <a:solidFill>
                  <a:srgbClr val="FF9900"/>
                </a:solidFill>
                <a:latin typeface="Courier New" pitchFamily="49" charset="0"/>
              </a:rPr>
              <a:t>margin-top:0;</a:t>
            </a:r>
            <a:r>
              <a:rPr lang="en-GB" sz="2000" b="1">
                <a:latin typeface="Courier New" pitchFamily="49" charset="0"/>
              </a:rPr>
              <a:t>}</a:t>
            </a:r>
            <a:r>
              <a:rPr lang="en-GB" sz="2000"/>
              <a:t> applies to </a:t>
            </a:r>
            <a:r>
              <a:rPr lang="en-GB" sz="2000" b="1">
                <a:latin typeface="Courier New" pitchFamily="49" charset="0"/>
              </a:rPr>
              <a:t>&lt;</a:t>
            </a:r>
            <a:r>
              <a:rPr lang="en-GB" sz="2000" b="1">
                <a:solidFill>
                  <a:schemeClr val="hlink"/>
                </a:solidFill>
                <a:latin typeface="Courier New" pitchFamily="49" charset="0"/>
              </a:rPr>
              <a:t>p </a:t>
            </a:r>
            <a:r>
              <a:rPr lang="en-GB" sz="2000" b="1">
                <a:latin typeface="Courier New" pitchFamily="49" charset="0"/>
              </a:rPr>
              <a:t>class="</a:t>
            </a:r>
            <a:r>
              <a:rPr lang="en-GB" sz="2000" b="1">
                <a:solidFill>
                  <a:schemeClr val="folHlink"/>
                </a:solidFill>
                <a:latin typeface="Courier New" pitchFamily="49" charset="0"/>
              </a:rPr>
              <a:t>top</a:t>
            </a:r>
            <a:r>
              <a:rPr lang="en-GB" sz="2000" b="1">
                <a:latin typeface="Courier New" pitchFamily="49" charset="0"/>
              </a:rPr>
              <a:t>"&gt;</a:t>
            </a:r>
            <a:r>
              <a:rPr lang="en-GB" sz="2000"/>
              <a:t> but </a:t>
            </a:r>
            <a:r>
              <a:rPr lang="en-GB" sz="2000" i="1"/>
              <a:t>not </a:t>
            </a:r>
            <a:r>
              <a:rPr lang="en-GB" sz="2000" b="1">
                <a:latin typeface="Courier New" pitchFamily="49" charset="0"/>
              </a:rPr>
              <a:t>&lt;</a:t>
            </a:r>
            <a:r>
              <a:rPr lang="en-GB" sz="2000" b="1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sz="2000" b="1">
                <a:latin typeface="Courier New" pitchFamily="49" charset="0"/>
              </a:rPr>
              <a:t>&gt; </a:t>
            </a:r>
            <a:r>
              <a:rPr lang="en-GB" sz="2000"/>
              <a:t>or </a:t>
            </a:r>
            <a:r>
              <a:rPr lang="en-GB" sz="2000" b="1">
                <a:latin typeface="Courier New" pitchFamily="49" charset="0"/>
              </a:rPr>
              <a:t>&lt;</a:t>
            </a:r>
            <a:r>
              <a:rPr lang="en-GB" sz="2000" b="1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sz="2000" b="1">
                <a:latin typeface="Courier New" pitchFamily="49" charset="0"/>
              </a:rPr>
              <a:t> class="</a:t>
            </a:r>
            <a:r>
              <a:rPr lang="en-GB" sz="2000" b="1">
                <a:solidFill>
                  <a:schemeClr val="folHlink"/>
                </a:solidFill>
                <a:latin typeface="Courier New" pitchFamily="49" charset="0"/>
              </a:rPr>
              <a:t>bot</a:t>
            </a:r>
            <a:r>
              <a:rPr lang="en-GB" sz="2000" b="1">
                <a:latin typeface="Courier New" pitchFamily="49" charset="0"/>
              </a:rPr>
              <a:t>"&gt; </a:t>
            </a:r>
            <a:r>
              <a:rPr lang="en-GB" sz="2000" i="1"/>
              <a:t>nor</a:t>
            </a:r>
            <a:r>
              <a:rPr lang="en-GB" sz="2000"/>
              <a:t> </a:t>
            </a:r>
            <a:r>
              <a:rPr lang="en-GB" sz="2000" b="1">
                <a:latin typeface="Courier New" pitchFamily="49" charset="0"/>
              </a:rPr>
              <a:t>&lt;</a:t>
            </a:r>
            <a:r>
              <a:rPr lang="en-GB" sz="2000" b="1">
                <a:solidFill>
                  <a:schemeClr val="hlink"/>
                </a:solidFill>
                <a:latin typeface="Courier New" pitchFamily="49" charset="0"/>
              </a:rPr>
              <a:t>em</a:t>
            </a:r>
            <a:r>
              <a:rPr lang="en-GB" sz="2000" b="1">
                <a:latin typeface="Courier New" pitchFamily="49" charset="0"/>
              </a:rPr>
              <a:t> class="</a:t>
            </a:r>
            <a:r>
              <a:rPr lang="en-GB" sz="2000" b="1">
                <a:solidFill>
                  <a:schemeClr val="folHlink"/>
                </a:solidFill>
                <a:latin typeface="Courier New" pitchFamily="49" charset="0"/>
              </a:rPr>
              <a:t>top</a:t>
            </a:r>
            <a:r>
              <a:rPr lang="en-GB" sz="2000" b="1">
                <a:latin typeface="Courier New" pitchFamily="49" charset="0"/>
              </a:rPr>
              <a:t>"&gt;</a:t>
            </a:r>
          </a:p>
          <a:p>
            <a:pPr>
              <a:lnSpc>
                <a:spcPct val="80000"/>
              </a:lnSpc>
            </a:pPr>
            <a:r>
              <a:rPr lang="en-GB" sz="2400" b="1">
                <a:latin typeface="Courier New" pitchFamily="49" charset="0"/>
              </a:rPr>
              <a:t>.</a:t>
            </a:r>
            <a:r>
              <a:rPr lang="en-GB" sz="2400" b="1" i="1">
                <a:solidFill>
                  <a:schemeClr val="folHlink"/>
                </a:solidFill>
                <a:latin typeface="Courier New" pitchFamily="49" charset="0"/>
              </a:rPr>
              <a:t>class</a:t>
            </a:r>
            <a:r>
              <a:rPr lang="en-GB" sz="2400" b="1">
                <a:latin typeface="Courier New" pitchFamily="49" charset="0"/>
              </a:rPr>
              <a:t> {</a:t>
            </a:r>
            <a:r>
              <a:rPr lang="en-GB" sz="2400" b="1">
                <a:solidFill>
                  <a:srgbClr val="FF9900"/>
                </a:solidFill>
                <a:latin typeface="Courier New" pitchFamily="49" charset="0"/>
              </a:rPr>
              <a:t>…</a:t>
            </a:r>
            <a:r>
              <a:rPr lang="en-GB" sz="2400" b="1">
                <a:latin typeface="Courier New" pitchFamily="49" charset="0"/>
              </a:rPr>
              <a:t>} </a:t>
            </a:r>
            <a:r>
              <a:rPr lang="en-GB" sz="2400"/>
              <a:t>apply to all elements with </a:t>
            </a:r>
            <a:r>
              <a:rPr lang="en-GB" sz="2400" b="1">
                <a:latin typeface="Courier New" pitchFamily="49" charset="0"/>
              </a:rPr>
              <a:t>class="</a:t>
            </a:r>
            <a:r>
              <a:rPr lang="en-GB" sz="2400" b="1" i="1">
                <a:solidFill>
                  <a:schemeClr val="folHlink"/>
                </a:solidFill>
                <a:latin typeface="Courier New" pitchFamily="49" charset="0"/>
              </a:rPr>
              <a:t>class</a:t>
            </a:r>
            <a:r>
              <a:rPr lang="en-GB" sz="2400" b="1">
                <a:latin typeface="Courier New" pitchFamily="49" charset="0"/>
              </a:rPr>
              <a:t>"</a:t>
            </a:r>
          </a:p>
          <a:p>
            <a:pPr marL="892175" lvl="1" indent="-358775">
              <a:lnSpc>
                <a:spcPct val="80000"/>
              </a:lnSpc>
            </a:pPr>
            <a:r>
              <a:rPr lang="en-GB" sz="2000"/>
              <a:t>E.g.</a:t>
            </a:r>
            <a:r>
              <a:rPr lang="en-GB" sz="2000" b="1">
                <a:latin typeface="Courier New" pitchFamily="49" charset="0"/>
              </a:rPr>
              <a:t> .</a:t>
            </a:r>
            <a:r>
              <a:rPr lang="en-GB" sz="2000" b="1">
                <a:solidFill>
                  <a:schemeClr val="folHlink"/>
                </a:solidFill>
                <a:latin typeface="Courier New" pitchFamily="49" charset="0"/>
              </a:rPr>
              <a:t>extLink</a:t>
            </a:r>
            <a:r>
              <a:rPr lang="en-GB" sz="2000" b="1">
                <a:latin typeface="Courier New" pitchFamily="49" charset="0"/>
              </a:rPr>
              <a:t> {</a:t>
            </a:r>
            <a:r>
              <a:rPr lang="en-GB" sz="2000" b="1">
                <a:solidFill>
                  <a:srgbClr val="FF9900"/>
                </a:solidFill>
                <a:latin typeface="Courier New" pitchFamily="49" charset="0"/>
              </a:rPr>
              <a:t>color:red;</a:t>
            </a:r>
            <a:r>
              <a:rPr lang="en-GB" sz="2000" b="1">
                <a:latin typeface="Courier New" pitchFamily="49" charset="0"/>
              </a:rPr>
              <a:t>} </a:t>
            </a:r>
            <a:r>
              <a:rPr lang="en-GB" sz="2000"/>
              <a:t>applies</a:t>
            </a:r>
            <a:r>
              <a:rPr lang="en-GB" sz="2000" b="1">
                <a:latin typeface="Courier New" pitchFamily="49" charset="0"/>
              </a:rPr>
              <a:t> </a:t>
            </a:r>
            <a:r>
              <a:rPr lang="en-GB" sz="2000"/>
              <a:t>to</a:t>
            </a:r>
            <a:br>
              <a:rPr lang="en-GB" sz="2000"/>
            </a:br>
            <a:r>
              <a:rPr lang="en-GB" sz="2000" b="1">
                <a:latin typeface="Courier New" pitchFamily="49" charset="0"/>
              </a:rPr>
              <a:t>&lt;</a:t>
            </a:r>
            <a:r>
              <a:rPr lang="en-GB" sz="2000" b="1">
                <a:solidFill>
                  <a:schemeClr val="hlink"/>
                </a:solidFill>
                <a:latin typeface="Courier New" pitchFamily="49" charset="0"/>
              </a:rPr>
              <a:t>a</a:t>
            </a:r>
            <a:r>
              <a:rPr lang="en-GB" sz="2000" b="1">
                <a:latin typeface="Courier New" pitchFamily="49" charset="0"/>
              </a:rPr>
              <a:t> class="</a:t>
            </a:r>
            <a:r>
              <a:rPr lang="en-GB" sz="2000" b="1">
                <a:solidFill>
                  <a:schemeClr val="folHlink"/>
                </a:solidFill>
                <a:latin typeface="Courier New" pitchFamily="49" charset="0"/>
              </a:rPr>
              <a:t>extLink</a:t>
            </a:r>
            <a:r>
              <a:rPr lang="en-GB" sz="2000" b="1">
                <a:latin typeface="Courier New" pitchFamily="49" charset="0"/>
              </a:rPr>
              <a:t>"&gt; </a:t>
            </a:r>
            <a:r>
              <a:rPr lang="en-GB" sz="2000"/>
              <a:t>and</a:t>
            </a:r>
            <a:r>
              <a:rPr lang="en-GB" sz="2000" b="1">
                <a:latin typeface="Courier New" pitchFamily="49" charset="0"/>
              </a:rPr>
              <a:t> &lt;</a:t>
            </a:r>
            <a:r>
              <a:rPr lang="en-GB" sz="2000" b="1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sz="2000" b="1">
                <a:latin typeface="Courier New" pitchFamily="49" charset="0"/>
              </a:rPr>
              <a:t> class="</a:t>
            </a:r>
            <a:r>
              <a:rPr lang="en-GB" sz="2000" b="1">
                <a:solidFill>
                  <a:schemeClr val="folHlink"/>
                </a:solidFill>
                <a:latin typeface="Courier New" pitchFamily="49" charset="0"/>
              </a:rPr>
              <a:t>extLink</a:t>
            </a:r>
            <a:r>
              <a:rPr lang="en-GB" sz="2000" b="1">
                <a:latin typeface="Courier New" pitchFamily="49" charset="0"/>
              </a:rPr>
              <a:t>"&gt;</a:t>
            </a:r>
            <a:endParaRPr lang="en-GB" sz="2000" b="1" i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GB" sz="2400"/>
              <a:t>HTML elements can also use a list of classes:</a:t>
            </a:r>
            <a:br>
              <a:rPr lang="en-GB" sz="2400"/>
            </a:br>
            <a:r>
              <a:rPr lang="en-GB" sz="2400" b="1">
                <a:latin typeface="Courier New" pitchFamily="49" charset="0"/>
              </a:rPr>
              <a:t>&lt;</a:t>
            </a:r>
            <a:r>
              <a:rPr lang="en-GB" sz="2400" b="1" i="1">
                <a:solidFill>
                  <a:schemeClr val="hlink"/>
                </a:solidFill>
                <a:latin typeface="Courier New" pitchFamily="49" charset="0"/>
              </a:rPr>
              <a:t>el</a:t>
            </a:r>
            <a:r>
              <a:rPr lang="en-GB" sz="2400" b="1">
                <a:latin typeface="Courier New" pitchFamily="49" charset="0"/>
              </a:rPr>
              <a:t> class="</a:t>
            </a:r>
            <a:r>
              <a:rPr lang="en-GB" sz="2400" b="1" i="1">
                <a:solidFill>
                  <a:schemeClr val="folHlink"/>
                </a:solidFill>
                <a:latin typeface="Courier New" pitchFamily="49" charset="0"/>
              </a:rPr>
              <a:t>c1 c2 …</a:t>
            </a:r>
            <a:r>
              <a:rPr lang="en-GB" sz="2400" b="1">
                <a:latin typeface="Courier New" pitchFamily="49" charset="0"/>
              </a:rPr>
              <a:t>"&gt;</a:t>
            </a:r>
            <a:r>
              <a:rPr lang="en-GB" sz="2000"/>
              <a:t> (space-separated) allows CSS rules </a:t>
            </a:r>
            <a:r>
              <a:rPr lang="en-GB" sz="2400" b="1" i="1">
                <a:solidFill>
                  <a:schemeClr val="hlink"/>
                </a:solidFill>
                <a:latin typeface="Courier New" pitchFamily="49" charset="0"/>
              </a:rPr>
              <a:t>el</a:t>
            </a:r>
            <a:r>
              <a:rPr lang="en-GB" sz="2000"/>
              <a:t>.</a:t>
            </a:r>
            <a:r>
              <a:rPr lang="en-GB" sz="2400" b="1" i="1">
                <a:solidFill>
                  <a:schemeClr val="folHlink"/>
                </a:solidFill>
                <a:latin typeface="Courier New" pitchFamily="49" charset="0"/>
              </a:rPr>
              <a:t>c1</a:t>
            </a:r>
            <a:r>
              <a:rPr lang="en-GB" sz="2000"/>
              <a:t> and </a:t>
            </a:r>
            <a:r>
              <a:rPr lang="en-GB" sz="2400" b="1" i="1">
                <a:solidFill>
                  <a:schemeClr val="hlink"/>
                </a:solidFill>
                <a:latin typeface="Courier New" pitchFamily="49" charset="0"/>
              </a:rPr>
              <a:t>el</a:t>
            </a:r>
            <a:r>
              <a:rPr lang="en-GB" sz="2000"/>
              <a:t>.</a:t>
            </a:r>
            <a:r>
              <a:rPr lang="en-GB" sz="2400" b="1" i="1">
                <a:solidFill>
                  <a:schemeClr val="folHlink"/>
                </a:solidFill>
                <a:latin typeface="Courier New" pitchFamily="49" charset="0"/>
              </a:rPr>
              <a:t>c2</a:t>
            </a:r>
            <a:r>
              <a:rPr lang="en-GB" sz="2000"/>
              <a:t> to apply and also things like </a:t>
            </a:r>
            <a:r>
              <a:rPr lang="en-GB" sz="2400" b="1" i="1">
                <a:solidFill>
                  <a:schemeClr val="hlink"/>
                </a:solidFill>
                <a:latin typeface="Courier New" pitchFamily="49" charset="0"/>
              </a:rPr>
              <a:t>el</a:t>
            </a:r>
            <a:r>
              <a:rPr lang="en-GB" sz="2000" i="1"/>
              <a:t>.</a:t>
            </a:r>
            <a:r>
              <a:rPr lang="en-GB" sz="2400" b="1" i="1">
                <a:solidFill>
                  <a:schemeClr val="folHlink"/>
                </a:solidFill>
                <a:latin typeface="Courier New" pitchFamily="49" charset="0"/>
              </a:rPr>
              <a:t>c1</a:t>
            </a:r>
            <a:r>
              <a:rPr lang="en-GB" sz="2000" i="1"/>
              <a:t>.</a:t>
            </a:r>
            <a:r>
              <a:rPr lang="en-GB" sz="2400" b="1" i="1">
                <a:solidFill>
                  <a:schemeClr val="folHlink"/>
                </a:solidFill>
                <a:latin typeface="Courier New" pitchFamily="49" charset="0"/>
              </a:rPr>
              <a:t>c2</a:t>
            </a:r>
            <a:r>
              <a:rPr lang="en-GB" sz="2000" i="1"/>
              <a:t> </a:t>
            </a:r>
            <a:r>
              <a:rPr lang="en-GB" sz="2000"/>
              <a:t>(</a:t>
            </a:r>
            <a:r>
              <a:rPr lang="en-GB" sz="2000" i="1"/>
              <a:t>except </a:t>
            </a:r>
            <a:r>
              <a:rPr lang="en-GB" sz="2000"/>
              <a:t>IE has bugs…)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57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65365D-D872-47A9-80BC-132DCF9F296F}" type="slidenum">
              <a:rPr lang="en-GB"/>
              <a:pPr/>
              <a:t>16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48064" y="2204864"/>
            <a:ext cx="3312368" cy="864096"/>
            <a:chOff x="539552" y="980728"/>
            <a:chExt cx="576064" cy="864096"/>
          </a:xfrm>
        </p:grpSpPr>
        <p:sp>
          <p:nvSpPr>
            <p:cNvPr id="7" name="Rectangle 6"/>
            <p:cNvSpPr/>
            <p:nvPr/>
          </p:nvSpPr>
          <p:spPr>
            <a:xfrm>
              <a:off x="539552" y="980728"/>
              <a:ext cx="576064" cy="288032"/>
            </a:xfrm>
            <a:prstGeom prst="rect">
              <a:avLst/>
            </a:prstGeom>
            <a:solidFill>
              <a:srgbClr val="6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552" y="1268760"/>
              <a:ext cx="576064" cy="288032"/>
            </a:xfrm>
            <a:prstGeom prst="rect">
              <a:avLst/>
            </a:prstGeom>
            <a:solidFill>
              <a:srgbClr val="FFF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1556792"/>
              <a:ext cx="576064" cy="288032"/>
            </a:xfrm>
            <a:prstGeom prst="rect">
              <a:avLst/>
            </a:prstGeom>
            <a:solidFill>
              <a:srgbClr val="FF6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6355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Example (</a:t>
            </a:r>
            <a:r>
              <a:rPr lang="en-GB" sz="3600" dirty="0" err="1" smtClean="0">
                <a:hlinkClick r:id="rId4"/>
              </a:rPr>
              <a:t>url</a:t>
            </a:r>
            <a:r>
              <a:rPr lang="en-GB" sz="3600" dirty="0" smtClean="0"/>
              <a:t> or </a:t>
            </a:r>
            <a:r>
              <a:rPr lang="en-GB" sz="3600" dirty="0" smtClean="0">
                <a:hlinkClick r:id="rId5"/>
              </a:rPr>
              <a:t>Thimble</a:t>
            </a:r>
            <a:r>
              <a:rPr lang="en-GB" sz="3600" dirty="0" smtClean="0"/>
              <a:t>)</a:t>
            </a:r>
            <a:endParaRPr lang="en-GB" sz="3600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642350" cy="5402263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sz="2000" b="1" dirty="0">
                <a:latin typeface="Courier New" pitchFamily="49" charset="0"/>
              </a:rPr>
              <a:t>&lt;head&gt;&lt;style type="text/</a:t>
            </a:r>
            <a:r>
              <a:rPr lang="en-GB" sz="2000" b="1" dirty="0" err="1">
                <a:latin typeface="Courier New" pitchFamily="49" charset="0"/>
              </a:rPr>
              <a:t>css</a:t>
            </a:r>
            <a:r>
              <a:rPr lang="en-GB" sz="2000" b="1" dirty="0">
                <a:latin typeface="Courier New" pitchFamily="49" charset="0"/>
              </a:rPr>
              <a:t>"&gt;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.</a:t>
            </a:r>
            <a:r>
              <a:rPr lang="en-GB" sz="2000" b="1" dirty="0">
                <a:solidFill>
                  <a:schemeClr val="hlink"/>
                </a:solidFill>
                <a:latin typeface="Courier New" pitchFamily="49" charset="0"/>
              </a:rPr>
              <a:t>first</a:t>
            </a:r>
            <a:r>
              <a:rPr lang="en-GB" sz="2000" b="1" dirty="0">
                <a:latin typeface="Courier New" pitchFamily="49" charset="0"/>
              </a:rPr>
              <a:t> 	</a:t>
            </a:r>
            <a:r>
              <a:rPr lang="en-GB" sz="2000" b="1" dirty="0" smtClean="0">
                <a:latin typeface="Courier New" pitchFamily="49" charset="0"/>
              </a:rPr>
              <a:t>{text-</a:t>
            </a:r>
            <a:r>
              <a:rPr lang="en-GB" sz="2000" b="1" dirty="0" err="1" smtClean="0">
                <a:latin typeface="Courier New" pitchFamily="49" charset="0"/>
              </a:rPr>
              <a:t>align:right</a:t>
            </a:r>
            <a:r>
              <a:rPr lang="en-GB" sz="2000" b="1" dirty="0" smtClean="0">
                <a:latin typeface="Courier New" pitchFamily="49" charset="0"/>
              </a:rPr>
              <a:t>; 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</a:rPr>
              <a:t>background-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</a:rPr>
              <a:t>color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:#9ff</a:t>
            </a:r>
            <a:r>
              <a:rPr lang="en-GB" sz="2000" b="1" dirty="0" smtClean="0">
                <a:latin typeface="Courier New" pitchFamily="49" charset="0"/>
              </a:rPr>
              <a:t>;}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.</a:t>
            </a:r>
            <a:r>
              <a:rPr lang="en-GB" sz="2000" b="1" dirty="0">
                <a:solidFill>
                  <a:schemeClr val="folHlink"/>
                </a:solidFill>
                <a:latin typeface="Courier New" pitchFamily="49" charset="0"/>
              </a:rPr>
              <a:t>top</a:t>
            </a:r>
            <a:r>
              <a:rPr lang="en-GB" sz="2000" b="1" dirty="0">
                <a:latin typeface="Courier New" pitchFamily="49" charset="0"/>
              </a:rPr>
              <a:t> 		</a:t>
            </a:r>
            <a:r>
              <a:rPr lang="en-GB" sz="2000" b="1" dirty="0" smtClean="0">
                <a:latin typeface="Courier New" pitchFamily="49" charset="0"/>
              </a:rPr>
              <a:t>{text-</a:t>
            </a:r>
            <a:r>
              <a:rPr lang="en-GB" sz="2000" b="1" dirty="0" err="1" smtClean="0">
                <a:latin typeface="Courier New" pitchFamily="49" charset="0"/>
              </a:rPr>
              <a:t>align:center</a:t>
            </a:r>
            <a:r>
              <a:rPr lang="en-GB" sz="2000" b="1" dirty="0" smtClean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</a:rPr>
              <a:t>background-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</a:rPr>
              <a:t>color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:#ff9</a:t>
            </a:r>
            <a:r>
              <a:rPr lang="en-GB" sz="2000" b="1" dirty="0" smtClean="0">
                <a:latin typeface="Courier New" pitchFamily="49" charset="0"/>
              </a:rPr>
              <a:t>;}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.</a:t>
            </a:r>
            <a:r>
              <a:rPr lang="en-GB" sz="2000" b="1" dirty="0" err="1">
                <a:solidFill>
                  <a:schemeClr val="hlink"/>
                </a:solidFill>
                <a:latin typeface="Courier New" pitchFamily="49" charset="0"/>
              </a:rPr>
              <a:t>first</a:t>
            </a:r>
            <a:r>
              <a:rPr lang="en-GB" sz="2000" b="1" dirty="0" err="1">
                <a:latin typeface="Courier New" pitchFamily="49" charset="0"/>
              </a:rPr>
              <a:t>.</a:t>
            </a:r>
            <a:r>
              <a:rPr lang="en-GB" sz="2000" b="1" dirty="0" err="1">
                <a:solidFill>
                  <a:schemeClr val="folHlink"/>
                </a:solidFill>
                <a:latin typeface="Courier New" pitchFamily="49" charset="0"/>
              </a:rPr>
              <a:t>top</a:t>
            </a:r>
            <a:r>
              <a:rPr lang="en-GB" sz="2000" b="1" dirty="0">
                <a:solidFill>
                  <a:schemeClr val="folHlink"/>
                </a:solidFill>
                <a:latin typeface="Courier New" pitchFamily="49" charset="0"/>
              </a:rPr>
              <a:t>	</a:t>
            </a:r>
            <a:r>
              <a:rPr lang="en-GB" sz="2000" b="1" dirty="0" smtClean="0">
                <a:latin typeface="Courier New" pitchFamily="49" charset="0"/>
              </a:rPr>
              <a:t>{text-</a:t>
            </a:r>
            <a:r>
              <a:rPr lang="en-GB" sz="2000" b="1" dirty="0" err="1" smtClean="0">
                <a:latin typeface="Courier New" pitchFamily="49" charset="0"/>
              </a:rPr>
              <a:t>align:left</a:t>
            </a:r>
            <a:r>
              <a:rPr lang="en-GB" sz="2000" b="1" dirty="0" smtClean="0">
                <a:latin typeface="Courier New" pitchFamily="49" charset="0"/>
              </a:rPr>
              <a:t>;  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</a:rPr>
              <a:t>background-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</a:rPr>
              <a:t>color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:#f9f</a:t>
            </a:r>
            <a:r>
              <a:rPr lang="en-GB" sz="2000" b="1" dirty="0" smtClean="0">
                <a:latin typeface="Courier New" pitchFamily="49" charset="0"/>
              </a:rPr>
              <a:t>;}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&lt;/style&gt;&lt;/head&gt;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&lt;body&gt;&lt;table&gt;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	&lt;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 class="</a:t>
            </a:r>
            <a:r>
              <a:rPr lang="en-GB" sz="2000" b="1" dirty="0">
                <a:solidFill>
                  <a:schemeClr val="hlink"/>
                </a:solidFill>
                <a:latin typeface="Courier New" pitchFamily="49" charset="0"/>
              </a:rPr>
              <a:t>first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folHlink"/>
                </a:solidFill>
                <a:latin typeface="Courier New" pitchFamily="49" charset="0"/>
              </a:rPr>
              <a:t>top</a:t>
            </a:r>
            <a:r>
              <a:rPr lang="en-GB" sz="2000" b="1" dirty="0">
                <a:latin typeface="Courier New" pitchFamily="49" charset="0"/>
              </a:rPr>
              <a:t>"&gt;Top left&lt;/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 class="</a:t>
            </a:r>
            <a:r>
              <a:rPr lang="en-GB" sz="2000" b="1" dirty="0">
                <a:solidFill>
                  <a:schemeClr val="folHlink"/>
                </a:solidFill>
                <a:latin typeface="Courier New" pitchFamily="49" charset="0"/>
              </a:rPr>
              <a:t>top</a:t>
            </a:r>
            <a:r>
              <a:rPr lang="en-GB" sz="2000" b="1" dirty="0">
                <a:latin typeface="Courier New" pitchFamily="49" charset="0"/>
              </a:rPr>
              <a:t>"&gt;Top 1&lt;/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 ... 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	&lt;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 class="</a:t>
            </a:r>
            <a:r>
              <a:rPr lang="en-GB" sz="2000" b="1" dirty="0">
                <a:solidFill>
                  <a:schemeClr val="hlink"/>
                </a:solidFill>
                <a:latin typeface="Courier New" pitchFamily="49" charset="0"/>
              </a:rPr>
              <a:t>first</a:t>
            </a:r>
            <a:r>
              <a:rPr lang="en-GB" sz="2000" b="1" dirty="0">
                <a:latin typeface="Courier New" pitchFamily="49" charset="0"/>
              </a:rPr>
              <a:t>"&gt;Row 1&lt;/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&lt;td&gt;1,1&lt;/td&gt; ... 			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	&lt;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 class="</a:t>
            </a:r>
            <a:r>
              <a:rPr lang="en-GB" sz="2000" b="1" dirty="0">
                <a:solidFill>
                  <a:schemeClr val="hlink"/>
                </a:solidFill>
                <a:latin typeface="Courier New" pitchFamily="49" charset="0"/>
              </a:rPr>
              <a:t>first</a:t>
            </a:r>
            <a:r>
              <a:rPr lang="en-GB" sz="2000" b="1" dirty="0">
                <a:latin typeface="Courier New" pitchFamily="49" charset="0"/>
              </a:rPr>
              <a:t>"&gt;Row 2&lt;/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&lt;td&gt;1,2&lt;/td&gt; ... 			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...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&lt;/table&gt;&lt;/body&gt;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59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43CDF-E880-4636-A4C7-5AFA166716CA}" type="slidenum">
              <a:rPr lang="en-GB"/>
              <a:pPr/>
              <a:t>17</a:t>
            </a:fld>
            <a:endParaRPr lang="en-GB"/>
          </a:p>
        </p:txBody>
      </p:sp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922" y="249957"/>
            <a:ext cx="3257550" cy="166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What’s the </a:t>
            </a:r>
            <a:r>
              <a:rPr lang="en-GB" sz="4000" b="1" dirty="0" smtClean="0"/>
              <a:t>least specific selector?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-812800" y="1781207"/>
          <a:ext cx="9144001" cy="4660900"/>
        </p:xfrm>
        <a:graphic>
          <a:graphicData uri="http://schemas.openxmlformats.org/presentationml/2006/ole">
            <p:oleObj spid="_x0000_s1316866" name="Chart" r:id="rId7" imgW="9144000" imgH="4657657" progId="MSGraph.Chart.8">
              <p:embed followColorScheme="full"/>
            </p:oleObj>
          </a:graphicData>
        </a:graphic>
      </p:graphicFrame>
      <p:sp>
        <p:nvSpPr>
          <p:cNvPr id="10" name="CorShape1"/>
          <p:cNvSpPr/>
          <p:nvPr>
            <p:custDataLst>
              <p:tags r:id="rId3"/>
            </p:custDataLst>
          </p:nvPr>
        </p:nvSpPr>
        <p:spPr>
          <a:xfrm rot="10800000">
            <a:off x="193039" y="3044434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#banana</a:t>
            </a:r>
            <a:r>
              <a:rPr lang="en-GB" dirty="0" smtClean="0"/>
              <a:t>	(ID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p</a:t>
            </a:r>
            <a:r>
              <a:rPr lang="en-GB" dirty="0" smtClean="0"/>
              <a:t> 			(element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*</a:t>
            </a:r>
            <a:r>
              <a:rPr lang="en-GB" dirty="0" smtClean="0"/>
              <a:t> 			(universal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.banana </a:t>
            </a:r>
            <a:r>
              <a:rPr lang="en-GB" dirty="0" smtClean="0"/>
              <a:t>	(class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p</a:t>
            </a:r>
            <a:r>
              <a:rPr lang="en-GB" dirty="0" smtClean="0"/>
              <a:t> 		(descendent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&gt; p 	</a:t>
            </a:r>
            <a:r>
              <a:rPr lang="en-GB" dirty="0" smtClean="0"/>
              <a:t>(child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+ p </a:t>
            </a:r>
            <a:r>
              <a:rPr lang="en-GB" dirty="0" smtClean="0"/>
              <a:t>	(adjacent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a:hover </a:t>
            </a:r>
            <a:r>
              <a:rPr lang="en-GB" dirty="0" smtClean="0"/>
              <a:t>	(pseudo-class selector)</a:t>
            </a:r>
            <a:endParaRPr lang="en-GB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styles </a:t>
            </a:r>
            <a:r>
              <a:rPr lang="en-GB" i="1" dirty="0" smtClean="0"/>
              <a:t>unselectively</a:t>
            </a:r>
            <a:endParaRPr lang="en-GB" b="0" dirty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49580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3200" b="1" dirty="0" smtClean="0">
                <a:solidFill>
                  <a:schemeClr val="hlink"/>
                </a:solidFill>
                <a:latin typeface="Courier New" pitchFamily="49" charset="0"/>
              </a:rPr>
              <a:t>*</a:t>
            </a:r>
            <a:r>
              <a:rPr lang="en-GB" sz="32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GB" sz="3200" b="1" dirty="0">
                <a:latin typeface="Courier New" pitchFamily="49" charset="0"/>
              </a:rPr>
              <a:t>{</a:t>
            </a:r>
            <a:r>
              <a:rPr lang="en-GB" sz="3200" b="1" dirty="0">
                <a:solidFill>
                  <a:srgbClr val="FF9900"/>
                </a:solidFill>
                <a:latin typeface="Courier New" pitchFamily="49" charset="0"/>
              </a:rPr>
              <a:t>…</a:t>
            </a:r>
            <a:r>
              <a:rPr lang="en-GB" sz="3200" b="1" dirty="0">
                <a:latin typeface="Courier New" pitchFamily="49" charset="0"/>
              </a:rPr>
              <a:t>}	</a:t>
            </a:r>
            <a:r>
              <a:rPr lang="en-GB" sz="3200" b="1" dirty="0" smtClean="0">
                <a:solidFill>
                  <a:schemeClr val="accent2"/>
                </a:solidFill>
              </a:rPr>
              <a:t>universal selector</a:t>
            </a:r>
            <a:endParaRPr lang="en-GB" sz="3200" b="1" dirty="0">
              <a:solidFill>
                <a:schemeClr val="accent2"/>
              </a:solidFill>
            </a:endParaRPr>
          </a:p>
          <a:p>
            <a:pPr marL="631825" lvl="1" indent="-452438">
              <a:lnSpc>
                <a:spcPct val="90000"/>
              </a:lnSpc>
            </a:pPr>
            <a:r>
              <a:rPr lang="en-GB" sz="2800" dirty="0" smtClean="0"/>
              <a:t>Selects e</a:t>
            </a:r>
            <a:r>
              <a:rPr lang="en-GB" sz="2800" i="1" dirty="0" smtClean="0"/>
              <a:t>verything</a:t>
            </a:r>
            <a:r>
              <a:rPr lang="en-GB" sz="2800" dirty="0" smtClean="0"/>
              <a:t> (in that context).</a:t>
            </a:r>
          </a:p>
          <a:p>
            <a:pPr marL="631825" lvl="1" indent="-452438">
              <a:lnSpc>
                <a:spcPct val="90000"/>
              </a:lnSpc>
            </a:pPr>
            <a:r>
              <a:rPr lang="en-GB" sz="2800" b="1" i="1" dirty="0" smtClean="0">
                <a:solidFill>
                  <a:schemeClr val="hlink"/>
                </a:solidFill>
                <a:latin typeface="Courier New" pitchFamily="49" charset="0"/>
              </a:rPr>
              <a:t>E.g. </a:t>
            </a:r>
            <a:r>
              <a:rPr lang="en-GB" sz="2800" b="1" dirty="0" smtClean="0">
                <a:solidFill>
                  <a:schemeClr val="hlink"/>
                </a:solidFill>
                <a:latin typeface="Courier New" pitchFamily="49" charset="0"/>
              </a:rPr>
              <a:t>* </a:t>
            </a:r>
            <a:r>
              <a:rPr lang="en-GB" sz="2800" b="1" dirty="0" smtClean="0">
                <a:latin typeface="Courier New" pitchFamily="49" charset="0"/>
              </a:rPr>
              <a:t>{</a:t>
            </a:r>
            <a:r>
              <a:rPr lang="en-GB" sz="2800" b="1" dirty="0" err="1" smtClean="0">
                <a:latin typeface="Courier New" pitchFamily="49" charset="0"/>
              </a:rPr>
              <a:t>visibility:hidden</a:t>
            </a:r>
            <a:r>
              <a:rPr lang="en-GB" sz="2800" b="1" dirty="0" smtClean="0">
                <a:latin typeface="Courier New" pitchFamily="49" charset="0"/>
              </a:rPr>
              <a:t>;}</a:t>
            </a:r>
          </a:p>
          <a:p>
            <a:pPr marL="915289" lvl="2" indent="-452438">
              <a:lnSpc>
                <a:spcPct val="90000"/>
              </a:lnSpc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&lt;body&gt;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&lt;div&gt;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&lt;h1&gt;...&lt;/h1&gt;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&lt;p&gt;...&lt;/p&gt;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&lt;h2&gt;...&lt;/h2&gt;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</a:t>
            </a:r>
            <a:r>
              <a:rPr lang="en-GB" b="1" dirty="0" err="1" smtClean="0">
                <a:solidFill>
                  <a:schemeClr val="hlink"/>
                </a:solidFill>
                <a:latin typeface="Courier New" pitchFamily="49" charset="0"/>
              </a:rPr>
              <a:t>ul</a:t>
            </a: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&gt;&lt;</a:t>
            </a:r>
            <a:r>
              <a:rPr lang="en-GB" b="1" dirty="0" err="1" smtClean="0">
                <a:solidFill>
                  <a:schemeClr val="hlink"/>
                </a:solidFill>
                <a:latin typeface="Courier New" pitchFamily="49" charset="0"/>
              </a:rPr>
              <a:t>li</a:t>
            </a: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&gt;...&lt;/</a:t>
            </a:r>
            <a:r>
              <a:rPr lang="en-GB" b="1" dirty="0" err="1" smtClean="0">
                <a:solidFill>
                  <a:schemeClr val="hlink"/>
                </a:solidFill>
                <a:latin typeface="Courier New" pitchFamily="49" charset="0"/>
              </a:rPr>
              <a:t>li</a:t>
            </a: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&gt;&lt;/</a:t>
            </a:r>
            <a:r>
              <a:rPr lang="en-GB" b="1" dirty="0" err="1" smtClean="0">
                <a:solidFill>
                  <a:schemeClr val="hlink"/>
                </a:solidFill>
                <a:latin typeface="Courier New" pitchFamily="49" charset="0"/>
              </a:rPr>
              <a:t>ul</a:t>
            </a: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&lt;/div&gt;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&lt;div&gt;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&lt;p&gt;...&lt;/p&gt;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&lt;/div&gt;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&lt;/body&gt;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7A449-89D5-4AFB-8000-207E2F210332}" type="slidenum">
              <a:rPr lang="en-GB"/>
              <a:pPr/>
              <a:t>19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43702" y="4357694"/>
            <a:ext cx="2000264" cy="1815882"/>
          </a:xfrm>
          <a:prstGeom prst="rect">
            <a:avLst/>
          </a:prstGeom>
          <a:solidFill>
            <a:schemeClr val="tx1">
              <a:lumMod val="85000"/>
              <a:alpha val="2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i="0" dirty="0" smtClean="0">
                <a:solidFill>
                  <a:schemeClr val="tx1">
                    <a:lumMod val="65000"/>
                  </a:schemeClr>
                </a:solidFill>
                <a:latin typeface="Consolas" pitchFamily="49" charset="0"/>
              </a:rPr>
              <a:t>Firefox: Web Developer extension: Edit CSS, try </a:t>
            </a:r>
            <a:r>
              <a:rPr lang="en-GB" sz="1600" i="0" dirty="0" smtClean="0">
                <a:solidFill>
                  <a:schemeClr val="tx1">
                    <a:lumMod val="65000"/>
                  </a:schemeClr>
                </a:solidFill>
                <a:latin typeface="Consolas" pitchFamily="49" charset="0"/>
                <a:hlinkClick r:id="rId4"/>
              </a:rPr>
              <a:t>http://staffnet.kingston.ac.uk/~ku13043/WebTech/</a:t>
            </a:r>
            <a:endParaRPr lang="en-GB" sz="1600" i="0" dirty="0" smtClean="0">
              <a:solidFill>
                <a:schemeClr val="tx1">
                  <a:lumMod val="65000"/>
                </a:schemeClr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uiExpand="1" build="p" bldLvl="2" autoUpdateAnimBg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Outline for today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Brief announcements...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The </a:t>
            </a:r>
            <a:r>
              <a:rPr lang="en-GB" sz="2800" dirty="0"/>
              <a:t>cascade and </a:t>
            </a:r>
            <a:r>
              <a:rPr lang="en-GB" sz="2800" dirty="0" smtClean="0"/>
              <a:t>introducing the DOM</a:t>
            </a:r>
            <a:endParaRPr lang="en-GB" sz="2800" dirty="0"/>
          </a:p>
          <a:p>
            <a:pPr marL="1035050" lvl="1" indent="-577850">
              <a:lnSpc>
                <a:spcPct val="90000"/>
              </a:lnSpc>
              <a:buFontTx/>
              <a:buNone/>
            </a:pPr>
            <a:r>
              <a:rPr lang="en-GB" sz="2400" dirty="0"/>
              <a:t>…	including leftover slides from lecture 1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GB" sz="2800" dirty="0"/>
              <a:t>Revise the old CSS with an example using the flag exercise</a:t>
            </a:r>
          </a:p>
          <a:p>
            <a:pPr marL="1035050" lvl="1" indent="-577850">
              <a:lnSpc>
                <a:spcPct val="90000"/>
              </a:lnSpc>
              <a:buFont typeface="Wingdings" pitchFamily="2" charset="2"/>
              <a:buChar char="J"/>
            </a:pPr>
            <a:r>
              <a:rPr lang="en-GB" sz="2400" b="1" i="1" dirty="0">
                <a:solidFill>
                  <a:schemeClr val="folHlink"/>
                </a:solidFill>
              </a:rPr>
              <a:t>A</a:t>
            </a:r>
            <a:r>
              <a:rPr lang="en-GB" sz="2400" dirty="0">
                <a:solidFill>
                  <a:schemeClr val="folHlink"/>
                </a:solidFill>
              </a:rPr>
              <a:t> </a:t>
            </a:r>
            <a:r>
              <a:rPr lang="en-GB" sz="2400" i="1" dirty="0">
                <a:solidFill>
                  <a:schemeClr val="folHlink"/>
                </a:solidFill>
              </a:rPr>
              <a:t>solution</a:t>
            </a:r>
            <a:r>
              <a:rPr lang="en-GB" sz="2400" dirty="0">
                <a:solidFill>
                  <a:schemeClr val="folHlink"/>
                </a:solidFill>
              </a:rPr>
              <a:t> to “Task 3”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GB" sz="2800" dirty="0"/>
              <a:t>CSS positioning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1213-CE79-4001-8C66-C6DE3F3F0706}" type="slidenum">
              <a:rPr lang="en-GB"/>
              <a:pPr/>
              <a:t>2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What’s </a:t>
            </a:r>
            <a:r>
              <a:rPr lang="en-GB" sz="4000" b="1" dirty="0" smtClean="0"/>
              <a:t>more</a:t>
            </a:r>
            <a:r>
              <a:rPr lang="en-GB" sz="4000" dirty="0" smtClean="0"/>
              <a:t> </a:t>
            </a:r>
            <a:r>
              <a:rPr lang="en-GB" sz="4000" b="1" dirty="0" smtClean="0"/>
              <a:t>specific than * but less specific than anything else?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-812800" y="1781207"/>
          <a:ext cx="9144001" cy="4660900"/>
        </p:xfrm>
        <a:graphic>
          <a:graphicData uri="http://schemas.openxmlformats.org/presentationml/2006/ole">
            <p:oleObj spid="_x0000_s1317890" name="Chart" r:id="rId7" imgW="9144000" imgH="4657657" progId="MSGraph.Chart.8">
              <p:embed followColorScheme="full"/>
            </p:oleObj>
          </a:graphicData>
        </a:graphic>
      </p:graphicFrame>
      <p:sp>
        <p:nvSpPr>
          <p:cNvPr id="10" name="CorShape1"/>
          <p:cNvSpPr/>
          <p:nvPr>
            <p:custDataLst>
              <p:tags r:id="rId3"/>
            </p:custDataLst>
          </p:nvPr>
        </p:nvSpPr>
        <p:spPr>
          <a:xfrm rot="10800000">
            <a:off x="193039" y="2495794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#banana</a:t>
            </a:r>
            <a:r>
              <a:rPr lang="en-GB" dirty="0" smtClean="0"/>
              <a:t>	(ID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p</a:t>
            </a:r>
            <a:r>
              <a:rPr lang="en-GB" dirty="0" smtClean="0"/>
              <a:t> 			(element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*</a:t>
            </a:r>
            <a:r>
              <a:rPr lang="en-GB" dirty="0" smtClean="0"/>
              <a:t> 			(universal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.banana </a:t>
            </a:r>
            <a:r>
              <a:rPr lang="en-GB" dirty="0" smtClean="0"/>
              <a:t>	(class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p</a:t>
            </a:r>
            <a:r>
              <a:rPr lang="en-GB" dirty="0" smtClean="0"/>
              <a:t> 		(descendent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&gt; p 	</a:t>
            </a:r>
            <a:r>
              <a:rPr lang="en-GB" dirty="0" smtClean="0"/>
              <a:t>(child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+ p </a:t>
            </a:r>
            <a:r>
              <a:rPr lang="en-GB" dirty="0" smtClean="0"/>
              <a:t>	(adjacent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a:hover </a:t>
            </a:r>
            <a:r>
              <a:rPr lang="en-GB" dirty="0" smtClean="0"/>
              <a:t>	(pseudo-class selector)</a:t>
            </a:r>
            <a:endParaRPr lang="en-GB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styles </a:t>
            </a:r>
            <a:r>
              <a:rPr lang="en-GB" i="1" dirty="0"/>
              <a:t>selectively</a:t>
            </a:r>
            <a:endParaRPr lang="en-GB" b="0" dirty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49580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3200" b="1" dirty="0" err="1">
                <a:solidFill>
                  <a:schemeClr val="hlink"/>
                </a:solidFill>
                <a:latin typeface="Courier New" pitchFamily="49" charset="0"/>
              </a:rPr>
              <a:t>div</a:t>
            </a:r>
            <a:r>
              <a:rPr lang="en-GB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,</a:t>
            </a:r>
            <a:r>
              <a:rPr lang="en-GB" sz="3200" b="1" dirty="0" err="1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sz="32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GB" sz="3200" b="1" dirty="0">
                <a:latin typeface="Courier New" pitchFamily="49" charset="0"/>
              </a:rPr>
              <a:t>{</a:t>
            </a:r>
            <a:r>
              <a:rPr lang="en-GB" sz="3200" b="1" dirty="0">
                <a:solidFill>
                  <a:srgbClr val="FF9900"/>
                </a:solidFill>
                <a:latin typeface="Courier New" pitchFamily="49" charset="0"/>
              </a:rPr>
              <a:t>…</a:t>
            </a:r>
            <a:r>
              <a:rPr lang="en-GB" sz="3200" b="1" dirty="0">
                <a:latin typeface="Courier New" pitchFamily="49" charset="0"/>
              </a:rPr>
              <a:t>}	</a:t>
            </a:r>
            <a:r>
              <a:rPr lang="en-GB" sz="3200" b="1" dirty="0">
                <a:solidFill>
                  <a:schemeClr val="accent2"/>
                </a:solidFill>
              </a:rPr>
              <a:t>grouped selectors</a:t>
            </a:r>
          </a:p>
          <a:p>
            <a:pPr marL="631825" lvl="1" indent="-452438">
              <a:lnSpc>
                <a:spcPct val="90000"/>
              </a:lnSpc>
            </a:pPr>
            <a:r>
              <a:rPr lang="en-GB" sz="2800" i="1" dirty="0" smtClean="0"/>
              <a:t>E.g</a:t>
            </a:r>
            <a:r>
              <a:rPr lang="en-GB" sz="2800" i="1" dirty="0"/>
              <a:t>. </a:t>
            </a:r>
            <a:r>
              <a:rPr lang="en-GB" sz="2800" dirty="0"/>
              <a:t>CSS comma-separated rules that apply to </a:t>
            </a:r>
            <a:r>
              <a:rPr lang="en-GB" sz="2800" b="1" u="sng" dirty="0" smtClean="0"/>
              <a:t>both </a:t>
            </a:r>
            <a:br>
              <a:rPr lang="en-GB" sz="2800" b="1" u="sng" dirty="0" smtClean="0"/>
            </a:br>
            <a:r>
              <a:rPr lang="en-GB" sz="2800" b="1" dirty="0" smtClean="0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sz="2800" dirty="0" smtClean="0"/>
              <a:t> </a:t>
            </a:r>
            <a:r>
              <a:rPr lang="en-GB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en-GB" sz="2800" i="1" dirty="0"/>
              <a:t> </a:t>
            </a:r>
            <a:r>
              <a:rPr lang="en-GB" sz="2800" b="1" dirty="0" smtClean="0">
                <a:solidFill>
                  <a:schemeClr val="hlink"/>
                </a:solidFill>
                <a:latin typeface="Courier New" pitchFamily="49" charset="0"/>
              </a:rPr>
              <a:t>div</a:t>
            </a:r>
          </a:p>
          <a:p>
            <a:pPr marL="915289" lvl="2" indent="-452438">
              <a:lnSpc>
                <a:spcPct val="90000"/>
              </a:lnSpc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&lt;div&gt;Blah&lt;p&gt;Para. inside a div.&lt;/p&gt;blah&lt;/div&gt;</a:t>
            </a:r>
          </a:p>
          <a:p>
            <a:pPr marL="915289" lvl="2" indent="-452438">
              <a:lnSpc>
                <a:spcPct val="90000"/>
              </a:lnSpc>
            </a:pPr>
            <a:r>
              <a:rPr lang="en-GB" b="1" dirty="0" err="1" smtClean="0">
                <a:solidFill>
                  <a:schemeClr val="hlink"/>
                </a:solidFill>
                <a:latin typeface="Courier New" pitchFamily="49" charset="0"/>
              </a:rPr>
              <a:t>div</a:t>
            </a:r>
            <a:r>
              <a:rPr lang="en-GB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</a:rPr>
              <a:t>,</a:t>
            </a:r>
            <a:r>
              <a:rPr lang="en-GB" b="1" dirty="0" err="1" smtClean="0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 {border:1px solid red;}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7A449-89D5-4AFB-8000-207E2F210332}" type="slidenum">
              <a:rPr lang="en-GB"/>
              <a:pPr/>
              <a:t>21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What’s </a:t>
            </a:r>
            <a:r>
              <a:rPr lang="en-GB" sz="4000" b="1" dirty="0" smtClean="0"/>
              <a:t>more</a:t>
            </a:r>
            <a:r>
              <a:rPr lang="en-GB" sz="4000" dirty="0" smtClean="0"/>
              <a:t> </a:t>
            </a:r>
            <a:r>
              <a:rPr lang="en-GB" sz="4000" b="1" dirty="0" smtClean="0"/>
              <a:t>specific than </a:t>
            </a:r>
            <a:r>
              <a:rPr lang="en-GB" sz="4000" b="1" dirty="0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Consolas" pitchFamily="49" charset="0"/>
              </a:rPr>
              <a:t>p</a:t>
            </a:r>
            <a:r>
              <a:rPr lang="en-GB" sz="4000" b="1" dirty="0" smtClean="0"/>
              <a:t> but less specific than anything else?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-812800" y="1781207"/>
          <a:ext cx="9144001" cy="4660900"/>
        </p:xfrm>
        <a:graphic>
          <a:graphicData uri="http://schemas.openxmlformats.org/presentationml/2006/ole">
            <p:oleObj spid="_x0000_s1318914" name="Chart" r:id="rId7" imgW="9144000" imgH="4657657" progId="MSGraph.Chart.8">
              <p:embed followColorScheme="full"/>
            </p:oleObj>
          </a:graphicData>
        </a:graphic>
      </p:graphicFrame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 rot="10800000">
            <a:off x="193039" y="3593074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#banana</a:t>
            </a:r>
            <a:r>
              <a:rPr lang="en-GB" dirty="0" smtClean="0"/>
              <a:t>	(ID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p</a:t>
            </a:r>
            <a:r>
              <a:rPr lang="en-GB" dirty="0" smtClean="0"/>
              <a:t> 			(element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*</a:t>
            </a:r>
            <a:r>
              <a:rPr lang="en-GB" dirty="0" smtClean="0"/>
              <a:t> 			(universal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.banana </a:t>
            </a:r>
            <a:r>
              <a:rPr lang="en-GB" dirty="0" smtClean="0"/>
              <a:t>	(class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p</a:t>
            </a:r>
            <a:r>
              <a:rPr lang="en-GB" dirty="0" smtClean="0"/>
              <a:t> 		(descendent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&gt; p 	</a:t>
            </a:r>
            <a:r>
              <a:rPr lang="en-GB" dirty="0" smtClean="0"/>
              <a:t>(child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+ p </a:t>
            </a:r>
            <a:r>
              <a:rPr lang="en-GB" dirty="0" smtClean="0"/>
              <a:t>	(adjacent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a:hover </a:t>
            </a:r>
            <a:r>
              <a:rPr lang="en-GB" dirty="0" smtClean="0"/>
              <a:t>	(pseudo-class selector)</a:t>
            </a:r>
            <a:endParaRPr lang="en-GB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48064" y="2204864"/>
            <a:ext cx="3312368" cy="864096"/>
            <a:chOff x="539552" y="980728"/>
            <a:chExt cx="576064" cy="864096"/>
          </a:xfrm>
        </p:grpSpPr>
        <p:sp>
          <p:nvSpPr>
            <p:cNvPr id="8" name="Rectangle 7"/>
            <p:cNvSpPr/>
            <p:nvPr/>
          </p:nvSpPr>
          <p:spPr>
            <a:xfrm>
              <a:off x="539552" y="980728"/>
              <a:ext cx="576064" cy="288032"/>
            </a:xfrm>
            <a:prstGeom prst="rect">
              <a:avLst/>
            </a:prstGeom>
            <a:solidFill>
              <a:srgbClr val="6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1268760"/>
              <a:ext cx="576064" cy="288032"/>
            </a:xfrm>
            <a:prstGeom prst="rect">
              <a:avLst/>
            </a:prstGeom>
            <a:solidFill>
              <a:srgbClr val="FFF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1556792"/>
              <a:ext cx="576064" cy="288032"/>
            </a:xfrm>
            <a:prstGeom prst="rect">
              <a:avLst/>
            </a:prstGeom>
            <a:solidFill>
              <a:srgbClr val="FF6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6355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Example (classes)</a:t>
            </a:r>
            <a:endParaRPr lang="en-GB" sz="3600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642350" cy="5402263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sz="2000" b="1" dirty="0">
                <a:latin typeface="Courier New" pitchFamily="49" charset="0"/>
              </a:rPr>
              <a:t>&lt;head&gt;&lt;style type="text/</a:t>
            </a:r>
            <a:r>
              <a:rPr lang="en-GB" sz="2000" b="1" dirty="0" err="1">
                <a:latin typeface="Courier New" pitchFamily="49" charset="0"/>
              </a:rPr>
              <a:t>css</a:t>
            </a:r>
            <a:r>
              <a:rPr lang="en-GB" sz="2000" b="1" dirty="0" smtClean="0">
                <a:latin typeface="Courier New" pitchFamily="49" charset="0"/>
              </a:rPr>
              <a:t>"&gt;</a:t>
            </a:r>
            <a:br>
              <a:rPr lang="en-GB" sz="2000" b="1" dirty="0" smtClean="0">
                <a:latin typeface="Courier New" pitchFamily="49" charset="0"/>
              </a:rPr>
            </a:b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	</a:t>
            </a:r>
            <a:r>
              <a:rPr lang="en-GB" sz="2000" b="1" dirty="0">
                <a:latin typeface="Courier New" pitchFamily="49" charset="0"/>
              </a:rPr>
              <a:t>	</a:t>
            </a:r>
            <a:r>
              <a:rPr lang="en-GB" sz="2000" b="1" dirty="0" smtClean="0">
                <a:latin typeface="Courier New" pitchFamily="49" charset="0"/>
              </a:rPr>
              <a:t>{text-</a:t>
            </a:r>
            <a:r>
              <a:rPr lang="en-GB" sz="2000" b="1" dirty="0" err="1" smtClean="0">
                <a:latin typeface="Courier New" pitchFamily="49" charset="0"/>
              </a:rPr>
              <a:t>align:right</a:t>
            </a:r>
            <a:r>
              <a:rPr lang="en-GB" sz="2000" b="1" dirty="0" smtClean="0">
                <a:latin typeface="Courier New" pitchFamily="49" charset="0"/>
              </a:rPr>
              <a:t>; 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</a:rPr>
              <a:t>background-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</a:rPr>
              <a:t>color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:#9ff</a:t>
            </a:r>
            <a:r>
              <a:rPr lang="en-GB" sz="2000" b="1" dirty="0" smtClean="0">
                <a:latin typeface="Courier New" pitchFamily="49" charset="0"/>
              </a:rPr>
              <a:t>;}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</a:rPr>
              <a:t>.</a:t>
            </a:r>
            <a:r>
              <a:rPr lang="en-GB" sz="2000" b="1" dirty="0" smtClean="0">
                <a:solidFill>
                  <a:schemeClr val="folHlink"/>
                </a:solidFill>
                <a:latin typeface="Courier New" pitchFamily="49" charset="0"/>
              </a:rPr>
              <a:t>top 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	{text-</a:t>
            </a:r>
            <a:r>
              <a:rPr lang="en-GB" sz="2000" b="1" dirty="0" err="1" smtClean="0">
                <a:latin typeface="Courier New" pitchFamily="49" charset="0"/>
              </a:rPr>
              <a:t>align:center</a:t>
            </a:r>
            <a:r>
              <a:rPr lang="en-GB" sz="2000" b="1" dirty="0" smtClean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</a:rPr>
              <a:t>background-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</a:rPr>
              <a:t>color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:#ff9</a:t>
            </a:r>
            <a:r>
              <a:rPr lang="en-GB" sz="2000" b="1" dirty="0" smtClean="0">
                <a:latin typeface="Courier New" pitchFamily="49" charset="0"/>
              </a:rPr>
              <a:t>;}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</a:rPr>
              <a:t>.</a:t>
            </a:r>
            <a:r>
              <a:rPr lang="en-GB" sz="2000" b="1" dirty="0" smtClean="0">
                <a:solidFill>
                  <a:schemeClr val="folHlink"/>
                </a:solidFill>
                <a:latin typeface="Courier New" pitchFamily="49" charset="0"/>
              </a:rPr>
              <a:t>top </a:t>
            </a:r>
            <a:r>
              <a:rPr lang="en-GB" sz="2000" b="1" dirty="0" smtClean="0">
                <a:latin typeface="Courier New" pitchFamily="49" charset="0"/>
              </a:rPr>
              <a:t>.</a:t>
            </a:r>
            <a:r>
              <a:rPr lang="en-GB" sz="2000" b="1" dirty="0" smtClean="0">
                <a:solidFill>
                  <a:schemeClr val="hlink"/>
                </a:solidFill>
                <a:latin typeface="Courier New" pitchFamily="49" charset="0"/>
              </a:rPr>
              <a:t>first </a:t>
            </a:r>
            <a:r>
              <a:rPr lang="en-GB" sz="2000" b="1" dirty="0" smtClean="0">
                <a:latin typeface="Courier New" pitchFamily="49" charset="0"/>
              </a:rPr>
              <a:t>{text-</a:t>
            </a:r>
            <a:r>
              <a:rPr lang="en-GB" sz="2000" b="1" dirty="0" err="1" smtClean="0">
                <a:latin typeface="Courier New" pitchFamily="49" charset="0"/>
              </a:rPr>
              <a:t>align:left</a:t>
            </a:r>
            <a:r>
              <a:rPr lang="en-GB" sz="2000" b="1" dirty="0" smtClean="0">
                <a:latin typeface="Courier New" pitchFamily="49" charset="0"/>
              </a:rPr>
              <a:t>;  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</a:rPr>
              <a:t>background-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</a:rPr>
              <a:t>color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:#f9f</a:t>
            </a:r>
            <a:r>
              <a:rPr lang="en-GB" sz="2000" b="1" dirty="0" smtClean="0">
                <a:latin typeface="Courier New" pitchFamily="49" charset="0"/>
              </a:rPr>
              <a:t>;}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&lt;/style&gt;&lt;/head&gt;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&lt;body&gt;&lt;table&gt;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 smtClean="0">
                <a:latin typeface="Courier New" pitchFamily="49" charset="0"/>
              </a:rPr>
              <a:t>tr</a:t>
            </a:r>
            <a:r>
              <a:rPr lang="en-GB" sz="2000" b="1" dirty="0" smtClean="0">
                <a:latin typeface="Courier New" pitchFamily="49" charset="0"/>
              </a:rPr>
              <a:t> class="</a:t>
            </a:r>
            <a:r>
              <a:rPr lang="en-GB" sz="2000" b="1" dirty="0" smtClean="0">
                <a:solidFill>
                  <a:schemeClr val="folHlink"/>
                </a:solidFill>
                <a:latin typeface="Courier New" pitchFamily="49" charset="0"/>
              </a:rPr>
              <a:t>top</a:t>
            </a:r>
            <a:r>
              <a:rPr lang="en-GB" sz="2000" b="1" dirty="0" smtClean="0">
                <a:latin typeface="Courier New" pitchFamily="49" charset="0"/>
              </a:rPr>
              <a:t>"&gt;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</a:rPr>
              <a:t>		&lt;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 class="</a:t>
            </a:r>
            <a:r>
              <a:rPr lang="en-GB" sz="2000" b="1" dirty="0" smtClean="0">
                <a:solidFill>
                  <a:schemeClr val="hlink"/>
                </a:solidFill>
                <a:latin typeface="Courier New" pitchFamily="49" charset="0"/>
              </a:rPr>
              <a:t>first</a:t>
            </a:r>
            <a:r>
              <a:rPr lang="en-GB" sz="2000" b="1" dirty="0" smtClean="0">
                <a:latin typeface="Courier New" pitchFamily="49" charset="0"/>
              </a:rPr>
              <a:t>"&gt;Top </a:t>
            </a:r>
            <a:r>
              <a:rPr lang="en-GB" sz="2000" b="1" dirty="0">
                <a:latin typeface="Courier New" pitchFamily="49" charset="0"/>
              </a:rPr>
              <a:t>left&lt;/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&gt;Top </a:t>
            </a:r>
            <a:r>
              <a:rPr lang="en-GB" sz="2000" b="1" dirty="0">
                <a:latin typeface="Courier New" pitchFamily="49" charset="0"/>
              </a:rPr>
              <a:t>1&lt;/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 ... 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 smtClean="0">
                <a:latin typeface="Courier New" pitchFamily="49" charset="0"/>
              </a:rPr>
              <a:t>&gt;</a:t>
            </a:r>
            <a:br>
              <a:rPr lang="en-GB" sz="2000" b="1" dirty="0" smtClean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	&lt;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&gt;Row </a:t>
            </a:r>
            <a:r>
              <a:rPr lang="en-GB" sz="2000" b="1" dirty="0">
                <a:latin typeface="Courier New" pitchFamily="49" charset="0"/>
              </a:rPr>
              <a:t>1&lt;/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&lt;td&gt;1,1&lt;/td&gt; ... 			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	&lt;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&gt;Row </a:t>
            </a:r>
            <a:r>
              <a:rPr lang="en-GB" sz="2000" b="1" dirty="0">
                <a:latin typeface="Courier New" pitchFamily="49" charset="0"/>
              </a:rPr>
              <a:t>2&lt;/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&lt;td&gt;1,2&lt;/td&gt; ... 			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...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&lt;/table&gt;&lt;/body&gt;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59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43CDF-E880-4636-A4C7-5AFA166716CA}" type="slidenum">
              <a:rPr lang="en-GB"/>
              <a:pPr/>
              <a:t>23</a:t>
            </a:fld>
            <a:endParaRPr lang="en-GB"/>
          </a:p>
        </p:txBody>
      </p:sp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922" y="260648"/>
            <a:ext cx="3257550" cy="166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/>
            <a:r>
              <a:rPr lang="en-GB" sz="4000" dirty="0" smtClean="0"/>
              <a:t>What’s </a:t>
            </a:r>
            <a:r>
              <a:rPr lang="en-GB" sz="4000" b="1" dirty="0" smtClean="0"/>
              <a:t>more</a:t>
            </a:r>
            <a:r>
              <a:rPr lang="en-GB" sz="4000" dirty="0" smtClean="0"/>
              <a:t> </a:t>
            </a:r>
            <a:r>
              <a:rPr lang="en-GB" sz="4000" b="1" dirty="0" smtClean="0"/>
              <a:t>specific than </a:t>
            </a:r>
            <a:r>
              <a:rPr lang="en-GB" sz="4000" b="1" dirty="0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tx1"/>
                </a:solidFill>
                <a:latin typeface="Consolas" pitchFamily="49" charset="0"/>
              </a:rPr>
              <a:t>.banana</a:t>
            </a:r>
            <a:r>
              <a:rPr lang="en-GB" sz="4000" b="1" dirty="0" smtClean="0"/>
              <a:t> and hence the most specific single selector?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-812800" y="1781207"/>
          <a:ext cx="9144001" cy="4660900"/>
        </p:xfrm>
        <a:graphic>
          <a:graphicData uri="http://schemas.openxmlformats.org/presentationml/2006/ole">
            <p:oleObj spid="_x0000_s1319938" name="Chart" r:id="rId7" imgW="9144000" imgH="4657657" progId="MSGraph.Chart.8">
              <p:embed followColorScheme="full"/>
            </p:oleObj>
          </a:graphicData>
        </a:graphic>
      </p:graphicFrame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 rot="10800000">
            <a:off x="193039" y="2038594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#banana</a:t>
            </a:r>
            <a:r>
              <a:rPr lang="en-GB" dirty="0" smtClean="0"/>
              <a:t>	(ID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p</a:t>
            </a:r>
            <a:r>
              <a:rPr lang="en-GB" dirty="0" smtClean="0"/>
              <a:t> 			(element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*</a:t>
            </a:r>
            <a:r>
              <a:rPr lang="en-GB" dirty="0" smtClean="0"/>
              <a:t> 			(universal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.banana </a:t>
            </a:r>
            <a:r>
              <a:rPr lang="en-GB" dirty="0" smtClean="0"/>
              <a:t>	(class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p</a:t>
            </a:r>
            <a:r>
              <a:rPr lang="en-GB" dirty="0" smtClean="0"/>
              <a:t> 		(descendent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&gt; p 	</a:t>
            </a:r>
            <a:r>
              <a:rPr lang="en-GB" dirty="0" smtClean="0"/>
              <a:t>(child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div + p </a:t>
            </a:r>
            <a:r>
              <a:rPr lang="en-GB" dirty="0" smtClean="0"/>
              <a:t>	(adjacent selector)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>
                <a:latin typeface="Consolas" pitchFamily="49" charset="0"/>
              </a:rPr>
              <a:t>a:hover </a:t>
            </a:r>
            <a:r>
              <a:rPr lang="en-GB" dirty="0" smtClean="0"/>
              <a:t>	(pseudo-class selector)</a:t>
            </a:r>
            <a:endParaRPr lang="en-GB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48064" y="2204864"/>
            <a:ext cx="3312368" cy="864096"/>
            <a:chOff x="539552" y="980728"/>
            <a:chExt cx="576064" cy="864096"/>
          </a:xfrm>
        </p:grpSpPr>
        <p:sp>
          <p:nvSpPr>
            <p:cNvPr id="8" name="Rectangle 7"/>
            <p:cNvSpPr/>
            <p:nvPr/>
          </p:nvSpPr>
          <p:spPr>
            <a:xfrm>
              <a:off x="539552" y="980728"/>
              <a:ext cx="576064" cy="288032"/>
            </a:xfrm>
            <a:prstGeom prst="rect">
              <a:avLst/>
            </a:prstGeom>
            <a:solidFill>
              <a:srgbClr val="6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552" y="1268760"/>
              <a:ext cx="576064" cy="288032"/>
            </a:xfrm>
            <a:prstGeom prst="rect">
              <a:avLst/>
            </a:prstGeom>
            <a:solidFill>
              <a:srgbClr val="FFF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1556792"/>
              <a:ext cx="576064" cy="288032"/>
            </a:xfrm>
            <a:prstGeom prst="rect">
              <a:avLst/>
            </a:prstGeom>
            <a:solidFill>
              <a:srgbClr val="FF6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6355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Example (IDs)</a:t>
            </a:r>
            <a:endParaRPr lang="en-GB" sz="3600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642350" cy="5402263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sz="2000" b="1" dirty="0">
                <a:latin typeface="Courier New" pitchFamily="49" charset="0"/>
              </a:rPr>
              <a:t>&lt;head&gt;&lt;style type="text/</a:t>
            </a:r>
            <a:r>
              <a:rPr lang="en-GB" sz="2000" b="1" dirty="0" err="1">
                <a:latin typeface="Courier New" pitchFamily="49" charset="0"/>
              </a:rPr>
              <a:t>css</a:t>
            </a:r>
            <a:r>
              <a:rPr lang="en-GB" sz="2000" b="1" dirty="0" smtClean="0">
                <a:latin typeface="Courier New" pitchFamily="49" charset="0"/>
              </a:rPr>
              <a:t>"&gt;</a:t>
            </a:r>
            <a:br>
              <a:rPr lang="en-GB" sz="2000" b="1" dirty="0" smtClean="0">
                <a:latin typeface="Courier New" pitchFamily="49" charset="0"/>
              </a:rPr>
            </a:b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	</a:t>
            </a:r>
            <a:r>
              <a:rPr lang="en-GB" sz="2000" b="1" dirty="0">
                <a:latin typeface="Courier New" pitchFamily="49" charset="0"/>
              </a:rPr>
              <a:t>	</a:t>
            </a:r>
            <a:r>
              <a:rPr lang="en-GB" sz="2000" b="1" dirty="0" smtClean="0">
                <a:latin typeface="Courier New" pitchFamily="49" charset="0"/>
              </a:rPr>
              <a:t>{text-</a:t>
            </a:r>
            <a:r>
              <a:rPr lang="en-GB" sz="2000" b="1" dirty="0" err="1" smtClean="0">
                <a:latin typeface="Courier New" pitchFamily="49" charset="0"/>
              </a:rPr>
              <a:t>align:right</a:t>
            </a:r>
            <a:r>
              <a:rPr lang="en-GB" sz="2000" b="1" dirty="0" smtClean="0">
                <a:latin typeface="Courier New" pitchFamily="49" charset="0"/>
              </a:rPr>
              <a:t>; 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</a:rPr>
              <a:t>background-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</a:rPr>
              <a:t>color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:#9ff</a:t>
            </a:r>
            <a:r>
              <a:rPr lang="en-GB" sz="2000" b="1" dirty="0" smtClean="0">
                <a:latin typeface="Courier New" pitchFamily="49" charset="0"/>
              </a:rPr>
              <a:t>;}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</a:rPr>
              <a:t>#</a:t>
            </a:r>
            <a:r>
              <a:rPr lang="en-GB" sz="2000" b="1" dirty="0" smtClean="0">
                <a:solidFill>
                  <a:schemeClr val="folHlink"/>
                </a:solidFill>
                <a:latin typeface="Courier New" pitchFamily="49" charset="0"/>
              </a:rPr>
              <a:t>top 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	{text-</a:t>
            </a:r>
            <a:r>
              <a:rPr lang="en-GB" sz="2000" b="1" dirty="0" err="1" smtClean="0">
                <a:latin typeface="Courier New" pitchFamily="49" charset="0"/>
              </a:rPr>
              <a:t>align:center</a:t>
            </a:r>
            <a:r>
              <a:rPr lang="en-GB" sz="2000" b="1" dirty="0" smtClean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</a:rPr>
              <a:t>background-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</a:rPr>
              <a:t>color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:#ff9</a:t>
            </a:r>
            <a:r>
              <a:rPr lang="en-GB" sz="2000" b="1" dirty="0" smtClean="0">
                <a:latin typeface="Courier New" pitchFamily="49" charset="0"/>
              </a:rPr>
              <a:t>;}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</a:rPr>
              <a:t>#</a:t>
            </a:r>
            <a:r>
              <a:rPr lang="en-GB" sz="2000" b="1" dirty="0" smtClean="0">
                <a:solidFill>
                  <a:schemeClr val="hlink"/>
                </a:solidFill>
                <a:latin typeface="Courier New" pitchFamily="49" charset="0"/>
              </a:rPr>
              <a:t>first 	</a:t>
            </a:r>
            <a:r>
              <a:rPr lang="en-GB" sz="2000" b="1" dirty="0" smtClean="0">
                <a:latin typeface="Courier New" pitchFamily="49" charset="0"/>
              </a:rPr>
              <a:t>{text-</a:t>
            </a:r>
            <a:r>
              <a:rPr lang="en-GB" sz="2000" b="1" dirty="0" err="1" smtClean="0">
                <a:latin typeface="Courier New" pitchFamily="49" charset="0"/>
              </a:rPr>
              <a:t>align:left</a:t>
            </a:r>
            <a:r>
              <a:rPr lang="en-GB" sz="2000" b="1" dirty="0" smtClean="0">
                <a:latin typeface="Courier New" pitchFamily="49" charset="0"/>
              </a:rPr>
              <a:t>;   </a:t>
            </a:r>
            <a:r>
              <a:rPr lang="en-GB" sz="2000" b="1" dirty="0" smtClean="0">
                <a:solidFill>
                  <a:schemeClr val="bg1"/>
                </a:solidFill>
                <a:latin typeface="Courier New" pitchFamily="49" charset="0"/>
              </a:rPr>
              <a:t>background-</a:t>
            </a:r>
            <a:r>
              <a:rPr lang="en-GB" sz="2000" b="1" dirty="0" err="1" smtClean="0">
                <a:solidFill>
                  <a:schemeClr val="bg1"/>
                </a:solidFill>
                <a:latin typeface="Courier New" pitchFamily="49" charset="0"/>
              </a:rPr>
              <a:t>color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:#f9f</a:t>
            </a:r>
            <a:r>
              <a:rPr lang="en-GB" sz="2000" b="1" dirty="0" smtClean="0">
                <a:latin typeface="Courier New" pitchFamily="49" charset="0"/>
              </a:rPr>
              <a:t>;}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&lt;/style&gt;&lt;/head&gt;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&lt;body&gt;&lt;table&gt;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 smtClean="0">
                <a:latin typeface="Courier New" pitchFamily="49" charset="0"/>
              </a:rPr>
              <a:t>tr</a:t>
            </a:r>
            <a:r>
              <a:rPr lang="en-GB" sz="2000" b="1" dirty="0" smtClean="0">
                <a:latin typeface="Courier New" pitchFamily="49" charset="0"/>
              </a:rPr>
              <a:t> id="</a:t>
            </a:r>
            <a:r>
              <a:rPr lang="en-GB" sz="2000" b="1" dirty="0" smtClean="0">
                <a:solidFill>
                  <a:schemeClr val="folHlink"/>
                </a:solidFill>
                <a:latin typeface="Courier New" pitchFamily="49" charset="0"/>
              </a:rPr>
              <a:t>top</a:t>
            </a:r>
            <a:r>
              <a:rPr lang="en-GB" sz="2000" b="1" dirty="0" smtClean="0">
                <a:latin typeface="Courier New" pitchFamily="49" charset="0"/>
              </a:rPr>
              <a:t>"&gt;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</a:rPr>
              <a:t>		&lt;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 id="</a:t>
            </a:r>
            <a:r>
              <a:rPr lang="en-GB" sz="2000" b="1" dirty="0" smtClean="0">
                <a:solidFill>
                  <a:schemeClr val="hlink"/>
                </a:solidFill>
                <a:latin typeface="Courier New" pitchFamily="49" charset="0"/>
              </a:rPr>
              <a:t>first</a:t>
            </a:r>
            <a:r>
              <a:rPr lang="en-GB" sz="2000" b="1" dirty="0" smtClean="0">
                <a:latin typeface="Courier New" pitchFamily="49" charset="0"/>
              </a:rPr>
              <a:t>"&gt;Top </a:t>
            </a:r>
            <a:r>
              <a:rPr lang="en-GB" sz="2000" b="1" dirty="0">
                <a:latin typeface="Courier New" pitchFamily="49" charset="0"/>
              </a:rPr>
              <a:t>left&lt;/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&gt;Top </a:t>
            </a:r>
            <a:r>
              <a:rPr lang="en-GB" sz="2000" b="1" dirty="0">
                <a:latin typeface="Courier New" pitchFamily="49" charset="0"/>
              </a:rPr>
              <a:t>1&lt;/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 ... 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 smtClean="0">
                <a:latin typeface="Courier New" pitchFamily="49" charset="0"/>
              </a:rPr>
              <a:t>&gt;</a:t>
            </a:r>
            <a:br>
              <a:rPr lang="en-GB" sz="2000" b="1" dirty="0" smtClean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	&lt;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&gt;Row </a:t>
            </a:r>
            <a:r>
              <a:rPr lang="en-GB" sz="2000" b="1" dirty="0">
                <a:latin typeface="Courier New" pitchFamily="49" charset="0"/>
              </a:rPr>
              <a:t>1&lt;/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&lt;td&gt;1,1&lt;/td&gt; ... 			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	&lt;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&gt;Row </a:t>
            </a:r>
            <a:r>
              <a:rPr lang="en-GB" sz="2000" b="1" dirty="0">
                <a:latin typeface="Courier New" pitchFamily="49" charset="0"/>
              </a:rPr>
              <a:t>2&lt;/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&lt;td&gt;1,2&lt;/td&gt; ... 			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...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&lt;/table&gt;&lt;/body&gt;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59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43CDF-E880-4636-A4C7-5AFA166716CA}" type="slidenum">
              <a:rPr lang="en-GB"/>
              <a:pPr/>
              <a:t>25</a:t>
            </a:fld>
            <a:endParaRPr lang="en-GB"/>
          </a:p>
        </p:txBody>
      </p:sp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922" y="260648"/>
            <a:ext cx="3257550" cy="166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Applying styles </a:t>
            </a:r>
            <a:r>
              <a:rPr lang="en-GB" i="1"/>
              <a:t>selectively</a:t>
            </a:r>
            <a:endParaRPr lang="en-GB" b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3200" b="1" dirty="0" smtClean="0">
                <a:solidFill>
                  <a:schemeClr val="hlink"/>
                </a:solidFill>
                <a:latin typeface="Courier New" pitchFamily="49" charset="0"/>
              </a:rPr>
              <a:t>div</a:t>
            </a:r>
            <a:r>
              <a:rPr lang="en-GB" sz="32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GB" sz="3200" b="1" dirty="0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sz="32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GB" sz="3200" b="1" dirty="0">
                <a:latin typeface="Courier New" pitchFamily="49" charset="0"/>
              </a:rPr>
              <a:t>{</a:t>
            </a:r>
            <a:r>
              <a:rPr lang="en-GB" sz="3200" b="1" dirty="0">
                <a:solidFill>
                  <a:srgbClr val="FF9900"/>
                </a:solidFill>
                <a:latin typeface="Courier New" pitchFamily="49" charset="0"/>
              </a:rPr>
              <a:t>…</a:t>
            </a:r>
            <a:r>
              <a:rPr lang="en-GB" sz="3200" b="1" dirty="0">
                <a:latin typeface="Courier New" pitchFamily="49" charset="0"/>
              </a:rPr>
              <a:t>}	</a:t>
            </a:r>
            <a:r>
              <a:rPr lang="en-GB" sz="3200" b="1" dirty="0">
                <a:solidFill>
                  <a:schemeClr val="accent2"/>
                </a:solidFill>
              </a:rPr>
              <a:t>contextual selector</a:t>
            </a:r>
            <a:endParaRPr lang="en-GB" sz="3200" dirty="0"/>
          </a:p>
          <a:p>
            <a:pPr marL="631825" lvl="1" indent="-452438">
              <a:lnSpc>
                <a:spcPct val="90000"/>
              </a:lnSpc>
            </a:pPr>
            <a:r>
              <a:rPr lang="en-GB" sz="2800" i="1" dirty="0"/>
              <a:t>E.g. </a:t>
            </a:r>
            <a:r>
              <a:rPr lang="en-GB" sz="2800" dirty="0"/>
              <a:t>applies </a:t>
            </a:r>
            <a:r>
              <a:rPr lang="en-GB" sz="2800" u="sng" dirty="0"/>
              <a:t>only</a:t>
            </a:r>
            <a:r>
              <a:rPr lang="en-GB" sz="2800" dirty="0"/>
              <a:t> to </a:t>
            </a:r>
            <a:r>
              <a:rPr lang="en-GB" sz="2800" b="1" dirty="0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sz="2800" dirty="0"/>
              <a:t> </a:t>
            </a:r>
            <a:r>
              <a:rPr lang="en-GB" sz="2800" u="sng" dirty="0"/>
              <a:t>inside</a:t>
            </a:r>
            <a:r>
              <a:rPr lang="en-GB" sz="2800" dirty="0"/>
              <a:t> a </a:t>
            </a:r>
            <a:r>
              <a:rPr lang="en-GB" sz="2800" b="1" dirty="0">
                <a:solidFill>
                  <a:schemeClr val="hlink"/>
                </a:solidFill>
                <a:latin typeface="Courier New" pitchFamily="49" charset="0"/>
              </a:rPr>
              <a:t>div</a:t>
            </a:r>
            <a:r>
              <a:rPr lang="en-GB" sz="2800" b="1" dirty="0">
                <a:solidFill>
                  <a:srgbClr val="FF9900"/>
                </a:solidFill>
                <a:latin typeface="Courier New" pitchFamily="49" charset="0"/>
              </a:rPr>
              <a:t/>
            </a:r>
            <a:br>
              <a:rPr lang="en-GB" sz="2800" b="1" dirty="0">
                <a:solidFill>
                  <a:srgbClr val="FF9900"/>
                </a:solidFill>
                <a:latin typeface="Courier New" pitchFamily="49" charset="0"/>
              </a:rPr>
            </a:br>
            <a:r>
              <a:rPr lang="en-GB" sz="2800" dirty="0"/>
              <a:t>(it's in the </a:t>
            </a:r>
            <a:r>
              <a:rPr lang="en-GB" sz="2800" b="1" dirty="0">
                <a:solidFill>
                  <a:schemeClr val="hlink"/>
                </a:solidFill>
                <a:latin typeface="Courier New" pitchFamily="49" charset="0"/>
              </a:rPr>
              <a:t>div</a:t>
            </a:r>
            <a:r>
              <a:rPr lang="en-GB" sz="2800" dirty="0"/>
              <a:t> </a:t>
            </a:r>
            <a:r>
              <a:rPr lang="en-GB" sz="2800" i="1" dirty="0"/>
              <a:t>context</a:t>
            </a:r>
            <a:r>
              <a:rPr lang="en-GB" sz="2800" dirty="0"/>
              <a:t>)</a:t>
            </a:r>
          </a:p>
          <a:p>
            <a:pPr marL="631825" lvl="1" indent="-452438">
              <a:lnSpc>
                <a:spcPct val="90000"/>
              </a:lnSpc>
            </a:pPr>
            <a:r>
              <a:rPr lang="en-GB" sz="2800" dirty="0"/>
              <a:t>Also known as a “descendant” selector.</a:t>
            </a:r>
          </a:p>
          <a:p>
            <a:pPr marL="1073150" lvl="2">
              <a:lnSpc>
                <a:spcPct val="90000"/>
              </a:lnSpc>
            </a:pPr>
            <a:r>
              <a:rPr lang="en-GB" dirty="0"/>
              <a:t>Because the document is a </a:t>
            </a:r>
            <a:r>
              <a:rPr lang="en-GB" i="1" dirty="0"/>
              <a:t>tree</a:t>
            </a:r>
            <a:r>
              <a:rPr lang="en-GB" dirty="0"/>
              <a:t> and </a:t>
            </a:r>
            <a:r>
              <a:rPr lang="en-GB" b="1" dirty="0">
                <a:solidFill>
                  <a:schemeClr val="hlink"/>
                </a:solidFill>
                <a:latin typeface="Courier New" pitchFamily="49" charset="0"/>
              </a:rPr>
              <a:t>div p</a:t>
            </a:r>
            <a:r>
              <a:rPr lang="en-GB" dirty="0"/>
              <a:t> means </a:t>
            </a:r>
            <a:r>
              <a:rPr lang="en-GB" b="1" dirty="0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dirty="0"/>
              <a:t> is a </a:t>
            </a:r>
            <a:r>
              <a:rPr lang="en-GB" i="1" dirty="0"/>
              <a:t>descendant</a:t>
            </a:r>
            <a:r>
              <a:rPr lang="en-GB" dirty="0"/>
              <a:t> (child, grandchild </a:t>
            </a:r>
            <a:r>
              <a:rPr lang="en-GB" i="1" dirty="0"/>
              <a:t>etc.</a:t>
            </a:r>
            <a:r>
              <a:rPr lang="en-GB" dirty="0"/>
              <a:t>) of </a:t>
            </a:r>
            <a:r>
              <a:rPr lang="en-GB" b="1" dirty="0">
                <a:solidFill>
                  <a:schemeClr val="hlink"/>
                </a:solidFill>
                <a:latin typeface="Courier New" pitchFamily="49" charset="0"/>
              </a:rPr>
              <a:t>div</a:t>
            </a:r>
          </a:p>
          <a:p>
            <a:pPr marL="1073150" lvl="2">
              <a:lnSpc>
                <a:spcPct val="90000"/>
              </a:lnSpc>
              <a:buFont typeface="Wingdings" pitchFamily="2" charset="2"/>
              <a:buChar char="J"/>
            </a:pPr>
            <a:r>
              <a:rPr lang="en-GB" b="1" dirty="0">
                <a:solidFill>
                  <a:schemeClr val="hlink"/>
                </a:solidFill>
                <a:latin typeface="Courier New" pitchFamily="49" charset="0"/>
              </a:rPr>
              <a:t>&lt;div&gt;Blah&lt;p&gt;Para. inside a div.&lt;/p&gt;blah&lt;/div&gt;</a:t>
            </a:r>
          </a:p>
          <a:p>
            <a:pPr marL="1073150" lvl="2">
              <a:lnSpc>
                <a:spcPct val="90000"/>
              </a:lnSpc>
              <a:buFont typeface="Wingdings" pitchFamily="2" charset="2"/>
              <a:buChar char="L"/>
            </a:pPr>
            <a:r>
              <a:rPr lang="en-GB" b="1" dirty="0">
                <a:solidFill>
                  <a:schemeClr val="hlink"/>
                </a:solidFill>
                <a:latin typeface="Courier New" pitchFamily="49" charset="0"/>
              </a:rPr>
              <a:t>&lt;p&gt;Blah&lt;div&gt;Para. inside a div.&lt;/div&gt;blah&lt;/p&gt;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7A449-89D5-4AFB-8000-207E2F210332}" type="slidenum">
              <a:rPr lang="en-GB"/>
              <a:pPr/>
              <a:t>26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236296" y="4293096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0" dirty="0" smtClean="0">
                <a:latin typeface="Consolas" pitchFamily="49" charset="0"/>
              </a:rPr>
              <a:t>div</a:t>
            </a:r>
            <a:endParaRPr lang="en-GB" i="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6296" y="530120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0" dirty="0" smtClean="0">
                <a:latin typeface="Consolas" pitchFamily="49" charset="0"/>
              </a:rPr>
              <a:t>p</a:t>
            </a:r>
            <a:endParaRPr lang="en-GB" i="0" dirty="0">
              <a:latin typeface="Consolas" pitchFamily="49" charset="0"/>
            </a:endParaRPr>
          </a:p>
        </p:txBody>
      </p:sp>
      <p:cxnSp>
        <p:nvCxnSpPr>
          <p:cNvPr id="10" name="Elbow Connector 9"/>
          <p:cNvCxnSpPr>
            <a:stCxn id="6" idx="2"/>
            <a:endCxn id="8" idx="0"/>
          </p:cNvCxnSpPr>
          <p:nvPr/>
        </p:nvCxnSpPr>
        <p:spPr>
          <a:xfrm rot="5400000">
            <a:off x="7524328" y="5085184"/>
            <a:ext cx="432048" cy="158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PQuestion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If any, how many &lt;p&gt; would </a:t>
            </a:r>
            <a:r>
              <a:rPr lang="en-GB" sz="3600" b="1" dirty="0" smtClean="0">
                <a:solidFill>
                  <a:schemeClr val="hlink"/>
                </a:solidFill>
                <a:latin typeface="Courier New" pitchFamily="49" charset="0"/>
              </a:rPr>
              <a:t>div p</a:t>
            </a:r>
            <a:r>
              <a:rPr lang="en-GB" sz="3600" dirty="0" smtClean="0"/>
              <a:t> select?</a:t>
            </a:r>
            <a:endParaRPr lang="en-GB" sz="3600" b="0" dirty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7A449-89D5-4AFB-8000-207E2F210332}" type="slidenum">
              <a:rPr lang="en-GB"/>
              <a:pPr/>
              <a:t>27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28876" y="1000108"/>
            <a:ext cx="63579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 algn="l">
              <a:lnSpc>
                <a:spcPct val="90000"/>
              </a:lnSpc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&lt;p&gt;Para. 1 outside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&lt;div&gt;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</a:t>
            </a:r>
            <a:r>
              <a:rPr lang="en-GB" b="1" u="sng" dirty="0" smtClean="0">
                <a:solidFill>
                  <a:schemeClr val="hlink"/>
                </a:solidFill>
                <a:latin typeface="Courier New" pitchFamily="49" charset="0"/>
              </a:rPr>
              <a:t>&lt;p&gt;Para. 2 inside a div.&lt;/p&gt;</a:t>
            </a: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/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&lt;p&gt;Para. 3 inside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&lt;p&gt;Para. 4 inside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&lt;/div&gt;</a:t>
            </a:r>
          </a:p>
        </p:txBody>
      </p:sp>
      <p:graphicFrame>
        <p:nvGraphicFramePr>
          <p:cNvPr id="10" name="TPChart"/>
          <p:cNvGraphicFramePr>
            <a:graphicFrameLocks noChangeAspect="1"/>
          </p:cNvGraphicFramePr>
          <p:nvPr/>
        </p:nvGraphicFramePr>
        <p:xfrm>
          <a:off x="36513" y="2659063"/>
          <a:ext cx="9144000" cy="3597275"/>
        </p:xfrm>
        <a:graphic>
          <a:graphicData uri="http://schemas.openxmlformats.org/presentationml/2006/ole">
            <p:oleObj spid="_x0000_s929795" name="Chart" r:id="rId7" imgW="9144000" imgH="3600585" progId="MSGraph.Chart.8">
              <p:embed followColorScheme="full"/>
            </p:oleObj>
          </a:graphicData>
        </a:graphic>
      </p:graphicFrame>
      <p:sp>
        <p:nvSpPr>
          <p:cNvPr id="218115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28600" y="2786058"/>
            <a:ext cx="8686800" cy="3309942"/>
          </a:xfrm>
        </p:spPr>
        <p:txBody>
          <a:bodyPr>
            <a:noAutofit/>
          </a:bodyPr>
          <a:lstStyle/>
          <a:p>
            <a:pPr marL="700532" indent="-514350">
              <a:buFont typeface="Courier New"/>
              <a:buChar char="0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0</a:t>
            </a:r>
          </a:p>
          <a:p>
            <a:pPr marL="700532" indent="-514350">
              <a:buFont typeface="Courier New"/>
              <a:buChar char="1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1</a:t>
            </a:r>
          </a:p>
          <a:p>
            <a:pPr marL="700532" indent="-514350">
              <a:buFont typeface="Courier New"/>
              <a:buChar char="2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2</a:t>
            </a:r>
          </a:p>
          <a:p>
            <a:pPr marL="700532" indent="-514350">
              <a:buFont typeface="Courier New"/>
              <a:buChar char="3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3</a:t>
            </a:r>
          </a:p>
          <a:p>
            <a:pPr marL="700532" indent="-514350">
              <a:buFont typeface="Courier New"/>
              <a:buChar char="4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4</a:t>
            </a:r>
          </a:p>
          <a:p>
            <a:pPr marL="700532" indent="-514350">
              <a:buFont typeface="Courier New"/>
              <a:buChar char="5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9" name="CorShape1"/>
          <p:cNvSpPr/>
          <p:nvPr>
            <p:custDataLst>
              <p:tags r:id="rId4"/>
            </p:custDataLst>
          </p:nvPr>
        </p:nvSpPr>
        <p:spPr>
          <a:xfrm rot="10800000">
            <a:off x="-35559" y="4496324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PQuestion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If any, how many &lt;p&gt; would </a:t>
            </a:r>
            <a:r>
              <a:rPr lang="en-GB" sz="3600" b="1" dirty="0" err="1" smtClean="0">
                <a:solidFill>
                  <a:schemeClr val="hlink"/>
                </a:solidFill>
                <a:latin typeface="Courier New" pitchFamily="49" charset="0"/>
              </a:rPr>
              <a:t>div,p</a:t>
            </a:r>
            <a:r>
              <a:rPr lang="en-GB" sz="3600" dirty="0" smtClean="0"/>
              <a:t> select?</a:t>
            </a:r>
            <a:endParaRPr lang="en-GB" sz="3600" b="0" dirty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7A449-89D5-4AFB-8000-207E2F210332}" type="slidenum">
              <a:rPr lang="en-GB"/>
              <a:pPr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28876" y="1000108"/>
            <a:ext cx="63579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 algn="l">
              <a:lnSpc>
                <a:spcPct val="90000"/>
              </a:lnSpc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&lt;p&gt;Para. 1 outside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&lt;div&gt;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</a:t>
            </a:r>
            <a:r>
              <a:rPr lang="en-GB" b="1" u="sng" dirty="0" smtClean="0">
                <a:solidFill>
                  <a:schemeClr val="hlink"/>
                </a:solidFill>
                <a:latin typeface="Courier New" pitchFamily="49" charset="0"/>
              </a:rPr>
              <a:t>&lt;p&gt;Para. 2 inside a div.&lt;/p&gt;</a:t>
            </a: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/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&lt;p&gt;Para. 3 inside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&lt;p&gt;Para. 4 inside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&lt;/div&gt;</a:t>
            </a:r>
          </a:p>
        </p:txBody>
      </p:sp>
      <p:graphicFrame>
        <p:nvGraphicFramePr>
          <p:cNvPr id="10" name="TPChart"/>
          <p:cNvGraphicFramePr>
            <a:graphicFrameLocks noChangeAspect="1"/>
          </p:cNvGraphicFramePr>
          <p:nvPr/>
        </p:nvGraphicFramePr>
        <p:xfrm>
          <a:off x="36513" y="2659063"/>
          <a:ext cx="9144000" cy="3597275"/>
        </p:xfrm>
        <a:graphic>
          <a:graphicData uri="http://schemas.openxmlformats.org/presentationml/2006/ole">
            <p:oleObj spid="_x0000_s1121282" name="Chart" r:id="rId7" imgW="9144000" imgH="3600585" progId="MSGraph.Chart.8">
              <p:embed followColorScheme="full"/>
            </p:oleObj>
          </a:graphicData>
        </a:graphic>
      </p:graphicFrame>
      <p:sp>
        <p:nvSpPr>
          <p:cNvPr id="218115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28600" y="2786058"/>
            <a:ext cx="8686800" cy="3309942"/>
          </a:xfrm>
        </p:spPr>
        <p:txBody>
          <a:bodyPr>
            <a:noAutofit/>
          </a:bodyPr>
          <a:lstStyle/>
          <a:p>
            <a:pPr marL="700532" indent="-514350">
              <a:buFont typeface="Courier New"/>
              <a:buChar char="0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0</a:t>
            </a:r>
          </a:p>
          <a:p>
            <a:pPr marL="700532" indent="-514350">
              <a:buFont typeface="Courier New"/>
              <a:buChar char="1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1</a:t>
            </a:r>
          </a:p>
          <a:p>
            <a:pPr marL="700532" indent="-514350">
              <a:buFont typeface="Courier New"/>
              <a:buChar char="2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2</a:t>
            </a:r>
          </a:p>
          <a:p>
            <a:pPr marL="700532" indent="-514350">
              <a:buFont typeface="Courier New"/>
              <a:buChar char="3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3</a:t>
            </a:r>
          </a:p>
          <a:p>
            <a:pPr marL="700532" indent="-514350">
              <a:buFont typeface="Courier New"/>
              <a:buChar char="4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4</a:t>
            </a:r>
          </a:p>
          <a:p>
            <a:pPr marL="700532" indent="-514350">
              <a:buFont typeface="Courier New"/>
              <a:buChar char="5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9" name="CorShape1"/>
          <p:cNvSpPr/>
          <p:nvPr>
            <p:custDataLst>
              <p:tags r:id="rId4"/>
            </p:custDataLst>
          </p:nvPr>
        </p:nvSpPr>
        <p:spPr>
          <a:xfrm rot="10800000">
            <a:off x="-35559" y="5044964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PQuestion"/>
          <p:cNvSpPr>
            <a:spLocks noGrp="1" noChangeArrowheads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>
            <a:normAutofit/>
          </a:bodyPr>
          <a:lstStyle/>
          <a:p>
            <a:pPr marL="0"/>
            <a:r>
              <a:rPr lang="en-GB" sz="3600" dirty="0" smtClean="0"/>
              <a:t>If any, how many </a:t>
            </a:r>
            <a:r>
              <a:rPr lang="en-GB" sz="3600" i="1" dirty="0" smtClean="0"/>
              <a:t>elements </a:t>
            </a:r>
            <a:r>
              <a:rPr lang="en-GB" sz="3600" dirty="0" smtClean="0"/>
              <a:t>would </a:t>
            </a:r>
            <a:r>
              <a:rPr lang="en-GB" sz="3600" b="1" dirty="0" err="1" smtClean="0">
                <a:solidFill>
                  <a:schemeClr val="hlink"/>
                </a:solidFill>
                <a:latin typeface="Courier New" pitchFamily="49" charset="0"/>
              </a:rPr>
              <a:t>div,p</a:t>
            </a:r>
            <a:r>
              <a:rPr lang="en-GB" sz="3600" dirty="0" smtClean="0"/>
              <a:t> select?</a:t>
            </a:r>
            <a:endParaRPr lang="en-GB" sz="3600" b="0" dirty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7A449-89D5-4AFB-8000-207E2F210332}" type="slidenum">
              <a:rPr lang="en-GB"/>
              <a:pPr/>
              <a:t>29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28876" y="1000108"/>
            <a:ext cx="63579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 algn="l">
              <a:lnSpc>
                <a:spcPct val="90000"/>
              </a:lnSpc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&lt;p&gt;Para. 1 outside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&lt;div&gt;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</a:t>
            </a:r>
            <a:r>
              <a:rPr lang="en-GB" b="1" u="sng" dirty="0" smtClean="0">
                <a:solidFill>
                  <a:schemeClr val="hlink"/>
                </a:solidFill>
                <a:latin typeface="Courier New" pitchFamily="49" charset="0"/>
              </a:rPr>
              <a:t>&lt;p&gt;Para. 2 inside a div.&lt;/p&gt;</a:t>
            </a: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/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&lt;p&gt;Para. 3 inside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&lt;p&gt;Para. 4 inside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&lt;/div&gt;</a:t>
            </a:r>
          </a:p>
        </p:txBody>
      </p:sp>
      <p:graphicFrame>
        <p:nvGraphicFramePr>
          <p:cNvPr id="10" name="TPChart"/>
          <p:cNvGraphicFramePr>
            <a:graphicFrameLocks noChangeAspect="1"/>
          </p:cNvGraphicFramePr>
          <p:nvPr/>
        </p:nvGraphicFramePr>
        <p:xfrm>
          <a:off x="36513" y="2659063"/>
          <a:ext cx="9144000" cy="3597275"/>
        </p:xfrm>
        <a:graphic>
          <a:graphicData uri="http://schemas.openxmlformats.org/presentationml/2006/ole">
            <p:oleObj spid="_x0000_s1205250" name="Chart" r:id="rId7" imgW="9144000" imgH="3600585" progId="MSGraph.Chart.8">
              <p:embed followColorScheme="full"/>
            </p:oleObj>
          </a:graphicData>
        </a:graphic>
      </p:graphicFrame>
      <p:sp>
        <p:nvSpPr>
          <p:cNvPr id="218115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28600" y="2786058"/>
            <a:ext cx="8686800" cy="3309942"/>
          </a:xfrm>
        </p:spPr>
        <p:txBody>
          <a:bodyPr>
            <a:noAutofit/>
          </a:bodyPr>
          <a:lstStyle/>
          <a:p>
            <a:pPr marL="700532" indent="-514350">
              <a:buFont typeface="Courier New"/>
              <a:buChar char="0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0</a:t>
            </a:r>
          </a:p>
          <a:p>
            <a:pPr marL="700532" indent="-514350">
              <a:buFont typeface="Courier New"/>
              <a:buChar char="1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1</a:t>
            </a:r>
          </a:p>
          <a:p>
            <a:pPr marL="700532" indent="-514350">
              <a:buFont typeface="Courier New"/>
              <a:buChar char="2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2</a:t>
            </a:r>
          </a:p>
          <a:p>
            <a:pPr marL="700532" indent="-514350">
              <a:buFont typeface="Courier New"/>
              <a:buChar char="3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3</a:t>
            </a:r>
          </a:p>
          <a:p>
            <a:pPr marL="700532" indent="-514350">
              <a:buFont typeface="Courier New"/>
              <a:buChar char="4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4</a:t>
            </a:r>
          </a:p>
          <a:p>
            <a:pPr marL="700532" indent="-514350">
              <a:buFont typeface="Courier New"/>
              <a:buChar char="5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11" name="CorShape1"/>
          <p:cNvSpPr/>
          <p:nvPr>
            <p:custDataLst>
              <p:tags r:id="rId4"/>
            </p:custDataLst>
          </p:nvPr>
        </p:nvSpPr>
        <p:spPr>
          <a:xfrm rot="10800000">
            <a:off x="-35559" y="5593604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sz="4000"/>
              <a:t>Reminder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1600200"/>
            <a:ext cx="8207375" cy="4495800"/>
          </a:xfrm>
          <a:ln/>
        </p:spPr>
        <p:txBody>
          <a:bodyPr/>
          <a:lstStyle/>
          <a:p>
            <a:r>
              <a:rPr lang="en-GB" sz="4400" dirty="0">
                <a:solidFill>
                  <a:schemeClr val="folHlink"/>
                </a:solidFill>
              </a:rPr>
              <a:t>Don’t forget to sign up for your project groups!!</a:t>
            </a:r>
          </a:p>
          <a:p>
            <a:pPr lvl="1"/>
            <a:r>
              <a:rPr lang="en-GB" sz="4400" dirty="0"/>
              <a:t>Email me </a:t>
            </a:r>
            <a:r>
              <a:rPr lang="en-GB" sz="4400" dirty="0" smtClean="0"/>
              <a:t>before </a:t>
            </a:r>
            <a:r>
              <a:rPr lang="en-GB" sz="4400" dirty="0"/>
              <a:t>next week’s lecture</a:t>
            </a:r>
            <a:r>
              <a:rPr lang="en-GB" sz="4400" dirty="0" smtClean="0"/>
              <a:t>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EA55-A146-4068-9CF7-45E4843C508A}" type="slidenum">
              <a:rPr lang="en-GB"/>
              <a:pPr/>
              <a:t>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Applying styles </a:t>
            </a:r>
            <a:r>
              <a:rPr lang="en-GB" i="1"/>
              <a:t>selectively</a:t>
            </a:r>
            <a:endParaRPr lang="en-GB" b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495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3200" b="1" dirty="0" smtClean="0">
                <a:solidFill>
                  <a:schemeClr val="hlink"/>
                </a:solidFill>
                <a:latin typeface="Courier New" pitchFamily="49" charset="0"/>
              </a:rPr>
              <a:t>div &gt;</a:t>
            </a:r>
            <a:r>
              <a:rPr lang="en-GB" sz="32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GB" sz="3200" b="1" dirty="0" smtClean="0">
                <a:solidFill>
                  <a:schemeClr val="hlink"/>
                </a:solidFill>
                <a:latin typeface="Courier New" pitchFamily="49" charset="0"/>
              </a:rPr>
              <a:t>p</a:t>
            </a:r>
            <a:r>
              <a:rPr lang="en-GB" sz="32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GB" sz="3200" b="1" dirty="0">
                <a:latin typeface="Courier New" pitchFamily="49" charset="0"/>
              </a:rPr>
              <a:t>{</a:t>
            </a:r>
            <a:r>
              <a:rPr lang="en-GB" sz="3200" b="1" dirty="0">
                <a:solidFill>
                  <a:srgbClr val="FF9900"/>
                </a:solidFill>
                <a:latin typeface="Courier New" pitchFamily="49" charset="0"/>
              </a:rPr>
              <a:t>…</a:t>
            </a:r>
            <a:r>
              <a:rPr lang="en-GB" sz="3200" b="1" dirty="0">
                <a:latin typeface="Courier New" pitchFamily="49" charset="0"/>
              </a:rPr>
              <a:t>}	</a:t>
            </a:r>
            <a:r>
              <a:rPr lang="en-GB" sz="3200" b="1" dirty="0" smtClean="0">
                <a:solidFill>
                  <a:schemeClr val="accent2"/>
                </a:solidFill>
              </a:rPr>
              <a:t>the </a:t>
            </a:r>
            <a:r>
              <a:rPr lang="en-GB" sz="3200" b="1" i="1" dirty="0" smtClean="0">
                <a:solidFill>
                  <a:schemeClr val="accent2"/>
                </a:solidFill>
              </a:rPr>
              <a:t>child </a:t>
            </a:r>
            <a:r>
              <a:rPr lang="en-GB" sz="3200" b="1" dirty="0" smtClean="0">
                <a:solidFill>
                  <a:schemeClr val="accent2"/>
                </a:solidFill>
              </a:rPr>
              <a:t>elector</a:t>
            </a:r>
            <a:endParaRPr lang="en-GB" sz="3200" dirty="0"/>
          </a:p>
          <a:p>
            <a:pPr marL="631825" lvl="1" indent="-452438">
              <a:lnSpc>
                <a:spcPct val="90000"/>
              </a:lnSpc>
            </a:pPr>
            <a:r>
              <a:rPr lang="en-GB" sz="2800" i="1" dirty="0"/>
              <a:t>E.g. </a:t>
            </a:r>
            <a:r>
              <a:rPr lang="en-GB" sz="2800" dirty="0" smtClean="0"/>
              <a:t>CSS rule(s) that apply </a:t>
            </a:r>
            <a:r>
              <a:rPr lang="en-GB" sz="2800" b="1" u="sng" dirty="0" smtClean="0"/>
              <a:t>only</a:t>
            </a:r>
            <a:r>
              <a:rPr lang="en-GB" sz="2800" dirty="0" smtClean="0"/>
              <a:t> to p that is an immediate child of div </a:t>
            </a:r>
            <a:endParaRPr lang="en-GB" sz="2800" dirty="0"/>
          </a:p>
          <a:p>
            <a:pPr marL="631825" lvl="1" indent="-452438">
              <a:lnSpc>
                <a:spcPct val="90000"/>
              </a:lnSpc>
            </a:pPr>
            <a:r>
              <a:rPr lang="en-GB" sz="2800" i="1" dirty="0" smtClean="0"/>
              <a:t>I.e.</a:t>
            </a:r>
            <a:r>
              <a:rPr lang="en-GB" sz="2800" dirty="0" smtClean="0"/>
              <a:t> </a:t>
            </a:r>
            <a:r>
              <a:rPr lang="en-GB" sz="2800" b="1" dirty="0" smtClean="0">
                <a:solidFill>
                  <a:schemeClr val="hlink"/>
                </a:solidFill>
                <a:latin typeface="Courier New" pitchFamily="49" charset="0"/>
              </a:rPr>
              <a:t>div &gt; p</a:t>
            </a:r>
            <a:r>
              <a:rPr lang="en-GB" sz="2800" dirty="0" smtClean="0"/>
              <a:t> would select the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&lt;p&gt;.</a:t>
            </a:r>
          </a:p>
          <a:p>
            <a:pPr marL="1073150" lvl="2">
              <a:lnSpc>
                <a:spcPct val="90000"/>
              </a:lnSpc>
              <a:buFont typeface="Wingdings" pitchFamily="2" charset="2"/>
              <a:buChar char="J"/>
            </a:pP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&lt;div&gt;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</a:t>
            </a:r>
            <a:r>
              <a:rPr lang="en-GB" b="1" u="sng" dirty="0" smtClean="0">
                <a:solidFill>
                  <a:schemeClr val="hlink"/>
                </a:solidFill>
                <a:latin typeface="Courier New" pitchFamily="49" charset="0"/>
              </a:rPr>
              <a:t>&lt;p&gt;Para. 1 inside a div.&lt;/p&gt;</a:t>
            </a: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/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&lt;p&gt;Para. 2 inside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	&lt;p&gt;Para. 3 inside a div.&lt;/p&gt;</a:t>
            </a:r>
            <a:b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</a:br>
            <a:r>
              <a:rPr lang="en-GB" b="1" dirty="0" smtClean="0">
                <a:solidFill>
                  <a:schemeClr val="hlink"/>
                </a:solidFill>
                <a:latin typeface="Courier New" pitchFamily="49" charset="0"/>
              </a:rPr>
              <a:t>&lt;/div&gt;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7A449-89D5-4AFB-8000-207E2F210332}" type="slidenum">
              <a:rPr lang="en-GB"/>
              <a:pPr/>
              <a:t>30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Applying styles </a:t>
            </a:r>
            <a:r>
              <a:rPr lang="en-GB" i="1"/>
              <a:t>selectively</a:t>
            </a:r>
            <a:endParaRPr lang="en-GB" b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3200" b="1" dirty="0" err="1" smtClean="0">
                <a:solidFill>
                  <a:schemeClr val="hlink"/>
                </a:solidFill>
                <a:latin typeface="Courier New" pitchFamily="49" charset="0"/>
              </a:rPr>
              <a:t>li</a:t>
            </a:r>
            <a:r>
              <a:rPr lang="en-GB" sz="3200" b="1" dirty="0" smtClean="0">
                <a:solidFill>
                  <a:schemeClr val="hlink"/>
                </a:solidFill>
                <a:latin typeface="Courier New" pitchFamily="49" charset="0"/>
              </a:rPr>
              <a:t> + </a:t>
            </a:r>
            <a:r>
              <a:rPr lang="en-GB" sz="3200" b="1" dirty="0" err="1" smtClean="0">
                <a:solidFill>
                  <a:schemeClr val="hlink"/>
                </a:solidFill>
                <a:latin typeface="Courier New" pitchFamily="49" charset="0"/>
              </a:rPr>
              <a:t>li</a:t>
            </a:r>
            <a:r>
              <a:rPr lang="en-GB" sz="3200" b="1" dirty="0" smtClean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GB" sz="3200" b="1" dirty="0" smtClean="0">
                <a:latin typeface="Courier New" pitchFamily="49" charset="0"/>
              </a:rPr>
              <a:t>{</a:t>
            </a:r>
            <a:r>
              <a:rPr lang="en-GB" sz="3200" b="1" dirty="0" smtClean="0">
                <a:solidFill>
                  <a:srgbClr val="FF9900"/>
                </a:solidFill>
                <a:latin typeface="Courier New" pitchFamily="49" charset="0"/>
              </a:rPr>
              <a:t>…</a:t>
            </a:r>
            <a:r>
              <a:rPr lang="en-GB" sz="3200" b="1" dirty="0" smtClean="0">
                <a:latin typeface="Courier New" pitchFamily="49" charset="0"/>
              </a:rPr>
              <a:t>}</a:t>
            </a:r>
            <a:r>
              <a:rPr lang="en-GB" sz="3200" b="1" dirty="0">
                <a:latin typeface="Courier New" pitchFamily="49" charset="0"/>
              </a:rPr>
              <a:t>	</a:t>
            </a:r>
            <a:r>
              <a:rPr lang="en-GB" sz="3200" b="1" dirty="0" smtClean="0">
                <a:solidFill>
                  <a:schemeClr val="accent2"/>
                </a:solidFill>
              </a:rPr>
              <a:t>the </a:t>
            </a:r>
            <a:r>
              <a:rPr lang="en-GB" sz="3200" b="1" i="1" dirty="0" smtClean="0">
                <a:solidFill>
                  <a:schemeClr val="accent2"/>
                </a:solidFill>
              </a:rPr>
              <a:t>adjacent </a:t>
            </a:r>
            <a:r>
              <a:rPr lang="en-GB" sz="3200" b="1" dirty="0" smtClean="0">
                <a:solidFill>
                  <a:schemeClr val="accent2"/>
                </a:solidFill>
              </a:rPr>
              <a:t>selector</a:t>
            </a:r>
            <a:endParaRPr lang="en-GB" sz="3200" b="1" dirty="0">
              <a:solidFill>
                <a:schemeClr val="accent2"/>
              </a:solidFill>
            </a:endParaRPr>
          </a:p>
          <a:p>
            <a:pPr marL="449263" lvl="1" indent="-269875">
              <a:lnSpc>
                <a:spcPct val="90000"/>
              </a:lnSpc>
            </a:pPr>
            <a:r>
              <a:rPr lang="en-GB" sz="2800" i="1" dirty="0" smtClean="0"/>
              <a:t>E.g</a:t>
            </a:r>
            <a:r>
              <a:rPr lang="en-GB" sz="2800" i="1" dirty="0"/>
              <a:t>. </a:t>
            </a:r>
            <a:r>
              <a:rPr lang="en-GB" sz="2800" dirty="0"/>
              <a:t>CSS </a:t>
            </a:r>
            <a:r>
              <a:rPr lang="en-GB" sz="2800" dirty="0" smtClean="0"/>
              <a:t>rule(s) that </a:t>
            </a:r>
            <a:r>
              <a:rPr lang="en-GB" sz="2800" dirty="0"/>
              <a:t>apply to </a:t>
            </a:r>
            <a:r>
              <a:rPr lang="en-GB" sz="2800" b="1" u="sng" dirty="0" smtClean="0"/>
              <a:t>only</a:t>
            </a:r>
            <a:r>
              <a:rPr lang="en-GB" sz="2800" dirty="0" smtClean="0"/>
              <a:t> </a:t>
            </a:r>
            <a:r>
              <a:rPr lang="en-GB" sz="2800" b="1" dirty="0" err="1" smtClean="0">
                <a:solidFill>
                  <a:schemeClr val="hlink"/>
                </a:solidFill>
                <a:latin typeface="Courier New" pitchFamily="49" charset="0"/>
              </a:rPr>
              <a:t>li</a:t>
            </a:r>
            <a:r>
              <a:rPr lang="en-GB" sz="2800" dirty="0" smtClean="0"/>
              <a:t> that is adjacent to another </a:t>
            </a:r>
            <a:r>
              <a:rPr lang="en-GB" sz="2800" b="1" dirty="0" err="1" smtClean="0">
                <a:solidFill>
                  <a:schemeClr val="hlink"/>
                </a:solidFill>
                <a:latin typeface="Courier New" pitchFamily="49" charset="0"/>
              </a:rPr>
              <a:t>li</a:t>
            </a:r>
          </a:p>
          <a:p>
            <a:pPr marL="630238" lvl="2" indent="-257175">
              <a:lnSpc>
                <a:spcPct val="90000"/>
              </a:lnSpc>
            </a:pPr>
            <a:r>
              <a:rPr lang="en-GB" dirty="0" smtClean="0">
                <a:cs typeface="Consolas" pitchFamily="49" charset="0"/>
              </a:rPr>
              <a:t>A bad way to “zebra stripe”:</a:t>
            </a:r>
            <a:br>
              <a:rPr lang="en-GB" dirty="0" smtClean="0">
                <a:cs typeface="Consolas" pitchFamily="49" charset="0"/>
              </a:rPr>
            </a:br>
            <a:r>
              <a:rPr lang="en-GB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GB" sz="2000" dirty="0" smtClean="0">
                <a:latin typeface="Consolas" pitchFamily="49" charset="0"/>
                <a:cs typeface="Consolas" pitchFamily="49" charset="0"/>
              </a:rPr>
            </a:b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{background-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color:white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;} </a:t>
            </a:r>
            <a:br>
              <a:rPr lang="en-GB" sz="2000" dirty="0" smtClean="0">
                <a:latin typeface="Consolas" pitchFamily="49" charset="0"/>
                <a:cs typeface="Consolas" pitchFamily="49" charset="0"/>
              </a:rPr>
            </a:b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{background-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color:gray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;}</a:t>
            </a:r>
            <a:br>
              <a:rPr lang="en-GB" sz="2000" dirty="0" smtClean="0">
                <a:latin typeface="Consolas" pitchFamily="49" charset="0"/>
                <a:cs typeface="Consolas" pitchFamily="49" charset="0"/>
              </a:rPr>
            </a:b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{background-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color:white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;}</a:t>
            </a:r>
            <a:br>
              <a:rPr lang="en-GB" sz="2000" dirty="0" smtClean="0">
                <a:latin typeface="Consolas" pitchFamily="49" charset="0"/>
                <a:cs typeface="Consolas" pitchFamily="49" charset="0"/>
              </a:rPr>
            </a:b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 {background-</a:t>
            </a:r>
            <a:r>
              <a:rPr lang="en-GB" sz="2000" dirty="0" err="1" smtClean="0">
                <a:latin typeface="Consolas" pitchFamily="49" charset="0"/>
                <a:cs typeface="Consolas" pitchFamily="49" charset="0"/>
              </a:rPr>
              <a:t>color:gray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;}</a:t>
            </a:r>
            <a:br>
              <a:rPr lang="en-GB" sz="2000" dirty="0" smtClean="0">
                <a:latin typeface="Consolas" pitchFamily="49" charset="0"/>
                <a:cs typeface="Consolas" pitchFamily="49" charset="0"/>
              </a:rPr>
            </a:b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{background-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color:white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;}</a:t>
            </a:r>
            <a:b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</a:b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{background-</a:t>
            </a:r>
            <a:r>
              <a:rPr lang="en-GB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color:gray</a:t>
            </a:r>
            <a:r>
              <a:rPr lang="en-GB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GB" sz="3000" dirty="0" smtClean="0">
                <a:solidFill>
                  <a:prstClr val="white"/>
                </a:solidFill>
              </a:rPr>
              <a:t/>
            </a:r>
            <a:br>
              <a:rPr lang="en-GB" sz="3000" dirty="0" smtClean="0">
                <a:solidFill>
                  <a:prstClr val="white"/>
                </a:solidFill>
              </a:rPr>
            </a:br>
            <a:endParaRPr lang="en-GB" dirty="0" smtClean="0"/>
          </a:p>
          <a:p>
            <a:pPr marL="915289" lvl="2" indent="-452438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7A449-89D5-4AFB-8000-207E2F210332}" type="slidenum">
              <a:rPr lang="en-GB"/>
              <a:pPr/>
              <a:t>31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Being </a:t>
            </a:r>
            <a:r>
              <a:rPr lang="en-GB" i="1" dirty="0" smtClean="0"/>
              <a:t>specific</a:t>
            </a:r>
            <a:r>
              <a:rPr lang="en-GB" dirty="0" smtClean="0"/>
              <a:t>: IDs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An </a:t>
            </a:r>
            <a:r>
              <a:rPr lang="en-GB" dirty="0" smtClean="0">
                <a:solidFill>
                  <a:schemeClr val="accent5"/>
                </a:solidFill>
                <a:latin typeface="Consolas" pitchFamily="49" charset="0"/>
              </a:rPr>
              <a:t>ID</a:t>
            </a:r>
            <a:r>
              <a:rPr lang="en-GB" dirty="0" smtClean="0"/>
              <a:t> is very specific – </a:t>
            </a:r>
            <a:r>
              <a:rPr lang="en-GB" i="1" u="sng" dirty="0" smtClean="0"/>
              <a:t>one</a:t>
            </a:r>
            <a:r>
              <a:rPr lang="en-GB" i="1" dirty="0" smtClean="0"/>
              <a:t> element only</a:t>
            </a:r>
          </a:p>
          <a:p>
            <a:pPr lvl="1"/>
            <a:r>
              <a:rPr lang="en-GB" i="1" dirty="0" smtClean="0"/>
              <a:t>E.g.</a:t>
            </a:r>
            <a:r>
              <a:rPr lang="en-GB" dirty="0" smtClean="0">
                <a:latin typeface="Consolas" pitchFamily="49" charset="0"/>
              </a:rPr>
              <a:t> 	&lt;div </a:t>
            </a:r>
            <a:r>
              <a:rPr lang="en-GB" dirty="0" smtClean="0">
                <a:solidFill>
                  <a:schemeClr val="accent5"/>
                </a:solidFill>
                <a:latin typeface="Consolas" pitchFamily="49" charset="0"/>
              </a:rPr>
              <a:t>id="header"</a:t>
            </a:r>
            <a:r>
              <a:rPr lang="en-GB" dirty="0" smtClean="0">
                <a:latin typeface="Consolas" pitchFamily="49" charset="0"/>
              </a:rPr>
              <a:t>&gt;...&lt;/div&gt;</a:t>
            </a:r>
            <a:br>
              <a:rPr lang="en-GB" dirty="0" smtClean="0">
                <a:latin typeface="Consolas" pitchFamily="49" charset="0"/>
              </a:rPr>
            </a:br>
            <a:r>
              <a:rPr lang="en-GB" dirty="0" smtClean="0">
                <a:latin typeface="Consolas" pitchFamily="49" charset="0"/>
              </a:rPr>
              <a:t>		&lt;div </a:t>
            </a:r>
            <a:r>
              <a:rPr lang="en-GB" dirty="0" smtClean="0">
                <a:solidFill>
                  <a:schemeClr val="accent5"/>
                </a:solidFill>
                <a:latin typeface="Consolas" pitchFamily="49" charset="0"/>
              </a:rPr>
              <a:t>id="main-content"</a:t>
            </a:r>
            <a:r>
              <a:rPr lang="en-GB" dirty="0" smtClean="0">
                <a:latin typeface="Consolas" pitchFamily="49" charset="0"/>
              </a:rPr>
              <a:t>&gt;...&lt;/div&gt;</a:t>
            </a:r>
            <a:br>
              <a:rPr lang="en-GB" dirty="0" smtClean="0">
                <a:latin typeface="Consolas" pitchFamily="49" charset="0"/>
              </a:rPr>
            </a:br>
            <a:r>
              <a:rPr lang="en-GB" dirty="0" smtClean="0">
                <a:latin typeface="Consolas" pitchFamily="49" charset="0"/>
              </a:rPr>
              <a:t>		&lt;div </a:t>
            </a:r>
            <a:r>
              <a:rPr lang="en-GB" dirty="0" smtClean="0">
                <a:solidFill>
                  <a:schemeClr val="accent5"/>
                </a:solidFill>
                <a:latin typeface="Consolas" pitchFamily="49" charset="0"/>
              </a:rPr>
              <a:t>id="footer"</a:t>
            </a:r>
            <a:r>
              <a:rPr lang="en-GB" dirty="0" smtClean="0">
                <a:latin typeface="Consolas" pitchFamily="49" charset="0"/>
              </a:rPr>
              <a:t>&gt;...&lt;/div&gt;</a:t>
            </a:r>
          </a:p>
          <a:p>
            <a:pPr lvl="2"/>
            <a:r>
              <a:rPr lang="en-GB" b="1" dirty="0" smtClean="0"/>
              <a:t>NB</a:t>
            </a:r>
            <a:r>
              <a:rPr lang="en-GB" dirty="0" smtClean="0"/>
              <a:t>: ID attribute value must be unique</a:t>
            </a:r>
          </a:p>
          <a:p>
            <a:pPr lvl="1"/>
            <a:r>
              <a:rPr lang="en-GB" dirty="0" smtClean="0"/>
              <a:t>Then if you wanted </a:t>
            </a:r>
          </a:p>
          <a:p>
            <a:pPr lvl="2"/>
            <a:r>
              <a:rPr lang="en-GB" dirty="0" smtClean="0"/>
              <a:t>Grey borders all around and </a:t>
            </a:r>
          </a:p>
          <a:p>
            <a:pPr lvl="2"/>
            <a:r>
              <a:rPr lang="en-GB" dirty="0" smtClean="0"/>
              <a:t>a logo in the header, </a:t>
            </a:r>
          </a:p>
          <a:p>
            <a:pPr lvl="2"/>
            <a:r>
              <a:rPr lang="en-GB" dirty="0" smtClean="0"/>
              <a:t>a white background behind the content and </a:t>
            </a:r>
          </a:p>
          <a:p>
            <a:pPr lvl="2"/>
            <a:r>
              <a:rPr lang="en-GB" dirty="0" smtClean="0"/>
              <a:t>a gray background behind the footer</a:t>
            </a:r>
          </a:p>
          <a:p>
            <a:pPr lvl="1"/>
            <a:r>
              <a:rPr lang="en-GB" dirty="0" smtClean="0">
                <a:latin typeface="Consolas" pitchFamily="49" charset="0"/>
              </a:rPr>
              <a:t>div {border: thick solid gray;}</a:t>
            </a:r>
            <a:br>
              <a:rPr lang="en-GB" dirty="0" smtClean="0">
                <a:latin typeface="Consolas" pitchFamily="49" charset="0"/>
              </a:rPr>
            </a:br>
            <a:r>
              <a:rPr lang="en-GB" dirty="0" smtClean="0">
                <a:latin typeface="Consolas" pitchFamily="49" charset="0"/>
              </a:rPr>
              <a:t>#</a:t>
            </a:r>
            <a:r>
              <a:rPr lang="en-GB" dirty="0" smtClean="0">
                <a:solidFill>
                  <a:schemeClr val="accent5"/>
                </a:solidFill>
                <a:latin typeface="Consolas" pitchFamily="49" charset="0"/>
              </a:rPr>
              <a:t>header</a:t>
            </a:r>
            <a:r>
              <a:rPr lang="en-GB" dirty="0" smtClean="0">
                <a:latin typeface="Consolas" pitchFamily="49" charset="0"/>
              </a:rPr>
              <a:t> {background-image: 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  <a:latin typeface="Consolas" pitchFamily="49" charset="0"/>
              </a:rPr>
              <a:t>/* stuff! */</a:t>
            </a:r>
            <a:r>
              <a:rPr lang="en-GB" dirty="0" smtClean="0">
                <a:latin typeface="Consolas" pitchFamily="49" charset="0"/>
              </a:rPr>
              <a:t> ;}</a:t>
            </a:r>
            <a:br>
              <a:rPr lang="en-GB" dirty="0" smtClean="0">
                <a:latin typeface="Consolas" pitchFamily="49" charset="0"/>
              </a:rPr>
            </a:br>
            <a:r>
              <a:rPr lang="en-GB" dirty="0" smtClean="0">
                <a:latin typeface="Consolas" pitchFamily="49" charset="0"/>
              </a:rPr>
              <a:t>#</a:t>
            </a:r>
            <a:r>
              <a:rPr lang="en-GB" dirty="0" smtClean="0">
                <a:solidFill>
                  <a:schemeClr val="accent5"/>
                </a:solidFill>
                <a:latin typeface="Consolas" pitchFamily="49" charset="0"/>
              </a:rPr>
              <a:t>main-content</a:t>
            </a:r>
            <a:r>
              <a:rPr lang="en-GB" dirty="0" smtClean="0">
                <a:latin typeface="Consolas" pitchFamily="49" charset="0"/>
              </a:rPr>
              <a:t> {background-</a:t>
            </a:r>
            <a:r>
              <a:rPr lang="en-GB" dirty="0" err="1" smtClean="0">
                <a:latin typeface="Consolas" pitchFamily="49" charset="0"/>
              </a:rPr>
              <a:t>color</a:t>
            </a:r>
            <a:r>
              <a:rPr lang="en-GB" dirty="0" smtClean="0">
                <a:latin typeface="Consolas" pitchFamily="49" charset="0"/>
              </a:rPr>
              <a:t>: white;}</a:t>
            </a:r>
            <a:br>
              <a:rPr lang="en-GB" dirty="0" smtClean="0">
                <a:latin typeface="Consolas" pitchFamily="49" charset="0"/>
              </a:rPr>
            </a:br>
            <a:r>
              <a:rPr lang="en-GB" dirty="0" smtClean="0">
                <a:latin typeface="Consolas" pitchFamily="49" charset="0"/>
              </a:rPr>
              <a:t>#</a:t>
            </a:r>
            <a:r>
              <a:rPr lang="en-GB" dirty="0" smtClean="0">
                <a:solidFill>
                  <a:schemeClr val="accent5"/>
                </a:solidFill>
                <a:latin typeface="Consolas" pitchFamily="49" charset="0"/>
              </a:rPr>
              <a:t>footer</a:t>
            </a:r>
            <a:r>
              <a:rPr lang="en-GB" dirty="0" smtClean="0">
                <a:latin typeface="Consolas" pitchFamily="49" charset="0"/>
              </a:rPr>
              <a:t> {background-</a:t>
            </a:r>
            <a:r>
              <a:rPr lang="en-GB" dirty="0" err="1" smtClean="0">
                <a:latin typeface="Consolas" pitchFamily="49" charset="0"/>
              </a:rPr>
              <a:t>color</a:t>
            </a:r>
            <a:r>
              <a:rPr lang="en-GB" dirty="0" smtClean="0">
                <a:latin typeface="Consolas" pitchFamily="49" charset="0"/>
              </a:rPr>
              <a:t>: gray;}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01DF-B228-4369-9293-0C9092552482}" type="slidenum">
              <a:rPr lang="en-GB" smtClean="0"/>
              <a:pPr/>
              <a:t>32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Being </a:t>
            </a:r>
            <a:r>
              <a:rPr lang="en-GB" i="1" dirty="0" smtClean="0"/>
              <a:t>specific</a:t>
            </a:r>
            <a:r>
              <a:rPr lang="en-GB" dirty="0" smtClean="0"/>
              <a:t>: class names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 smtClean="0">
                <a:solidFill>
                  <a:schemeClr val="accent1"/>
                </a:solidFill>
                <a:latin typeface="Consolas" pitchFamily="49" charset="0"/>
              </a:rPr>
              <a:t>class</a:t>
            </a:r>
            <a:r>
              <a:rPr lang="en-GB" dirty="0" smtClean="0"/>
              <a:t> is quite specific – one or many from </a:t>
            </a:r>
            <a:r>
              <a:rPr lang="en-GB" i="1" dirty="0" smtClean="0"/>
              <a:t>a </a:t>
            </a:r>
            <a:r>
              <a:rPr lang="en-GB" i="1" u="sng" dirty="0" smtClean="0"/>
              <a:t>set</a:t>
            </a:r>
            <a:r>
              <a:rPr lang="en-GB" i="1" dirty="0" smtClean="0"/>
              <a:t> of elements</a:t>
            </a:r>
            <a:endParaRPr lang="en-GB" dirty="0" smtClean="0"/>
          </a:p>
          <a:p>
            <a:pPr lvl="1"/>
            <a:r>
              <a:rPr lang="en-GB" sz="2400" i="1" dirty="0" smtClean="0"/>
              <a:t>E.g.</a:t>
            </a:r>
            <a:br>
              <a:rPr lang="en-GB" sz="2400" i="1" dirty="0" smtClean="0"/>
            </a:br>
            <a:r>
              <a:rPr lang="en-GB" sz="2400" dirty="0" smtClean="0">
                <a:latin typeface="Consolas" pitchFamily="49" charset="0"/>
              </a:rPr>
              <a:t>&lt;</a:t>
            </a:r>
            <a:r>
              <a:rPr lang="en-GB" sz="2400" dirty="0" err="1" smtClean="0">
                <a:latin typeface="Consolas" pitchFamily="49" charset="0"/>
              </a:rPr>
              <a:t>ul</a:t>
            </a:r>
            <a:r>
              <a:rPr lang="en-GB" sz="2400" dirty="0" smtClean="0">
                <a:latin typeface="Consolas" pitchFamily="49" charset="0"/>
              </a:rPr>
              <a:t> id="</a:t>
            </a:r>
            <a:r>
              <a:rPr lang="en-GB" sz="2400" dirty="0" err="1" smtClean="0">
                <a:latin typeface="Consolas" pitchFamily="49" charset="0"/>
              </a:rPr>
              <a:t>nav</a:t>
            </a:r>
            <a:r>
              <a:rPr lang="en-GB" sz="2400" dirty="0" smtClean="0">
                <a:latin typeface="Consolas" pitchFamily="49" charset="0"/>
              </a:rPr>
              <a:t>"&gt;</a:t>
            </a:r>
            <a:br>
              <a:rPr lang="en-GB" sz="2400" dirty="0" smtClean="0">
                <a:latin typeface="Consolas" pitchFamily="49" charset="0"/>
              </a:rPr>
            </a:br>
            <a:r>
              <a:rPr lang="en-GB" sz="2400" dirty="0" smtClean="0">
                <a:latin typeface="Consolas" pitchFamily="49" charset="0"/>
              </a:rPr>
              <a:t>	 &lt;</a:t>
            </a:r>
            <a:r>
              <a:rPr lang="en-GB" sz="2400" dirty="0" err="1" smtClean="0">
                <a:latin typeface="Consolas" pitchFamily="49" charset="0"/>
              </a:rPr>
              <a:t>li</a:t>
            </a:r>
            <a:r>
              <a:rPr lang="en-GB" sz="2400" dirty="0" smtClean="0">
                <a:latin typeface="Consolas" pitchFamily="49" charset="0"/>
              </a:rPr>
              <a:t>&gt;&lt;a </a:t>
            </a:r>
            <a:r>
              <a:rPr lang="en-GB" sz="2400" dirty="0" err="1" smtClean="0">
                <a:latin typeface="Consolas" pitchFamily="49" charset="0"/>
              </a:rPr>
              <a:t>href</a:t>
            </a:r>
            <a:r>
              <a:rPr lang="en-GB" sz="2400" dirty="0" smtClean="0">
                <a:latin typeface="Consolas" pitchFamily="49" charset="0"/>
              </a:rPr>
              <a:t>="shop1.htm"&gt;...</a:t>
            </a:r>
            <a:br>
              <a:rPr lang="en-GB" sz="2400" dirty="0" smtClean="0">
                <a:latin typeface="Consolas" pitchFamily="49" charset="0"/>
              </a:rPr>
            </a:br>
            <a:r>
              <a:rPr lang="en-GB" sz="2400" dirty="0" smtClean="0">
                <a:latin typeface="Consolas" pitchFamily="49" charset="0"/>
              </a:rPr>
              <a:t>	 &lt;</a:t>
            </a:r>
            <a:r>
              <a:rPr lang="en-GB" sz="2400" dirty="0" err="1" smtClean="0">
                <a:latin typeface="Consolas" pitchFamily="49" charset="0"/>
              </a:rPr>
              <a:t>li</a:t>
            </a:r>
            <a:r>
              <a:rPr lang="en-GB" sz="2400" dirty="0" smtClean="0">
                <a:latin typeface="Consolas" pitchFamily="49" charset="0"/>
              </a:rPr>
              <a:t> </a:t>
            </a:r>
            <a:r>
              <a:rPr lang="en-GB" sz="2400" dirty="0" smtClean="0">
                <a:solidFill>
                  <a:schemeClr val="accent1"/>
                </a:solidFill>
                <a:latin typeface="Consolas" pitchFamily="49" charset="0"/>
              </a:rPr>
              <a:t>class="promo"</a:t>
            </a:r>
            <a:r>
              <a:rPr lang="en-GB" sz="2400" dirty="0" smtClean="0">
                <a:latin typeface="Consolas" pitchFamily="49" charset="0"/>
              </a:rPr>
              <a:t>&gt;&lt;a </a:t>
            </a:r>
            <a:r>
              <a:rPr lang="en-GB" sz="2400" dirty="0" err="1" smtClean="0">
                <a:latin typeface="Consolas" pitchFamily="49" charset="0"/>
              </a:rPr>
              <a:t>href</a:t>
            </a:r>
            <a:r>
              <a:rPr lang="en-GB" sz="2400" dirty="0" smtClean="0">
                <a:latin typeface="Consolas" pitchFamily="49" charset="0"/>
              </a:rPr>
              <a:t>="shop2.htm"&gt;...</a:t>
            </a:r>
            <a:br>
              <a:rPr lang="en-GB" sz="2400" dirty="0" smtClean="0">
                <a:latin typeface="Consolas" pitchFamily="49" charset="0"/>
              </a:rPr>
            </a:br>
            <a:r>
              <a:rPr lang="en-GB" sz="2400" dirty="0" smtClean="0">
                <a:latin typeface="Consolas" pitchFamily="49" charset="0"/>
              </a:rPr>
              <a:t>	 &lt;</a:t>
            </a:r>
            <a:r>
              <a:rPr lang="en-GB" sz="2400" dirty="0" err="1" smtClean="0">
                <a:latin typeface="Consolas" pitchFamily="49" charset="0"/>
              </a:rPr>
              <a:t>li</a:t>
            </a:r>
            <a:r>
              <a:rPr lang="en-GB" sz="2400" dirty="0" smtClean="0">
                <a:latin typeface="Consolas" pitchFamily="49" charset="0"/>
              </a:rPr>
              <a:t>&gt;&lt;a </a:t>
            </a:r>
            <a:r>
              <a:rPr lang="en-GB" sz="2400" dirty="0" err="1" smtClean="0">
                <a:latin typeface="Consolas" pitchFamily="49" charset="0"/>
              </a:rPr>
              <a:t>href</a:t>
            </a:r>
            <a:r>
              <a:rPr lang="en-GB" sz="2400" dirty="0" smtClean="0">
                <a:latin typeface="Consolas" pitchFamily="49" charset="0"/>
              </a:rPr>
              <a:t>="shop3.htm"&gt;...</a:t>
            </a:r>
            <a:br>
              <a:rPr lang="en-GB" sz="2400" dirty="0" smtClean="0">
                <a:latin typeface="Consolas" pitchFamily="49" charset="0"/>
              </a:rPr>
            </a:br>
            <a:r>
              <a:rPr lang="en-GB" sz="2400" dirty="0" smtClean="0">
                <a:latin typeface="Consolas" pitchFamily="49" charset="0"/>
              </a:rPr>
              <a:t>	 &lt;</a:t>
            </a:r>
            <a:r>
              <a:rPr lang="en-GB" sz="2400" dirty="0" err="1" smtClean="0">
                <a:latin typeface="Consolas" pitchFamily="49" charset="0"/>
              </a:rPr>
              <a:t>li</a:t>
            </a:r>
            <a:r>
              <a:rPr lang="en-GB" sz="2400" dirty="0" smtClean="0">
                <a:latin typeface="Consolas" pitchFamily="49" charset="0"/>
              </a:rPr>
              <a:t> </a:t>
            </a:r>
            <a:r>
              <a:rPr lang="en-GB" sz="2400" dirty="0" smtClean="0">
                <a:solidFill>
                  <a:schemeClr val="accent1"/>
                </a:solidFill>
                <a:latin typeface="Consolas" pitchFamily="49" charset="0"/>
              </a:rPr>
              <a:t>class="promo"</a:t>
            </a:r>
            <a:r>
              <a:rPr lang="en-GB" sz="2400" dirty="0" smtClean="0">
                <a:latin typeface="Consolas" pitchFamily="49" charset="0"/>
              </a:rPr>
              <a:t>&gt;&lt;a </a:t>
            </a:r>
            <a:r>
              <a:rPr lang="en-GB" sz="2400" dirty="0" err="1" smtClean="0">
                <a:latin typeface="Consolas" pitchFamily="49" charset="0"/>
              </a:rPr>
              <a:t>href</a:t>
            </a:r>
            <a:r>
              <a:rPr lang="en-GB" sz="2400" dirty="0" smtClean="0">
                <a:latin typeface="Consolas" pitchFamily="49" charset="0"/>
              </a:rPr>
              <a:t>="shop4.htm"&gt;...</a:t>
            </a:r>
            <a:br>
              <a:rPr lang="en-GB" sz="2400" dirty="0" smtClean="0">
                <a:latin typeface="Consolas" pitchFamily="49" charset="0"/>
              </a:rPr>
            </a:br>
            <a:r>
              <a:rPr lang="en-GB" sz="2400" dirty="0" smtClean="0">
                <a:latin typeface="Consolas" pitchFamily="49" charset="0"/>
              </a:rPr>
              <a:t>	 &lt;</a:t>
            </a:r>
            <a:r>
              <a:rPr lang="en-GB" sz="2400" dirty="0" err="1" smtClean="0">
                <a:latin typeface="Consolas" pitchFamily="49" charset="0"/>
              </a:rPr>
              <a:t>li</a:t>
            </a:r>
            <a:r>
              <a:rPr lang="en-GB" sz="2400" dirty="0" smtClean="0">
                <a:latin typeface="Consolas" pitchFamily="49" charset="0"/>
              </a:rPr>
              <a:t>&gt;&lt;a </a:t>
            </a:r>
            <a:r>
              <a:rPr lang="en-GB" sz="2400" dirty="0" err="1" smtClean="0">
                <a:latin typeface="Consolas" pitchFamily="49" charset="0"/>
              </a:rPr>
              <a:t>href</a:t>
            </a:r>
            <a:r>
              <a:rPr lang="en-GB" sz="2400" dirty="0" smtClean="0">
                <a:latin typeface="Consolas" pitchFamily="49" charset="0"/>
              </a:rPr>
              <a:t>="shop5.htm"&gt;...</a:t>
            </a:r>
            <a:br>
              <a:rPr lang="en-GB" sz="2400" dirty="0" smtClean="0">
                <a:latin typeface="Consolas" pitchFamily="49" charset="0"/>
              </a:rPr>
            </a:br>
            <a:r>
              <a:rPr lang="en-GB" sz="2400" dirty="0" smtClean="0">
                <a:latin typeface="Consolas" pitchFamily="49" charset="0"/>
              </a:rPr>
              <a:t>&lt;/</a:t>
            </a:r>
            <a:r>
              <a:rPr lang="en-GB" sz="2400" dirty="0" err="1" smtClean="0">
                <a:latin typeface="Consolas" pitchFamily="49" charset="0"/>
              </a:rPr>
              <a:t>ul</a:t>
            </a:r>
            <a:r>
              <a:rPr lang="en-GB" sz="2400" dirty="0" smtClean="0">
                <a:latin typeface="Consolas" pitchFamily="49" charset="0"/>
              </a:rPr>
              <a:t>&gt;</a:t>
            </a:r>
            <a:endParaRPr lang="en-GB" sz="2400" i="1" dirty="0">
              <a:latin typeface="Consolas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01DF-B228-4369-9293-0C9092552482}" type="slidenum">
              <a:rPr lang="en-GB" smtClean="0"/>
              <a:pPr/>
              <a:t>33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9032"/>
          </a:xfrm>
        </p:spPr>
        <p:txBody>
          <a:bodyPr/>
          <a:lstStyle/>
          <a:p>
            <a:r>
              <a:rPr lang="en-GB" dirty="0" smtClean="0"/>
              <a:t>Which selector(s) make the promo &lt;</a:t>
            </a:r>
            <a:r>
              <a:rPr lang="en-GB" dirty="0" err="1" smtClean="0"/>
              <a:t>li</a:t>
            </a:r>
            <a:r>
              <a:rPr lang="en-GB" dirty="0" smtClean="0"/>
              <a:t>&gt; elements red? 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hlinkClick r:id="rId10"/>
              </a:rPr>
              <a:t>test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CO2013A/CO3013A</a:t>
            </a:r>
            <a:br>
              <a:rPr lang="en-GB" dirty="0" smtClean="0"/>
            </a:br>
            <a:r>
              <a:rPr lang="en-GB" dirty="0" smtClean="0"/>
              <a:t>Web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D06-5368-4716-AEDA-6B56AB79EF03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500174"/>
            <a:ext cx="56300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&lt;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ul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 id="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nav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"&gt;</a:t>
            </a:r>
            <a:b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</a:b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  &lt;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li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&gt;&lt;a 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href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="shop1.htm"&gt;...</a:t>
            </a:r>
            <a:b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</a:b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  &lt;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li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 class="promo"&gt;&lt;a 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href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="shop2.htm"&gt;...</a:t>
            </a:r>
            <a:b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</a:b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  &lt;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li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&gt;&lt;a 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href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="shop3.htm"&gt;...</a:t>
            </a:r>
            <a:b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</a:b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  &lt;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li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 class="promo"&gt;&lt;a 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href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="shop4.htm"&gt;...</a:t>
            </a:r>
            <a:b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</a:b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  &lt;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li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&gt;&lt;a 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href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="shop5.htm"&gt;...</a:t>
            </a:r>
            <a:b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</a:b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&lt;/</a:t>
            </a:r>
            <a:r>
              <a:rPr lang="en-GB" sz="1800" i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ul</a:t>
            </a:r>
            <a:r>
              <a:rPr lang="en-GB" sz="180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itchFamily="49" charset="0"/>
              </a:rPr>
              <a:t>&gt;</a:t>
            </a:r>
            <a:endParaRPr lang="en-GB" sz="1800" i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2" name="TPChart"/>
          <p:cNvGraphicFramePr>
            <a:graphicFrameLocks noChangeAspect="1"/>
          </p:cNvGraphicFramePr>
          <p:nvPr/>
        </p:nvGraphicFramePr>
        <p:xfrm>
          <a:off x="6012160" y="2852936"/>
          <a:ext cx="3068340" cy="3451883"/>
        </p:xfrm>
        <a:graphic>
          <a:graphicData uri="http://schemas.openxmlformats.org/presentationml/2006/ole">
            <p:oleObj spid="_x0000_s930819" name="Chart" r:id="rId11" imgW="4572000" imgH="5143500" progId="MSGraph.Chart.8">
              <p:embed followColorScheme="full"/>
            </p:oleObj>
          </a:graphicData>
        </a:graphic>
      </p:graphicFrame>
      <p:sp>
        <p:nvSpPr>
          <p:cNvPr id="21" name="CorShape1"/>
          <p:cNvSpPr/>
          <p:nvPr>
            <p:custDataLst>
              <p:tags r:id="rId3"/>
            </p:custDataLst>
          </p:nvPr>
        </p:nvSpPr>
        <p:spPr>
          <a:xfrm rot="10800000">
            <a:off x="213359" y="3888752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rShape2"/>
          <p:cNvSpPr/>
          <p:nvPr>
            <p:custDataLst>
              <p:tags r:id="rId4"/>
            </p:custDataLst>
          </p:nvPr>
        </p:nvSpPr>
        <p:spPr>
          <a:xfrm rot="10800000">
            <a:off x="213359" y="4400815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rShape3"/>
          <p:cNvSpPr/>
          <p:nvPr>
            <p:custDataLst>
              <p:tags r:id="rId5"/>
            </p:custDataLst>
          </p:nvPr>
        </p:nvSpPr>
        <p:spPr>
          <a:xfrm rot="10800000">
            <a:off x="213359" y="4912879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rShape4"/>
          <p:cNvSpPr/>
          <p:nvPr>
            <p:custDataLst>
              <p:tags r:id="rId6"/>
            </p:custDataLst>
          </p:nvPr>
        </p:nvSpPr>
        <p:spPr>
          <a:xfrm rot="10800000">
            <a:off x="213359" y="5424944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457200" y="3314712"/>
            <a:ext cx="8472518" cy="3328998"/>
          </a:xfrm>
        </p:spPr>
        <p:txBody>
          <a:bodyPr>
            <a:noAutofit/>
          </a:bodyPr>
          <a:lstStyle/>
          <a:p>
            <a:pPr marL="578358" indent="-514350">
              <a:buFont typeface="Wingdings 2"/>
              <a:buAutoNum type="arabicPeriod"/>
            </a:pPr>
            <a:r>
              <a:rPr lang="en-GB" sz="2800" dirty="0" smtClean="0">
                <a:latin typeface="Consolas" pitchFamily="49" charset="0"/>
              </a:rPr>
              <a:t>#promo {</a:t>
            </a:r>
            <a:r>
              <a:rPr lang="en-GB" sz="2800" dirty="0" err="1" smtClean="0">
                <a:latin typeface="Consolas" pitchFamily="49" charset="0"/>
              </a:rPr>
              <a:t>color:red</a:t>
            </a:r>
            <a:r>
              <a:rPr lang="en-GB" sz="2800" dirty="0" smtClean="0">
                <a:latin typeface="Consolas" pitchFamily="49" charset="0"/>
              </a:rPr>
              <a:t>;}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sz="2800" dirty="0" smtClean="0">
                <a:latin typeface="Consolas" pitchFamily="49" charset="0"/>
              </a:rPr>
              <a:t>.promo {</a:t>
            </a:r>
            <a:r>
              <a:rPr lang="en-GB" sz="2800" dirty="0" err="1" smtClean="0">
                <a:latin typeface="Consolas" pitchFamily="49" charset="0"/>
              </a:rPr>
              <a:t>color:red</a:t>
            </a:r>
            <a:r>
              <a:rPr lang="en-GB" sz="2800" dirty="0" smtClean="0">
                <a:latin typeface="Consolas" pitchFamily="49" charset="0"/>
              </a:rPr>
              <a:t>}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sz="2800" dirty="0" err="1" smtClean="0">
                <a:latin typeface="Consolas" pitchFamily="49" charset="0"/>
              </a:rPr>
              <a:t>li.promo</a:t>
            </a:r>
            <a:r>
              <a:rPr lang="en-GB" sz="2800" dirty="0" smtClean="0">
                <a:latin typeface="Consolas" pitchFamily="49" charset="0"/>
              </a:rPr>
              <a:t> {</a:t>
            </a:r>
            <a:r>
              <a:rPr lang="en-GB" sz="2800" dirty="0" err="1" smtClean="0">
                <a:latin typeface="Consolas" pitchFamily="49" charset="0"/>
              </a:rPr>
              <a:t>color:red</a:t>
            </a:r>
            <a:r>
              <a:rPr lang="en-GB" sz="2800" dirty="0" smtClean="0">
                <a:latin typeface="Consolas" pitchFamily="49" charset="0"/>
              </a:rPr>
              <a:t>}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sz="2800" dirty="0" err="1" smtClean="0">
                <a:latin typeface="Consolas" pitchFamily="49" charset="0"/>
              </a:rPr>
              <a:t>ul</a:t>
            </a:r>
            <a:r>
              <a:rPr lang="en-GB" sz="2800" dirty="0" smtClean="0">
                <a:latin typeface="Consolas" pitchFamily="49" charset="0"/>
              </a:rPr>
              <a:t> </a:t>
            </a:r>
            <a:r>
              <a:rPr lang="en-GB" sz="2800" dirty="0" err="1" smtClean="0">
                <a:latin typeface="Consolas" pitchFamily="49" charset="0"/>
              </a:rPr>
              <a:t>li.promo</a:t>
            </a:r>
            <a:r>
              <a:rPr lang="en-GB" sz="2800" dirty="0" smtClean="0">
                <a:latin typeface="Consolas" pitchFamily="49" charset="0"/>
              </a:rPr>
              <a:t> {</a:t>
            </a:r>
            <a:r>
              <a:rPr lang="en-GB" sz="2800" dirty="0" err="1" smtClean="0">
                <a:latin typeface="Consolas" pitchFamily="49" charset="0"/>
              </a:rPr>
              <a:t>color:red</a:t>
            </a:r>
            <a:r>
              <a:rPr lang="en-GB" sz="2800" dirty="0" smtClean="0">
                <a:latin typeface="Consolas" pitchFamily="49" charset="0"/>
              </a:rPr>
              <a:t>}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sz="2800" dirty="0" err="1" smtClean="0">
                <a:latin typeface="Consolas" pitchFamily="49" charset="0"/>
              </a:rPr>
              <a:t>ul</a:t>
            </a:r>
            <a:r>
              <a:rPr lang="en-GB" sz="2800" dirty="0" smtClean="0">
                <a:latin typeface="Consolas" pitchFamily="49" charset="0"/>
              </a:rPr>
              <a:t> &gt; </a:t>
            </a:r>
            <a:r>
              <a:rPr lang="en-GB" sz="2800" dirty="0" err="1" smtClean="0">
                <a:latin typeface="Consolas" pitchFamily="49" charset="0"/>
              </a:rPr>
              <a:t>li.promo</a:t>
            </a:r>
            <a:r>
              <a:rPr lang="en-GB" sz="2800" dirty="0" smtClean="0">
                <a:latin typeface="Consolas" pitchFamily="49" charset="0"/>
              </a:rPr>
              <a:t> {</a:t>
            </a:r>
            <a:r>
              <a:rPr lang="en-GB" sz="2800" dirty="0" err="1" smtClean="0">
                <a:latin typeface="Consolas" pitchFamily="49" charset="0"/>
              </a:rPr>
              <a:t>color:red</a:t>
            </a:r>
            <a:r>
              <a:rPr lang="en-GB" sz="2800" dirty="0" smtClean="0">
                <a:latin typeface="Consolas" pitchFamily="49" charset="0"/>
              </a:rPr>
              <a:t>}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sz="2800" dirty="0" err="1" smtClean="0">
                <a:latin typeface="Consolas" pitchFamily="49" charset="0"/>
              </a:rPr>
              <a:t>li.promo</a:t>
            </a:r>
            <a:r>
              <a:rPr lang="en-GB" sz="2800" dirty="0" smtClean="0">
                <a:latin typeface="Consolas" pitchFamily="49" charset="0"/>
              </a:rPr>
              <a:t> + </a:t>
            </a:r>
            <a:r>
              <a:rPr lang="en-GB" sz="2800" dirty="0" err="1" smtClean="0">
                <a:latin typeface="Consolas" pitchFamily="49" charset="0"/>
              </a:rPr>
              <a:t>li</a:t>
            </a:r>
            <a:r>
              <a:rPr lang="en-GB" sz="2800" dirty="0" smtClean="0">
                <a:latin typeface="Consolas" pitchFamily="49" charset="0"/>
              </a:rPr>
              <a:t> {</a:t>
            </a:r>
            <a:r>
              <a:rPr lang="en-GB" sz="2800" dirty="0" err="1" smtClean="0">
                <a:latin typeface="Consolas" pitchFamily="49" charset="0"/>
              </a:rPr>
              <a:t>color:red</a:t>
            </a:r>
            <a:r>
              <a:rPr lang="en-GB" sz="2800" dirty="0" smtClean="0">
                <a:latin typeface="Consolas" pitchFamily="49" charset="0"/>
              </a:rPr>
              <a:t>}</a:t>
            </a:r>
            <a:endParaRPr lang="en-GB" sz="2800" dirty="0">
              <a:latin typeface="Consolas" pitchFamily="49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" grpId="0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GB"/>
              <a:t>The </a:t>
            </a:r>
            <a:r>
              <a:rPr lang="en-GB" i="1"/>
              <a:t>cascade</a:t>
            </a:r>
            <a:endParaRPr lang="en-GB" sz="320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67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373F63-8CA0-425A-B265-E63E0F74DB7E}" type="slidenum">
              <a:rPr lang="en-GB"/>
              <a:pPr/>
              <a:t>35</a:t>
            </a:fld>
            <a:endParaRPr lang="en-GB"/>
          </a:p>
        </p:txBody>
      </p:sp>
      <p:sp>
        <p:nvSpPr>
          <p:cNvPr id="167939" name="Rectangle 2"/>
          <p:cNvSpPr>
            <a:spLocks noChangeArrowheads="1"/>
          </p:cNvSpPr>
          <p:nvPr/>
        </p:nvSpPr>
        <p:spPr bwMode="auto">
          <a:xfrm>
            <a:off x="152400" y="12192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&lt;style type="text/</a:t>
            </a:r>
            <a:r>
              <a:rPr lang="en-GB" sz="1800" b="1" i="0" dirty="0" err="1">
                <a:solidFill>
                  <a:schemeClr val="tx1"/>
                </a:solidFill>
                <a:latin typeface="Courier New" pitchFamily="49" charset="0"/>
              </a:rPr>
              <a:t>css</a:t>
            </a: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"&gt;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  body{</a:t>
            </a:r>
            <a:r>
              <a:rPr lang="en-GB" sz="1800" b="1" i="0" dirty="0" err="1">
                <a:solidFill>
                  <a:schemeClr val="tx1"/>
                </a:solidFill>
                <a:latin typeface="Courier New" pitchFamily="49" charset="0"/>
              </a:rPr>
              <a:t>color:blue</a:t>
            </a: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;}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  h1{font-style: italic;}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  p{text-decoration: </a:t>
            </a:r>
            <a:b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               underline;}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  .my {font-size: 150%;}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&lt;/style&gt;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&lt;body&gt;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&lt;h1&gt;Simple&lt;/h1&gt;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&lt;p&gt;A</a:t>
            </a:r>
            <a:b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&lt;span class="my"&gt;big &lt;/span&gt; example&lt;/p&gt;</a:t>
            </a:r>
          </a:p>
        </p:txBody>
      </p:sp>
      <p:sp>
        <p:nvSpPr>
          <p:cNvPr id="167941" name="AutoShape 4"/>
          <p:cNvSpPr>
            <a:spLocks noChangeArrowheads="1"/>
          </p:cNvSpPr>
          <p:nvPr/>
        </p:nvSpPr>
        <p:spPr bwMode="auto">
          <a:xfrm>
            <a:off x="6248400" y="1295400"/>
            <a:ext cx="1295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Georgia" pitchFamily="18" charset="0"/>
              </a:rPr>
              <a:t>&lt;body&gt;</a:t>
            </a:r>
            <a:endParaRPr lang="en-GB" b="1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67942" name="AutoShape 5"/>
          <p:cNvSpPr>
            <a:spLocks noChangeArrowheads="1"/>
          </p:cNvSpPr>
          <p:nvPr/>
        </p:nvSpPr>
        <p:spPr bwMode="auto">
          <a:xfrm>
            <a:off x="5486400" y="1981200"/>
            <a:ext cx="1295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i="1">
                <a:latin typeface="Georgia" pitchFamily="18" charset="0"/>
              </a:rPr>
              <a:t>&lt;h1&gt;</a:t>
            </a:r>
            <a:endParaRPr lang="en-GB" b="1" i="1">
              <a:latin typeface="Times New Roman" charset="0"/>
            </a:endParaRPr>
          </a:p>
        </p:txBody>
      </p:sp>
      <p:sp>
        <p:nvSpPr>
          <p:cNvPr id="167943" name="AutoShape 6"/>
          <p:cNvSpPr>
            <a:spLocks noChangeArrowheads="1"/>
          </p:cNvSpPr>
          <p:nvPr/>
        </p:nvSpPr>
        <p:spPr bwMode="auto">
          <a:xfrm>
            <a:off x="6934200" y="1981200"/>
            <a:ext cx="1295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u="sng">
                <a:latin typeface="Georgia" pitchFamily="18" charset="0"/>
              </a:rPr>
              <a:t>&lt;p&gt;</a:t>
            </a:r>
            <a:endParaRPr lang="en-GB" b="1" u="sng">
              <a:latin typeface="Times New Roman" charset="0"/>
            </a:endParaRPr>
          </a:p>
        </p:txBody>
      </p:sp>
      <p:sp>
        <p:nvSpPr>
          <p:cNvPr id="167944" name="AutoShape 7"/>
          <p:cNvSpPr>
            <a:spLocks noChangeArrowheads="1"/>
          </p:cNvSpPr>
          <p:nvPr/>
        </p:nvSpPr>
        <p:spPr bwMode="auto">
          <a:xfrm>
            <a:off x="5486400" y="2667000"/>
            <a:ext cx="1295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latin typeface="Georgia" pitchFamily="18" charset="0"/>
              </a:rPr>
              <a:t>"</a:t>
            </a:r>
            <a:r>
              <a:rPr lang="en-GB" sz="2000" b="1" i="1">
                <a:solidFill>
                  <a:schemeClr val="accent2"/>
                </a:solidFill>
                <a:latin typeface="Georgia" pitchFamily="18" charset="0"/>
              </a:rPr>
              <a:t>Simple</a:t>
            </a:r>
            <a:r>
              <a:rPr lang="en-GB" sz="2000" b="1">
                <a:latin typeface="Georgia" pitchFamily="18" charset="0"/>
              </a:rPr>
              <a:t>"</a:t>
            </a:r>
            <a:endParaRPr lang="en-GB" b="1">
              <a:latin typeface="Times New Roman" charset="0"/>
            </a:endParaRPr>
          </a:p>
        </p:txBody>
      </p:sp>
      <p:sp>
        <p:nvSpPr>
          <p:cNvPr id="167945" name="AutoShape 8"/>
          <p:cNvSpPr>
            <a:spLocks noChangeArrowheads="1"/>
          </p:cNvSpPr>
          <p:nvPr/>
        </p:nvSpPr>
        <p:spPr bwMode="auto">
          <a:xfrm>
            <a:off x="4038600" y="3581400"/>
            <a:ext cx="1295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latin typeface="Georgia" pitchFamily="18" charset="0"/>
              </a:rPr>
              <a:t>"</a:t>
            </a:r>
            <a:r>
              <a:rPr lang="en-GB" sz="2000" b="1" u="sng">
                <a:solidFill>
                  <a:schemeClr val="accent2"/>
                </a:solidFill>
                <a:latin typeface="Georgia" pitchFamily="18" charset="0"/>
              </a:rPr>
              <a:t>A </a:t>
            </a:r>
            <a:r>
              <a:rPr lang="en-GB" sz="2000" b="1">
                <a:latin typeface="Georgia" pitchFamily="18" charset="0"/>
              </a:rPr>
              <a:t>"</a:t>
            </a:r>
            <a:endParaRPr lang="en-GB" b="1">
              <a:latin typeface="Times New Roman" charset="0"/>
            </a:endParaRPr>
          </a:p>
        </p:txBody>
      </p:sp>
      <p:sp>
        <p:nvSpPr>
          <p:cNvPr id="167946" name="AutoShape 9"/>
          <p:cNvSpPr>
            <a:spLocks noChangeArrowheads="1"/>
          </p:cNvSpPr>
          <p:nvPr/>
        </p:nvSpPr>
        <p:spPr bwMode="auto">
          <a:xfrm>
            <a:off x="5486400" y="3581400"/>
            <a:ext cx="1295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latin typeface="Georgia" pitchFamily="18" charset="0"/>
              </a:rPr>
              <a:t>&lt;</a:t>
            </a:r>
            <a:r>
              <a:rPr lang="en-GB" sz="3200" b="1">
                <a:latin typeface="Georgia" pitchFamily="18" charset="0"/>
              </a:rPr>
              <a:t>span</a:t>
            </a:r>
            <a:r>
              <a:rPr lang="en-GB" sz="2000" b="1">
                <a:latin typeface="Georgia" pitchFamily="18" charset="0"/>
              </a:rPr>
              <a:t>&gt;</a:t>
            </a:r>
            <a:endParaRPr lang="en-GB" b="1">
              <a:latin typeface="Times New Roman" charset="0"/>
            </a:endParaRPr>
          </a:p>
        </p:txBody>
      </p:sp>
      <p:sp>
        <p:nvSpPr>
          <p:cNvPr id="167947" name="AutoShape 10"/>
          <p:cNvSpPr>
            <a:spLocks noChangeArrowheads="1"/>
          </p:cNvSpPr>
          <p:nvPr/>
        </p:nvSpPr>
        <p:spPr bwMode="auto">
          <a:xfrm>
            <a:off x="6858000" y="3581400"/>
            <a:ext cx="1447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latin typeface="Georgia" pitchFamily="18" charset="0"/>
              </a:rPr>
              <a:t>"</a:t>
            </a:r>
            <a:r>
              <a:rPr lang="en-GB" sz="2000" b="1" u="sng">
                <a:solidFill>
                  <a:schemeClr val="accent2"/>
                </a:solidFill>
                <a:latin typeface="Georgia" pitchFamily="18" charset="0"/>
              </a:rPr>
              <a:t>example</a:t>
            </a:r>
            <a:r>
              <a:rPr lang="en-GB" sz="2000" b="1">
                <a:latin typeface="Georgia" pitchFamily="18" charset="0"/>
              </a:rPr>
              <a:t>"</a:t>
            </a:r>
            <a:endParaRPr lang="en-GB" b="1">
              <a:latin typeface="Times New Roman" charset="0"/>
            </a:endParaRPr>
          </a:p>
        </p:txBody>
      </p:sp>
      <p:sp>
        <p:nvSpPr>
          <p:cNvPr id="167948" name="AutoShape 11"/>
          <p:cNvSpPr>
            <a:spLocks noChangeArrowheads="1"/>
          </p:cNvSpPr>
          <p:nvPr/>
        </p:nvSpPr>
        <p:spPr bwMode="auto">
          <a:xfrm>
            <a:off x="5334000" y="4267200"/>
            <a:ext cx="1600200" cy="762000"/>
          </a:xfrm>
          <a:prstGeom prst="flowChartProcess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latin typeface="Georgia" pitchFamily="18" charset="0"/>
              </a:rPr>
              <a:t>"</a:t>
            </a:r>
            <a:r>
              <a:rPr lang="en-GB" sz="4400" b="1" u="sng">
                <a:solidFill>
                  <a:schemeClr val="accent2"/>
                </a:solidFill>
                <a:latin typeface="Georgia" pitchFamily="18" charset="0"/>
              </a:rPr>
              <a:t>big</a:t>
            </a:r>
            <a:r>
              <a:rPr lang="en-GB" sz="2000" b="1">
                <a:latin typeface="Georgia" pitchFamily="18" charset="0"/>
              </a:rPr>
              <a:t>"</a:t>
            </a:r>
            <a:endParaRPr lang="en-GB" b="1">
              <a:latin typeface="Times New Roman" charset="0"/>
            </a:endParaRPr>
          </a:p>
        </p:txBody>
      </p:sp>
      <p:sp>
        <p:nvSpPr>
          <p:cNvPr id="167949" name="Line 12"/>
          <p:cNvSpPr>
            <a:spLocks noChangeShapeType="1"/>
          </p:cNvSpPr>
          <p:nvPr/>
        </p:nvSpPr>
        <p:spPr bwMode="auto">
          <a:xfrm>
            <a:off x="6096000" y="2438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50" name="Line 13"/>
          <p:cNvSpPr>
            <a:spLocks noChangeShapeType="1"/>
          </p:cNvSpPr>
          <p:nvPr/>
        </p:nvSpPr>
        <p:spPr bwMode="auto">
          <a:xfrm>
            <a:off x="60960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51" name="Line 14"/>
          <p:cNvSpPr>
            <a:spLocks noChangeShapeType="1"/>
          </p:cNvSpPr>
          <p:nvPr/>
        </p:nvSpPr>
        <p:spPr bwMode="auto">
          <a:xfrm>
            <a:off x="6096000" y="19050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52" name="Line 15"/>
          <p:cNvSpPr>
            <a:spLocks noChangeShapeType="1"/>
          </p:cNvSpPr>
          <p:nvPr/>
        </p:nvSpPr>
        <p:spPr bwMode="auto">
          <a:xfrm>
            <a:off x="4724400" y="34290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53" name="Line 16"/>
          <p:cNvSpPr>
            <a:spLocks noChangeShapeType="1"/>
          </p:cNvSpPr>
          <p:nvPr/>
        </p:nvSpPr>
        <p:spPr bwMode="auto">
          <a:xfrm>
            <a:off x="6096000" y="19050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54" name="Line 17"/>
          <p:cNvSpPr>
            <a:spLocks noChangeShapeType="1"/>
          </p:cNvSpPr>
          <p:nvPr/>
        </p:nvSpPr>
        <p:spPr bwMode="auto">
          <a:xfrm>
            <a:off x="7620000" y="19050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55" name="Line 18"/>
          <p:cNvSpPr>
            <a:spLocks noChangeShapeType="1"/>
          </p:cNvSpPr>
          <p:nvPr/>
        </p:nvSpPr>
        <p:spPr bwMode="auto">
          <a:xfrm>
            <a:off x="7620000" y="3429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56" name="Line 19"/>
          <p:cNvSpPr>
            <a:spLocks noChangeShapeType="1"/>
          </p:cNvSpPr>
          <p:nvPr/>
        </p:nvSpPr>
        <p:spPr bwMode="auto">
          <a:xfrm>
            <a:off x="6096000" y="3429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57" name="Line 20"/>
          <p:cNvSpPr>
            <a:spLocks noChangeShapeType="1"/>
          </p:cNvSpPr>
          <p:nvPr/>
        </p:nvSpPr>
        <p:spPr bwMode="auto">
          <a:xfrm>
            <a:off x="4724400" y="3429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58" name="Line 21"/>
          <p:cNvSpPr>
            <a:spLocks noChangeShapeType="1"/>
          </p:cNvSpPr>
          <p:nvPr/>
        </p:nvSpPr>
        <p:spPr bwMode="auto">
          <a:xfrm>
            <a:off x="7620000" y="24384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59" name="Line 22"/>
          <p:cNvSpPr>
            <a:spLocks noChangeShapeType="1"/>
          </p:cNvSpPr>
          <p:nvPr/>
        </p:nvSpPr>
        <p:spPr bwMode="auto">
          <a:xfrm>
            <a:off x="6934200" y="1752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7960" name="Rectangle 23"/>
          <p:cNvSpPr>
            <a:spLocks noChangeArrowheads="1"/>
          </p:cNvSpPr>
          <p:nvPr/>
        </p:nvSpPr>
        <p:spPr bwMode="auto">
          <a:xfrm>
            <a:off x="152400" y="1143000"/>
            <a:ext cx="3733800" cy="51054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AutoShape 9"/>
          <p:cNvSpPr>
            <a:spLocks noChangeArrowheads="1"/>
          </p:cNvSpPr>
          <p:nvPr/>
        </p:nvSpPr>
        <p:spPr bwMode="auto">
          <a:xfrm>
            <a:off x="5257800" y="4286256"/>
            <a:ext cx="2209800" cy="762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latin typeface="Georgia" pitchFamily="18" charset="0"/>
              </a:rPr>
              <a:t>"</a:t>
            </a:r>
            <a:r>
              <a:rPr lang="en-GB" sz="2800" b="1" dirty="0">
                <a:solidFill>
                  <a:srgbClr val="FF0000"/>
                </a:solidFill>
                <a:latin typeface="Georgia" pitchFamily="18" charset="0"/>
              </a:rPr>
              <a:t>colourful</a:t>
            </a:r>
            <a:r>
              <a:rPr lang="en-GB" sz="2000" b="1" dirty="0">
                <a:latin typeface="Georgia" pitchFamily="18" charset="0"/>
              </a:rPr>
              <a:t>"</a:t>
            </a:r>
            <a:endParaRPr lang="en-GB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GB"/>
              <a:t>A quick exercise</a:t>
            </a:r>
            <a:endParaRPr lang="en-GB" sz="320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69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6D4E2-D148-4F7E-8DED-12487A008FD2}" type="slidenum">
              <a:rPr lang="en-GB"/>
              <a:pPr/>
              <a:t>36</a:t>
            </a:fld>
            <a:endParaRPr lang="en-GB"/>
          </a:p>
        </p:txBody>
      </p:sp>
      <p:sp>
        <p:nvSpPr>
          <p:cNvPr id="169987" name="Rectangle 2"/>
          <p:cNvSpPr>
            <a:spLocks noChangeArrowheads="1"/>
          </p:cNvSpPr>
          <p:nvPr/>
        </p:nvSpPr>
        <p:spPr bwMode="auto">
          <a:xfrm>
            <a:off x="152400" y="12192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&lt;style type="text/</a:t>
            </a:r>
            <a:r>
              <a:rPr lang="en-GB" sz="1800" b="1" i="0" dirty="0" err="1">
                <a:solidFill>
                  <a:schemeClr val="tx1"/>
                </a:solidFill>
                <a:latin typeface="Courier New" pitchFamily="49" charset="0"/>
              </a:rPr>
              <a:t>css</a:t>
            </a: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"&gt;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GB" sz="2000" b="1" i="0" dirty="0">
                <a:solidFill>
                  <a:schemeClr val="tx1"/>
                </a:solidFill>
                <a:latin typeface="Courier New" pitchFamily="49" charset="0"/>
              </a:rPr>
              <a:t>body{</a:t>
            </a:r>
            <a:r>
              <a:rPr lang="en-GB" sz="2000" b="1" i="0" dirty="0" err="1">
                <a:solidFill>
                  <a:schemeClr val="tx1"/>
                </a:solidFill>
                <a:latin typeface="Courier New" pitchFamily="49" charset="0"/>
              </a:rPr>
              <a:t>color:blue</a:t>
            </a:r>
            <a:r>
              <a:rPr lang="en-GB" sz="2000" b="1" i="0" dirty="0">
                <a:solidFill>
                  <a:schemeClr val="tx1"/>
                </a:solidFill>
                <a:latin typeface="Courier New" pitchFamily="49" charset="0"/>
              </a:rPr>
              <a:t>;}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2000" b="1" i="0" dirty="0">
                <a:solidFill>
                  <a:schemeClr val="tx1"/>
                </a:solidFill>
                <a:latin typeface="Courier New" pitchFamily="49" charset="0"/>
              </a:rPr>
              <a:t>  p{text-decoration: </a:t>
            </a:r>
            <a:br>
              <a:rPr lang="en-GB" sz="2000" b="1" i="0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GB" sz="2000" b="1" i="0" dirty="0">
                <a:solidFill>
                  <a:schemeClr val="tx1"/>
                </a:solidFill>
                <a:latin typeface="Courier New" pitchFamily="49" charset="0"/>
              </a:rPr>
              <a:t>            underline;}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&lt;/style&gt;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&lt;body&gt;</a:t>
            </a:r>
          </a:p>
          <a:p>
            <a:pPr algn="l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&lt;p&gt;A</a:t>
            </a:r>
            <a:b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&lt;span style="</a:t>
            </a:r>
            <a:r>
              <a:rPr lang="en-GB" sz="2000" b="1" i="0" dirty="0" err="1">
                <a:solidFill>
                  <a:schemeClr val="tx1"/>
                </a:solidFill>
                <a:latin typeface="Courier New" pitchFamily="49" charset="0"/>
              </a:rPr>
              <a:t>color</a:t>
            </a:r>
            <a:r>
              <a:rPr lang="en-GB" sz="2000" b="1" i="0" dirty="0">
                <a:solidFill>
                  <a:schemeClr val="tx1"/>
                </a:solidFill>
                <a:latin typeface="Courier New" pitchFamily="49" charset="0"/>
              </a:rPr>
              <a:t>: red; text-decoration: none;</a:t>
            </a: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"&gt; colourful&lt;/span&gt; example&lt;/p&gt;</a:t>
            </a:r>
          </a:p>
        </p:txBody>
      </p:sp>
      <p:sp>
        <p:nvSpPr>
          <p:cNvPr id="169989" name="AutoShape 4"/>
          <p:cNvSpPr>
            <a:spLocks noChangeArrowheads="1"/>
          </p:cNvSpPr>
          <p:nvPr/>
        </p:nvSpPr>
        <p:spPr bwMode="auto">
          <a:xfrm>
            <a:off x="5715000" y="1295400"/>
            <a:ext cx="1295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Georgia" pitchFamily="18" charset="0"/>
              </a:rPr>
              <a:t>&lt;body&gt;</a:t>
            </a:r>
            <a:endParaRPr lang="en-GB" b="1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69990" name="AutoShape 5"/>
          <p:cNvSpPr>
            <a:spLocks noChangeArrowheads="1"/>
          </p:cNvSpPr>
          <p:nvPr/>
        </p:nvSpPr>
        <p:spPr bwMode="auto">
          <a:xfrm>
            <a:off x="5715000" y="2286000"/>
            <a:ext cx="1295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u="sng">
                <a:latin typeface="Georgia" pitchFamily="18" charset="0"/>
              </a:rPr>
              <a:t>&lt;p&gt;</a:t>
            </a:r>
            <a:endParaRPr lang="en-GB" b="1" u="sng">
              <a:latin typeface="Times New Roman" charset="0"/>
            </a:endParaRPr>
          </a:p>
        </p:txBody>
      </p:sp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4267200" y="3581400"/>
            <a:ext cx="1295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latin typeface="Georgia" pitchFamily="18" charset="0"/>
              </a:rPr>
              <a:t>"</a:t>
            </a:r>
            <a:r>
              <a:rPr lang="en-GB" sz="2000" b="1" u="sng">
                <a:solidFill>
                  <a:schemeClr val="accent2"/>
                </a:solidFill>
                <a:latin typeface="Georgia" pitchFamily="18" charset="0"/>
              </a:rPr>
              <a:t>A </a:t>
            </a:r>
            <a:r>
              <a:rPr lang="en-GB" sz="2000" b="1">
                <a:latin typeface="Georgia" pitchFamily="18" charset="0"/>
              </a:rPr>
              <a:t>"</a:t>
            </a:r>
            <a:endParaRPr lang="en-GB" b="1">
              <a:latin typeface="Times New Roman" charset="0"/>
            </a:endParaRPr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>
            <a:off x="5715000" y="3581400"/>
            <a:ext cx="1295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solidFill>
                  <a:srgbClr val="FF0000"/>
                </a:solidFill>
                <a:latin typeface="Georgia" pitchFamily="18" charset="0"/>
              </a:rPr>
              <a:t>&lt;</a:t>
            </a:r>
            <a:r>
              <a:rPr lang="en-GB" b="1">
                <a:solidFill>
                  <a:srgbClr val="FF0000"/>
                </a:solidFill>
                <a:latin typeface="Georgia" pitchFamily="18" charset="0"/>
              </a:rPr>
              <a:t>span</a:t>
            </a:r>
            <a:r>
              <a:rPr lang="en-GB" sz="2000" b="1">
                <a:solidFill>
                  <a:srgbClr val="FF0000"/>
                </a:solidFill>
                <a:latin typeface="Georgia" pitchFamily="18" charset="0"/>
              </a:rPr>
              <a:t>&gt;</a:t>
            </a:r>
            <a:endParaRPr lang="en-GB" b="1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>
            <a:off x="7086600" y="3581400"/>
            <a:ext cx="1447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latin typeface="Georgia" pitchFamily="18" charset="0"/>
              </a:rPr>
              <a:t>"</a:t>
            </a:r>
            <a:r>
              <a:rPr lang="en-GB" sz="2000" b="1" u="sng">
                <a:solidFill>
                  <a:schemeClr val="accent2"/>
                </a:solidFill>
                <a:latin typeface="Georgia" pitchFamily="18" charset="0"/>
              </a:rPr>
              <a:t>example</a:t>
            </a:r>
            <a:r>
              <a:rPr lang="en-GB" sz="2000" b="1">
                <a:latin typeface="Georgia" pitchFamily="18" charset="0"/>
              </a:rPr>
              <a:t>"</a:t>
            </a:r>
            <a:endParaRPr lang="en-GB" b="1">
              <a:latin typeface="Times New Roman" charset="0"/>
            </a:endParaRPr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63627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9996" name="Line 11"/>
          <p:cNvSpPr>
            <a:spLocks noChangeShapeType="1"/>
          </p:cNvSpPr>
          <p:nvPr/>
        </p:nvSpPr>
        <p:spPr bwMode="auto">
          <a:xfrm>
            <a:off x="4953000" y="34290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9997" name="Line 12"/>
          <p:cNvSpPr>
            <a:spLocks noChangeShapeType="1"/>
          </p:cNvSpPr>
          <p:nvPr/>
        </p:nvSpPr>
        <p:spPr bwMode="auto">
          <a:xfrm>
            <a:off x="7848600" y="3429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>
            <a:off x="6362700" y="3429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9999" name="Line 14"/>
          <p:cNvSpPr>
            <a:spLocks noChangeShapeType="1"/>
          </p:cNvSpPr>
          <p:nvPr/>
        </p:nvSpPr>
        <p:spPr bwMode="auto">
          <a:xfrm>
            <a:off x="4953000" y="3429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0000" name="Line 15"/>
          <p:cNvSpPr>
            <a:spLocks noChangeShapeType="1"/>
          </p:cNvSpPr>
          <p:nvPr/>
        </p:nvSpPr>
        <p:spPr bwMode="auto">
          <a:xfrm>
            <a:off x="6362700" y="2743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0001" name="Line 16"/>
          <p:cNvSpPr>
            <a:spLocks noChangeShapeType="1"/>
          </p:cNvSpPr>
          <p:nvPr/>
        </p:nvSpPr>
        <p:spPr bwMode="auto">
          <a:xfrm>
            <a:off x="6362700" y="1752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0002" name="Rectangle 17"/>
          <p:cNvSpPr>
            <a:spLocks noChangeArrowheads="1"/>
          </p:cNvSpPr>
          <p:nvPr/>
        </p:nvSpPr>
        <p:spPr bwMode="auto">
          <a:xfrm>
            <a:off x="152400" y="1143000"/>
            <a:ext cx="4038600" cy="51054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 animBg="1" autoUpdateAnimBg="0"/>
      <p:bldP spid="166919" grpId="0" animBg="1" autoUpdateAnimBg="0"/>
      <p:bldP spid="166922" grpId="0" animBg="1"/>
      <p:bldP spid="1669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style gets applied?</a:t>
            </a:r>
          </a:p>
        </p:txBody>
      </p:sp>
      <p:sp>
        <p:nvSpPr>
          <p:cNvPr id="17203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/>
              <a:t>Default: Browser style sheet.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Elements inherit some style through the cascade.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CSS rules are applied according to their </a:t>
            </a:r>
            <a:r>
              <a:rPr lang="en-GB" sz="2400" dirty="0">
                <a:hlinkClick r:id="rId4"/>
              </a:rPr>
              <a:t>specificity</a:t>
            </a:r>
            <a:r>
              <a:rPr lang="en-GB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Inline style is very specific.</a:t>
            </a:r>
          </a:p>
          <a:p>
            <a:pPr lvl="2">
              <a:lnSpc>
                <a:spcPct val="80000"/>
              </a:lnSpc>
            </a:pPr>
            <a:r>
              <a:rPr lang="en-GB" sz="1800" i="1" dirty="0"/>
              <a:t>E.g.</a:t>
            </a:r>
            <a:r>
              <a:rPr lang="en-GB" sz="1800" dirty="0"/>
              <a:t>	</a:t>
            </a:r>
            <a:r>
              <a:rPr lang="en-GB" sz="1800" b="1" dirty="0">
                <a:latin typeface="Courier New" pitchFamily="49" charset="0"/>
              </a:rPr>
              <a:t>&lt;p style="</a:t>
            </a:r>
            <a:r>
              <a:rPr lang="en-GB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color:blue</a:t>
            </a:r>
            <a:r>
              <a:rPr lang="en-GB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;" </a:t>
            </a:r>
            <a:r>
              <a:rPr lang="en-GB" sz="1800" b="1" dirty="0">
                <a:latin typeface="Courier New" pitchFamily="49" charset="0"/>
              </a:rPr>
              <a:t>class="</a:t>
            </a:r>
            <a:r>
              <a:rPr lang="en-GB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first</a:t>
            </a:r>
            <a:r>
              <a:rPr lang="en-GB" sz="1800" b="1" dirty="0">
                <a:latin typeface="Courier New" pitchFamily="49" charset="0"/>
              </a:rPr>
              <a:t>"</a:t>
            </a:r>
            <a:br>
              <a:rPr lang="en-GB" sz="1800" b="1" dirty="0">
                <a:latin typeface="Courier New" pitchFamily="49" charset="0"/>
              </a:rPr>
            </a:br>
            <a:r>
              <a:rPr lang="en-GB" sz="1800" b="1" dirty="0">
                <a:latin typeface="Courier New" pitchFamily="49" charset="0"/>
              </a:rPr>
              <a:t>	   id="</a:t>
            </a:r>
            <a:r>
              <a:rPr lang="en-GB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special</a:t>
            </a:r>
            <a:r>
              <a:rPr lang="en-GB" sz="1800" b="1" dirty="0">
                <a:latin typeface="Courier New" pitchFamily="49" charset="0"/>
              </a:rPr>
              <a:t>"&gt;What colour text?&lt;/p&gt;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ID rules are more specific than classes.</a:t>
            </a:r>
          </a:p>
          <a:p>
            <a:pPr lvl="2">
              <a:lnSpc>
                <a:spcPct val="80000"/>
              </a:lnSpc>
            </a:pPr>
            <a:r>
              <a:rPr lang="en-GB" sz="1800" i="1" dirty="0"/>
              <a:t>E.g.</a:t>
            </a:r>
            <a:r>
              <a:rPr lang="en-GB" sz="1800" dirty="0"/>
              <a:t>	</a:t>
            </a:r>
            <a:r>
              <a:rPr lang="en-GB" sz="1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p#special</a:t>
            </a:r>
            <a:r>
              <a:rPr lang="en-GB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 {</a:t>
            </a:r>
            <a:r>
              <a:rPr lang="en-GB" sz="1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color:red</a:t>
            </a:r>
            <a:r>
              <a:rPr lang="en-GB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;}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Classes are more specific than element selectors.</a:t>
            </a:r>
          </a:p>
          <a:p>
            <a:pPr lvl="2">
              <a:lnSpc>
                <a:spcPct val="80000"/>
              </a:lnSpc>
            </a:pPr>
            <a:r>
              <a:rPr lang="en-GB" sz="1800" i="1" dirty="0"/>
              <a:t>E.g.	</a:t>
            </a:r>
            <a:r>
              <a:rPr lang="en-GB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p.first</a:t>
            </a:r>
            <a:r>
              <a:rPr lang="en-GB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 {</a:t>
            </a:r>
            <a:r>
              <a:rPr lang="en-GB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color:green</a:t>
            </a:r>
            <a:r>
              <a:rPr lang="en-GB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;}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Element selectors are more specific than the browser</a:t>
            </a:r>
          </a:p>
          <a:p>
            <a:pPr lvl="2">
              <a:lnSpc>
                <a:spcPct val="80000"/>
              </a:lnSpc>
            </a:pPr>
            <a:r>
              <a:rPr lang="en-GB" sz="1800" i="1" dirty="0"/>
              <a:t>E.g.	</a:t>
            </a:r>
            <a:r>
              <a:rPr lang="en-GB" sz="1800" b="1" dirty="0">
                <a:latin typeface="Courier New" pitchFamily="49" charset="0"/>
              </a:rPr>
              <a:t>p {</a:t>
            </a:r>
            <a:r>
              <a:rPr lang="en-GB" sz="1800" b="1" dirty="0" err="1">
                <a:latin typeface="Courier New" pitchFamily="49" charset="0"/>
              </a:rPr>
              <a:t>color:yellow</a:t>
            </a:r>
            <a:r>
              <a:rPr lang="en-GB" sz="1800" b="1" dirty="0">
                <a:latin typeface="Courier New" pitchFamily="49" charset="0"/>
              </a:rPr>
              <a:t>;}</a:t>
            </a:r>
            <a:endParaRPr lang="en-GB" sz="18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Compound selectors combine specificity.</a:t>
            </a:r>
          </a:p>
          <a:p>
            <a:pPr lvl="2">
              <a:lnSpc>
                <a:spcPct val="80000"/>
              </a:lnSpc>
            </a:pPr>
            <a:r>
              <a:rPr lang="en-GB" sz="1800" i="1" dirty="0"/>
              <a:t>E.g.</a:t>
            </a:r>
            <a:r>
              <a:rPr lang="en-GB" sz="1800" dirty="0"/>
              <a:t>	</a:t>
            </a:r>
            <a:r>
              <a:rPr lang="en-GB" sz="1800" b="1" dirty="0">
                <a:latin typeface="Courier New" pitchFamily="49" charset="0"/>
              </a:rPr>
              <a:t>body </a:t>
            </a:r>
            <a:r>
              <a:rPr lang="en-GB" sz="1800" b="1" dirty="0" err="1">
                <a:latin typeface="Courier New" pitchFamily="49" charset="0"/>
              </a:rPr>
              <a:t>p#special</a:t>
            </a:r>
            <a:r>
              <a:rPr lang="en-GB" sz="1800" b="1" dirty="0">
                <a:latin typeface="Courier New" pitchFamily="49" charset="0"/>
              </a:rPr>
              <a:t> {</a:t>
            </a:r>
            <a:r>
              <a:rPr lang="en-GB" sz="1800" b="1" dirty="0" err="1">
                <a:solidFill>
                  <a:srgbClr val="FF9900"/>
                </a:solidFill>
                <a:latin typeface="Courier New" pitchFamily="49" charset="0"/>
              </a:rPr>
              <a:t>color:orange</a:t>
            </a:r>
            <a:r>
              <a:rPr lang="en-GB" sz="1800" b="1" dirty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72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FE7D6F-63C7-494C-970B-59B3A4E70E9D}" type="slidenum">
              <a:rPr lang="en-GB"/>
              <a:pPr/>
              <a:t>37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en-GB" dirty="0"/>
              <a:t>Another quickie (</a:t>
            </a:r>
            <a:r>
              <a:rPr lang="en-GB" dirty="0" err="1">
                <a:hlinkClick r:id="rId4"/>
              </a:rPr>
              <a:t>url</a:t>
            </a:r>
            <a:r>
              <a:rPr lang="en-GB" dirty="0"/>
              <a:t>)</a:t>
            </a:r>
          </a:p>
        </p:txBody>
      </p:sp>
      <p:sp>
        <p:nvSpPr>
          <p:cNvPr id="17408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&lt;html&gt;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&lt;head&gt;&lt;style type="text/</a:t>
            </a:r>
            <a:r>
              <a:rPr lang="en-GB" sz="2400" b="1" dirty="0" err="1">
                <a:latin typeface="Courier New" pitchFamily="49" charset="0"/>
              </a:rPr>
              <a:t>css</a:t>
            </a:r>
            <a:r>
              <a:rPr lang="en-GB" sz="2400" b="1" dirty="0">
                <a:latin typeface="Courier New" pitchFamily="49" charset="0"/>
              </a:rPr>
              <a:t>"&gt;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		</a:t>
            </a:r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p {</a:t>
            </a:r>
            <a:r>
              <a:rPr lang="en-GB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color:red</a:t>
            </a:r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;}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		</a:t>
            </a:r>
            <a:r>
              <a:rPr lang="en-GB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p.that</a:t>
            </a: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 {</a:t>
            </a:r>
            <a:r>
              <a:rPr lang="en-GB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color:blue</a:t>
            </a: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;}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		</a:t>
            </a:r>
            <a:r>
              <a:rPr lang="en-GB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p#this</a:t>
            </a:r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 {</a:t>
            </a:r>
            <a:r>
              <a:rPr lang="en-GB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color:green</a:t>
            </a:r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;}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	body	</a:t>
            </a:r>
            <a:r>
              <a:rPr lang="en-GB" sz="2400" b="1" dirty="0" err="1">
                <a:solidFill>
                  <a:srgbClr val="FF9900"/>
                </a:solidFill>
                <a:latin typeface="Courier New" pitchFamily="49" charset="0"/>
              </a:rPr>
              <a:t>p#this</a:t>
            </a: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</a:rPr>
              <a:t> {</a:t>
            </a:r>
            <a:r>
              <a:rPr lang="en-GB" sz="2400" b="1" dirty="0" err="1">
                <a:solidFill>
                  <a:srgbClr val="FF9900"/>
                </a:solidFill>
                <a:latin typeface="Courier New" pitchFamily="49" charset="0"/>
              </a:rPr>
              <a:t>color:orange</a:t>
            </a: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</a:rPr>
              <a:t>;}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&lt;/style&gt;&lt;/head&gt;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&lt;body&gt;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&lt;</a:t>
            </a:r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p</a:t>
            </a:r>
            <a:r>
              <a:rPr lang="en-GB" sz="2400" b="1" dirty="0">
                <a:latin typeface="Courier New" pitchFamily="49" charset="0"/>
              </a:rPr>
              <a:t> </a:t>
            </a:r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id="this" </a:t>
            </a: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class="that"&gt;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	What's the colour of the text?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&lt;/</a:t>
            </a:r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p</a:t>
            </a:r>
            <a:r>
              <a:rPr lang="en-GB" sz="2400" b="1" dirty="0">
                <a:latin typeface="Courier New" pitchFamily="49" charset="0"/>
              </a:rPr>
              <a:t>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&lt;/body&gt;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400" b="1" dirty="0">
                <a:latin typeface="Courier New" pitchFamily="49" charset="0"/>
              </a:rPr>
              <a:t>&lt;/html&gt;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74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9188AC-9F93-4AFC-8785-E099C4C2A9ED}" type="slidenum">
              <a:rPr lang="en-GB"/>
              <a:pPr/>
              <a:t>38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699" name="Picture 3"/>
          <p:cNvPicPr>
            <a:picLocks noChangeAspect="1" noChangeArrowheads="1"/>
          </p:cNvPicPr>
          <p:nvPr/>
        </p:nvPicPr>
        <p:blipFill>
          <a:blip r:embed="rId6" cstate="print"/>
          <a:srcRect r="16311" b="10055"/>
          <a:stretch>
            <a:fillRect/>
          </a:stretch>
        </p:blipFill>
        <p:spPr bwMode="auto">
          <a:xfrm>
            <a:off x="2699792" y="1728192"/>
            <a:ext cx="633670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3" name="TPQuestion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What will be the colour of the text?</a:t>
            </a:r>
            <a:endParaRPr lang="en-GB" sz="4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74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9188AC-9F93-4AFC-8785-E099C4C2A9ED}" type="slidenum">
              <a:rPr lang="en-GB"/>
              <a:pPr/>
              <a:t>39</a:t>
            </a:fld>
            <a:endParaRPr lang="en-GB"/>
          </a:p>
        </p:txBody>
      </p:sp>
      <p:graphicFrame>
        <p:nvGraphicFramePr>
          <p:cNvPr id="8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53698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7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882808"/>
            <a:ext cx="2242592" cy="4572000"/>
          </a:xfrm>
        </p:spPr>
        <p:txBody>
          <a:bodyPr>
            <a:noAutofit/>
          </a:bodyPr>
          <a:lstStyle/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Black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Red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Blue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Green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Orange</a:t>
            </a:r>
          </a:p>
          <a:p>
            <a:pPr marL="578358" indent="-514350">
              <a:buFont typeface="Wingdings 2"/>
              <a:buAutoNum type="arabicPeriod"/>
            </a:pPr>
            <a:r>
              <a:rPr lang="en-GB" dirty="0" smtClean="0"/>
              <a:t>White</a:t>
            </a:r>
            <a:endParaRPr lang="en-GB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TPQuestion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905000"/>
          </a:xfrm>
          <a:ln/>
        </p:spPr>
        <p:txBody>
          <a:bodyPr>
            <a:normAutofit/>
          </a:bodyPr>
          <a:lstStyle/>
          <a:p>
            <a:r>
              <a:rPr lang="en-GB" sz="3700" dirty="0"/>
              <a:t>Have you </a:t>
            </a:r>
            <a:r>
              <a:rPr lang="en-GB" sz="3700" dirty="0" smtClean="0"/>
              <a:t>decided upon your </a:t>
            </a:r>
            <a:r>
              <a:rPr lang="en-GB" sz="3700" dirty="0"/>
              <a:t>project group? (Deadline for self-made groups is next week...)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8A2D-E1F1-4851-9743-4171EA426B82}" type="slidenum">
              <a:rPr lang="en-GB"/>
              <a:pPr/>
              <a:t>4</a:t>
            </a:fld>
            <a:endParaRPr lang="en-GB"/>
          </a:p>
        </p:txBody>
      </p:sp>
      <p:sp>
        <p:nvSpPr>
          <p:cNvPr id="783365" name="vote">
            <a:hlinkClick r:id="rId6" action="ppaction://program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TPChart"/>
          <p:cNvGraphicFramePr>
            <a:graphicFrameLocks noChangeAspect="1"/>
          </p:cNvGraphicFramePr>
          <p:nvPr/>
        </p:nvGraphicFramePr>
        <p:xfrm>
          <a:off x="3714744" y="2054732"/>
          <a:ext cx="5441956" cy="4739768"/>
        </p:xfrm>
        <a:graphic>
          <a:graphicData uri="http://schemas.openxmlformats.org/presentationml/2006/ole">
            <p:oleObj spid="_x0000_s783366" name="Chart" r:id="rId7" imgW="4724400" imgH="4114800" progId="MSGraph.Chart.8">
              <p:embed followColorScheme="full"/>
            </p:oleObj>
          </a:graphicData>
        </a:graphic>
      </p:graphicFrame>
      <p:sp>
        <p:nvSpPr>
          <p:cNvPr id="783363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2349500"/>
            <a:ext cx="7772400" cy="3816350"/>
          </a:xfrm>
          <a:ln/>
        </p:spPr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GB" dirty="0"/>
              <a:t> </a:t>
            </a:r>
            <a:r>
              <a:rPr lang="en-GB" dirty="0" smtClean="0"/>
              <a:t>Yes</a:t>
            </a:r>
            <a:endParaRPr lang="en-GB" dirty="0"/>
          </a:p>
          <a:p>
            <a:pPr marL="514350" indent="-514350">
              <a:buFontTx/>
              <a:buAutoNum type="arabicPeriod"/>
            </a:pPr>
            <a:r>
              <a:rPr lang="en-GB" dirty="0"/>
              <a:t> </a:t>
            </a:r>
            <a:r>
              <a:rPr lang="en-GB" dirty="0" smtClean="0"/>
              <a:t>No</a:t>
            </a:r>
            <a:endParaRPr lang="en-GB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quickie (</a:t>
            </a:r>
            <a:r>
              <a:rPr lang="en-GB" dirty="0">
                <a:hlinkClick r:id="rId4"/>
              </a:rPr>
              <a:t>url</a:t>
            </a:r>
            <a:r>
              <a:rPr lang="en-GB" dirty="0" smtClean="0"/>
              <a:t>) – answer:</a:t>
            </a:r>
            <a:endParaRPr lang="en-GB" dirty="0"/>
          </a:p>
        </p:txBody>
      </p:sp>
      <p:sp>
        <p:nvSpPr>
          <p:cNvPr id="174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&lt;html&gt;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&lt;head&gt;&lt;style type="text/</a:t>
            </a:r>
            <a:r>
              <a:rPr lang="en-GB" sz="2000" b="1" dirty="0" err="1">
                <a:latin typeface="Courier New" pitchFamily="49" charset="0"/>
              </a:rPr>
              <a:t>css</a:t>
            </a:r>
            <a:r>
              <a:rPr lang="en-GB" sz="2000" b="1" dirty="0">
                <a:latin typeface="Courier New" pitchFamily="49" charset="0"/>
              </a:rPr>
              <a:t>"&gt;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		</a:t>
            </a: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p {</a:t>
            </a:r>
            <a:r>
              <a:rPr lang="en-GB" sz="20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color:red</a:t>
            </a: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;}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		</a:t>
            </a:r>
            <a:r>
              <a:rPr lang="en-GB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p.that</a:t>
            </a: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 {</a:t>
            </a:r>
            <a:r>
              <a:rPr lang="en-GB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color:blue</a:t>
            </a: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;}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		</a:t>
            </a:r>
            <a:r>
              <a:rPr lang="en-GB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p#this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 {</a:t>
            </a:r>
            <a:r>
              <a:rPr lang="en-GB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color:green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;}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	body	</a:t>
            </a:r>
            <a:r>
              <a:rPr lang="en-GB" sz="2000" b="1" dirty="0" err="1">
                <a:solidFill>
                  <a:srgbClr val="FF9900"/>
                </a:solidFill>
                <a:latin typeface="Courier New" pitchFamily="49" charset="0"/>
              </a:rPr>
              <a:t>p#this</a:t>
            </a:r>
            <a:r>
              <a:rPr lang="en-GB" sz="2000" b="1" dirty="0">
                <a:solidFill>
                  <a:srgbClr val="FF9900"/>
                </a:solidFill>
                <a:latin typeface="Courier New" pitchFamily="49" charset="0"/>
              </a:rPr>
              <a:t> {</a:t>
            </a:r>
            <a:r>
              <a:rPr lang="en-GB" sz="2000" b="1" dirty="0" err="1">
                <a:solidFill>
                  <a:srgbClr val="FF9900"/>
                </a:solidFill>
                <a:latin typeface="Courier New" pitchFamily="49" charset="0"/>
              </a:rPr>
              <a:t>color:orange</a:t>
            </a:r>
            <a:r>
              <a:rPr lang="en-GB" sz="2000" b="1" dirty="0">
                <a:solidFill>
                  <a:srgbClr val="FF9900"/>
                </a:solidFill>
                <a:latin typeface="Courier New" pitchFamily="49" charset="0"/>
              </a:rPr>
              <a:t>;}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&lt;/style&gt;&lt;/head&gt;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&lt;body&gt;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p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id="this" </a:t>
            </a: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class="that"&gt;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	What's the colour of the text?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&lt;/</a:t>
            </a: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</a:rPr>
              <a:t>p</a:t>
            </a:r>
            <a:r>
              <a:rPr lang="en-GB" sz="2000" b="1" dirty="0">
                <a:latin typeface="Courier New" pitchFamily="49" charset="0"/>
              </a:rPr>
              <a:t>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&lt;/body&gt;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&lt;/html&gt;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74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9188AC-9F93-4AFC-8785-E099C4C2A9ED}" type="slidenum">
              <a:rPr lang="en-GB"/>
              <a:pPr/>
              <a:t>40</a:t>
            </a:fld>
            <a:endParaRPr lang="en-GB"/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1908175" y="4941888"/>
            <a:ext cx="6264275" cy="860425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eaLnBrk="0" hangingPunct="0"/>
            <a:r>
              <a:rPr lang="en-GB" b="1" dirty="0">
                <a:solidFill>
                  <a:srgbClr val="FF9900"/>
                </a:solidFill>
                <a:latin typeface="Times New Roman" charset="0"/>
              </a:rPr>
              <a:t>A:</a:t>
            </a:r>
            <a:r>
              <a:rPr lang="en-GB" i="0" dirty="0">
                <a:solidFill>
                  <a:schemeClr val="tx1"/>
                </a:solidFill>
                <a:latin typeface="+mn-lt"/>
              </a:rPr>
              <a:t>	Orange … the ID selector is most important and the descendant version is even more-so!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 tree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D794-CB87-4C17-A147-966EAC152536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6632"/>
            <a:ext cx="3096344" cy="1584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07904" y="1484784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0" dirty="0" smtClean="0">
                <a:latin typeface="Consolas" pitchFamily="49" charset="0"/>
              </a:rPr>
              <a:t>table</a:t>
            </a:r>
            <a:endParaRPr lang="en-GB" i="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928" y="3284984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0" dirty="0" err="1" smtClean="0">
                <a:latin typeface="Consolas" pitchFamily="49" charset="0"/>
              </a:rPr>
              <a:t>tr</a:t>
            </a:r>
            <a:endParaRPr lang="en-GB" i="0" dirty="0">
              <a:latin typeface="Consolas" pitchFamily="49" charset="0"/>
            </a:endParaRPr>
          </a:p>
        </p:txBody>
      </p:sp>
      <p:cxnSp>
        <p:nvCxnSpPr>
          <p:cNvPr id="9" name="Elbow Connector 8"/>
          <p:cNvCxnSpPr>
            <a:stCxn id="7" idx="2"/>
            <a:endCxn id="8" idx="0"/>
          </p:cNvCxnSpPr>
          <p:nvPr/>
        </p:nvCxnSpPr>
        <p:spPr>
          <a:xfrm rot="5400000">
            <a:off x="3815916" y="2672916"/>
            <a:ext cx="1224136" cy="158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15616" y="3284984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0" dirty="0" err="1" smtClean="0">
                <a:latin typeface="Consolas" pitchFamily="49" charset="0"/>
              </a:rPr>
              <a:t>tr</a:t>
            </a:r>
            <a:endParaRPr lang="en-GB" i="0" dirty="0">
              <a:latin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272" y="3284984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0" dirty="0" err="1" smtClean="0">
                <a:latin typeface="Consolas" pitchFamily="49" charset="0"/>
              </a:rPr>
              <a:t>tr</a:t>
            </a:r>
            <a:endParaRPr lang="en-GB" i="0" dirty="0">
              <a:latin typeface="Consolas" pitchFamily="49" charset="0"/>
            </a:endParaRPr>
          </a:p>
        </p:txBody>
      </p:sp>
      <p:cxnSp>
        <p:nvCxnSpPr>
          <p:cNvPr id="17" name="Elbow Connector 16"/>
          <p:cNvCxnSpPr>
            <a:stCxn id="7" idx="2"/>
            <a:endCxn id="14" idx="0"/>
          </p:cNvCxnSpPr>
          <p:nvPr/>
        </p:nvCxnSpPr>
        <p:spPr>
          <a:xfrm rot="16200000" flipH="1">
            <a:off x="5364088" y="1124744"/>
            <a:ext cx="1224136" cy="3096344"/>
          </a:xfrm>
          <a:prstGeom prst="bentConnector3">
            <a:avLst>
              <a:gd name="adj1" fmla="val 5241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2"/>
            <a:endCxn id="12" idx="0"/>
          </p:cNvCxnSpPr>
          <p:nvPr/>
        </p:nvCxnSpPr>
        <p:spPr>
          <a:xfrm rot="5400000">
            <a:off x="2411760" y="1268760"/>
            <a:ext cx="1224136" cy="2808312"/>
          </a:xfrm>
          <a:prstGeom prst="bentConnector3">
            <a:avLst>
              <a:gd name="adj1" fmla="val 5241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95736" y="4653136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th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4653136"/>
            <a:ext cx="504056" cy="504056"/>
          </a:xfrm>
          <a:prstGeom prst="rect">
            <a:avLst/>
          </a:prstGeom>
          <a:solidFill>
            <a:srgbClr val="DC1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0" dirty="0" err="1" smtClean="0">
                <a:latin typeface="Consolas" pitchFamily="49" charset="0"/>
              </a:rPr>
              <a:t>th</a:t>
            </a:r>
            <a:endParaRPr lang="en-GB" sz="2000" i="0" dirty="0">
              <a:latin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592" y="4653136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th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47664" y="4653136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th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4653136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tr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47864" y="4653136"/>
            <a:ext cx="504056" cy="504056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th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95936" y="4653136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tr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44008" y="4653136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tr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32" name="Elbow Connector 31"/>
          <p:cNvCxnSpPr>
            <a:stCxn id="12" idx="2"/>
            <a:endCxn id="25" idx="0"/>
          </p:cNvCxnSpPr>
          <p:nvPr/>
        </p:nvCxnSpPr>
        <p:spPr>
          <a:xfrm rot="5400000">
            <a:off x="665566" y="3699030"/>
            <a:ext cx="792088" cy="1116124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" idx="2"/>
            <a:endCxn id="26" idx="0"/>
          </p:cNvCxnSpPr>
          <p:nvPr/>
        </p:nvCxnSpPr>
        <p:spPr>
          <a:xfrm rot="5400000">
            <a:off x="989602" y="4023066"/>
            <a:ext cx="792088" cy="46805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2" idx="2"/>
            <a:endCxn id="27" idx="0"/>
          </p:cNvCxnSpPr>
          <p:nvPr/>
        </p:nvCxnSpPr>
        <p:spPr>
          <a:xfrm rot="16200000" flipH="1">
            <a:off x="1313638" y="4167082"/>
            <a:ext cx="792088" cy="18002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2" idx="2"/>
            <a:endCxn id="24" idx="0"/>
          </p:cNvCxnSpPr>
          <p:nvPr/>
        </p:nvCxnSpPr>
        <p:spPr>
          <a:xfrm rot="16200000" flipH="1">
            <a:off x="1637674" y="3843046"/>
            <a:ext cx="792088" cy="8280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8" idx="2"/>
            <a:endCxn id="29" idx="0"/>
          </p:cNvCxnSpPr>
          <p:nvPr/>
        </p:nvCxnSpPr>
        <p:spPr>
          <a:xfrm rot="5400000">
            <a:off x="3617894" y="3843046"/>
            <a:ext cx="792088" cy="8280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8" idx="2"/>
            <a:endCxn id="30" idx="0"/>
          </p:cNvCxnSpPr>
          <p:nvPr/>
        </p:nvCxnSpPr>
        <p:spPr>
          <a:xfrm rot="5400000">
            <a:off x="3941930" y="4167082"/>
            <a:ext cx="792088" cy="18002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8" idx="2"/>
            <a:endCxn id="31" idx="0"/>
          </p:cNvCxnSpPr>
          <p:nvPr/>
        </p:nvCxnSpPr>
        <p:spPr>
          <a:xfrm rot="16200000" flipH="1">
            <a:off x="4265966" y="4023066"/>
            <a:ext cx="792088" cy="46805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8" idx="2"/>
            <a:endCxn id="28" idx="0"/>
          </p:cNvCxnSpPr>
          <p:nvPr/>
        </p:nvCxnSpPr>
        <p:spPr>
          <a:xfrm rot="16200000" flipH="1">
            <a:off x="4590002" y="3699030"/>
            <a:ext cx="792088" cy="1116124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7" idx="2"/>
          </p:cNvCxnSpPr>
          <p:nvPr/>
        </p:nvCxnSpPr>
        <p:spPr>
          <a:xfrm rot="16200000" flipH="1">
            <a:off x="6048164" y="440668"/>
            <a:ext cx="648072" cy="3888432"/>
          </a:xfrm>
          <a:prstGeom prst="bentConnector2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51520" y="5517232"/>
            <a:ext cx="504056" cy="1196752"/>
          </a:xfrm>
          <a:prstGeom prst="rect">
            <a:avLst/>
          </a:prstGeom>
          <a:solidFill>
            <a:srgbClr val="DC1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i="0" dirty="0" smtClean="0">
                <a:latin typeface="Consolas" pitchFamily="49" charset="0"/>
              </a:rPr>
              <a:t>Top left</a:t>
            </a:r>
            <a:endParaRPr lang="en-GB" sz="1600" i="0" dirty="0">
              <a:latin typeface="Consolas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99592" y="5517232"/>
            <a:ext cx="504056" cy="1196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Top 1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71" name="Elbow Connector 70"/>
          <p:cNvCxnSpPr>
            <a:stCxn id="25" idx="2"/>
            <a:endCxn id="67" idx="0"/>
          </p:cNvCxnSpPr>
          <p:nvPr/>
        </p:nvCxnSpPr>
        <p:spPr>
          <a:xfrm rot="5400000">
            <a:off x="323528" y="5337212"/>
            <a:ext cx="36004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26" idx="2"/>
            <a:endCxn id="70" idx="0"/>
          </p:cNvCxnSpPr>
          <p:nvPr/>
        </p:nvCxnSpPr>
        <p:spPr>
          <a:xfrm rot="5400000">
            <a:off x="971600" y="5337212"/>
            <a:ext cx="36004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547664" y="5516438"/>
            <a:ext cx="504056" cy="1196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Top 2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78" name="Elbow Connector 77"/>
          <p:cNvCxnSpPr>
            <a:stCxn id="27" idx="2"/>
            <a:endCxn id="77" idx="0"/>
          </p:cNvCxnSpPr>
          <p:nvPr/>
        </p:nvCxnSpPr>
        <p:spPr>
          <a:xfrm rot="5400000">
            <a:off x="1620069" y="5336815"/>
            <a:ext cx="359246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195736" y="5516438"/>
            <a:ext cx="504056" cy="1196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Top 3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80" name="Elbow Connector 79"/>
          <p:cNvCxnSpPr>
            <a:stCxn id="24" idx="2"/>
            <a:endCxn id="79" idx="0"/>
          </p:cNvCxnSpPr>
          <p:nvPr/>
        </p:nvCxnSpPr>
        <p:spPr>
          <a:xfrm rot="5400000">
            <a:off x="2268141" y="5336815"/>
            <a:ext cx="359246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347864" y="5517232"/>
            <a:ext cx="504056" cy="1152128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Row 1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84" name="Elbow Connector 83"/>
          <p:cNvCxnSpPr>
            <a:stCxn id="29" idx="2"/>
            <a:endCxn id="83" idx="0"/>
          </p:cNvCxnSpPr>
          <p:nvPr/>
        </p:nvCxnSpPr>
        <p:spPr>
          <a:xfrm rot="5400000">
            <a:off x="3419872" y="5337212"/>
            <a:ext cx="36004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995936" y="5517232"/>
            <a:ext cx="504056" cy="11521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1,1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88" name="Elbow Connector 87"/>
          <p:cNvCxnSpPr>
            <a:stCxn id="30" idx="2"/>
            <a:endCxn id="87" idx="0"/>
          </p:cNvCxnSpPr>
          <p:nvPr/>
        </p:nvCxnSpPr>
        <p:spPr>
          <a:xfrm rot="5400000">
            <a:off x="4067944" y="5337212"/>
            <a:ext cx="36004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4644008" y="5517232"/>
            <a:ext cx="504056" cy="11521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2,1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92" name="Elbow Connector 91"/>
          <p:cNvCxnSpPr>
            <a:stCxn id="31" idx="2"/>
            <a:endCxn id="91" idx="0"/>
          </p:cNvCxnSpPr>
          <p:nvPr/>
        </p:nvCxnSpPr>
        <p:spPr>
          <a:xfrm rot="5400000">
            <a:off x="4716016" y="5337212"/>
            <a:ext cx="36004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5292080" y="5517232"/>
            <a:ext cx="504056" cy="11521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3,1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94" name="Elbow Connector 93"/>
          <p:cNvCxnSpPr>
            <a:stCxn id="28" idx="2"/>
            <a:endCxn id="93" idx="0"/>
          </p:cNvCxnSpPr>
          <p:nvPr/>
        </p:nvCxnSpPr>
        <p:spPr>
          <a:xfrm rot="5400000">
            <a:off x="5364088" y="5337212"/>
            <a:ext cx="36004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8244408" y="4653137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tr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300192" y="4653137"/>
            <a:ext cx="504056" cy="504056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th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948264" y="4653137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tr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596336" y="4653137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0" dirty="0" err="1" smtClean="0">
                <a:solidFill>
                  <a:schemeClr val="bg1"/>
                </a:solidFill>
                <a:latin typeface="Consolas" pitchFamily="49" charset="0"/>
              </a:rPr>
              <a:t>tr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101" name="Elbow Connector 100"/>
          <p:cNvCxnSpPr>
            <a:stCxn id="14" idx="2"/>
            <a:endCxn id="98" idx="0"/>
          </p:cNvCxnSpPr>
          <p:nvPr/>
        </p:nvCxnSpPr>
        <p:spPr>
          <a:xfrm rot="5400000">
            <a:off x="6642230" y="3771038"/>
            <a:ext cx="792089" cy="97210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14" idx="2"/>
            <a:endCxn id="99" idx="0"/>
          </p:cNvCxnSpPr>
          <p:nvPr/>
        </p:nvCxnSpPr>
        <p:spPr>
          <a:xfrm rot="5400000">
            <a:off x="6966266" y="4095074"/>
            <a:ext cx="792089" cy="32403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4" idx="2"/>
            <a:endCxn id="100" idx="0"/>
          </p:cNvCxnSpPr>
          <p:nvPr/>
        </p:nvCxnSpPr>
        <p:spPr>
          <a:xfrm rot="16200000" flipH="1">
            <a:off x="7290302" y="4095074"/>
            <a:ext cx="792089" cy="32403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14" idx="2"/>
            <a:endCxn id="97" idx="0"/>
          </p:cNvCxnSpPr>
          <p:nvPr/>
        </p:nvCxnSpPr>
        <p:spPr>
          <a:xfrm rot="16200000" flipH="1">
            <a:off x="7614338" y="3771038"/>
            <a:ext cx="792089" cy="97210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300192" y="5517233"/>
            <a:ext cx="504056" cy="1152128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Row 2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106" name="Elbow Connector 105"/>
          <p:cNvCxnSpPr>
            <a:stCxn id="98" idx="2"/>
            <a:endCxn id="105" idx="0"/>
          </p:cNvCxnSpPr>
          <p:nvPr/>
        </p:nvCxnSpPr>
        <p:spPr>
          <a:xfrm rot="5400000">
            <a:off x="6372200" y="5337213"/>
            <a:ext cx="36004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948264" y="5517233"/>
            <a:ext cx="504056" cy="11521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1,2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108" name="Elbow Connector 107"/>
          <p:cNvCxnSpPr>
            <a:stCxn id="99" idx="2"/>
            <a:endCxn id="107" idx="0"/>
          </p:cNvCxnSpPr>
          <p:nvPr/>
        </p:nvCxnSpPr>
        <p:spPr>
          <a:xfrm rot="5400000">
            <a:off x="7020272" y="5337213"/>
            <a:ext cx="36004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7596336" y="5517233"/>
            <a:ext cx="504056" cy="11521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2,2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110" name="Elbow Connector 109"/>
          <p:cNvCxnSpPr>
            <a:stCxn id="100" idx="2"/>
            <a:endCxn id="109" idx="0"/>
          </p:cNvCxnSpPr>
          <p:nvPr/>
        </p:nvCxnSpPr>
        <p:spPr>
          <a:xfrm rot="5400000">
            <a:off x="7668344" y="5337213"/>
            <a:ext cx="36004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8244408" y="5517233"/>
            <a:ext cx="504056" cy="11521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i="0" dirty="0" smtClean="0">
                <a:solidFill>
                  <a:schemeClr val="bg1"/>
                </a:solidFill>
                <a:latin typeface="Consolas" pitchFamily="49" charset="0"/>
              </a:rPr>
              <a:t>3,3</a:t>
            </a:r>
            <a:endParaRPr lang="en-GB" sz="2000" i="0" dirty="0">
              <a:solidFill>
                <a:schemeClr val="bg1"/>
              </a:solidFill>
              <a:latin typeface="Consolas" pitchFamily="49" charset="0"/>
            </a:endParaRPr>
          </a:p>
        </p:txBody>
      </p:sp>
      <p:cxnSp>
        <p:nvCxnSpPr>
          <p:cNvPr id="112" name="Elbow Connector 111"/>
          <p:cNvCxnSpPr>
            <a:stCxn id="97" idx="2"/>
            <a:endCxn id="111" idx="0"/>
          </p:cNvCxnSpPr>
          <p:nvPr/>
        </p:nvCxnSpPr>
        <p:spPr>
          <a:xfrm rot="5400000">
            <a:off x="8316416" y="5337213"/>
            <a:ext cx="360040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4584"/>
            <a:ext cx="8208912" cy="1112168"/>
          </a:xfrm>
        </p:spPr>
        <p:txBody>
          <a:bodyPr>
            <a:normAutofit fontScale="90000"/>
          </a:bodyPr>
          <a:lstStyle/>
          <a:p>
            <a:pPr marL="0"/>
            <a:r>
              <a:rPr lang="en-GB" sz="3600" dirty="0" smtClean="0"/>
              <a:t>DOM: Example </a:t>
            </a:r>
            <a:r>
              <a:rPr lang="en-GB" sz="3600" dirty="0"/>
              <a:t>(</a:t>
            </a:r>
            <a:r>
              <a:rPr lang="en-GB" sz="3600" dirty="0">
                <a:hlinkClick r:id="rId4"/>
              </a:rPr>
              <a:t>url</a:t>
            </a:r>
            <a:r>
              <a:rPr lang="en-GB" sz="3600" dirty="0" smtClean="0"/>
              <a:t>) with </a:t>
            </a:r>
            <a:r>
              <a:rPr lang="en-GB" sz="3600" dirty="0" smtClean="0">
                <a:hlinkClick r:id="rId5"/>
              </a:rPr>
              <a:t>CSS3 selectors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(</a:t>
            </a:r>
            <a:r>
              <a:rPr lang="en-GB" sz="3600" dirty="0" smtClean="0">
                <a:hlinkClick r:id="rId6"/>
              </a:rPr>
              <a:t>Thimble</a:t>
            </a:r>
            <a:r>
              <a:rPr lang="en-GB" sz="3600" dirty="0" smtClean="0"/>
              <a:t>)</a:t>
            </a:r>
            <a:endParaRPr lang="en-GB" sz="3600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642350" cy="5402263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sz="2000" b="1" dirty="0">
                <a:latin typeface="Courier New" pitchFamily="49" charset="0"/>
              </a:rPr>
              <a:t>&lt;head&gt;&lt;style type="text/</a:t>
            </a:r>
            <a:r>
              <a:rPr lang="en-GB" sz="2000" b="1" dirty="0" err="1">
                <a:latin typeface="Courier New" pitchFamily="49" charset="0"/>
              </a:rPr>
              <a:t>css</a:t>
            </a:r>
            <a:r>
              <a:rPr lang="en-GB" sz="2000" b="1" dirty="0">
                <a:latin typeface="Courier New" pitchFamily="49" charset="0"/>
              </a:rPr>
              <a:t>"&gt;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	{background-</a:t>
            </a:r>
            <a:r>
              <a:rPr lang="en-GB" sz="2000" b="1" dirty="0" err="1">
                <a:latin typeface="Courier New" pitchFamily="49" charset="0"/>
              </a:rPr>
              <a:t>color</a:t>
            </a:r>
            <a:r>
              <a:rPr lang="en-GB" sz="2000" b="1" dirty="0">
                <a:latin typeface="Courier New" pitchFamily="49" charset="0"/>
              </a:rPr>
              <a:t>:#9ff;text-align:right;}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 err="1" smtClean="0">
                <a:solidFill>
                  <a:schemeClr val="accent4"/>
                </a:solidFill>
                <a:latin typeface="Courier New" pitchFamily="49" charset="0"/>
              </a:rPr>
              <a:t>tr:first</a:t>
            </a:r>
            <a:r>
              <a:rPr lang="en-GB" sz="2000" b="1" dirty="0" smtClean="0">
                <a:solidFill>
                  <a:schemeClr val="accent4"/>
                </a:solidFill>
                <a:latin typeface="Courier New" pitchFamily="49" charset="0"/>
              </a:rPr>
              <a:t>-child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/>
            </a:r>
            <a:br>
              <a:rPr lang="en-GB" sz="2000" b="1" dirty="0" smtClean="0">
                <a:latin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</a:rPr>
              <a:t>  {background-</a:t>
            </a:r>
            <a:r>
              <a:rPr lang="en-GB" sz="2000" b="1" dirty="0" err="1" smtClean="0">
                <a:latin typeface="Courier New" pitchFamily="49" charset="0"/>
              </a:rPr>
              <a:t>color</a:t>
            </a:r>
            <a:r>
              <a:rPr lang="en-GB" sz="2000" b="1" dirty="0">
                <a:latin typeface="Courier New" pitchFamily="49" charset="0"/>
              </a:rPr>
              <a:t>:#ff9;text-align:center;}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 err="1" smtClean="0">
                <a:solidFill>
                  <a:schemeClr val="accent4"/>
                </a:solidFill>
                <a:latin typeface="Courier New" pitchFamily="49" charset="0"/>
              </a:rPr>
              <a:t>tr:first</a:t>
            </a:r>
            <a:r>
              <a:rPr lang="en-GB" sz="2000" b="1" dirty="0" smtClean="0">
                <a:solidFill>
                  <a:schemeClr val="accent4"/>
                </a:solidFill>
                <a:latin typeface="Courier New" pitchFamily="49" charset="0"/>
              </a:rPr>
              <a:t>-child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</a:rPr>
              <a:t>th:first</a:t>
            </a:r>
            <a:r>
              <a:rPr lang="en-GB" sz="2000" b="1" dirty="0" smtClean="0">
                <a:solidFill>
                  <a:schemeClr val="accent6"/>
                </a:solidFill>
                <a:latin typeface="Courier New" pitchFamily="49" charset="0"/>
              </a:rPr>
              <a:t>-child</a:t>
            </a:r>
            <a:r>
              <a:rPr lang="en-GB" sz="2000" b="1" dirty="0" smtClean="0">
                <a:latin typeface="Courier New" pitchFamily="49" charset="0"/>
              </a:rPr>
              <a:t/>
            </a:r>
            <a:br>
              <a:rPr lang="en-GB" sz="2000" b="1" dirty="0" smtClean="0">
                <a:latin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</a:rPr>
              <a:t>  {background-</a:t>
            </a:r>
            <a:r>
              <a:rPr lang="en-GB" sz="2000" b="1" dirty="0" err="1" smtClean="0">
                <a:latin typeface="Courier New" pitchFamily="49" charset="0"/>
              </a:rPr>
              <a:t>color</a:t>
            </a:r>
            <a:r>
              <a:rPr lang="en-GB" sz="2000" b="1" dirty="0">
                <a:latin typeface="Courier New" pitchFamily="49" charset="0"/>
              </a:rPr>
              <a:t>:#f9f;text-align:left;}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&lt;/style&gt;&lt;/head&gt;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&lt;body&gt;&lt;table&gt;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	&lt;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strike="sngStrike" dirty="0" smtClean="0">
                <a:solidFill>
                  <a:schemeClr val="tx2">
                    <a:lumMod val="90000"/>
                  </a:schemeClr>
                </a:solidFill>
                <a:latin typeface="Courier New" pitchFamily="49" charset="0"/>
              </a:rPr>
              <a:t>class="first top"</a:t>
            </a:r>
            <a:r>
              <a:rPr lang="en-GB" sz="2000" b="1" dirty="0" smtClean="0">
                <a:latin typeface="Courier New" pitchFamily="49" charset="0"/>
              </a:rPr>
              <a:t>&gt;Top </a:t>
            </a:r>
            <a:r>
              <a:rPr lang="en-GB" sz="2000" b="1" dirty="0">
                <a:latin typeface="Courier New" pitchFamily="49" charset="0"/>
              </a:rPr>
              <a:t>left&lt;/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</a:t>
            </a:r>
            <a:r>
              <a:rPr lang="en-GB" sz="2000" b="1" dirty="0" err="1" smtClean="0">
                <a:latin typeface="Courier New" pitchFamily="49" charset="0"/>
              </a:rPr>
              <a:t>th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strike="sngStrike" dirty="0" smtClean="0">
                <a:solidFill>
                  <a:schemeClr val="tx2">
                    <a:lumMod val="90000"/>
                  </a:schemeClr>
                </a:solidFill>
                <a:latin typeface="Courier New" pitchFamily="49" charset="0"/>
              </a:rPr>
              <a:t>class="top"</a:t>
            </a:r>
            <a:r>
              <a:rPr lang="en-GB" sz="2000" b="1" dirty="0" smtClean="0">
                <a:latin typeface="Courier New" pitchFamily="49" charset="0"/>
              </a:rPr>
              <a:t>&gt;Top </a:t>
            </a:r>
            <a:r>
              <a:rPr lang="en-GB" sz="2000" b="1" dirty="0">
                <a:latin typeface="Courier New" pitchFamily="49" charset="0"/>
              </a:rPr>
              <a:t>1&lt;/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 ... 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	&lt;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strike="sngStrike" dirty="0">
                <a:solidFill>
                  <a:schemeClr val="tx2">
                    <a:lumMod val="90000"/>
                  </a:schemeClr>
                </a:solidFill>
                <a:latin typeface="Courier New" pitchFamily="49" charset="0"/>
              </a:rPr>
              <a:t>class="first"</a:t>
            </a:r>
            <a:r>
              <a:rPr lang="en-GB" sz="2000" b="1" dirty="0">
                <a:latin typeface="Courier New" pitchFamily="49" charset="0"/>
              </a:rPr>
              <a:t>&gt;Row 1&lt;/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&lt;td&gt;1,1&lt;/td&gt; ... 			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	&lt;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strike="sngStrike" dirty="0">
                <a:solidFill>
                  <a:schemeClr val="tx2">
                    <a:lumMod val="90000"/>
                  </a:schemeClr>
                </a:solidFill>
                <a:latin typeface="Courier New" pitchFamily="49" charset="0"/>
              </a:rPr>
              <a:t>class="first"</a:t>
            </a:r>
            <a:r>
              <a:rPr lang="en-GB" sz="2000" b="1" dirty="0">
                <a:latin typeface="Courier New" pitchFamily="49" charset="0"/>
              </a:rPr>
              <a:t>&gt;Row 2&lt;/</a:t>
            </a:r>
            <a:r>
              <a:rPr lang="en-GB" sz="2000" b="1" dirty="0" err="1">
                <a:latin typeface="Courier New" pitchFamily="49" charset="0"/>
              </a:rPr>
              <a:t>th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	&lt;td&gt;1,2&lt;/td&gt; ... 				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...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&lt;/table&gt;&lt;/body&gt;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CO2013/CO3013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59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43CDF-E880-4636-A4C7-5AFA166716CA}" type="slidenum">
              <a:rPr lang="en-GB"/>
              <a:pPr/>
              <a:t>42</a:t>
            </a:fld>
            <a:endParaRPr lang="en-GB"/>
          </a:p>
        </p:txBody>
      </p:sp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692485"/>
            <a:ext cx="3096344" cy="1584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sz="3200"/>
              <a:t>From exercise 1: A simple flag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dirty="0"/>
              <a:t>Consider the flag of </a:t>
            </a:r>
            <a:r>
              <a:rPr lang="en-GB" dirty="0">
                <a:hlinkClick r:id="rId4"/>
              </a:rPr>
              <a:t>Honduras</a:t>
            </a:r>
            <a:r>
              <a:rPr lang="en-GB" dirty="0"/>
              <a:t>:</a:t>
            </a:r>
          </a:p>
          <a:p>
            <a:endParaRPr lang="en-GB" dirty="0"/>
          </a:p>
          <a:p>
            <a:pPr>
              <a:buFontTx/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Simple 3 table cells layout </a:t>
            </a:r>
            <a:r>
              <a:rPr lang="en-GB" i="1" dirty="0"/>
              <a:t>but</a:t>
            </a:r>
            <a:r>
              <a:rPr lang="en-GB" dirty="0"/>
              <a:t> the stars cannot easily be drawn using HTML.</a:t>
            </a:r>
            <a:r>
              <a:rPr lang="en-GB" b="1" dirty="0">
                <a:latin typeface="Courier New" pitchFamily="49" charset="0"/>
              </a:rPr>
              <a:t>	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8CC8-E826-4DFF-8B8B-FB32B7936E01}" type="slidenum">
              <a:rPr lang="en-GB"/>
              <a:pPr/>
              <a:t>43</a:t>
            </a:fld>
            <a:endParaRPr lang="en-GB"/>
          </a:p>
        </p:txBody>
      </p:sp>
      <p:pic>
        <p:nvPicPr>
          <p:cNvPr id="66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9363" y="2433645"/>
            <a:ext cx="4103687" cy="2066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Right Arrow 7">
            <a:hlinkClick r:id="rId6" action="ppaction://hlinksldjump"/>
          </p:cNvPr>
          <p:cNvSpPr/>
          <p:nvPr/>
        </p:nvSpPr>
        <p:spPr>
          <a:xfrm>
            <a:off x="6929454" y="142852"/>
            <a:ext cx="2071702" cy="135732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Skip fwd.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HTML table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44500" indent="-444500">
              <a:buFontTx/>
              <a:buNone/>
            </a:pPr>
            <a:r>
              <a:rPr lang="en-GB" sz="2400" b="1" dirty="0">
                <a:latin typeface="Courier New" pitchFamily="49" charset="0"/>
              </a:rPr>
              <a:t>	&lt;table&gt;</a:t>
            </a:r>
            <a:br>
              <a:rPr lang="en-GB" sz="2400" b="1" dirty="0">
                <a:latin typeface="Courier New" pitchFamily="49" charset="0"/>
              </a:rPr>
            </a:br>
            <a:r>
              <a:rPr lang="en-GB" sz="2400" b="1" dirty="0">
                <a:latin typeface="Courier New" pitchFamily="49" charset="0"/>
              </a:rPr>
              <a:t>	&lt;</a:t>
            </a:r>
            <a:r>
              <a:rPr lang="en-GB" sz="2400" b="1" dirty="0" err="1">
                <a:latin typeface="Courier New" pitchFamily="49" charset="0"/>
              </a:rPr>
              <a:t>tr</a:t>
            </a:r>
            <a:r>
              <a:rPr lang="en-GB" sz="2400" b="1" dirty="0">
                <a:latin typeface="Courier New" pitchFamily="49" charset="0"/>
              </a:rPr>
              <a:t> </a:t>
            </a: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400" b="1" dirty="0">
                <a:latin typeface="Courier New" pitchFamily="49" charset="0"/>
              </a:rPr>
              <a:t>="</a:t>
            </a:r>
            <a:r>
              <a:rPr lang="en-GB" sz="2400" b="1" dirty="0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400" b="1" dirty="0">
                <a:latin typeface="Courier New" pitchFamily="49" charset="0"/>
              </a:rPr>
              <a:t>"&gt;&lt;td&gt;&lt;/td&gt;&lt;/</a:t>
            </a:r>
            <a:r>
              <a:rPr lang="en-GB" sz="2400" b="1" dirty="0" err="1">
                <a:latin typeface="Courier New" pitchFamily="49" charset="0"/>
              </a:rPr>
              <a:t>tr</a:t>
            </a:r>
            <a:r>
              <a:rPr lang="en-GB" sz="2400" b="1" dirty="0">
                <a:latin typeface="Courier New" pitchFamily="49" charset="0"/>
              </a:rPr>
              <a:t>&gt;</a:t>
            </a:r>
            <a:br>
              <a:rPr lang="en-GB" sz="2400" b="1" dirty="0">
                <a:latin typeface="Courier New" pitchFamily="49" charset="0"/>
              </a:rPr>
            </a:br>
            <a:r>
              <a:rPr lang="en-GB" sz="2400" b="1" dirty="0">
                <a:latin typeface="Courier New" pitchFamily="49" charset="0"/>
              </a:rPr>
              <a:t>	&lt;</a:t>
            </a:r>
            <a:r>
              <a:rPr lang="en-GB" sz="2400" b="1" dirty="0" err="1">
                <a:latin typeface="Courier New" pitchFamily="49" charset="0"/>
              </a:rPr>
              <a:t>tr</a:t>
            </a:r>
            <a:r>
              <a:rPr lang="en-GB" sz="2400" b="1" dirty="0">
                <a:latin typeface="Courier New" pitchFamily="49" charset="0"/>
              </a:rPr>
              <a:t> </a:t>
            </a:r>
            <a:r>
              <a:rPr lang="en-GB" sz="2400" b="1" dirty="0">
                <a:solidFill>
                  <a:schemeClr val="accent1"/>
                </a:solidFill>
                <a:latin typeface="Courier New" pitchFamily="49" charset="0"/>
              </a:rPr>
              <a:t>id</a:t>
            </a:r>
            <a:r>
              <a:rPr lang="en-GB" sz="2400" b="1" dirty="0">
                <a:latin typeface="Courier New" pitchFamily="49" charset="0"/>
              </a:rPr>
              <a:t>="</a:t>
            </a:r>
            <a:r>
              <a:rPr lang="en-GB" sz="2400" b="1" dirty="0">
                <a:solidFill>
                  <a:schemeClr val="folHlink"/>
                </a:solidFill>
                <a:latin typeface="Courier New" pitchFamily="49" charset="0"/>
              </a:rPr>
              <a:t>middle</a:t>
            </a:r>
            <a:r>
              <a:rPr lang="en-GB" sz="2400" b="1" dirty="0">
                <a:latin typeface="Courier New" pitchFamily="49" charset="0"/>
              </a:rPr>
              <a:t>"&gt;&lt;td&gt;&lt;/td&gt;&lt;/</a:t>
            </a:r>
            <a:r>
              <a:rPr lang="en-GB" sz="2400" b="1" dirty="0" err="1">
                <a:latin typeface="Courier New" pitchFamily="49" charset="0"/>
              </a:rPr>
              <a:t>tr</a:t>
            </a:r>
            <a:r>
              <a:rPr lang="en-GB" sz="2400" b="1" dirty="0">
                <a:latin typeface="Courier New" pitchFamily="49" charset="0"/>
              </a:rPr>
              <a:t>&gt;</a:t>
            </a:r>
            <a:br>
              <a:rPr lang="en-GB" sz="2400" b="1" dirty="0">
                <a:latin typeface="Courier New" pitchFamily="49" charset="0"/>
              </a:rPr>
            </a:br>
            <a:r>
              <a:rPr lang="en-GB" sz="2400" b="1" dirty="0">
                <a:latin typeface="Courier New" pitchFamily="49" charset="0"/>
              </a:rPr>
              <a:t>	&lt;</a:t>
            </a:r>
            <a:r>
              <a:rPr lang="en-GB" sz="2400" b="1" dirty="0" err="1">
                <a:latin typeface="Courier New" pitchFamily="49" charset="0"/>
              </a:rPr>
              <a:t>tr</a:t>
            </a:r>
            <a:r>
              <a:rPr lang="en-GB" sz="2400" b="1" dirty="0">
                <a:latin typeface="Courier New" pitchFamily="49" charset="0"/>
              </a:rPr>
              <a:t> </a:t>
            </a: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400" b="1" dirty="0">
                <a:latin typeface="Courier New" pitchFamily="49" charset="0"/>
              </a:rPr>
              <a:t>="</a:t>
            </a:r>
            <a:r>
              <a:rPr lang="en-GB" sz="2400" b="1" dirty="0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400" b="1" dirty="0">
                <a:latin typeface="Courier New" pitchFamily="49" charset="0"/>
              </a:rPr>
              <a:t>"&gt;&lt;td&gt;&lt;/td&gt;&lt;/</a:t>
            </a:r>
            <a:r>
              <a:rPr lang="en-GB" sz="2400" b="1" dirty="0" err="1">
                <a:latin typeface="Courier New" pitchFamily="49" charset="0"/>
              </a:rPr>
              <a:t>tr</a:t>
            </a:r>
            <a:r>
              <a:rPr lang="en-GB" sz="2400" b="1" dirty="0">
                <a:latin typeface="Courier New" pitchFamily="49" charset="0"/>
              </a:rPr>
              <a:t>&gt;</a:t>
            </a:r>
            <a:br>
              <a:rPr lang="en-GB" sz="2400" b="1" dirty="0">
                <a:latin typeface="Courier New" pitchFamily="49" charset="0"/>
              </a:rPr>
            </a:br>
            <a:r>
              <a:rPr lang="en-GB" sz="2400" b="1" dirty="0">
                <a:latin typeface="Courier New" pitchFamily="49" charset="0"/>
              </a:rPr>
              <a:t>&lt;/table&gt;</a:t>
            </a:r>
          </a:p>
          <a:p>
            <a:pPr marL="444500" indent="-444500"/>
            <a:r>
              <a:rPr lang="en-GB" sz="2400" dirty="0"/>
              <a:t>Two blue lines … </a:t>
            </a:r>
            <a:r>
              <a:rPr lang="en-GB" sz="2400" i="1" dirty="0">
                <a:solidFill>
                  <a:srgbClr val="FF9900"/>
                </a:solidFill>
              </a:rPr>
              <a:t>classes</a:t>
            </a:r>
            <a:r>
              <a:rPr lang="en-GB" sz="2400" dirty="0"/>
              <a:t>!</a:t>
            </a:r>
          </a:p>
          <a:p>
            <a:pPr marL="909638" lvl="1"/>
            <a:r>
              <a:rPr lang="en-GB" sz="2000" dirty="0"/>
              <a:t>Q: What's the CSS selector?</a:t>
            </a:r>
          </a:p>
          <a:p>
            <a:pPr marL="909638" lvl="1"/>
            <a:r>
              <a:rPr lang="en-GB" sz="2000" dirty="0"/>
              <a:t>A: </a:t>
            </a:r>
            <a:r>
              <a:rPr lang="en-GB" sz="2000" b="1" dirty="0" err="1">
                <a:latin typeface="Courier New" pitchFamily="49" charset="0"/>
              </a:rPr>
              <a:t>tr.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4D4D4D"/>
                </a:solidFill>
                <a:latin typeface="Courier New" pitchFamily="49" charset="0"/>
              </a:rPr>
              <a:t>{ … }</a:t>
            </a:r>
          </a:p>
          <a:p>
            <a:pPr marL="444500" indent="-444500"/>
            <a:r>
              <a:rPr lang="en-GB" sz="2400" dirty="0"/>
              <a:t>One unique middle row … </a:t>
            </a:r>
            <a:r>
              <a:rPr lang="en-GB" sz="2400" i="1" dirty="0">
                <a:solidFill>
                  <a:schemeClr val="accent1"/>
                </a:solidFill>
              </a:rPr>
              <a:t>ID</a:t>
            </a:r>
            <a:r>
              <a:rPr lang="en-GB" sz="2400" dirty="0"/>
              <a:t>!</a:t>
            </a:r>
          </a:p>
          <a:p>
            <a:pPr marL="909638" lvl="1"/>
            <a:r>
              <a:rPr lang="en-GB" sz="2000" dirty="0"/>
              <a:t>Q: Selector?</a:t>
            </a:r>
          </a:p>
          <a:p>
            <a:pPr marL="909638" lvl="1"/>
            <a:r>
              <a:rPr lang="en-GB" sz="2000" dirty="0"/>
              <a:t>A: </a:t>
            </a:r>
            <a:r>
              <a:rPr lang="en-GB" sz="2000" b="1" dirty="0" err="1">
                <a:latin typeface="Courier New" pitchFamily="49" charset="0"/>
              </a:rPr>
              <a:t>tr#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</a:rPr>
              <a:t>middle</a:t>
            </a:r>
            <a:r>
              <a:rPr lang="en-GB" sz="2000" b="1" dirty="0">
                <a:latin typeface="Courier New" pitchFamily="49" charset="0"/>
              </a:rPr>
              <a:t> { … }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F4C9-1D30-4297-8A65-A522F36C9D90}" type="slidenum">
              <a:rPr lang="en-GB"/>
              <a:pPr/>
              <a:t>44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6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0" grpId="0" animBg="1"/>
      <p:bldP spid="667651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HTML table &amp; CSS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44500" indent="-444500">
              <a:buFontTx/>
              <a:buNone/>
            </a:pPr>
            <a:r>
              <a:rPr lang="en-GB" sz="2000" b="1" dirty="0">
                <a:latin typeface="Courier New" pitchFamily="49" charset="0"/>
              </a:rPr>
              <a:t>	&lt;table&gt;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000" b="1" dirty="0">
                <a:latin typeface="Courier New" pitchFamily="49" charset="0"/>
              </a:rPr>
              <a:t>="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000" b="1" dirty="0">
                <a:latin typeface="Courier New" pitchFamily="49" charset="0"/>
              </a:rPr>
              <a:t>"&gt;&lt;td&gt;&lt;/td&gt;&lt;/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latin typeface="Courier New" pitchFamily="49" charset="0"/>
              </a:rPr>
              <a:t>id</a:t>
            </a:r>
            <a:r>
              <a:rPr lang="en-GB" sz="2000" b="1" dirty="0">
                <a:latin typeface="Courier New" pitchFamily="49" charset="0"/>
              </a:rPr>
              <a:t>="</a:t>
            </a:r>
            <a:r>
              <a:rPr lang="en-GB" sz="2000" b="1" dirty="0">
                <a:solidFill>
                  <a:schemeClr val="folHlink"/>
                </a:solidFill>
                <a:latin typeface="Courier New" pitchFamily="49" charset="0"/>
              </a:rPr>
              <a:t>middle</a:t>
            </a:r>
            <a:r>
              <a:rPr lang="en-GB" sz="2000" b="1" dirty="0">
                <a:latin typeface="Courier New" pitchFamily="49" charset="0"/>
              </a:rPr>
              <a:t>"&gt;&lt;td&gt;&lt;/td&gt;&lt;/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000" b="1" dirty="0">
                <a:latin typeface="Courier New" pitchFamily="49" charset="0"/>
              </a:rPr>
              <a:t>="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000" b="1" dirty="0">
                <a:latin typeface="Courier New" pitchFamily="49" charset="0"/>
              </a:rPr>
              <a:t>"&gt;&lt;td&gt;&lt;/td&gt;&lt;/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&lt;/table&gt;</a:t>
            </a:r>
          </a:p>
          <a:p>
            <a:pPr marL="444500" indent="-444500"/>
            <a:r>
              <a:rPr lang="en-GB" sz="2400" b="1" dirty="0" err="1">
                <a:latin typeface="Courier New" pitchFamily="49" charset="0"/>
              </a:rPr>
              <a:t>tr.</a:t>
            </a:r>
            <a:r>
              <a:rPr lang="en-GB" sz="2400" b="1" dirty="0" err="1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400" b="1" dirty="0">
                <a:latin typeface="Courier New" pitchFamily="49" charset="0"/>
              </a:rPr>
              <a:t> </a:t>
            </a:r>
            <a:r>
              <a:rPr lang="en-GB" sz="2400" b="1" dirty="0">
                <a:solidFill>
                  <a:srgbClr val="4D4D4D"/>
                </a:solidFill>
                <a:latin typeface="Courier New" pitchFamily="49" charset="0"/>
              </a:rPr>
              <a:t>{</a:t>
            </a:r>
            <a:br>
              <a:rPr lang="en-GB" sz="2400" b="1" dirty="0">
                <a:solidFill>
                  <a:srgbClr val="4D4D4D"/>
                </a:solidFill>
                <a:latin typeface="Courier New" pitchFamily="49" charset="0"/>
              </a:rPr>
            </a:br>
            <a:r>
              <a:rPr lang="en-GB" sz="2400" b="1" dirty="0">
                <a:solidFill>
                  <a:srgbClr val="4D4D4D"/>
                </a:solidFill>
                <a:latin typeface="Courier New" pitchFamily="49" charset="0"/>
              </a:rPr>
              <a:t>	</a:t>
            </a:r>
            <a:r>
              <a:rPr lang="en-GB" sz="2400" b="1" dirty="0">
                <a:latin typeface="Courier New" pitchFamily="49" charset="0"/>
              </a:rPr>
              <a:t>background-</a:t>
            </a:r>
            <a:r>
              <a:rPr lang="en-GB" sz="2400" b="1" dirty="0" err="1">
                <a:latin typeface="Courier New" pitchFamily="49" charset="0"/>
              </a:rPr>
              <a:t>color</a:t>
            </a:r>
            <a:r>
              <a:rPr lang="en-GB" sz="2400" b="1" dirty="0">
                <a:latin typeface="Courier New" pitchFamily="49" charset="0"/>
              </a:rPr>
              <a:t>:#0B51A1;</a:t>
            </a:r>
            <a:br>
              <a:rPr lang="en-GB" sz="2400" b="1" dirty="0">
                <a:latin typeface="Courier New" pitchFamily="49" charset="0"/>
              </a:rPr>
            </a:br>
            <a:r>
              <a:rPr lang="en-GB" sz="2400" b="1" dirty="0">
                <a:solidFill>
                  <a:srgbClr val="4D4D4D"/>
                </a:solidFill>
                <a:latin typeface="Courier New" pitchFamily="49" charset="0"/>
              </a:rPr>
              <a:t>}</a:t>
            </a:r>
          </a:p>
          <a:p>
            <a:pPr marL="444500" indent="-444500"/>
            <a:r>
              <a:rPr lang="en-GB" sz="2400" dirty="0"/>
              <a:t>Empty cells have no size </a:t>
            </a:r>
            <a:r>
              <a:rPr lang="en-GB" sz="2400" dirty="0">
                <a:sym typeface="Wingdings" pitchFamily="2" charset="2"/>
              </a:rPr>
              <a:t></a:t>
            </a:r>
          </a:p>
          <a:p>
            <a:pPr marL="909638" lvl="1"/>
            <a:r>
              <a:rPr lang="en-GB" sz="2400" dirty="0"/>
              <a:t>Make the cells bigger! Give them a </a:t>
            </a:r>
            <a:r>
              <a:rPr lang="en-GB" sz="2400" b="1" dirty="0">
                <a:latin typeface="Courier New" pitchFamily="49" charset="0"/>
              </a:rPr>
              <a:t>width</a:t>
            </a:r>
            <a:r>
              <a:rPr lang="en-GB" sz="2400" dirty="0"/>
              <a:t> and </a:t>
            </a:r>
            <a:r>
              <a:rPr lang="en-GB" sz="2400" b="1" dirty="0">
                <a:latin typeface="Courier New" pitchFamily="49" charset="0"/>
              </a:rPr>
              <a:t>height</a:t>
            </a:r>
            <a:r>
              <a:rPr lang="en-GB" sz="2400" dirty="0"/>
              <a:t> </a:t>
            </a:r>
            <a:r>
              <a:rPr lang="en-GB" sz="2400" i="1" dirty="0"/>
              <a:t>via</a:t>
            </a:r>
            <a:r>
              <a:rPr lang="en-GB" sz="2400" dirty="0"/>
              <a:t> CSS</a:t>
            </a:r>
          </a:p>
          <a:p>
            <a:pPr marL="909638" lvl="1"/>
            <a:r>
              <a:rPr lang="en-GB" sz="2400" b="1" dirty="0">
                <a:latin typeface="Courier New" pitchFamily="49" charset="0"/>
              </a:rPr>
              <a:t>td { width: 516px; height:86px; }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45F0-A4E6-4B34-9CAF-F6623AEF9E49}" type="slidenum">
              <a:rPr lang="en-GB"/>
              <a:pPr/>
              <a:t>45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4071934" y="2214554"/>
            <a:ext cx="1500198" cy="928694"/>
          </a:xfrm>
          <a:prstGeom prst="rect">
            <a:avLst/>
          </a:prstGeom>
          <a:solidFill>
            <a:srgbClr val="990000">
              <a:alpha val="30000"/>
            </a:srgb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8662" y="4572008"/>
            <a:ext cx="3500462" cy="500066"/>
          </a:xfrm>
          <a:prstGeom prst="rect">
            <a:avLst/>
          </a:prstGeom>
          <a:solidFill>
            <a:srgbClr val="990000">
              <a:alpha val="30000"/>
            </a:srgb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Elbow Connector 12"/>
          <p:cNvCxnSpPr>
            <a:stCxn id="11" idx="3"/>
            <a:endCxn id="10" idx="3"/>
          </p:cNvCxnSpPr>
          <p:nvPr/>
        </p:nvCxnSpPr>
        <p:spPr bwMode="auto">
          <a:xfrm flipV="1">
            <a:off x="4429124" y="2678901"/>
            <a:ext cx="1143008" cy="2143140"/>
          </a:xfrm>
          <a:prstGeom prst="bentConnector3">
            <a:avLst>
              <a:gd name="adj1" fmla="val 120000"/>
            </a:avLst>
          </a:prstGeom>
          <a:solidFill>
            <a:schemeClr val="bg1"/>
          </a:solidFill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 animBg="1"/>
      <p:bldP spid="669699" grpId="0" build="p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HTML table &amp; CSS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44500" indent="-444500">
              <a:lnSpc>
                <a:spcPct val="90000"/>
              </a:lnSpc>
              <a:buFontTx/>
              <a:buNone/>
            </a:pPr>
            <a:r>
              <a:rPr lang="en-GB" sz="2000" b="1">
                <a:latin typeface="Courier New" pitchFamily="49" charset="0"/>
              </a:rPr>
              <a:t>	&lt;table&gt;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	&lt;tr </a:t>
            </a:r>
            <a:r>
              <a:rPr lang="en-GB" sz="2000" b="1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000" b="1">
                <a:latin typeface="Courier New" pitchFamily="49" charset="0"/>
              </a:rPr>
              <a:t>="</a:t>
            </a:r>
            <a:r>
              <a:rPr lang="en-GB" sz="2000" b="1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000" b="1">
                <a:latin typeface="Courier New" pitchFamily="49" charset="0"/>
              </a:rPr>
              <a:t>"&gt;&lt;td&gt;&lt;/td&gt;&lt;/tr&gt;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	&lt;tr </a:t>
            </a:r>
            <a:r>
              <a:rPr lang="en-GB" sz="2000" b="1">
                <a:solidFill>
                  <a:schemeClr val="accent1"/>
                </a:solidFill>
                <a:latin typeface="Courier New" pitchFamily="49" charset="0"/>
              </a:rPr>
              <a:t>id</a:t>
            </a:r>
            <a:r>
              <a:rPr lang="en-GB" sz="2000" b="1">
                <a:latin typeface="Courier New" pitchFamily="49" charset="0"/>
              </a:rPr>
              <a:t>="</a:t>
            </a:r>
            <a:r>
              <a:rPr lang="en-GB" sz="2000" b="1">
                <a:solidFill>
                  <a:schemeClr val="folHlink"/>
                </a:solidFill>
                <a:latin typeface="Courier New" pitchFamily="49" charset="0"/>
              </a:rPr>
              <a:t>middle</a:t>
            </a:r>
            <a:r>
              <a:rPr lang="en-GB" sz="2000" b="1">
                <a:latin typeface="Courier New" pitchFamily="49" charset="0"/>
              </a:rPr>
              <a:t>"&gt;&lt;td&gt;&lt;/td&gt;&lt;/tr&gt;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	&lt;tr </a:t>
            </a:r>
            <a:r>
              <a:rPr lang="en-GB" sz="2000" b="1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000" b="1">
                <a:latin typeface="Courier New" pitchFamily="49" charset="0"/>
              </a:rPr>
              <a:t>="</a:t>
            </a:r>
            <a:r>
              <a:rPr lang="en-GB" sz="2000" b="1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000" b="1">
                <a:latin typeface="Courier New" pitchFamily="49" charset="0"/>
              </a:rPr>
              <a:t>"&gt;&lt;td&gt;&lt;/td&gt;&lt;/tr&gt;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&lt;/table&gt;</a:t>
            </a:r>
          </a:p>
          <a:p>
            <a:pPr marL="444500" indent="-444500">
              <a:lnSpc>
                <a:spcPct val="90000"/>
              </a:lnSpc>
            </a:pPr>
            <a:r>
              <a:rPr lang="en-GB" sz="2800"/>
              <a:t>The middle row is white and contains the stars …</a:t>
            </a:r>
          </a:p>
          <a:p>
            <a:pPr marL="909638" lvl="1">
              <a:lnSpc>
                <a:spcPct val="90000"/>
              </a:lnSpc>
            </a:pPr>
            <a:r>
              <a:rPr lang="en-GB" sz="2400" b="1">
                <a:latin typeface="Courier New" pitchFamily="49" charset="0"/>
              </a:rPr>
              <a:t>tr#</a:t>
            </a:r>
            <a:r>
              <a:rPr lang="en-GB" sz="2400" b="1">
                <a:solidFill>
                  <a:schemeClr val="folHlink"/>
                </a:solidFill>
                <a:latin typeface="Courier New" pitchFamily="49" charset="0"/>
              </a:rPr>
              <a:t>middle</a:t>
            </a:r>
            <a:r>
              <a:rPr lang="en-GB" sz="2400" b="1">
                <a:latin typeface="Courier New" pitchFamily="49" charset="0"/>
              </a:rPr>
              <a:t> {</a:t>
            </a:r>
            <a:br>
              <a:rPr lang="en-GB" sz="2400" b="1">
                <a:latin typeface="Courier New" pitchFamily="49" charset="0"/>
              </a:rPr>
            </a:br>
            <a:r>
              <a:rPr lang="en-GB" sz="2400" b="1">
                <a:latin typeface="Courier New" pitchFamily="49" charset="0"/>
              </a:rPr>
              <a:t>		background-color: white;</a:t>
            </a:r>
            <a:br>
              <a:rPr lang="en-GB" sz="2400" b="1">
                <a:latin typeface="Courier New" pitchFamily="49" charset="0"/>
              </a:rPr>
            </a:br>
            <a:r>
              <a:rPr lang="en-GB" sz="2400" b="1">
                <a:latin typeface="Courier New" pitchFamily="49" charset="0"/>
              </a:rPr>
              <a:t>}</a:t>
            </a:r>
          </a:p>
          <a:p>
            <a:pPr marL="909638" lvl="1">
              <a:lnSpc>
                <a:spcPct val="90000"/>
              </a:lnSpc>
            </a:pPr>
            <a:r>
              <a:rPr lang="en-GB" sz="2400"/>
              <a:t>Create an image for the stars:</a:t>
            </a:r>
            <a:br>
              <a:rPr lang="en-GB" sz="2400"/>
            </a:br>
            <a:endParaRPr lang="en-GB" sz="240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0216-DCD3-47A4-B11E-AF15118C7690}" type="slidenum">
              <a:rPr lang="en-GB"/>
              <a:pPr/>
              <a:t>46</a:t>
            </a:fld>
            <a:endParaRPr lang="en-GB"/>
          </a:p>
        </p:txBody>
      </p:sp>
      <p:pic>
        <p:nvPicPr>
          <p:cNvPr id="671748" name="Picture 4" descr="honduras-st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888" y="4757738"/>
            <a:ext cx="1165225" cy="9032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animBg="1"/>
      <p:bldP spid="671747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HTML table &amp; CSS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09600" indent="-609600">
              <a:buFontTx/>
              <a:buNone/>
            </a:pPr>
            <a:r>
              <a:rPr lang="en-GB" sz="2000" b="1">
                <a:latin typeface="Courier New" pitchFamily="49" charset="0"/>
              </a:rPr>
              <a:t>	&lt;table&gt;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	&lt;tr </a:t>
            </a:r>
            <a:r>
              <a:rPr lang="en-GB" sz="2000" b="1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000" b="1">
                <a:latin typeface="Courier New" pitchFamily="49" charset="0"/>
              </a:rPr>
              <a:t>="</a:t>
            </a:r>
            <a:r>
              <a:rPr lang="en-GB" sz="2000" b="1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000" b="1">
                <a:latin typeface="Courier New" pitchFamily="49" charset="0"/>
              </a:rPr>
              <a:t>"&gt;&lt;td&gt;&lt;/td&gt;&lt;/tr&gt;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	&lt;tr </a:t>
            </a:r>
            <a:r>
              <a:rPr lang="en-GB" sz="2000" b="1">
                <a:solidFill>
                  <a:schemeClr val="accent1"/>
                </a:solidFill>
                <a:latin typeface="Courier New" pitchFamily="49" charset="0"/>
              </a:rPr>
              <a:t>id</a:t>
            </a:r>
            <a:r>
              <a:rPr lang="en-GB" sz="2000" b="1">
                <a:latin typeface="Courier New" pitchFamily="49" charset="0"/>
              </a:rPr>
              <a:t>="</a:t>
            </a:r>
            <a:r>
              <a:rPr lang="en-GB" sz="2000" b="1">
                <a:solidFill>
                  <a:schemeClr val="folHlink"/>
                </a:solidFill>
                <a:latin typeface="Courier New" pitchFamily="49" charset="0"/>
              </a:rPr>
              <a:t>middle</a:t>
            </a:r>
            <a:r>
              <a:rPr lang="en-GB" sz="2000" b="1">
                <a:latin typeface="Courier New" pitchFamily="49" charset="0"/>
              </a:rPr>
              <a:t>"&gt;&lt;td&gt;&lt;/td&gt;&lt;/tr&gt;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	&lt;tr </a:t>
            </a:r>
            <a:r>
              <a:rPr lang="en-GB" sz="2000" b="1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000" b="1">
                <a:latin typeface="Courier New" pitchFamily="49" charset="0"/>
              </a:rPr>
              <a:t>="</a:t>
            </a:r>
            <a:r>
              <a:rPr lang="en-GB" sz="2000" b="1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000" b="1">
                <a:latin typeface="Courier New" pitchFamily="49" charset="0"/>
              </a:rPr>
              <a:t>"&gt;&lt;td&gt;&lt;/td&gt;&lt;/tr&gt;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&lt;/table&gt;</a:t>
            </a:r>
          </a:p>
          <a:p>
            <a:pPr marL="609600" indent="-609600"/>
            <a:r>
              <a:rPr lang="en-GB" sz="2400"/>
              <a:t>Add the image to the </a:t>
            </a:r>
            <a:r>
              <a:rPr lang="en-GB" sz="2400" i="1"/>
              <a:t>background</a:t>
            </a:r>
          </a:p>
          <a:p>
            <a:pPr marL="1157288" lvl="1" indent="-533400">
              <a:buFontTx/>
              <a:buChar char="•"/>
            </a:pPr>
            <a:r>
              <a:rPr lang="en-GB" sz="2000" b="1">
                <a:latin typeface="Courier New" pitchFamily="49" charset="0"/>
              </a:rPr>
              <a:t>tr#</a:t>
            </a:r>
            <a:r>
              <a:rPr lang="en-GB" sz="2000" b="1">
                <a:solidFill>
                  <a:schemeClr val="folHlink"/>
                </a:solidFill>
                <a:latin typeface="Courier New" pitchFamily="49" charset="0"/>
              </a:rPr>
              <a:t>middle</a:t>
            </a:r>
            <a:r>
              <a:rPr lang="en-GB" sz="2000" b="1">
                <a:latin typeface="Courier New" pitchFamily="49" charset="0"/>
              </a:rPr>
              <a:t> {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	background-image: url(stars.gif);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	background-repeat: no-repeat;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	background-position: center center;</a:t>
            </a:r>
            <a:br>
              <a:rPr lang="en-GB" sz="2000" b="1">
                <a:latin typeface="Courier New" pitchFamily="49" charset="0"/>
              </a:rPr>
            </a:br>
            <a:r>
              <a:rPr lang="en-GB" sz="2000" b="1">
                <a:latin typeface="Courier New" pitchFamily="49" charset="0"/>
              </a:rPr>
              <a:t>}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E9FA-D923-42EF-9414-02B07A0E3FA6}" type="slidenum">
              <a:rPr lang="en-GB"/>
              <a:pPr/>
              <a:t>47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4" grpId="0" animBg="1"/>
      <p:bldP spid="673795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HTML table </a:t>
            </a:r>
            <a:r>
              <a:rPr lang="en-GB">
                <a:solidFill>
                  <a:srgbClr val="990033"/>
                </a:solidFill>
              </a:rPr>
              <a:t>&amp; </a:t>
            </a:r>
            <a:r>
              <a:rPr lang="en-GB" i="1">
                <a:solidFill>
                  <a:srgbClr val="990033"/>
                </a:solidFill>
              </a:rPr>
              <a:t>shorter </a:t>
            </a:r>
            <a:r>
              <a:rPr lang="en-GB">
                <a:solidFill>
                  <a:srgbClr val="990033"/>
                </a:solidFill>
              </a:rPr>
              <a:t>CSS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000" b="1" dirty="0">
                <a:latin typeface="Courier New" pitchFamily="49" charset="0"/>
              </a:rPr>
              <a:t>	&lt;table&gt;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000" b="1" dirty="0">
                <a:latin typeface="Courier New" pitchFamily="49" charset="0"/>
              </a:rPr>
              <a:t>="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000" b="1" dirty="0">
                <a:latin typeface="Courier New" pitchFamily="49" charset="0"/>
              </a:rPr>
              <a:t>"&gt;&lt;td&gt;&lt;/td&gt;&lt;/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latin typeface="Courier New" pitchFamily="49" charset="0"/>
              </a:rPr>
              <a:t>id</a:t>
            </a:r>
            <a:r>
              <a:rPr lang="en-GB" sz="2000" b="1" dirty="0">
                <a:latin typeface="Courier New" pitchFamily="49" charset="0"/>
              </a:rPr>
              <a:t>="</a:t>
            </a:r>
            <a:r>
              <a:rPr lang="en-GB" sz="2000" b="1" dirty="0">
                <a:solidFill>
                  <a:schemeClr val="folHlink"/>
                </a:solidFill>
                <a:latin typeface="Courier New" pitchFamily="49" charset="0"/>
              </a:rPr>
              <a:t>middle</a:t>
            </a:r>
            <a:r>
              <a:rPr lang="en-GB" sz="2000" b="1" dirty="0">
                <a:latin typeface="Courier New" pitchFamily="49" charset="0"/>
              </a:rPr>
              <a:t>"&gt;&lt;td&gt;&lt;/td&gt;&lt;/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&lt;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000" b="1" dirty="0">
                <a:latin typeface="Courier New" pitchFamily="49" charset="0"/>
              </a:rPr>
              <a:t>="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000" b="1" dirty="0">
                <a:latin typeface="Courier New" pitchFamily="49" charset="0"/>
              </a:rPr>
              <a:t>"&gt;&lt;td&gt;&lt;/td&gt;&lt;/</a:t>
            </a:r>
            <a:r>
              <a:rPr lang="en-GB" sz="2000" b="1" dirty="0" err="1">
                <a:latin typeface="Courier New" pitchFamily="49" charset="0"/>
              </a:rPr>
              <a:t>tr</a:t>
            </a:r>
            <a:r>
              <a:rPr lang="en-GB" sz="2000" b="1" dirty="0">
                <a:latin typeface="Courier New" pitchFamily="49" charset="0"/>
              </a:rPr>
              <a:t>&gt;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&lt;/table&gt;</a:t>
            </a:r>
          </a:p>
          <a:p>
            <a:pPr marL="609600" indent="-609600">
              <a:lnSpc>
                <a:spcPct val="90000"/>
              </a:lnSpc>
            </a:pPr>
            <a:r>
              <a:rPr lang="en-GB" sz="2400" dirty="0"/>
              <a:t>Add the image to the </a:t>
            </a:r>
            <a:r>
              <a:rPr lang="en-GB" sz="2400" i="1" dirty="0"/>
              <a:t>background</a:t>
            </a:r>
          </a:p>
          <a:p>
            <a:pPr marL="1157288" lvl="1" indent="-533400">
              <a:lnSpc>
                <a:spcPct val="90000"/>
              </a:lnSpc>
              <a:buFontTx/>
              <a:buChar char="•"/>
            </a:pPr>
            <a:r>
              <a:rPr lang="en-GB" sz="2000" b="1" dirty="0" err="1">
                <a:latin typeface="Courier New" pitchFamily="49" charset="0"/>
              </a:rPr>
              <a:t>tr#</a:t>
            </a:r>
            <a:r>
              <a:rPr lang="en-GB" sz="2000" b="1" dirty="0" err="1">
                <a:solidFill>
                  <a:schemeClr val="folHlink"/>
                </a:solidFill>
                <a:latin typeface="Courier New" pitchFamily="49" charset="0"/>
              </a:rPr>
              <a:t>middle</a:t>
            </a:r>
            <a:r>
              <a:rPr lang="en-GB" sz="2000" b="1" dirty="0">
                <a:latin typeface="Courier New" pitchFamily="49" charset="0"/>
              </a:rPr>
              <a:t> {</a:t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	</a:t>
            </a: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background:</a:t>
            </a:r>
            <a:b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</a:b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		white url(honduras-stars.gif)</a:t>
            </a:r>
            <a:b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</a:b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		no-repeat </a:t>
            </a:r>
            <a:r>
              <a:rPr lang="en-GB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center</a:t>
            </a: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center</a:t>
            </a:r>
            <a:r>
              <a:rPr lang="en-GB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</a:rPr>
              <a:t>;</a:t>
            </a:r>
            <a:r>
              <a:rPr lang="en-GB" sz="2000" b="1" dirty="0">
                <a:solidFill>
                  <a:srgbClr val="990033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990033"/>
                </a:solidFill>
                <a:latin typeface="Courier New" pitchFamily="49" charset="0"/>
              </a:rPr>
            </a:b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400" i="1" dirty="0"/>
              <a:t>OR</a:t>
            </a:r>
          </a:p>
          <a:p>
            <a:pPr marL="609600" indent="-609600">
              <a:lnSpc>
                <a:spcPct val="90000"/>
              </a:lnSpc>
            </a:pPr>
            <a:r>
              <a:rPr lang="en-GB" sz="2400" dirty="0"/>
              <a:t>Add the image to the </a:t>
            </a:r>
            <a:r>
              <a:rPr lang="en-GB" sz="2400" i="1" dirty="0"/>
              <a:t>foreground</a:t>
            </a:r>
            <a:r>
              <a:rPr lang="en-GB" sz="2400" dirty="0"/>
              <a:t> by modifying the table…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E68F-DD38-4A8D-81F1-AC061E09B2A8}" type="slidenum">
              <a:rPr lang="en-GB"/>
              <a:pPr/>
              <a:t>48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animBg="1"/>
      <p:bldP spid="675843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sz="3200"/>
              <a:t>Alternative: HTML table + </a:t>
            </a:r>
            <a:r>
              <a:rPr lang="en-GB" sz="3200" b="1">
                <a:latin typeface="Courier New" pitchFamily="49" charset="0"/>
              </a:rPr>
              <a:t>&lt;img&gt;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b="1">
                <a:latin typeface="Courier New" pitchFamily="49" charset="0"/>
              </a:rPr>
              <a:t>&lt;table&gt;</a:t>
            </a:r>
            <a:br>
              <a:rPr lang="en-GB" sz="2400" b="1">
                <a:latin typeface="Courier New" pitchFamily="49" charset="0"/>
              </a:rPr>
            </a:br>
            <a:r>
              <a:rPr lang="en-GB" sz="2400" b="1">
                <a:latin typeface="Courier New" pitchFamily="49" charset="0"/>
              </a:rPr>
              <a:t>	&lt;tr </a:t>
            </a:r>
            <a:r>
              <a:rPr lang="en-GB" sz="2400" b="1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400" b="1">
                <a:latin typeface="Courier New" pitchFamily="49" charset="0"/>
              </a:rPr>
              <a:t>="</a:t>
            </a:r>
            <a:r>
              <a:rPr lang="en-GB" sz="2400" b="1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400" b="1">
                <a:latin typeface="Courier New" pitchFamily="49" charset="0"/>
              </a:rPr>
              <a:t>"&gt;&lt;td&gt;&lt;/td&gt;&lt;/tr&gt;</a:t>
            </a:r>
            <a:br>
              <a:rPr lang="en-GB" sz="2400" b="1">
                <a:latin typeface="Courier New" pitchFamily="49" charset="0"/>
              </a:rPr>
            </a:br>
            <a:r>
              <a:rPr lang="en-GB" sz="2400" b="1">
                <a:latin typeface="Courier New" pitchFamily="49" charset="0"/>
              </a:rPr>
              <a:t>	&lt;tr </a:t>
            </a:r>
            <a:r>
              <a:rPr lang="en-GB" sz="2400" b="1">
                <a:solidFill>
                  <a:schemeClr val="accent1"/>
                </a:solidFill>
                <a:latin typeface="Courier New" pitchFamily="49" charset="0"/>
              </a:rPr>
              <a:t>id</a:t>
            </a:r>
            <a:r>
              <a:rPr lang="en-GB" sz="2400" b="1">
                <a:latin typeface="Courier New" pitchFamily="49" charset="0"/>
              </a:rPr>
              <a:t>="</a:t>
            </a:r>
            <a:r>
              <a:rPr lang="en-GB" sz="2400" b="1">
                <a:solidFill>
                  <a:schemeClr val="folHlink"/>
                </a:solidFill>
                <a:latin typeface="Courier New" pitchFamily="49" charset="0"/>
              </a:rPr>
              <a:t>middle</a:t>
            </a:r>
            <a:r>
              <a:rPr lang="en-GB" sz="2400" b="1">
                <a:latin typeface="Courier New" pitchFamily="49" charset="0"/>
              </a:rPr>
              <a:t>"&gt;&lt;td&gt;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b="1">
                <a:latin typeface="Courier New" pitchFamily="49" charset="0"/>
              </a:rPr>
              <a:t>		&lt;img src="stars.gif" /&gt;</a:t>
            </a:r>
            <a:br>
              <a:rPr lang="en-GB" sz="2400" b="1">
                <a:latin typeface="Courier New" pitchFamily="49" charset="0"/>
              </a:rPr>
            </a:br>
            <a:r>
              <a:rPr lang="en-GB" sz="2400" b="1">
                <a:latin typeface="Courier New" pitchFamily="49" charset="0"/>
              </a:rPr>
              <a:t>	&lt;/td&gt;&lt;/tr&gt;</a:t>
            </a:r>
            <a:br>
              <a:rPr lang="en-GB" sz="2400" b="1">
                <a:latin typeface="Courier New" pitchFamily="49" charset="0"/>
              </a:rPr>
            </a:br>
            <a:r>
              <a:rPr lang="en-GB" sz="2400" b="1">
                <a:latin typeface="Courier New" pitchFamily="49" charset="0"/>
              </a:rPr>
              <a:t>	&lt;tr </a:t>
            </a:r>
            <a:r>
              <a:rPr lang="en-GB" sz="2400" b="1">
                <a:solidFill>
                  <a:srgbClr val="FF9900"/>
                </a:solidFill>
                <a:latin typeface="Courier New" pitchFamily="49" charset="0"/>
              </a:rPr>
              <a:t>class</a:t>
            </a:r>
            <a:r>
              <a:rPr lang="en-GB" sz="2400" b="1">
                <a:latin typeface="Courier New" pitchFamily="49" charset="0"/>
              </a:rPr>
              <a:t>="</a:t>
            </a:r>
            <a:r>
              <a:rPr lang="en-GB" sz="2400" b="1">
                <a:solidFill>
                  <a:schemeClr val="accent2"/>
                </a:solidFill>
                <a:latin typeface="Courier New" pitchFamily="49" charset="0"/>
              </a:rPr>
              <a:t>blue</a:t>
            </a:r>
            <a:r>
              <a:rPr lang="en-GB" sz="2400" b="1">
                <a:latin typeface="Courier New" pitchFamily="49" charset="0"/>
              </a:rPr>
              <a:t>"&gt;&lt;td&gt;&lt;/td&gt;&lt;/tr&gt;</a:t>
            </a:r>
            <a:br>
              <a:rPr lang="en-GB" sz="2400" b="1">
                <a:latin typeface="Courier New" pitchFamily="49" charset="0"/>
              </a:rPr>
            </a:br>
            <a:r>
              <a:rPr lang="en-GB" sz="2400" b="1">
                <a:latin typeface="Courier New" pitchFamily="49" charset="0"/>
              </a:rPr>
              <a:t>&lt;/table&gt;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/>
              <a:t>CSS: Centre the stars? Many ways…</a:t>
            </a:r>
          </a:p>
          <a:p>
            <a:pPr marL="1255713" lvl="1" indent="-533400">
              <a:lnSpc>
                <a:spcPct val="90000"/>
              </a:lnSpc>
            </a:pPr>
            <a:r>
              <a:rPr lang="en-GB" sz="2000"/>
              <a:t>Positioning?  Is the image bigger than the row?</a:t>
            </a:r>
          </a:p>
          <a:p>
            <a:pPr marL="1255713" lvl="1" indent="-533400">
              <a:lnSpc>
                <a:spcPct val="90000"/>
              </a:lnSpc>
            </a:pPr>
            <a:r>
              <a:rPr lang="en-GB" sz="2000" b="1">
                <a:latin typeface="Courier New" pitchFamily="49" charset="0"/>
              </a:rPr>
              <a:t>&lt;center&gt; </a:t>
            </a:r>
            <a:r>
              <a:rPr lang="en-GB" sz="2000"/>
              <a:t>tag? Old-fashioned &amp; invalid!</a:t>
            </a:r>
          </a:p>
          <a:p>
            <a:pPr marL="1255713" lvl="1" indent="-533400">
              <a:lnSpc>
                <a:spcPct val="90000"/>
              </a:lnSpc>
            </a:pPr>
            <a:r>
              <a:rPr lang="en-GB" sz="2000"/>
              <a:t>Margin? Padding? Possible…</a:t>
            </a:r>
          </a:p>
          <a:p>
            <a:pPr marL="1255713" lvl="1" indent="-533400">
              <a:lnSpc>
                <a:spcPct val="90000"/>
              </a:lnSpc>
            </a:pPr>
            <a:r>
              <a:rPr lang="en-GB" sz="2000"/>
              <a:t>Easiest!</a:t>
            </a:r>
            <a:r>
              <a:rPr lang="en-GB" sz="2000" b="1">
                <a:latin typeface="Courier New" pitchFamily="49" charset="0"/>
              </a:rPr>
              <a:t> </a:t>
            </a:r>
            <a:r>
              <a:rPr lang="en-GB" sz="1800" b="1">
                <a:latin typeface="Courier New" pitchFamily="49" charset="0"/>
              </a:rPr>
              <a:t>tr#</a:t>
            </a:r>
            <a:r>
              <a:rPr lang="en-GB" sz="1800" b="1">
                <a:solidFill>
                  <a:schemeClr val="folHlink"/>
                </a:solidFill>
                <a:latin typeface="Courier New" pitchFamily="49" charset="0"/>
              </a:rPr>
              <a:t>middle</a:t>
            </a:r>
            <a:r>
              <a:rPr lang="en-GB" sz="1800" b="1">
                <a:latin typeface="Courier New" pitchFamily="49" charset="0"/>
              </a:rPr>
              <a:t> { text-align: center; }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448A-B7D4-4D7D-8665-5FACA4CA87E2}" type="slidenum">
              <a:rPr lang="en-GB"/>
              <a:pPr/>
              <a:t>49</a:t>
            </a:fld>
            <a:endParaRPr lang="en-GB"/>
          </a:p>
        </p:txBody>
      </p:sp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2285984" y="2925762"/>
            <a:ext cx="4535487" cy="431800"/>
          </a:xfrm>
          <a:prstGeom prst="rect">
            <a:avLst/>
          </a:prstGeom>
          <a:noFill/>
          <a:ln w="12700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7524750" y="2251075"/>
            <a:ext cx="1381125" cy="1200150"/>
          </a:xfrm>
          <a:prstGeom prst="rect">
            <a:avLst/>
          </a:prstGeom>
          <a:solidFill>
            <a:schemeClr val="tx1"/>
          </a:solidFill>
          <a:ln w="12700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i="0"/>
              <a:t>Invalid!</a:t>
            </a:r>
            <a:r>
              <a:rPr lang="en-GB"/>
              <a:t> What's missing?</a:t>
            </a:r>
          </a:p>
        </p:txBody>
      </p:sp>
      <p:cxnSp>
        <p:nvCxnSpPr>
          <p:cNvPr id="677894" name="AutoShape 6"/>
          <p:cNvCxnSpPr>
            <a:cxnSpLocks noChangeShapeType="1"/>
            <a:stCxn id="677892" idx="3"/>
            <a:endCxn id="677893" idx="1"/>
          </p:cNvCxnSpPr>
          <p:nvPr/>
        </p:nvCxnSpPr>
        <p:spPr bwMode="auto">
          <a:xfrm flipV="1">
            <a:off x="6821471" y="2851150"/>
            <a:ext cx="703279" cy="290512"/>
          </a:xfrm>
          <a:prstGeom prst="straightConnector1">
            <a:avLst/>
          </a:prstGeom>
          <a:noFill/>
          <a:ln w="12700">
            <a:solidFill>
              <a:srgbClr val="FF99FF"/>
            </a:solidFill>
            <a:round/>
            <a:headEnd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7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7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7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7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0" grpId="0" animBg="1"/>
      <p:bldP spid="677891" grpId="0" build="p" animBg="1"/>
      <p:bldP spid="677892" grpId="0" animBg="1"/>
      <p:bldP spid="6778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CSS3: </a:t>
            </a:r>
            <a:r>
              <a:rPr lang="en-GB" dirty="0"/>
              <a:t>Chapters </a:t>
            </a:r>
            <a:r>
              <a:rPr lang="en-GB" dirty="0" smtClean="0"/>
              <a:t>1~8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03848" y="1882808"/>
            <a:ext cx="5482952" cy="4572000"/>
          </a:xfrm>
        </p:spPr>
        <p:txBody>
          <a:bodyPr/>
          <a:lstStyle/>
          <a:p>
            <a:r>
              <a:rPr lang="en-GB" dirty="0" smtClean="0"/>
              <a:t>Ch1 – CSS intro</a:t>
            </a: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Ch2 – HTML5</a:t>
            </a:r>
          </a:p>
          <a:p>
            <a:r>
              <a:rPr lang="en-GB" dirty="0" smtClean="0"/>
              <a:t>Ch3 – CSS basics</a:t>
            </a:r>
          </a:p>
          <a:p>
            <a:r>
              <a:rPr lang="en-GB" dirty="0" smtClean="0"/>
              <a:t>Ch4 – CSS selectors</a:t>
            </a:r>
          </a:p>
          <a:p>
            <a:r>
              <a:rPr lang="en-GB" dirty="0" smtClean="0"/>
              <a:t>Ch5 – Font properties</a:t>
            </a:r>
          </a:p>
          <a:p>
            <a:r>
              <a:rPr lang="en-GB" dirty="0" smtClean="0"/>
              <a:t>Ch6 – Test properties</a:t>
            </a:r>
          </a:p>
          <a:p>
            <a:r>
              <a:rPr lang="en-GB" dirty="0" smtClean="0"/>
              <a:t>Ch7 – Colour &amp; background</a:t>
            </a:r>
          </a:p>
          <a:p>
            <a:r>
              <a:rPr lang="en-GB" dirty="0" smtClean="0"/>
              <a:t>Ch8 – Lists and tables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+mn-lt"/>
              </a:rPr>
              <a:t>CO2013/CO3013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133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0FF671-37D5-499B-90BD-3C157D8A6C9C}" type="slidenum">
              <a:rPr lang="en-GB"/>
              <a:pPr/>
              <a:t>5</a:t>
            </a:fld>
            <a:endParaRPr lang="en-GB"/>
          </a:p>
        </p:txBody>
      </p:sp>
      <p:sp>
        <p:nvSpPr>
          <p:cNvPr id="133168" name="Rectangle 47"/>
          <p:cNvSpPr>
            <a:spLocks noChangeArrowheads="1"/>
          </p:cNvSpPr>
          <p:nvPr/>
        </p:nvSpPr>
        <p:spPr bwMode="auto">
          <a:xfrm>
            <a:off x="0" y="60118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Times New Roman" charset="0"/>
            </a:endParaRPr>
          </a:p>
        </p:txBody>
      </p:sp>
      <p:pic>
        <p:nvPicPr>
          <p:cNvPr id="4823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233719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Style the flag…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Add a border to make the white space stand out:</a:t>
            </a:r>
          </a:p>
          <a:p>
            <a:pPr lvl="1">
              <a:lnSpc>
                <a:spcPct val="90000"/>
              </a:lnSpc>
            </a:pPr>
            <a:r>
              <a:rPr lang="en-GB" sz="2400" b="1">
                <a:latin typeface="Courier New" pitchFamily="49" charset="0"/>
              </a:rPr>
              <a:t>table {border: 1px solid black; }</a:t>
            </a:r>
          </a:p>
          <a:p>
            <a:pPr>
              <a:lnSpc>
                <a:spcPct val="90000"/>
              </a:lnSpc>
            </a:pPr>
            <a:r>
              <a:rPr lang="en-GB" sz="2800"/>
              <a:t>Dodgy!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More white space </a:t>
            </a:r>
            <a:r>
              <a:rPr lang="en-GB" sz="2400">
                <a:sym typeface="Symbol" pitchFamily="18" charset="2"/>
              </a:rPr>
              <a:t></a:t>
            </a:r>
          </a:p>
          <a:p>
            <a:pPr>
              <a:lnSpc>
                <a:spcPct val="90000"/>
              </a:lnSpc>
            </a:pPr>
            <a:r>
              <a:rPr lang="en-GB" sz="2800"/>
              <a:t>Collapse those</a:t>
            </a:r>
            <a:br>
              <a:rPr lang="en-GB" sz="2800"/>
            </a:br>
            <a:r>
              <a:rPr lang="en-GB" sz="2800"/>
              <a:t>borders! CSS!!</a:t>
            </a:r>
          </a:p>
          <a:p>
            <a:pPr lvl="1">
              <a:lnSpc>
                <a:spcPct val="90000"/>
              </a:lnSpc>
            </a:pPr>
            <a:r>
              <a:rPr lang="en-GB" sz="2400" b="1">
                <a:latin typeface="Courier New" pitchFamily="49" charset="0"/>
              </a:rPr>
              <a:t>border-collapse:</a:t>
            </a:r>
            <a:br>
              <a:rPr lang="en-GB" sz="2400" b="1">
                <a:latin typeface="Courier New" pitchFamily="49" charset="0"/>
              </a:rPr>
            </a:br>
            <a:r>
              <a:rPr lang="en-GB" sz="2400" b="1">
                <a:latin typeface="Courier New" pitchFamily="49" charset="0"/>
              </a:rPr>
              <a:t> 	collapse;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634-1E8F-4B0F-A522-1F2E37FA6FF5}" type="slidenum">
              <a:rPr lang="en-GB"/>
              <a:pPr/>
              <a:t>50</a:t>
            </a:fld>
            <a:endParaRPr lang="en-GB"/>
          </a:p>
        </p:txBody>
      </p:sp>
      <p:pic>
        <p:nvPicPr>
          <p:cNvPr id="67994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8063" y="2924175"/>
            <a:ext cx="4146550" cy="303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D7E3-4E3A-45B2-A70E-339B54334354}" type="slidenum">
              <a:rPr lang="en-GB"/>
              <a:pPr/>
              <a:t>51</a:t>
            </a:fld>
            <a:endParaRPr lang="en-GB"/>
          </a:p>
        </p:txBody>
      </p:sp>
      <p:pic>
        <p:nvPicPr>
          <p:cNvPr id="681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9700" y="187325"/>
            <a:ext cx="6324600" cy="590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Centring the table?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dirty="0"/>
              <a:t>Easy-</a:t>
            </a:r>
            <a:r>
              <a:rPr lang="en-GB" dirty="0" err="1"/>
              <a:t>peasy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Provided the browser is in “standards” </a:t>
            </a:r>
            <a:r>
              <a:rPr lang="en-GB" dirty="0" smtClean="0"/>
              <a:t>mode.</a:t>
            </a:r>
            <a:endParaRPr lang="en-GB" dirty="0"/>
          </a:p>
          <a:p>
            <a:pPr lvl="1"/>
            <a:r>
              <a:rPr lang="en-GB" dirty="0"/>
              <a:t>“Margin trick”</a:t>
            </a:r>
          </a:p>
          <a:p>
            <a:pPr lvl="2"/>
            <a:r>
              <a:rPr lang="en-GB" b="1" dirty="0">
                <a:latin typeface="Courier New" pitchFamily="49" charset="0"/>
              </a:rPr>
              <a:t>table {</a:t>
            </a:r>
            <a:br>
              <a:rPr lang="en-GB" b="1" dirty="0">
                <a:latin typeface="Courier New" pitchFamily="49" charset="0"/>
              </a:rPr>
            </a:br>
            <a:r>
              <a:rPr lang="en-GB" b="1" dirty="0">
                <a:latin typeface="Courier New" pitchFamily="49" charset="0"/>
              </a:rPr>
              <a:t>		margin-</a:t>
            </a:r>
            <a:r>
              <a:rPr lang="en-GB" b="1" dirty="0" err="1">
                <a:latin typeface="Courier New" pitchFamily="49" charset="0"/>
              </a:rPr>
              <a:t>left:auto</a:t>
            </a:r>
            <a:r>
              <a:rPr lang="en-GB" b="1" dirty="0">
                <a:latin typeface="Courier New" pitchFamily="49" charset="0"/>
              </a:rPr>
              <a:t>;</a:t>
            </a:r>
            <a:br>
              <a:rPr lang="en-GB" b="1" dirty="0">
                <a:latin typeface="Courier New" pitchFamily="49" charset="0"/>
              </a:rPr>
            </a:br>
            <a:r>
              <a:rPr lang="en-GB" b="1" dirty="0">
                <a:latin typeface="Courier New" pitchFamily="49" charset="0"/>
              </a:rPr>
              <a:t>		margin-</a:t>
            </a:r>
            <a:r>
              <a:rPr lang="en-GB" b="1" dirty="0" err="1">
                <a:latin typeface="Courier New" pitchFamily="49" charset="0"/>
              </a:rPr>
              <a:t>right:auto</a:t>
            </a:r>
            <a:r>
              <a:rPr lang="en-GB" b="1" dirty="0">
                <a:latin typeface="Courier New" pitchFamily="49" charset="0"/>
              </a:rPr>
              <a:t>;</a:t>
            </a:r>
            <a:br>
              <a:rPr lang="en-GB" b="1" dirty="0">
                <a:latin typeface="Courier New" pitchFamily="49" charset="0"/>
              </a:rPr>
            </a:br>
            <a:r>
              <a:rPr lang="en-GB" b="1" dirty="0">
                <a:latin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2231-B997-4BAD-BF77-D38D710EDBBF}" type="slidenum">
              <a:rPr lang="en-GB"/>
              <a:pPr/>
              <a:t>52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BF9B-E8A3-4E7E-9035-D0554BCF6D3D}" type="slidenum">
              <a:rPr lang="en-GB"/>
              <a:pPr/>
              <a:t>53</a:t>
            </a:fld>
            <a:endParaRPr lang="en-GB"/>
          </a:p>
        </p:txBody>
      </p:sp>
      <p:pic>
        <p:nvPicPr>
          <p:cNvPr id="686084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50" y="549275"/>
            <a:ext cx="72771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86085" name="Text Box 5"/>
          <p:cNvSpPr txBox="1">
            <a:spLocks noChangeArrowheads="1"/>
          </p:cNvSpPr>
          <p:nvPr/>
        </p:nvSpPr>
        <p:spPr bwMode="auto">
          <a:xfrm>
            <a:off x="8101013" y="5805488"/>
            <a:ext cx="8683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lang="en-GB" i="0">
                <a:solidFill>
                  <a:schemeClr val="tx1"/>
                </a:solidFill>
                <a:latin typeface="Verdana" pitchFamily="34" charset="0"/>
                <a:hlinkClick r:id="rId4"/>
              </a:rPr>
              <a:t>url</a:t>
            </a:r>
            <a:r>
              <a:rPr lang="en-GB" i="0">
                <a:solidFill>
                  <a:schemeClr val="tx1"/>
                </a:solidFill>
                <a:latin typeface="Verdana" pitchFamily="3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TPQuestion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sz="3100"/>
              <a:t>How many class or ID names do I need for the Spanish flag?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15D9-CACF-46D1-AA9E-820E6B0F5278}" type="slidenum">
              <a:rPr lang="en-GB"/>
              <a:pPr/>
              <a:t>54</a:t>
            </a:fld>
            <a:endParaRPr lang="en-GB"/>
          </a:p>
        </p:txBody>
      </p:sp>
      <p:pic>
        <p:nvPicPr>
          <p:cNvPr id="7034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204864"/>
            <a:ext cx="4248150" cy="28352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703494" name="vote">
            <a:hlinkClick r:id="rId7" action="ppaction://program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3491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600200"/>
            <a:ext cx="3886200" cy="4421188"/>
          </a:xfrm>
          <a:ln/>
        </p:spPr>
        <p:txBody>
          <a:bodyPr>
            <a:noAutofit/>
          </a:bodyPr>
          <a:lstStyle/>
          <a:p>
            <a:pPr marL="715963" indent="-715963">
              <a:buFontTx/>
              <a:buAutoNum type="arabicPeriod"/>
            </a:pPr>
            <a:r>
              <a:rPr lang="en-GB" dirty="0" smtClean="0"/>
              <a:t>(middle</a:t>
            </a:r>
            <a:r>
              <a:rPr lang="en-GB" dirty="0"/>
              <a:t>?)</a:t>
            </a:r>
          </a:p>
          <a:p>
            <a:pPr marL="715963" indent="-715963">
              <a:buFontTx/>
              <a:buAutoNum type="arabicPeriod"/>
            </a:pPr>
            <a:r>
              <a:rPr lang="en-GB" dirty="0" smtClean="0"/>
              <a:t>(</a:t>
            </a:r>
            <a:r>
              <a:rPr lang="en-GB" dirty="0"/>
              <a:t>red &amp; yellow?)</a:t>
            </a:r>
          </a:p>
          <a:p>
            <a:pPr marL="715963" indent="-715963">
              <a:buFontTx/>
              <a:buAutoNum type="arabicPeriod"/>
            </a:pPr>
            <a:r>
              <a:rPr lang="en-GB" dirty="0" smtClean="0"/>
              <a:t>(</a:t>
            </a:r>
            <a:r>
              <a:rPr lang="en-GB" dirty="0"/>
              <a:t>top, middle &amp; bottom?)</a:t>
            </a:r>
          </a:p>
          <a:p>
            <a:pPr marL="715963" indent="-715963">
              <a:buFontTx/>
              <a:buAutoNum type="arabicPeriod"/>
            </a:pPr>
            <a:r>
              <a:rPr lang="en-GB" dirty="0" smtClean="0"/>
              <a:t>(top</a:t>
            </a:r>
            <a:r>
              <a:rPr lang="en-GB" dirty="0"/>
              <a:t>, middle, bottom &amp; picture?)</a:t>
            </a:r>
          </a:p>
        </p:txBody>
      </p:sp>
      <p:graphicFrame>
        <p:nvGraphicFramePr>
          <p:cNvPr id="9" name="TPChart"/>
          <p:cNvGraphicFramePr>
            <a:graphicFrameLocks noChangeAspect="1"/>
          </p:cNvGraphicFramePr>
          <p:nvPr/>
        </p:nvGraphicFramePr>
        <p:xfrm>
          <a:off x="4508500" y="1669876"/>
          <a:ext cx="4572000" cy="5143500"/>
        </p:xfrm>
        <a:graphic>
          <a:graphicData uri="http://schemas.openxmlformats.org/presentationml/2006/ole">
            <p:oleObj spid="_x0000_s703495" name="Chart" r:id="rId8" imgW="4572000" imgH="5143500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39211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3200"/>
              <a:t>Spanish flag CSS</a:t>
            </a:r>
          </a:p>
        </p:txBody>
      </p:sp>
      <p:graphicFrame>
        <p:nvGraphicFramePr>
          <p:cNvPr id="705574" name="Group 38"/>
          <p:cNvGraphicFramePr>
            <a:graphicFrameLocks noGrp="1"/>
          </p:cNvGraphicFramePr>
          <p:nvPr>
            <p:ph type="tbl" idx="1"/>
          </p:nvPr>
        </p:nvGraphicFramePr>
        <p:xfrm>
          <a:off x="179388" y="620713"/>
          <a:ext cx="8785225" cy="6156960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295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1. table {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background-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color:red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;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tr#middle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{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background-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color:yellow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;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tr#middle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td {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padding-left:20%;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2. tr.red {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background-color:red;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tr#yellow {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background-color:yellow;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tr#yellow td {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padding-left:20%;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20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3. tr#top,tr#bottom {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background-color:red;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tr#middle {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background-color:yellow;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tr#middle td {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padding-left:20%;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4. 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tr#top,tr#bottom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{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background-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color:red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;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tr#middle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{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background-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color:yellow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;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tr#picture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img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{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padding-left:20%;</a:t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F056-8AA0-4D14-86F5-C266562D38AF}" type="slidenum">
              <a:rPr lang="en-GB"/>
              <a:pPr/>
              <a:t>55</a:t>
            </a:fld>
            <a:endParaRPr lang="en-GB"/>
          </a:p>
        </p:txBody>
      </p:sp>
      <p:pic>
        <p:nvPicPr>
          <p:cNvPr id="705575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3275" y="0"/>
            <a:ext cx="720725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05576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725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05577" name="Rectangle 41"/>
          <p:cNvSpPr>
            <a:spLocks noChangeArrowheads="1"/>
          </p:cNvSpPr>
          <p:nvPr/>
        </p:nvSpPr>
        <p:spPr bwMode="auto">
          <a:xfrm>
            <a:off x="250825" y="692150"/>
            <a:ext cx="4249738" cy="28082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78" name="Rectangle 42"/>
          <p:cNvSpPr>
            <a:spLocks noChangeArrowheads="1"/>
          </p:cNvSpPr>
          <p:nvPr/>
        </p:nvSpPr>
        <p:spPr bwMode="auto">
          <a:xfrm>
            <a:off x="4643438" y="692150"/>
            <a:ext cx="4249737" cy="28082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79" name="Rectangle 43"/>
          <p:cNvSpPr>
            <a:spLocks noChangeArrowheads="1"/>
          </p:cNvSpPr>
          <p:nvPr/>
        </p:nvSpPr>
        <p:spPr bwMode="auto">
          <a:xfrm>
            <a:off x="250825" y="3644900"/>
            <a:ext cx="4249738" cy="28082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80" name="Rectangle 44"/>
          <p:cNvSpPr>
            <a:spLocks noChangeArrowheads="1"/>
          </p:cNvSpPr>
          <p:nvPr/>
        </p:nvSpPr>
        <p:spPr bwMode="auto">
          <a:xfrm>
            <a:off x="4643438" y="3644900"/>
            <a:ext cx="4249737" cy="28082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05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05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05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05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77" grpId="0" animBg="1"/>
      <p:bldP spid="705578" grpId="0" animBg="1"/>
      <p:bldP spid="705579" grpId="0" animBg="1"/>
      <p:bldP spid="70558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GB"/>
              <a:t>New stuff…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Sizing &amp; positioning things with CSS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BD007A0-2129-485E-BBE4-BFF8B0A5CB5A}" type="datetime5">
              <a:rPr lang="en-GB"/>
              <a:pPr/>
              <a:t>3-Oct-12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BBB97C9-7346-40D8-919B-E713057BF1D6}" type="slidenum">
              <a:rPr lang="en-GB"/>
              <a:pPr/>
              <a:t>56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r>
              <a:rPr lang="en-GB"/>
              <a:t>CSS units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495800"/>
          </a:xfrm>
          <a:ln/>
        </p:spPr>
        <p:txBody>
          <a:bodyPr/>
          <a:lstStyle/>
          <a:p>
            <a:r>
              <a:rPr lang="en-GB" sz="2400" b="1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px</a:t>
            </a:r>
            <a:endParaRPr lang="en-GB" sz="2400">
              <a:sym typeface="Symbol" pitchFamily="18" charset="2"/>
            </a:endParaRPr>
          </a:p>
          <a:p>
            <a:pPr lvl="1"/>
            <a:r>
              <a:rPr lang="en-GB" sz="2000">
                <a:sym typeface="Symbol" pitchFamily="18" charset="2"/>
              </a:rPr>
              <a:t>Screen pixels (</a:t>
            </a:r>
            <a:r>
              <a:rPr lang="en-GB" sz="2000" i="1">
                <a:sym typeface="Symbol" pitchFamily="18" charset="2"/>
              </a:rPr>
              <a:t>e.g.</a:t>
            </a:r>
            <a:r>
              <a:rPr lang="en-GB" sz="2000">
                <a:sym typeface="Symbol" pitchFamily="18" charset="2"/>
              </a:rPr>
              <a:t> screen may be 1024x768 pixels)</a:t>
            </a:r>
          </a:p>
          <a:p>
            <a:r>
              <a:rPr lang="en-GB" sz="2400" b="1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pt</a:t>
            </a:r>
            <a:endParaRPr lang="en-GB" sz="2400">
              <a:sym typeface="Symbol" pitchFamily="18" charset="2"/>
            </a:endParaRPr>
          </a:p>
          <a:p>
            <a:pPr lvl="1"/>
            <a:r>
              <a:rPr lang="en-GB" sz="2000">
                <a:sym typeface="Symbol" pitchFamily="18" charset="2"/>
              </a:rPr>
              <a:t>Points ~1/72 of an inch (</a:t>
            </a:r>
            <a:r>
              <a:rPr lang="en-GB" sz="2000" i="1">
                <a:sym typeface="Symbol" pitchFamily="18" charset="2"/>
              </a:rPr>
              <a:t>e.g.</a:t>
            </a:r>
            <a:r>
              <a:rPr lang="en-GB" sz="2000">
                <a:sym typeface="Symbol" pitchFamily="18" charset="2"/>
              </a:rPr>
              <a:t> this is 20pt text)</a:t>
            </a:r>
          </a:p>
          <a:p>
            <a:r>
              <a:rPr lang="en-GB" sz="2400" b="1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ex</a:t>
            </a:r>
            <a:endParaRPr lang="en-GB" sz="2400">
              <a:sym typeface="Symbol" pitchFamily="18" charset="2"/>
            </a:endParaRPr>
          </a:p>
          <a:p>
            <a:pPr lvl="1"/>
            <a:r>
              <a:rPr lang="en-GB" sz="2000">
                <a:sym typeface="Symbol" pitchFamily="18" charset="2"/>
              </a:rPr>
              <a:t>Font-relative size: The height of an 'x'.</a:t>
            </a:r>
          </a:p>
          <a:p>
            <a:r>
              <a:rPr lang="en-GB" sz="2400" b="1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em</a:t>
            </a:r>
            <a:endParaRPr lang="en-GB" sz="2400">
              <a:sym typeface="Symbol" pitchFamily="18" charset="2"/>
            </a:endParaRPr>
          </a:p>
          <a:p>
            <a:pPr lvl="1"/>
            <a:r>
              <a:rPr lang="en-GB" sz="2000">
                <a:sym typeface="Symbol" pitchFamily="18" charset="2"/>
              </a:rPr>
              <a:t>Font-relative size: The width of an 'M'.</a:t>
            </a:r>
          </a:p>
          <a:p>
            <a:r>
              <a:rPr lang="en-GB" sz="2400" b="1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%</a:t>
            </a:r>
            <a:endParaRPr lang="en-GB" sz="2400">
              <a:sym typeface="Symbol" pitchFamily="18" charset="2"/>
            </a:endParaRPr>
          </a:p>
          <a:p>
            <a:pPr lvl="1"/>
            <a:r>
              <a:rPr lang="en-GB" sz="2000">
                <a:sym typeface="Symbol" pitchFamily="18" charset="2"/>
              </a:rPr>
              <a:t>Relative to the </a:t>
            </a:r>
            <a:r>
              <a:rPr lang="en-GB" sz="2000" i="1">
                <a:sym typeface="Symbol" pitchFamily="18" charset="2"/>
              </a:rPr>
              <a:t>container's</a:t>
            </a:r>
            <a:r>
              <a:rPr lang="en-GB" sz="2000">
                <a:sym typeface="Symbol" pitchFamily="18" charset="2"/>
              </a:rPr>
              <a:t> size</a:t>
            </a:r>
            <a:br>
              <a:rPr lang="en-GB" sz="2000">
                <a:sym typeface="Symbol" pitchFamily="18" charset="2"/>
              </a:rPr>
            </a:br>
            <a:r>
              <a:rPr lang="en-GB" sz="2000">
                <a:sym typeface="Symbol" pitchFamily="18" charset="2"/>
              </a:rPr>
              <a:t>(</a:t>
            </a:r>
            <a:r>
              <a:rPr lang="en-GB" sz="2000" i="1">
                <a:sym typeface="Symbol" pitchFamily="18" charset="2"/>
              </a:rPr>
              <a:t>e.g.</a:t>
            </a:r>
            <a:r>
              <a:rPr lang="en-GB" sz="2000">
                <a:sym typeface="Symbol" pitchFamily="18" charset="2"/>
              </a:rPr>
              <a:t> font-size: 80% is 80% of the container's font size)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75C-EBA0-409E-A77E-1C5CD925E2EE}" type="slidenum">
              <a:rPr lang="en-GB"/>
              <a:pPr/>
              <a:t>57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r>
              <a:rPr lang="en-GB"/>
              <a:t>Dynamic positioning with style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495800"/>
          </a:xfrm>
          <a:ln/>
        </p:spPr>
        <p:txBody>
          <a:bodyPr/>
          <a:lstStyle/>
          <a:p>
            <a:r>
              <a:rPr lang="en-GB" b="1">
                <a:solidFill>
                  <a:schemeClr val="folHlink"/>
                </a:solidFill>
                <a:latin typeface="Courier New" pitchFamily="49" charset="0"/>
              </a:rPr>
              <a:t>left</a:t>
            </a:r>
            <a:r>
              <a:rPr lang="en-GB"/>
              <a:t> &amp; </a:t>
            </a:r>
            <a:r>
              <a:rPr lang="en-GB" b="1">
                <a:solidFill>
                  <a:schemeClr val="folHlink"/>
                </a:solidFill>
                <a:latin typeface="Courier New" pitchFamily="49" charset="0"/>
              </a:rPr>
              <a:t>top</a:t>
            </a:r>
            <a:r>
              <a:rPr lang="en-GB"/>
              <a:t> edges of element</a:t>
            </a:r>
          </a:p>
          <a:p>
            <a:pPr lvl="1"/>
            <a:r>
              <a:rPr lang="en-GB" b="1">
                <a:solidFill>
                  <a:schemeClr val="folHlink"/>
                </a:solidFill>
                <a:latin typeface="Courier New" pitchFamily="49" charset="0"/>
              </a:rPr>
              <a:t>right/bottom</a:t>
            </a:r>
            <a:r>
              <a:rPr lang="en-GB"/>
              <a:t> are alternatives</a:t>
            </a:r>
          </a:p>
          <a:p>
            <a:pPr lvl="1"/>
            <a:r>
              <a:rPr lang="en-GB" b="1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b="1">
                <a:solidFill>
                  <a:schemeClr val="folHlink"/>
                </a:solidFill>
                <a:latin typeface="Courier New" pitchFamily="49" charset="0"/>
              </a:rPr>
              <a:t>absolute</a:t>
            </a:r>
            <a:r>
              <a:rPr lang="en-GB" b="1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/>
              <a:t> relative to window</a:t>
            </a:r>
          </a:p>
          <a:p>
            <a:pPr lvl="1"/>
            <a:r>
              <a:rPr lang="en-GB" b="1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b="1">
                <a:solidFill>
                  <a:schemeClr val="folHlink"/>
                </a:solidFill>
                <a:latin typeface="Courier New" pitchFamily="49" charset="0"/>
              </a:rPr>
              <a:t>relative</a:t>
            </a:r>
            <a:r>
              <a:rPr lang="en-GB" b="1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/>
              <a:t> w.r.t container</a:t>
            </a:r>
          </a:p>
          <a:p>
            <a:r>
              <a:rPr lang="en-GB"/>
              <a:t>These are read/write properties</a:t>
            </a:r>
          </a:p>
          <a:p>
            <a:pPr lvl="1"/>
            <a:r>
              <a:rPr lang="en-GB"/>
              <a:t>However it’s only possible to read </a:t>
            </a:r>
            <a:r>
              <a:rPr lang="en-GB" b="1">
                <a:solidFill>
                  <a:schemeClr val="folHlink"/>
                </a:solidFill>
                <a:latin typeface="Courier New" pitchFamily="49" charset="0"/>
              </a:rPr>
              <a:t>left</a:t>
            </a:r>
            <a:r>
              <a:rPr lang="en-GB"/>
              <a:t>/</a:t>
            </a:r>
            <a:r>
              <a:rPr lang="en-GB" b="1">
                <a:solidFill>
                  <a:schemeClr val="folHlink"/>
                </a:solidFill>
                <a:latin typeface="Courier New" pitchFamily="49" charset="0"/>
              </a:rPr>
              <a:t>top</a:t>
            </a:r>
            <a:r>
              <a:rPr lang="en-GB"/>
              <a:t>/... from elements that are </a:t>
            </a:r>
            <a:r>
              <a:rPr lang="en-GB" u="sng"/>
              <a:t>already positioned</a:t>
            </a:r>
            <a:r>
              <a:rPr lang="en-GB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9C3B-403C-478E-AE6F-22DA1057954D}" type="slidenum">
              <a:rPr lang="en-GB"/>
              <a:pPr/>
              <a:t>58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79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 animBg="1"/>
      <p:bldP spid="467971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ln/>
        </p:spPr>
        <p:txBody>
          <a:bodyPr/>
          <a:lstStyle/>
          <a:p>
            <a:r>
              <a:rPr lang="en-GB"/>
              <a:t>Positionable layers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48006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800" b="1">
                <a:latin typeface="Courier New" pitchFamily="49" charset="0"/>
              </a:rPr>
              <a:t>&lt;div&gt;</a:t>
            </a:r>
            <a:r>
              <a:rPr lang="en-GB" sz="2800"/>
              <a:t> is the best </a:t>
            </a:r>
            <a:r>
              <a:rPr lang="en-GB" sz="2800" u="sng"/>
              <a:t>container</a:t>
            </a:r>
            <a:r>
              <a:rPr lang="en-GB" sz="2800"/>
              <a:t> as it has no style.</a:t>
            </a:r>
          </a:p>
          <a:p>
            <a:pPr>
              <a:lnSpc>
                <a:spcPct val="110000"/>
              </a:lnSpc>
            </a:pPr>
            <a:r>
              <a:rPr lang="en-GB" sz="2800"/>
              <a:t>Styles:</a:t>
            </a:r>
          </a:p>
          <a:p>
            <a:pPr lvl="1">
              <a:lnSpc>
                <a:spcPct val="110000"/>
              </a:lnSpc>
            </a:pP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visibility</a:t>
            </a:r>
            <a:r>
              <a:rPr lang="en-GB" sz="2400"/>
              <a:t>, </a:t>
            </a: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display</a:t>
            </a:r>
            <a:r>
              <a:rPr lang="en-GB" sz="2400"/>
              <a:t> – set the </a:t>
            </a:r>
            <a:r>
              <a:rPr lang="en-GB" sz="2400" b="1">
                <a:latin typeface="Courier New" pitchFamily="49" charset="0"/>
              </a:rPr>
              <a:t>&lt;div&gt;</a:t>
            </a:r>
            <a:r>
              <a:rPr lang="en-GB" sz="2400"/>
              <a:t>'s visibility</a:t>
            </a:r>
          </a:p>
          <a:p>
            <a:pPr lvl="1">
              <a:lnSpc>
                <a:spcPct val="110000"/>
              </a:lnSpc>
            </a:pP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left</a:t>
            </a:r>
            <a:r>
              <a:rPr lang="en-GB" sz="2400"/>
              <a:t> &amp; </a:t>
            </a: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top</a:t>
            </a:r>
            <a:r>
              <a:rPr lang="en-GB" sz="2400"/>
              <a:t> or </a:t>
            </a: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bottom</a:t>
            </a:r>
            <a:r>
              <a:rPr lang="en-GB" sz="2400"/>
              <a:t> &amp; </a:t>
            </a: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right</a:t>
            </a:r>
            <a:r>
              <a:rPr lang="en-GB" sz="2400"/>
              <a:t> – position</a:t>
            </a:r>
          </a:p>
          <a:p>
            <a:pPr lvl="2">
              <a:lnSpc>
                <a:spcPct val="110000"/>
              </a:lnSpc>
            </a:pPr>
            <a:r>
              <a:rPr lang="en-GB" sz="2000"/>
              <a:t>They all default to zero or ‘auto’</a:t>
            </a:r>
          </a:p>
          <a:p>
            <a:pPr lvl="1">
              <a:lnSpc>
                <a:spcPct val="110000"/>
              </a:lnSpc>
            </a:pP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background-color</a:t>
            </a:r>
            <a:endParaRPr lang="en-GB" sz="1800">
              <a:solidFill>
                <a:srgbClr val="4D4D4D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GB" b="1">
                <a:solidFill>
                  <a:schemeClr val="hlink"/>
                </a:solidFill>
                <a:latin typeface="Courier New" pitchFamily="49" charset="0"/>
              </a:rPr>
              <a:t>background-color: transparent;</a:t>
            </a:r>
            <a:r>
              <a:rPr lang="en-GB" sz="2000"/>
              <a:t> for see-thru!</a:t>
            </a:r>
          </a:p>
          <a:p>
            <a:pPr lvl="1">
              <a:lnSpc>
                <a:spcPct val="110000"/>
              </a:lnSpc>
            </a:pP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background-image</a:t>
            </a:r>
            <a:endParaRPr lang="en-GB" sz="1800" b="1">
              <a:solidFill>
                <a:srgbClr val="4D4D4D"/>
              </a:solidFill>
              <a:latin typeface="Courier New" pitchFamily="49" charset="0"/>
            </a:endParaRPr>
          </a:p>
          <a:p>
            <a:pPr lvl="1">
              <a:lnSpc>
                <a:spcPct val="110000"/>
              </a:lnSpc>
            </a:pPr>
            <a:r>
              <a:rPr lang="en-GB" sz="2400"/>
              <a:t>Use </a:t>
            </a: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margin</a:t>
            </a:r>
            <a:r>
              <a:rPr lang="en-GB" sz="2400"/>
              <a:t>, </a:t>
            </a: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padding</a:t>
            </a:r>
            <a:r>
              <a:rPr lang="en-GB" sz="2400"/>
              <a:t> and </a:t>
            </a:r>
            <a:r>
              <a:rPr lang="en-GB" sz="2400" b="1">
                <a:solidFill>
                  <a:schemeClr val="hlink"/>
                </a:solidFill>
                <a:latin typeface="Courier New" pitchFamily="49" charset="0"/>
              </a:rPr>
              <a:t>border</a:t>
            </a:r>
            <a:r>
              <a:rPr lang="en-GB" sz="2400"/>
              <a:t> carefully.</a:t>
            </a:r>
          </a:p>
          <a:p>
            <a:pPr lvl="2">
              <a:lnSpc>
                <a:spcPct val="110000"/>
              </a:lnSpc>
            </a:pPr>
            <a:r>
              <a:rPr lang="en-GB" sz="2000"/>
              <a:t>Box model…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90DE-A508-4BE7-B8DC-45529B0983C6}" type="slidenum">
              <a:rPr lang="en-GB"/>
              <a:pPr/>
              <a:t>59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2475"/>
          </a:xfrm>
          <a:ln/>
        </p:spPr>
        <p:txBody>
          <a:bodyPr/>
          <a:lstStyle/>
          <a:p>
            <a:r>
              <a:rPr lang="en-GB" sz="2800"/>
              <a:t>Reading: DHTML&amp;CSS: Chapters 1–8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FB1D-1F04-47A0-9153-0F0C95031C6E}" type="slidenum">
              <a:rPr lang="en-GB"/>
              <a:pPr/>
              <a:t>6</a:t>
            </a:fld>
            <a:endParaRPr lang="en-GB"/>
          </a:p>
        </p:txBody>
      </p:sp>
      <p:graphicFrame>
        <p:nvGraphicFramePr>
          <p:cNvPr id="780291" name="Group 3"/>
          <p:cNvGraphicFramePr>
            <a:graphicFrameLocks noGrp="1"/>
          </p:cNvGraphicFramePr>
          <p:nvPr/>
        </p:nvGraphicFramePr>
        <p:xfrm>
          <a:off x="2916238" y="1071546"/>
          <a:ext cx="5543550" cy="5686425"/>
        </p:xfrm>
        <a:graphic>
          <a:graphicData uri="http://schemas.openxmlformats.org/drawingml/2006/table">
            <a:tbl>
              <a:tblPr/>
              <a:tblGrid>
                <a:gridCol w="1724025"/>
                <a:gridCol w="1876425"/>
                <a:gridCol w="1943100"/>
              </a:tblGrid>
              <a:tr h="35242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Table 1.1 (page 7) CSS Properties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Property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What you control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Font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Letter form, size, boldface, italic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Chapter 3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Text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Kerning, leading, alignment, case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Chapter 4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Background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Behind the page or behind a single element on the page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Chapter 5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Border &amp; Margin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Margins, padding, borders, width, height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Chapter 5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Interface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Bullets, indentation, mouse pointer, scroll bars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Chapter 8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Colour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Borders, text, bullets, rules, backgrounds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Chapters 4 and 5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80335" name="Rectangle 47"/>
          <p:cNvSpPr>
            <a:spLocks noChangeArrowheads="1"/>
          </p:cNvSpPr>
          <p:nvPr/>
        </p:nvSpPr>
        <p:spPr bwMode="auto">
          <a:xfrm>
            <a:off x="0" y="60118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780336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133600"/>
            <a:ext cx="2449513" cy="311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ln/>
        </p:spPr>
        <p:txBody>
          <a:bodyPr/>
          <a:lstStyle/>
          <a:p>
            <a:r>
              <a:rPr lang="en-GB"/>
              <a:t>Positioning elements with CSS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  <a:ln/>
        </p:spPr>
        <p:txBody>
          <a:bodyPr/>
          <a:lstStyle/>
          <a:p>
            <a:r>
              <a:rPr lang="en-GB" dirty="0"/>
              <a:t>Ordinary elements default to  CSS style </a:t>
            </a:r>
            <a:r>
              <a:rPr lang="en-GB" b="1" dirty="0" err="1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b="1" dirty="0" err="1">
                <a:solidFill>
                  <a:schemeClr val="folHlink"/>
                </a:solidFill>
                <a:latin typeface="Courier New" pitchFamily="49" charset="0"/>
              </a:rPr>
              <a:t>static</a:t>
            </a:r>
            <a:r>
              <a:rPr lang="en-GB" dirty="0"/>
              <a:t> and are placed in the document flow.</a:t>
            </a:r>
          </a:p>
          <a:p>
            <a:r>
              <a:rPr lang="en-GB" dirty="0">
                <a:solidFill>
                  <a:schemeClr val="folHlink"/>
                </a:solidFill>
              </a:rPr>
              <a:t>Positioned</a:t>
            </a:r>
            <a:r>
              <a:rPr lang="en-GB" dirty="0"/>
              <a:t> elements can be  either </a:t>
            </a:r>
            <a:r>
              <a:rPr lang="en-GB" i="1" dirty="0">
                <a:solidFill>
                  <a:schemeClr val="folHlink"/>
                </a:solidFill>
              </a:rPr>
              <a:t>absolutely</a:t>
            </a:r>
            <a:r>
              <a:rPr lang="en-GB" dirty="0"/>
              <a:t> or </a:t>
            </a:r>
            <a:r>
              <a:rPr lang="en-GB" i="1" dirty="0">
                <a:solidFill>
                  <a:schemeClr val="folHlink"/>
                </a:solidFill>
              </a:rPr>
              <a:t>relatively</a:t>
            </a:r>
            <a:r>
              <a:rPr lang="en-GB" dirty="0"/>
              <a:t> positioned:</a:t>
            </a:r>
          </a:p>
          <a:p>
            <a:pPr lvl="1"/>
            <a:r>
              <a:rPr lang="en-GB" sz="3200" b="1" dirty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3200" b="1" dirty="0">
                <a:solidFill>
                  <a:schemeClr val="folHlink"/>
                </a:solidFill>
                <a:latin typeface="Courier New" pitchFamily="49" charset="0"/>
              </a:rPr>
              <a:t> relative</a:t>
            </a:r>
            <a:endParaRPr lang="en-GB" dirty="0"/>
          </a:p>
          <a:p>
            <a:pPr lvl="2"/>
            <a:r>
              <a:rPr lang="en-GB" dirty="0"/>
              <a:t>relative to where it would otherwise be</a:t>
            </a:r>
          </a:p>
          <a:p>
            <a:pPr lvl="1"/>
            <a:r>
              <a:rPr lang="en-GB" sz="3200" b="1" dirty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3200" b="1" dirty="0">
                <a:solidFill>
                  <a:schemeClr val="folHlink"/>
                </a:solidFill>
                <a:latin typeface="Courier New" pitchFamily="49" charset="0"/>
              </a:rPr>
              <a:t> absolute</a:t>
            </a:r>
            <a:endParaRPr lang="en-GB" dirty="0"/>
          </a:p>
          <a:p>
            <a:pPr lvl="2"/>
            <a:r>
              <a:rPr lang="en-GB" dirty="0"/>
              <a:t>with respect to the </a:t>
            </a:r>
            <a:r>
              <a:rPr lang="en-GB" i="1" dirty="0" smtClean="0"/>
              <a:t>nearest ancestor containing element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5857-4D26-4F4C-B72F-F64354F37E78}" type="slidenum">
              <a:rPr lang="en-GB"/>
              <a:pPr/>
              <a:t>60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ln/>
        </p:spPr>
        <p:txBody>
          <a:bodyPr/>
          <a:lstStyle/>
          <a:p>
            <a:r>
              <a:rPr lang="en-GB" dirty="0"/>
              <a:t>Relative positioning (</a:t>
            </a:r>
            <a:r>
              <a:rPr lang="en-GB" dirty="0">
                <a:hlinkClick r:id="rId4"/>
              </a:rPr>
              <a:t>url</a:t>
            </a:r>
            <a:r>
              <a:rPr lang="en-GB" dirty="0"/>
              <a:t>)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  <a:ln/>
        </p:spPr>
        <p:txBody>
          <a:bodyPr/>
          <a:lstStyle/>
          <a:p>
            <a:r>
              <a:rPr lang="en-GB" sz="3600" b="1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3600" b="1">
                <a:solidFill>
                  <a:schemeClr val="folHlink"/>
                </a:solidFill>
                <a:latin typeface="Courier New" pitchFamily="49" charset="0"/>
              </a:rPr>
              <a:t> relative</a:t>
            </a:r>
            <a:endParaRPr lang="en-GB"/>
          </a:p>
          <a:p>
            <a:pPr lvl="1"/>
            <a:r>
              <a:rPr lang="en-GB"/>
              <a:t>relative to the unpositioned flow</a:t>
            </a:r>
          </a:p>
          <a:p>
            <a:r>
              <a:rPr lang="en-GB" i="1"/>
              <a:t>E.g.</a:t>
            </a: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1217-7FC4-4828-B7BD-33A7AD983AFC}" type="slidenum">
              <a:rPr lang="en-GB"/>
              <a:pPr/>
              <a:t>61</a:t>
            </a:fld>
            <a:endParaRPr lang="en-GB"/>
          </a:p>
        </p:txBody>
      </p:sp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7661275" cy="284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&lt;div style="position: static; </a:t>
            </a: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      border-color: red; border-style: dashed;"&gt;</a:t>
            </a: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GB" sz="2000" b="1" i="0">
                <a:latin typeface="Courier New" pitchFamily="49" charset="0"/>
              </a:rPr>
              <a:t>&lt;div style="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2000" b="1" i="0">
                <a:latin typeface="Courier New" pitchFamily="49" charset="0"/>
              </a:rPr>
              <a:t> relative;</a:t>
            </a:r>
          </a:p>
          <a:p>
            <a:pPr algn="l"/>
            <a:r>
              <a:rPr lang="en-GB" sz="2000" b="1" i="0">
                <a:latin typeface="Courier New" pitchFamily="49" charset="0"/>
              </a:rPr>
              <a:t>     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left:</a:t>
            </a:r>
            <a:r>
              <a:rPr lang="en-GB" sz="2000" b="1" i="0">
                <a:latin typeface="Courier New" pitchFamily="49" charset="0"/>
              </a:rPr>
              <a:t> 0px;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top:</a:t>
            </a:r>
            <a:r>
              <a:rPr lang="en-GB" sz="2000" b="1" i="0">
                <a:latin typeface="Courier New" pitchFamily="49" charset="0"/>
              </a:rPr>
              <a:t> 0px;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border-color:</a:t>
            </a:r>
            <a:r>
              <a:rPr lang="en-GB" sz="2000" b="1" i="0">
                <a:latin typeface="Courier New" pitchFamily="49" charset="0"/>
              </a:rPr>
              <a:t> green;"&gt;</a:t>
            </a:r>
            <a:br>
              <a:rPr lang="en-GB" sz="2000" b="1" i="0">
                <a:latin typeface="Courier New" pitchFamily="49" charset="0"/>
              </a:rPr>
            </a:br>
            <a:r>
              <a:rPr lang="en-GB" sz="2000" b="1" i="0">
                <a:latin typeface="Courier New" pitchFamily="49" charset="0"/>
              </a:rPr>
              <a:t>    A relatively positioned element...&lt;/div&gt;</a:t>
            </a:r>
            <a:endParaRPr lang="en-GB" sz="2000" b="1" i="0">
              <a:solidFill>
                <a:schemeClr val="tx1"/>
              </a:solidFill>
              <a:latin typeface="Courier New" pitchFamily="49" charset="0"/>
            </a:endParaRP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&lt;div style="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relative; </a:t>
            </a:r>
          </a:p>
          <a:p>
            <a:pPr algn="l"/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left: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0px;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top: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0px;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border-color: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blue;"&gt;</a:t>
            </a:r>
          </a:p>
          <a:p>
            <a:pPr algn="l"/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   Another relatively positioned element&lt;/div&gt;</a:t>
            </a:r>
            <a:endParaRPr lang="en-GB" sz="2000" b="1" i="0">
              <a:solidFill>
                <a:schemeClr val="tx1"/>
              </a:solidFill>
              <a:latin typeface="Courier New" pitchFamily="49" charset="0"/>
            </a:endParaRP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&lt;/div&gt;</a:t>
            </a:r>
            <a:endParaRPr lang="en-GB" i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ln/>
        </p:spPr>
        <p:txBody>
          <a:bodyPr/>
          <a:lstStyle/>
          <a:p>
            <a:r>
              <a:rPr lang="en-GB" dirty="0"/>
              <a:t>Absolute positioning #1 (</a:t>
            </a:r>
            <a:r>
              <a:rPr lang="en-GB" dirty="0">
                <a:hlinkClick r:id="rId4"/>
              </a:rPr>
              <a:t>url</a:t>
            </a:r>
            <a:r>
              <a:rPr lang="en-GB" dirty="0"/>
              <a:t>)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  <a:ln/>
        </p:spPr>
        <p:txBody>
          <a:bodyPr/>
          <a:lstStyle/>
          <a:p>
            <a:r>
              <a:rPr lang="en-GB" sz="3600" b="1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3600" b="1">
                <a:solidFill>
                  <a:schemeClr val="folHlink"/>
                </a:solidFill>
                <a:latin typeface="Courier New" pitchFamily="49" charset="0"/>
              </a:rPr>
              <a:t> absolute</a:t>
            </a:r>
            <a:r>
              <a:rPr lang="en-GB" sz="3600" b="1">
                <a:solidFill>
                  <a:srgbClr val="FF9900"/>
                </a:solidFill>
                <a:latin typeface="Courier New" pitchFamily="49" charset="0"/>
              </a:rPr>
              <a:t>;</a:t>
            </a:r>
            <a:endParaRPr lang="en-GB"/>
          </a:p>
          <a:p>
            <a:pPr lvl="1"/>
            <a:r>
              <a:rPr lang="en-GB"/>
              <a:t>w.r.t the parent </a:t>
            </a:r>
            <a:r>
              <a:rPr lang="en-GB" i="1"/>
              <a:t>positioned</a:t>
            </a:r>
            <a:r>
              <a:rPr lang="en-GB"/>
              <a:t> element</a:t>
            </a:r>
            <a:br>
              <a:rPr lang="en-GB"/>
            </a:br>
            <a:r>
              <a:rPr lang="en-GB"/>
              <a:t>(which in this case is the </a:t>
            </a:r>
            <a:r>
              <a:rPr lang="en-GB" b="1">
                <a:latin typeface="Courier New" pitchFamily="49" charset="0"/>
              </a:rPr>
              <a:t>&lt;body&gt;</a:t>
            </a:r>
            <a:r>
              <a:rPr lang="en-GB"/>
              <a:t>!)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C634-3B9C-4E7A-88AD-AD8825E10751}" type="slidenum">
              <a:rPr lang="en-GB"/>
              <a:pPr/>
              <a:t>62</a:t>
            </a:fld>
            <a:endParaRPr lang="en-GB"/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7813675" cy="284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&lt;div style="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static; </a:t>
            </a: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     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border-color:</a:t>
            </a:r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blue;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border-style:</a:t>
            </a:r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dashed;"&gt;</a:t>
            </a: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GB" sz="2000" b="1" i="0">
                <a:latin typeface="Courier New" pitchFamily="49" charset="0"/>
              </a:rPr>
              <a:t>&lt;div style="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2000" b="1" i="0">
                <a:latin typeface="Courier New" pitchFamily="49" charset="0"/>
              </a:rPr>
              <a:t> </a:t>
            </a:r>
            <a:r>
              <a:rPr lang="en-GB" sz="2000" b="1" i="0" u="sng">
                <a:latin typeface="Courier New" pitchFamily="49" charset="0"/>
              </a:rPr>
              <a:t>absolute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endParaRPr lang="en-GB" sz="2000" b="1" i="0">
              <a:latin typeface="Courier New" pitchFamily="49" charset="0"/>
            </a:endParaRPr>
          </a:p>
          <a:p>
            <a:pPr algn="l"/>
            <a:r>
              <a:rPr lang="en-GB" sz="2000" b="1" i="0">
                <a:latin typeface="Courier New" pitchFamily="49" charset="0"/>
              </a:rPr>
              <a:t>     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left:</a:t>
            </a:r>
            <a:r>
              <a:rPr lang="en-GB" sz="2000" b="1" i="0">
                <a:latin typeface="Courier New" pitchFamily="49" charset="0"/>
              </a:rPr>
              <a:t> 0px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latin typeface="Courier New" pitchFamily="49" charset="0"/>
              </a:rPr>
              <a:t>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top:</a:t>
            </a:r>
            <a:r>
              <a:rPr lang="en-GB" sz="2000" b="1" i="0">
                <a:latin typeface="Courier New" pitchFamily="49" charset="0"/>
              </a:rPr>
              <a:t> 0px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latin typeface="Courier New" pitchFamily="49" charset="0"/>
              </a:rPr>
              <a:t>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border-color:</a:t>
            </a:r>
            <a:r>
              <a:rPr lang="en-GB" sz="2000" b="1" i="0">
                <a:latin typeface="Courier New" pitchFamily="49" charset="0"/>
              </a:rPr>
              <a:t> blue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latin typeface="Courier New" pitchFamily="49" charset="0"/>
              </a:rPr>
              <a:t>"&gt;</a:t>
            </a:r>
            <a:br>
              <a:rPr lang="en-GB" sz="2000" b="1" i="0">
                <a:latin typeface="Courier New" pitchFamily="49" charset="0"/>
              </a:rPr>
            </a:br>
            <a:r>
              <a:rPr lang="en-GB" sz="2000" b="1" i="0">
                <a:latin typeface="Courier New" pitchFamily="49" charset="0"/>
              </a:rPr>
              <a:t>    A relatively positioned element...&lt;/div&gt;</a:t>
            </a:r>
            <a:endParaRPr lang="en-GB" sz="2000" b="1" i="0">
              <a:solidFill>
                <a:schemeClr val="tx1"/>
              </a:solidFill>
              <a:latin typeface="Courier New" pitchFamily="49" charset="0"/>
            </a:endParaRP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&lt;div style="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GB" sz="2000" b="1" i="0" u="sng">
                <a:solidFill>
                  <a:schemeClr val="accent2"/>
                </a:solidFill>
                <a:latin typeface="Courier New" pitchFamily="49" charset="0"/>
              </a:rPr>
              <a:t>absolute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 algn="l"/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left: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0px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top: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0px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border-color: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blue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"&gt;</a:t>
            </a:r>
          </a:p>
          <a:p>
            <a:pPr algn="l"/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   Another relatively positioned element&lt;/div&gt;</a:t>
            </a:r>
            <a:endParaRPr lang="en-GB" sz="2000" b="1" i="0">
              <a:solidFill>
                <a:schemeClr val="tx1"/>
              </a:solidFill>
              <a:latin typeface="Courier New" pitchFamily="49" charset="0"/>
            </a:endParaRP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&lt;/div&gt;</a:t>
            </a:r>
            <a:endParaRPr lang="en-GB" i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ln/>
        </p:spPr>
        <p:txBody>
          <a:bodyPr>
            <a:normAutofit fontScale="90000"/>
          </a:bodyPr>
          <a:lstStyle/>
          <a:p>
            <a:r>
              <a:rPr lang="en-GB" dirty="0"/>
              <a:t>Absolute positioning #2 (</a:t>
            </a:r>
            <a:r>
              <a:rPr lang="en-GB" dirty="0" smtClean="0">
                <a:hlinkClick r:id="rId4"/>
              </a:rPr>
              <a:t>url</a:t>
            </a:r>
            <a:r>
              <a:rPr lang="en-GB" dirty="0" smtClean="0"/>
              <a:t> </a:t>
            </a:r>
            <a:r>
              <a:rPr lang="en-GB" dirty="0" smtClean="0">
                <a:hlinkClick r:id="rId5"/>
              </a:rPr>
              <a:t>Thimble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  <a:ln/>
        </p:spPr>
        <p:txBody>
          <a:bodyPr/>
          <a:lstStyle/>
          <a:p>
            <a:r>
              <a:rPr lang="en-GB" sz="3600" b="1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3600" b="1">
                <a:solidFill>
                  <a:schemeClr val="folHlink"/>
                </a:solidFill>
                <a:latin typeface="Courier New" pitchFamily="49" charset="0"/>
              </a:rPr>
              <a:t> absolute</a:t>
            </a:r>
            <a:r>
              <a:rPr lang="en-GB" sz="3600" b="1">
                <a:solidFill>
                  <a:srgbClr val="FF9900"/>
                </a:solidFill>
                <a:latin typeface="Courier New" pitchFamily="49" charset="0"/>
              </a:rPr>
              <a:t>;</a:t>
            </a:r>
            <a:endParaRPr lang="en-GB"/>
          </a:p>
          <a:p>
            <a:pPr lvl="1"/>
            <a:r>
              <a:rPr lang="en-GB"/>
              <a:t>w.r.t the parent </a:t>
            </a:r>
            <a:r>
              <a:rPr lang="en-GB" i="1"/>
              <a:t>positioned </a:t>
            </a:r>
            <a:r>
              <a:rPr lang="en-GB"/>
              <a:t>element</a:t>
            </a:r>
          </a:p>
          <a:p>
            <a:r>
              <a:rPr lang="en-GB" i="1"/>
              <a:t>E.g.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8FC4-5297-47A9-9905-E41F1E3C0BFF}" type="slidenum">
              <a:rPr lang="en-GB"/>
              <a:pPr/>
              <a:t>63</a:t>
            </a:fld>
            <a:endParaRPr lang="en-GB"/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7661275" cy="284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&lt;div style="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static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     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border-color:</a:t>
            </a:r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red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border-style:</a:t>
            </a:r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dashed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"&gt;</a:t>
            </a: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GB" sz="2000" b="1" i="0">
                <a:latin typeface="Courier New" pitchFamily="49" charset="0"/>
              </a:rPr>
              <a:t>&lt;div style="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2000" b="1" i="0">
                <a:latin typeface="Courier New" pitchFamily="49" charset="0"/>
              </a:rPr>
              <a:t> </a:t>
            </a:r>
            <a:r>
              <a:rPr lang="en-GB" sz="2000" b="1" i="0" u="sng">
                <a:latin typeface="Courier New" pitchFamily="49" charset="0"/>
              </a:rPr>
              <a:t>absolute</a:t>
            </a:r>
            <a:r>
              <a:rPr lang="en-GB" sz="2000" b="1" i="0">
                <a:latin typeface="Courier New" pitchFamily="49" charset="0"/>
              </a:rPr>
              <a:t>;</a:t>
            </a:r>
          </a:p>
          <a:p>
            <a:pPr algn="l"/>
            <a:r>
              <a:rPr lang="en-GB" sz="2000" b="1" i="0">
                <a:latin typeface="Courier New" pitchFamily="49" charset="0"/>
              </a:rPr>
              <a:t>     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left:</a:t>
            </a:r>
            <a:r>
              <a:rPr lang="en-GB" sz="2000" b="1" i="0">
                <a:latin typeface="Courier New" pitchFamily="49" charset="0"/>
              </a:rPr>
              <a:t> 0px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latin typeface="Courier New" pitchFamily="49" charset="0"/>
              </a:rPr>
              <a:t>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top:</a:t>
            </a:r>
            <a:r>
              <a:rPr lang="en-GB" sz="2000" b="1" i="0">
                <a:latin typeface="Courier New" pitchFamily="49" charset="0"/>
              </a:rPr>
              <a:t> 0px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latin typeface="Courier New" pitchFamily="49" charset="0"/>
              </a:rPr>
              <a:t>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border-color:</a:t>
            </a:r>
            <a:r>
              <a:rPr lang="en-GB" sz="2000" b="1" i="0">
                <a:latin typeface="Courier New" pitchFamily="49" charset="0"/>
              </a:rPr>
              <a:t> green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latin typeface="Courier New" pitchFamily="49" charset="0"/>
              </a:rPr>
              <a:t>"&gt;</a:t>
            </a:r>
            <a:br>
              <a:rPr lang="en-GB" sz="2000" b="1" i="0">
                <a:latin typeface="Courier New" pitchFamily="49" charset="0"/>
              </a:rPr>
            </a:br>
            <a:r>
              <a:rPr lang="en-GB" sz="2000" b="1" i="0">
                <a:latin typeface="Courier New" pitchFamily="49" charset="0"/>
              </a:rPr>
              <a:t>    A relatively positioned element...&lt;/div&gt;</a:t>
            </a:r>
            <a:endParaRPr lang="en-GB" sz="2000" b="1" i="0">
              <a:solidFill>
                <a:schemeClr val="tx1"/>
              </a:solidFill>
              <a:latin typeface="Courier New" pitchFamily="49" charset="0"/>
            </a:endParaRP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&lt;div style="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GB" sz="2000" b="1" i="0" u="sng">
                <a:solidFill>
                  <a:schemeClr val="accent2"/>
                </a:solidFill>
                <a:latin typeface="Courier New" pitchFamily="49" charset="0"/>
              </a:rPr>
              <a:t>absolute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 algn="l"/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left: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0px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top: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0px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border-color: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blue</a:t>
            </a:r>
            <a:r>
              <a:rPr lang="en-GB" sz="2000" b="1" i="0">
                <a:solidFill>
                  <a:srgbClr val="FF9900"/>
                </a:solidFill>
                <a:latin typeface="Courier New" pitchFamily="49" charset="0"/>
              </a:rPr>
              <a:t>;</a:t>
            </a:r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"&gt;</a:t>
            </a:r>
          </a:p>
          <a:p>
            <a:pPr algn="l"/>
            <a:r>
              <a:rPr lang="en-GB" sz="2000" b="1" i="0">
                <a:solidFill>
                  <a:schemeClr val="accent2"/>
                </a:solidFill>
                <a:latin typeface="Courier New" pitchFamily="49" charset="0"/>
              </a:rPr>
              <a:t>    Another relatively positioned element&lt;/div&gt;</a:t>
            </a:r>
            <a:endParaRPr lang="en-GB" sz="2000" b="1" i="0">
              <a:solidFill>
                <a:schemeClr val="tx1"/>
              </a:solidFill>
              <a:latin typeface="Courier New" pitchFamily="49" charset="0"/>
            </a:endParaRPr>
          </a:p>
          <a:p>
            <a:pPr algn="l"/>
            <a:r>
              <a:rPr lang="en-GB" sz="2000" b="1" i="0">
                <a:solidFill>
                  <a:schemeClr val="tx1"/>
                </a:solidFill>
                <a:latin typeface="Courier New" pitchFamily="49" charset="0"/>
              </a:rPr>
              <a:t>&lt;/div&gt;</a:t>
            </a:r>
            <a:endParaRPr lang="en-GB" i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ln/>
        </p:spPr>
        <p:txBody>
          <a:bodyPr/>
          <a:lstStyle/>
          <a:p>
            <a:r>
              <a:rPr lang="en-GB" dirty="0"/>
              <a:t>Fixed positioning (</a:t>
            </a:r>
            <a:r>
              <a:rPr lang="en-GB" dirty="0" smtClean="0">
                <a:hlinkClick r:id="rId4"/>
              </a:rPr>
              <a:t>url</a:t>
            </a:r>
            <a:r>
              <a:rPr lang="en-GB" dirty="0" smtClean="0"/>
              <a:t> </a:t>
            </a:r>
            <a:r>
              <a:rPr lang="en-GB" dirty="0" smtClean="0">
                <a:hlinkClick r:id="rId5"/>
              </a:rPr>
              <a:t>Thimble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  <a:ln/>
        </p:spPr>
        <p:txBody>
          <a:bodyPr/>
          <a:lstStyle/>
          <a:p>
            <a:r>
              <a:rPr lang="en-GB" sz="3600" b="1" dirty="0">
                <a:solidFill>
                  <a:srgbClr val="FF9900"/>
                </a:solidFill>
                <a:latin typeface="Courier New" pitchFamily="49" charset="0"/>
              </a:rPr>
              <a:t>position:</a:t>
            </a:r>
            <a:r>
              <a:rPr lang="en-GB" sz="3600" b="1" dirty="0">
                <a:solidFill>
                  <a:schemeClr val="folHlink"/>
                </a:solidFill>
                <a:latin typeface="Courier New" pitchFamily="49" charset="0"/>
              </a:rPr>
              <a:t> fixed</a:t>
            </a:r>
            <a:r>
              <a:rPr lang="en-GB" sz="3600" b="1" dirty="0">
                <a:solidFill>
                  <a:srgbClr val="FF9900"/>
                </a:solidFill>
                <a:latin typeface="Courier New" pitchFamily="49" charset="0"/>
              </a:rPr>
              <a:t>;</a:t>
            </a:r>
            <a:endParaRPr lang="en-GB" dirty="0"/>
          </a:p>
          <a:p>
            <a:pPr marL="957263" lvl="1" indent="-500063"/>
            <a:r>
              <a:rPr lang="en-GB" dirty="0" err="1"/>
              <a:t>w.r.t</a:t>
            </a:r>
            <a:r>
              <a:rPr lang="en-GB" dirty="0"/>
              <a:t> the browser </a:t>
            </a:r>
            <a:r>
              <a:rPr lang="en-GB" i="1" dirty="0"/>
              <a:t>window</a:t>
            </a:r>
            <a:r>
              <a:rPr lang="en-GB" dirty="0"/>
              <a:t> or frame</a:t>
            </a:r>
          </a:p>
          <a:p>
            <a:r>
              <a:rPr lang="en-GB" dirty="0">
                <a:sym typeface="Symbol" pitchFamily="18" charset="2"/>
              </a:rPr>
              <a:t>New in CSS2:</a:t>
            </a:r>
          </a:p>
          <a:p>
            <a:pPr marL="957263" lvl="1" indent="-500063">
              <a:buFont typeface="Wingdings" pitchFamily="2" charset="2"/>
              <a:buChar char="L"/>
            </a:pPr>
            <a:r>
              <a:rPr lang="en-GB" dirty="0">
                <a:sym typeface="Symbol" pitchFamily="18" charset="2"/>
              </a:rPr>
              <a:t>Unsupported in Windows </a:t>
            </a:r>
            <a:r>
              <a:rPr lang="en-GB" dirty="0" smtClean="0">
                <a:sym typeface="Symbol" pitchFamily="18" charset="2"/>
              </a:rPr>
              <a:t> </a:t>
            </a:r>
            <a:r>
              <a:rPr lang="en-GB" dirty="0">
                <a:sym typeface="Symbol" pitchFamily="18" charset="2"/>
              </a:rPr>
              <a:t>IE6</a:t>
            </a:r>
          </a:p>
          <a:p>
            <a:pPr marL="957263" lvl="1" indent="-500063">
              <a:buFont typeface="Wingdings" pitchFamily="2" charset="2"/>
              <a:buChar char="J"/>
            </a:pPr>
            <a:r>
              <a:rPr lang="en-GB" dirty="0">
                <a:sym typeface="Symbol" pitchFamily="18" charset="2"/>
              </a:rPr>
              <a:t>Works in Mozilla, Opera, IE5 Mac, </a:t>
            </a:r>
            <a:r>
              <a:rPr lang="en-GB" dirty="0" smtClean="0">
                <a:sym typeface="Symbol" pitchFamily="18" charset="2"/>
              </a:rPr>
              <a:t>IE7+</a:t>
            </a:r>
            <a:endParaRPr lang="en-GB" dirty="0">
              <a:sym typeface="Symbol" pitchFamily="18" charset="2"/>
            </a:endParaRPr>
          </a:p>
          <a:p>
            <a:pPr marL="957263" lvl="1" indent="-500063">
              <a:buFont typeface="Wingdings" pitchFamily="2" charset="2"/>
              <a:buChar char="K"/>
            </a:pPr>
            <a:r>
              <a:rPr lang="en-GB" dirty="0" smtClean="0">
                <a:sym typeface="Symbol" pitchFamily="18" charset="2"/>
              </a:rPr>
              <a:t>If you are forced to care about IE6, some </a:t>
            </a:r>
            <a:r>
              <a:rPr lang="en-GB" dirty="0">
                <a:sym typeface="Symbol" pitchFamily="18" charset="2"/>
              </a:rPr>
              <a:t>JavaScript workarounds exist…</a:t>
            </a:r>
          </a:p>
          <a:p>
            <a:pPr marL="1497013" lvl="2" indent="-425450">
              <a:buFont typeface="Symbol" pitchFamily="18" charset="2"/>
              <a:buChar char="®"/>
            </a:pPr>
            <a:r>
              <a:rPr lang="en-GB" i="1" dirty="0">
                <a:sym typeface="Symbol" pitchFamily="18" charset="2"/>
              </a:rPr>
              <a:t>E.g.</a:t>
            </a:r>
            <a:r>
              <a:rPr lang="en-GB" dirty="0">
                <a:sym typeface="Symbol" pitchFamily="18" charset="2"/>
              </a:rPr>
              <a:t> </a:t>
            </a:r>
            <a:r>
              <a:rPr lang="en-GB" dirty="0">
                <a:sym typeface="Symbol" pitchFamily="18" charset="2"/>
                <a:hlinkClick r:id="rId6"/>
              </a:rPr>
              <a:t>this example</a:t>
            </a:r>
            <a:endParaRPr lang="en-GB" i="1" dirty="0">
              <a:sym typeface="Symbol" pitchFamily="18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59FB-B14A-4D82-8567-7FC1A1CFDD05}" type="slidenum">
              <a:rPr lang="en-GB"/>
              <a:pPr/>
              <a:t>64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Summary: CSS positioning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495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  <a:sym typeface="Symbol" pitchFamily="18" charset="2"/>
              </a:rPr>
              <a:t>position:</a:t>
            </a:r>
            <a:r>
              <a:rPr lang="en-GB" sz="2400" b="1" dirty="0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 static</a:t>
            </a: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  <a:sym typeface="Symbol" pitchFamily="18" charset="2"/>
              </a:rPr>
              <a:t>;</a:t>
            </a:r>
            <a:endParaRPr lang="en-GB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ym typeface="Symbol" pitchFamily="18" charset="2"/>
              </a:rPr>
              <a:t>elements can't be moved from their default position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ym typeface="Symbol" pitchFamily="18" charset="2"/>
              </a:rPr>
              <a:t> </a:t>
            </a: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  <a:sym typeface="Symbol" pitchFamily="18" charset="2"/>
              </a:rPr>
              <a:t>position:</a:t>
            </a:r>
            <a:r>
              <a:rPr lang="en-GB" sz="2400" b="1" dirty="0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 relative</a:t>
            </a: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  <a:sym typeface="Symbol" pitchFamily="18" charset="2"/>
              </a:rPr>
              <a:t>; </a:t>
            </a:r>
            <a:r>
              <a:rPr lang="en-GB" sz="2000" dirty="0">
                <a:sym typeface="Symbol" pitchFamily="18" charset="2"/>
              </a:rPr>
              <a:t>(</a:t>
            </a:r>
            <a:r>
              <a:rPr lang="en-GB" sz="2000" dirty="0">
                <a:sym typeface="Symbol" pitchFamily="18" charset="2"/>
                <a:hlinkClick r:id="rId4"/>
              </a:rPr>
              <a:t>file1</a:t>
            </a:r>
            <a:r>
              <a:rPr lang="en-GB" sz="2000" dirty="0">
                <a:sym typeface="Symbol" pitchFamily="18" charset="2"/>
              </a:rPr>
              <a:t>)</a:t>
            </a:r>
            <a:endParaRPr lang="en-GB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ym typeface="Symbol" pitchFamily="18" charset="2"/>
              </a:rPr>
              <a:t>relative to the position </a:t>
            </a:r>
            <a:r>
              <a:rPr lang="en-GB" sz="2000" i="1" dirty="0">
                <a:sym typeface="Symbol" pitchFamily="18" charset="2"/>
              </a:rPr>
              <a:t>within the document flow</a:t>
            </a:r>
            <a:r>
              <a:rPr lang="en-GB" sz="2000" dirty="0">
                <a:sym typeface="Symbol" pitchFamily="18" charset="2"/>
              </a:rPr>
              <a:t> the element would otherwise take.</a:t>
            </a: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  <a:sym typeface="Symbol" pitchFamily="18" charset="2"/>
              </a:rPr>
              <a:t>position:</a:t>
            </a:r>
            <a:r>
              <a:rPr lang="en-GB" sz="2400" b="1" dirty="0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 absolute</a:t>
            </a: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  <a:sym typeface="Symbol" pitchFamily="18" charset="2"/>
              </a:rPr>
              <a:t>;</a:t>
            </a:r>
            <a:r>
              <a:rPr lang="en-GB" sz="2400" b="1" dirty="0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 </a:t>
            </a:r>
            <a:r>
              <a:rPr lang="en-GB" sz="2000" dirty="0">
                <a:sym typeface="Symbol" pitchFamily="18" charset="2"/>
              </a:rPr>
              <a:t>(</a:t>
            </a:r>
            <a:r>
              <a:rPr lang="en-GB" sz="2000" dirty="0">
                <a:sym typeface="Symbol" pitchFamily="18" charset="2"/>
                <a:hlinkClick r:id="rId5"/>
              </a:rPr>
              <a:t>file2</a:t>
            </a:r>
            <a:r>
              <a:rPr lang="en-GB" sz="2000" dirty="0">
                <a:sym typeface="Symbol" pitchFamily="18" charset="2"/>
              </a:rPr>
              <a:t> </a:t>
            </a:r>
            <a:r>
              <a:rPr lang="en-GB" sz="2000" dirty="0">
                <a:sym typeface="Symbol" pitchFamily="18" charset="2"/>
                <a:hlinkClick r:id="rId6"/>
              </a:rPr>
              <a:t>file3</a:t>
            </a:r>
            <a:r>
              <a:rPr lang="en-GB" sz="2000" dirty="0">
                <a:sym typeface="Symbol" pitchFamily="18" charset="2"/>
              </a:rPr>
              <a:t>)</a:t>
            </a:r>
            <a:endParaRPr lang="en-GB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GB" sz="2000" b="1" dirty="0">
                <a:solidFill>
                  <a:schemeClr val="hlink"/>
                </a:solidFill>
                <a:latin typeface="Courier New" pitchFamily="49" charset="0"/>
                <a:sym typeface="Symbol" pitchFamily="18" charset="2"/>
              </a:rPr>
              <a:t>top</a:t>
            </a:r>
            <a:r>
              <a:rPr lang="en-GB" sz="2000" dirty="0">
                <a:sym typeface="Symbol" pitchFamily="18" charset="2"/>
              </a:rPr>
              <a:t>/</a:t>
            </a:r>
            <a:r>
              <a:rPr lang="en-GB" sz="2000" b="1" dirty="0">
                <a:solidFill>
                  <a:schemeClr val="hlink"/>
                </a:solidFill>
                <a:latin typeface="Courier New" pitchFamily="49" charset="0"/>
                <a:sym typeface="Symbol" pitchFamily="18" charset="2"/>
              </a:rPr>
              <a:t>left</a:t>
            </a:r>
            <a:r>
              <a:rPr lang="en-GB" sz="2000" dirty="0">
                <a:sym typeface="Symbol" pitchFamily="18" charset="2"/>
              </a:rPr>
              <a:t> </a:t>
            </a:r>
            <a:r>
              <a:rPr lang="en-GB" sz="2000" b="1" dirty="0">
                <a:solidFill>
                  <a:schemeClr val="hlink"/>
                </a:solidFill>
                <a:latin typeface="Courier New" pitchFamily="49" charset="0"/>
                <a:sym typeface="Symbol" pitchFamily="18" charset="2"/>
              </a:rPr>
              <a:t>bottom</a:t>
            </a:r>
            <a:r>
              <a:rPr lang="en-GB" sz="2000" dirty="0">
                <a:sym typeface="Symbol" pitchFamily="18" charset="2"/>
              </a:rPr>
              <a:t>/</a:t>
            </a:r>
            <a:r>
              <a:rPr lang="en-GB" sz="2000" b="1" dirty="0">
                <a:solidFill>
                  <a:schemeClr val="hlink"/>
                </a:solidFill>
                <a:latin typeface="Courier New" pitchFamily="49" charset="0"/>
                <a:sym typeface="Symbol" pitchFamily="18" charset="2"/>
              </a:rPr>
              <a:t>right</a:t>
            </a:r>
            <a:r>
              <a:rPr lang="en-GB" sz="2000" dirty="0">
                <a:sym typeface="Symbol" pitchFamily="18" charset="2"/>
              </a:rPr>
              <a:t> relative to the nearest surrounding </a:t>
            </a:r>
            <a:r>
              <a:rPr lang="en-GB" sz="2000" u="sng" dirty="0">
                <a:sym typeface="Symbol" pitchFamily="18" charset="2"/>
              </a:rPr>
              <a:t>positioned</a:t>
            </a:r>
            <a:r>
              <a:rPr lang="en-GB" sz="2000" dirty="0">
                <a:sym typeface="Symbol" pitchFamily="18" charset="2"/>
              </a:rPr>
              <a:t> container (usually the </a:t>
            </a:r>
            <a:r>
              <a:rPr lang="en-GB" sz="2000" b="1" dirty="0">
                <a:latin typeface="Courier New" pitchFamily="49" charset="0"/>
                <a:sym typeface="Symbol" pitchFamily="18" charset="2"/>
              </a:rPr>
              <a:t>&lt;body&gt;</a:t>
            </a:r>
            <a:r>
              <a:rPr lang="en-GB" sz="2000" dirty="0">
                <a:sym typeface="Symbol" pitchFamily="18" charset="2"/>
              </a:rPr>
              <a:t> or surrounding positioned </a:t>
            </a:r>
            <a:r>
              <a:rPr lang="en-GB" sz="2000" b="1" dirty="0">
                <a:latin typeface="Courier New" pitchFamily="49" charset="0"/>
                <a:sym typeface="Symbol" pitchFamily="18" charset="2"/>
              </a:rPr>
              <a:t>&lt;div&gt;</a:t>
            </a:r>
            <a:r>
              <a:rPr lang="en-GB" sz="2000" dirty="0">
                <a:sym typeface="Symbol" pitchFamily="18" charset="2"/>
              </a:rPr>
              <a:t>) </a:t>
            </a:r>
            <a:r>
              <a:rPr lang="en-GB" sz="2000" i="1" dirty="0">
                <a:sym typeface="Symbol" pitchFamily="18" charset="2"/>
              </a:rPr>
              <a:t>outside the document flow.</a:t>
            </a:r>
            <a:endParaRPr lang="en-GB" sz="20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ym typeface="Symbol" pitchFamily="18" charset="2"/>
              </a:rPr>
              <a:t> </a:t>
            </a: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  <a:sym typeface="Symbol" pitchFamily="18" charset="2"/>
              </a:rPr>
              <a:t>position:</a:t>
            </a:r>
            <a:r>
              <a:rPr lang="en-GB" sz="2400" b="1" dirty="0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 fixed</a:t>
            </a:r>
            <a:r>
              <a:rPr lang="en-GB" sz="2400" b="1" dirty="0">
                <a:solidFill>
                  <a:srgbClr val="FF9900"/>
                </a:solidFill>
                <a:latin typeface="Courier New" pitchFamily="49" charset="0"/>
                <a:sym typeface="Symbol" pitchFamily="18" charset="2"/>
              </a:rPr>
              <a:t>;</a:t>
            </a:r>
            <a:r>
              <a:rPr lang="en-GB" sz="2400" b="1" dirty="0">
                <a:solidFill>
                  <a:schemeClr val="folHlink"/>
                </a:solidFill>
                <a:latin typeface="Courier New" pitchFamily="49" charset="0"/>
                <a:sym typeface="Symbol" pitchFamily="18" charset="2"/>
              </a:rPr>
              <a:t> </a:t>
            </a:r>
            <a:r>
              <a:rPr lang="en-GB" sz="2000" dirty="0">
                <a:sym typeface="Symbol" pitchFamily="18" charset="2"/>
              </a:rPr>
              <a:t>(</a:t>
            </a:r>
            <a:r>
              <a:rPr lang="en-GB" sz="2000" dirty="0">
                <a:sym typeface="Symbol" pitchFamily="18" charset="2"/>
                <a:hlinkClick r:id="rId7"/>
              </a:rPr>
              <a:t>file4</a:t>
            </a:r>
            <a:r>
              <a:rPr lang="en-GB" sz="2000" dirty="0">
                <a:sym typeface="Symbol" pitchFamily="18" charset="2"/>
              </a:rPr>
              <a:t> broken in IE6!)</a:t>
            </a:r>
            <a:endParaRPr lang="en-GB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ym typeface="Symbol" pitchFamily="18" charset="2"/>
              </a:rPr>
              <a:t>Fixed with respect to the window (~frame sidebar)</a:t>
            </a:r>
          </a:p>
          <a:p>
            <a:pPr lvl="2">
              <a:lnSpc>
                <a:spcPct val="90000"/>
              </a:lnSpc>
            </a:pPr>
            <a:r>
              <a:rPr lang="en-GB" sz="1800" dirty="0">
                <a:sym typeface="Symbol" pitchFamily="18" charset="2"/>
              </a:rPr>
              <a:t>New in CSS2: Mozilla, Opera, IE5 Mac, </a:t>
            </a:r>
            <a:r>
              <a:rPr lang="en-GB" sz="1800" dirty="0" smtClean="0">
                <a:sym typeface="Symbol" pitchFamily="18" charset="2"/>
              </a:rPr>
              <a:t>IE7+.</a:t>
            </a:r>
            <a:endParaRPr lang="en-GB" sz="1800" dirty="0">
              <a:sym typeface="Symbol" pitchFamily="18" charset="2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CDE9-D28F-4BE9-8989-6D8540529EE9}" type="slidenum">
              <a:rPr lang="en-GB"/>
              <a:pPr/>
              <a:t>65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5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 animBg="1"/>
      <p:bldP spid="465923" grpId="1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76200"/>
            <a:ext cx="7489825" cy="831850"/>
          </a:xfrm>
          <a:ln/>
        </p:spPr>
        <p:txBody>
          <a:bodyPr/>
          <a:lstStyle/>
          <a:p>
            <a:r>
              <a:rPr lang="en-GB" sz="3200" dirty="0" smtClean="0">
                <a:hlinkClick r:id="rId4"/>
              </a:rPr>
              <a:t>IE</a:t>
            </a:r>
            <a:r>
              <a:rPr lang="en-GB" sz="3200" dirty="0" smtClean="0"/>
              <a:t> </a:t>
            </a:r>
            <a:r>
              <a:rPr lang="en-GB" sz="3200" dirty="0"/>
              <a:t>&amp; W3C CSS box model </a:t>
            </a:r>
            <a:r>
              <a:rPr lang="en-GB" sz="2400" dirty="0"/>
              <a:t>(</a:t>
            </a:r>
            <a:r>
              <a:rPr lang="en-GB" sz="2400" dirty="0">
                <a:hlinkClick r:id="rId5"/>
              </a:rPr>
              <a:t>url</a:t>
            </a:r>
            <a:r>
              <a:rPr lang="en-GB" sz="2400" dirty="0"/>
              <a:t>)</a:t>
            </a:r>
            <a:endParaRPr lang="en-GB" sz="3200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4528-C37E-40C1-9600-544FB6B0DCFF}" type="slidenum">
              <a:rPr lang="en-GB"/>
              <a:pPr/>
              <a:t>66</a:t>
            </a:fld>
            <a:endParaRPr lang="en-GB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1295400" y="1371600"/>
            <a:ext cx="6629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1828800" y="1828800"/>
            <a:ext cx="5562600" cy="3886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2286000" y="2286000"/>
            <a:ext cx="4648200" cy="3048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0022" name="Rectangle 6" descr="5%"/>
          <p:cNvSpPr>
            <a:spLocks noChangeArrowheads="1"/>
          </p:cNvSpPr>
          <p:nvPr/>
        </p:nvSpPr>
        <p:spPr bwMode="auto">
          <a:xfrm>
            <a:off x="2743200" y="2743200"/>
            <a:ext cx="3657600" cy="2133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2819400" y="2794000"/>
            <a:ext cx="220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>
                <a:solidFill>
                  <a:schemeClr val="tx1"/>
                </a:solidFill>
                <a:latin typeface="Verdana" pitchFamily="34" charset="0"/>
              </a:rPr>
              <a:t>Content space</a:t>
            </a:r>
            <a:endParaRPr lang="en-GB" b="1" i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70024" name="Line 8"/>
          <p:cNvSpPr>
            <a:spLocks noChangeShapeType="1"/>
          </p:cNvSpPr>
          <p:nvPr/>
        </p:nvSpPr>
        <p:spPr bwMode="auto">
          <a:xfrm>
            <a:off x="2771775" y="4648200"/>
            <a:ext cx="365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>
            <a:off x="6172200" y="2743200"/>
            <a:ext cx="0" cy="2133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70026" name="Text Box 10"/>
          <p:cNvSpPr txBox="1">
            <a:spLocks noChangeArrowheads="1"/>
          </p:cNvSpPr>
          <p:nvPr/>
        </p:nvSpPr>
        <p:spPr bwMode="auto">
          <a:xfrm>
            <a:off x="4253161" y="4221088"/>
            <a:ext cx="750887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 dirty="0">
                <a:solidFill>
                  <a:schemeClr val="bg1"/>
                </a:solidFill>
                <a:latin typeface="Verdana" pitchFamily="34" charset="0"/>
              </a:rPr>
              <a:t>width</a:t>
            </a:r>
            <a:endParaRPr lang="en-GB" b="1" i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0027" name="Text Box 11"/>
          <p:cNvSpPr txBox="1">
            <a:spLocks noChangeArrowheads="1"/>
          </p:cNvSpPr>
          <p:nvPr/>
        </p:nvSpPr>
        <p:spPr bwMode="auto">
          <a:xfrm rot="-5400000">
            <a:off x="5538167" y="3658394"/>
            <a:ext cx="820738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 dirty="0">
                <a:solidFill>
                  <a:schemeClr val="bg1"/>
                </a:solidFill>
                <a:latin typeface="Verdana" pitchFamily="34" charset="0"/>
              </a:rPr>
              <a:t>height</a:t>
            </a:r>
            <a:endParaRPr lang="en-GB" b="1" i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0028" name="Text Box 12"/>
          <p:cNvSpPr txBox="1">
            <a:spLocks noChangeArrowheads="1"/>
          </p:cNvSpPr>
          <p:nvPr/>
        </p:nvSpPr>
        <p:spPr bwMode="auto">
          <a:xfrm>
            <a:off x="1828800" y="5257800"/>
            <a:ext cx="496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 dirty="0">
                <a:solidFill>
                  <a:schemeClr val="bg1"/>
                </a:solidFill>
                <a:latin typeface="Verdana" pitchFamily="34" charset="0"/>
              </a:rPr>
              <a:t>Border space</a:t>
            </a:r>
            <a:r>
              <a:rPr lang="en-GB" b="1" i="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1400" b="1" i="0" dirty="0">
                <a:solidFill>
                  <a:schemeClr val="bg1"/>
                </a:solidFill>
                <a:latin typeface="Verdana" pitchFamily="34" charset="0"/>
              </a:rPr>
              <a:t>(border-</a:t>
            </a:r>
            <a:r>
              <a:rPr lang="en-GB" sz="1400" b="1" i="0" dirty="0" err="1">
                <a:solidFill>
                  <a:schemeClr val="bg1"/>
                </a:solidFill>
                <a:latin typeface="Verdana" pitchFamily="34" charset="0"/>
              </a:rPr>
              <a:t>color</a:t>
            </a:r>
            <a:r>
              <a:rPr lang="en-GB" sz="1400" b="1" i="0" dirty="0">
                <a:solidFill>
                  <a:schemeClr val="bg1"/>
                </a:solidFill>
                <a:latin typeface="Verdana" pitchFamily="34" charset="0"/>
              </a:rPr>
              <a:t>; border-style)</a:t>
            </a:r>
            <a:endParaRPr lang="en-GB" sz="2000" b="1" i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0029" name="Text Box 13"/>
          <p:cNvSpPr txBox="1">
            <a:spLocks noChangeArrowheads="1"/>
          </p:cNvSpPr>
          <p:nvPr/>
        </p:nvSpPr>
        <p:spPr bwMode="auto">
          <a:xfrm>
            <a:off x="2286000" y="49530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 dirty="0">
                <a:solidFill>
                  <a:schemeClr val="bg1"/>
                </a:solidFill>
                <a:latin typeface="Verdana" pitchFamily="34" charset="0"/>
              </a:rPr>
              <a:t>Padding space </a:t>
            </a:r>
            <a:r>
              <a:rPr lang="en-GB" sz="1600" b="1" i="0" dirty="0">
                <a:solidFill>
                  <a:schemeClr val="bg1"/>
                </a:solidFill>
                <a:latin typeface="Verdana" pitchFamily="34" charset="0"/>
              </a:rPr>
              <a:t>(background-</a:t>
            </a:r>
            <a:r>
              <a:rPr lang="en-GB" sz="1600" b="1" i="0" dirty="0" err="1">
                <a:solidFill>
                  <a:schemeClr val="bg1"/>
                </a:solidFill>
                <a:latin typeface="Verdana" pitchFamily="34" charset="0"/>
              </a:rPr>
              <a:t>color</a:t>
            </a:r>
            <a:r>
              <a:rPr lang="en-GB" sz="1600" b="1" i="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470030" name="Text Box 14"/>
          <p:cNvSpPr txBox="1">
            <a:spLocks noChangeArrowheads="1"/>
          </p:cNvSpPr>
          <p:nvPr/>
        </p:nvSpPr>
        <p:spPr bwMode="auto">
          <a:xfrm>
            <a:off x="1295400" y="1371600"/>
            <a:ext cx="374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 dirty="0">
                <a:solidFill>
                  <a:schemeClr val="bg1"/>
                </a:solidFill>
                <a:latin typeface="Verdana" pitchFamily="34" charset="0"/>
              </a:rPr>
              <a:t>Margin space</a:t>
            </a:r>
            <a:r>
              <a:rPr lang="en-GB" b="1" i="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1600" b="1" i="0" dirty="0">
                <a:solidFill>
                  <a:schemeClr val="bg1"/>
                </a:solidFill>
                <a:latin typeface="Verdana" pitchFamily="34" charset="0"/>
              </a:rPr>
              <a:t>(transparent)</a:t>
            </a:r>
            <a:endParaRPr lang="en-GB" b="1" i="0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470031" name="Group 15"/>
          <p:cNvGrpSpPr>
            <a:grpSpLocks/>
          </p:cNvGrpSpPr>
          <p:nvPr/>
        </p:nvGrpSpPr>
        <p:grpSpPr bwMode="auto">
          <a:xfrm>
            <a:off x="287338" y="1270000"/>
            <a:ext cx="1001712" cy="304800"/>
            <a:chOff x="181" y="800"/>
            <a:chExt cx="631" cy="192"/>
          </a:xfrm>
        </p:grpSpPr>
        <p:sp>
          <p:nvSpPr>
            <p:cNvPr id="470032" name="Line 16"/>
            <p:cNvSpPr>
              <a:spLocks noChangeShapeType="1"/>
            </p:cNvSpPr>
            <p:nvPr/>
          </p:nvSpPr>
          <p:spPr bwMode="auto">
            <a:xfrm>
              <a:off x="476" y="89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0033" name="Text Box 17"/>
            <p:cNvSpPr txBox="1">
              <a:spLocks noChangeArrowheads="1"/>
            </p:cNvSpPr>
            <p:nvPr/>
          </p:nvSpPr>
          <p:spPr bwMode="auto">
            <a:xfrm>
              <a:off x="181" y="800"/>
              <a:ext cx="3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400" b="1">
                  <a:solidFill>
                    <a:schemeClr val="tx1"/>
                  </a:solidFill>
                  <a:latin typeface="Verdana" pitchFamily="34" charset="0"/>
                </a:rPr>
                <a:t>left</a:t>
              </a:r>
              <a:endParaRPr lang="en-GB" b="1" i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grpSp>
        <p:nvGrpSpPr>
          <p:cNvPr id="470034" name="Group 18"/>
          <p:cNvGrpSpPr>
            <a:grpSpLocks/>
          </p:cNvGrpSpPr>
          <p:nvPr/>
        </p:nvGrpSpPr>
        <p:grpSpPr bwMode="auto">
          <a:xfrm>
            <a:off x="1298575" y="827088"/>
            <a:ext cx="511175" cy="533400"/>
            <a:chOff x="818" y="521"/>
            <a:chExt cx="322" cy="336"/>
          </a:xfrm>
        </p:grpSpPr>
        <p:sp>
          <p:nvSpPr>
            <p:cNvPr id="470035" name="Line 19"/>
            <p:cNvSpPr>
              <a:spLocks noChangeShapeType="1"/>
            </p:cNvSpPr>
            <p:nvPr/>
          </p:nvSpPr>
          <p:spPr bwMode="auto">
            <a:xfrm>
              <a:off x="818" y="521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0036" name="Text Box 20"/>
            <p:cNvSpPr txBox="1">
              <a:spLocks noChangeArrowheads="1"/>
            </p:cNvSpPr>
            <p:nvPr/>
          </p:nvSpPr>
          <p:spPr bwMode="auto">
            <a:xfrm>
              <a:off x="818" y="569"/>
              <a:ext cx="3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400" b="1">
                  <a:solidFill>
                    <a:schemeClr val="tx1"/>
                  </a:solidFill>
                  <a:latin typeface="Verdana" pitchFamily="34" charset="0"/>
                </a:rPr>
                <a:t>top</a:t>
              </a:r>
              <a:endParaRPr lang="en-GB" b="1" i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grpSp>
        <p:nvGrpSpPr>
          <p:cNvPr id="470037" name="Group 21"/>
          <p:cNvGrpSpPr>
            <a:grpSpLocks/>
          </p:cNvGrpSpPr>
          <p:nvPr/>
        </p:nvGrpSpPr>
        <p:grpSpPr bwMode="auto">
          <a:xfrm>
            <a:off x="7948613" y="5867400"/>
            <a:ext cx="817562" cy="381000"/>
            <a:chOff x="5007" y="3696"/>
            <a:chExt cx="515" cy="240"/>
          </a:xfrm>
        </p:grpSpPr>
        <p:sp>
          <p:nvSpPr>
            <p:cNvPr id="470038" name="Line 22"/>
            <p:cNvSpPr>
              <a:spLocks noChangeShapeType="1"/>
            </p:cNvSpPr>
            <p:nvPr/>
          </p:nvSpPr>
          <p:spPr bwMode="auto">
            <a:xfrm flipH="1">
              <a:off x="5007" y="393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0039" name="Text Box 23"/>
            <p:cNvSpPr txBox="1">
              <a:spLocks noChangeArrowheads="1"/>
            </p:cNvSpPr>
            <p:nvPr/>
          </p:nvSpPr>
          <p:spPr bwMode="auto">
            <a:xfrm>
              <a:off x="5103" y="3696"/>
              <a:ext cx="4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400" b="1">
                  <a:solidFill>
                    <a:schemeClr val="tx1"/>
                  </a:solidFill>
                  <a:latin typeface="Verdana" pitchFamily="34" charset="0"/>
                </a:rPr>
                <a:t>right</a:t>
              </a:r>
              <a:endParaRPr lang="en-GB" b="1" i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grpSp>
        <p:nvGrpSpPr>
          <p:cNvPr id="470040" name="Group 24"/>
          <p:cNvGrpSpPr>
            <a:grpSpLocks/>
          </p:cNvGrpSpPr>
          <p:nvPr/>
        </p:nvGrpSpPr>
        <p:grpSpPr bwMode="auto">
          <a:xfrm>
            <a:off x="7872413" y="6248400"/>
            <a:ext cx="903287" cy="609600"/>
            <a:chOff x="4959" y="3936"/>
            <a:chExt cx="569" cy="384"/>
          </a:xfrm>
        </p:grpSpPr>
        <p:sp>
          <p:nvSpPr>
            <p:cNvPr id="470041" name="Line 25"/>
            <p:cNvSpPr>
              <a:spLocks noChangeShapeType="1"/>
            </p:cNvSpPr>
            <p:nvPr/>
          </p:nvSpPr>
          <p:spPr bwMode="auto">
            <a:xfrm flipV="1">
              <a:off x="5007" y="393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0042" name="Text Box 26"/>
            <p:cNvSpPr txBox="1">
              <a:spLocks noChangeArrowheads="1"/>
            </p:cNvSpPr>
            <p:nvPr/>
          </p:nvSpPr>
          <p:spPr bwMode="auto">
            <a:xfrm>
              <a:off x="4959" y="4128"/>
              <a:ext cx="5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400" b="1">
                  <a:solidFill>
                    <a:schemeClr val="tx1"/>
                  </a:solidFill>
                  <a:latin typeface="Verdana" pitchFamily="34" charset="0"/>
                </a:rPr>
                <a:t>bottom</a:t>
              </a:r>
              <a:endParaRPr lang="en-GB" b="1" i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0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0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4" grpId="0" animBg="1"/>
      <p:bldP spid="470025" grpId="0" animBg="1"/>
      <p:bldP spid="470026" grpId="0" animBg="1"/>
      <p:bldP spid="4700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353425" cy="831850"/>
          </a:xfrm>
          <a:ln/>
        </p:spPr>
        <p:txBody>
          <a:bodyPr/>
          <a:lstStyle/>
          <a:p>
            <a:r>
              <a:rPr lang="en-GB" sz="3200" dirty="0" smtClean="0"/>
              <a:t>IE’s </a:t>
            </a:r>
            <a:r>
              <a:rPr lang="en-GB" sz="3200" dirty="0"/>
              <a:t>‘Traditional’ box model (</a:t>
            </a:r>
            <a:r>
              <a:rPr lang="en-GB" sz="3200" dirty="0">
                <a:hlinkClick r:id="rId4"/>
              </a:rPr>
              <a:t>url</a:t>
            </a:r>
            <a:r>
              <a:rPr lang="en-GB" sz="3200" dirty="0"/>
              <a:t>)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E5F7-AA02-4316-A1EC-F2576D525F3E}" type="slidenum">
              <a:rPr lang="en-GB"/>
              <a:pPr/>
              <a:t>67</a:t>
            </a:fld>
            <a:endParaRPr lang="en-GB"/>
          </a:p>
        </p:txBody>
      </p:sp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1295400" y="1371600"/>
            <a:ext cx="6629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1828800" y="1828800"/>
            <a:ext cx="5562600" cy="3886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2286000" y="2286000"/>
            <a:ext cx="4648200" cy="3048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2070" name="Rectangle 6" descr="5%"/>
          <p:cNvSpPr>
            <a:spLocks noChangeArrowheads="1"/>
          </p:cNvSpPr>
          <p:nvPr/>
        </p:nvSpPr>
        <p:spPr bwMode="auto">
          <a:xfrm>
            <a:off x="2743200" y="2743200"/>
            <a:ext cx="3657600" cy="2133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2819400" y="2794000"/>
            <a:ext cx="220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>
                <a:solidFill>
                  <a:schemeClr val="tx1"/>
                </a:solidFill>
                <a:latin typeface="Verdana" pitchFamily="34" charset="0"/>
              </a:rPr>
              <a:t>Content space</a:t>
            </a:r>
            <a:endParaRPr lang="en-GB" b="1" i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72072" name="Line 8"/>
          <p:cNvSpPr>
            <a:spLocks noChangeShapeType="1"/>
          </p:cNvSpPr>
          <p:nvPr/>
        </p:nvSpPr>
        <p:spPr bwMode="auto">
          <a:xfrm>
            <a:off x="1835150" y="5805488"/>
            <a:ext cx="5545138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72073" name="Line 9"/>
          <p:cNvSpPr>
            <a:spLocks noChangeShapeType="1"/>
          </p:cNvSpPr>
          <p:nvPr/>
        </p:nvSpPr>
        <p:spPr bwMode="auto">
          <a:xfrm>
            <a:off x="7451725" y="1844675"/>
            <a:ext cx="0" cy="3863975"/>
          </a:xfrm>
          <a:prstGeom prst="line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72074" name="Text Box 10"/>
          <p:cNvSpPr txBox="1">
            <a:spLocks noChangeArrowheads="1"/>
          </p:cNvSpPr>
          <p:nvPr/>
        </p:nvSpPr>
        <p:spPr bwMode="auto">
          <a:xfrm>
            <a:off x="4284663" y="5805488"/>
            <a:ext cx="750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 dirty="0">
                <a:solidFill>
                  <a:schemeClr val="bg1"/>
                </a:solidFill>
                <a:latin typeface="Verdana" pitchFamily="34" charset="0"/>
              </a:rPr>
              <a:t>width</a:t>
            </a:r>
            <a:endParaRPr lang="en-GB" b="1" i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2075" name="Text Box 11"/>
          <p:cNvSpPr txBox="1">
            <a:spLocks noChangeArrowheads="1"/>
          </p:cNvSpPr>
          <p:nvPr/>
        </p:nvSpPr>
        <p:spPr bwMode="auto">
          <a:xfrm rot="-5400000">
            <a:off x="7193756" y="3686969"/>
            <a:ext cx="820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 dirty="0">
                <a:solidFill>
                  <a:schemeClr val="bg1"/>
                </a:solidFill>
                <a:latin typeface="Verdana" pitchFamily="34" charset="0"/>
              </a:rPr>
              <a:t>height</a:t>
            </a:r>
            <a:endParaRPr lang="en-GB" b="1" i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2076" name="Text Box 12"/>
          <p:cNvSpPr txBox="1">
            <a:spLocks noChangeArrowheads="1"/>
          </p:cNvSpPr>
          <p:nvPr/>
        </p:nvSpPr>
        <p:spPr bwMode="auto">
          <a:xfrm>
            <a:off x="1828800" y="5257800"/>
            <a:ext cx="496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 dirty="0">
                <a:solidFill>
                  <a:schemeClr val="bg1"/>
                </a:solidFill>
                <a:latin typeface="Verdana" pitchFamily="34" charset="0"/>
              </a:rPr>
              <a:t>Border space</a:t>
            </a:r>
            <a:r>
              <a:rPr lang="en-GB" b="1" i="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1400" b="1" i="0" dirty="0">
                <a:solidFill>
                  <a:schemeClr val="bg1"/>
                </a:solidFill>
                <a:latin typeface="Verdana" pitchFamily="34" charset="0"/>
              </a:rPr>
              <a:t>(border-</a:t>
            </a:r>
            <a:r>
              <a:rPr lang="en-GB" sz="1400" b="1" i="0" dirty="0" err="1">
                <a:solidFill>
                  <a:schemeClr val="bg1"/>
                </a:solidFill>
                <a:latin typeface="Verdana" pitchFamily="34" charset="0"/>
              </a:rPr>
              <a:t>color</a:t>
            </a:r>
            <a:r>
              <a:rPr lang="en-GB" sz="1400" b="1" i="0" dirty="0">
                <a:solidFill>
                  <a:schemeClr val="bg1"/>
                </a:solidFill>
                <a:latin typeface="Verdana" pitchFamily="34" charset="0"/>
              </a:rPr>
              <a:t>; border-style)</a:t>
            </a:r>
            <a:endParaRPr lang="en-GB" sz="2000" b="1" i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2077" name="Text Box 13"/>
          <p:cNvSpPr txBox="1">
            <a:spLocks noChangeArrowheads="1"/>
          </p:cNvSpPr>
          <p:nvPr/>
        </p:nvSpPr>
        <p:spPr bwMode="auto">
          <a:xfrm>
            <a:off x="2286000" y="49530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 dirty="0">
                <a:solidFill>
                  <a:schemeClr val="bg1"/>
                </a:solidFill>
                <a:latin typeface="Verdana" pitchFamily="34" charset="0"/>
              </a:rPr>
              <a:t>Padding space </a:t>
            </a:r>
            <a:r>
              <a:rPr lang="en-GB" sz="1600" b="1" i="0" dirty="0">
                <a:solidFill>
                  <a:schemeClr val="bg1"/>
                </a:solidFill>
                <a:latin typeface="Verdana" pitchFamily="34" charset="0"/>
              </a:rPr>
              <a:t>(background-</a:t>
            </a:r>
            <a:r>
              <a:rPr lang="en-GB" sz="1600" b="1" i="0" dirty="0" err="1">
                <a:solidFill>
                  <a:schemeClr val="bg1"/>
                </a:solidFill>
                <a:latin typeface="Verdana" pitchFamily="34" charset="0"/>
              </a:rPr>
              <a:t>color</a:t>
            </a:r>
            <a:r>
              <a:rPr lang="en-GB" sz="1600" b="1" i="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472078" name="Text Box 14"/>
          <p:cNvSpPr txBox="1">
            <a:spLocks noChangeArrowheads="1"/>
          </p:cNvSpPr>
          <p:nvPr/>
        </p:nvSpPr>
        <p:spPr bwMode="auto">
          <a:xfrm>
            <a:off x="1295400" y="1371600"/>
            <a:ext cx="374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b="1" i="0" dirty="0">
                <a:solidFill>
                  <a:schemeClr val="bg1"/>
                </a:solidFill>
                <a:latin typeface="Verdana" pitchFamily="34" charset="0"/>
              </a:rPr>
              <a:t>Margin space</a:t>
            </a:r>
            <a:r>
              <a:rPr lang="en-GB" b="1" i="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1600" b="1" i="0" dirty="0">
                <a:solidFill>
                  <a:schemeClr val="bg1"/>
                </a:solidFill>
                <a:latin typeface="Verdana" pitchFamily="34" charset="0"/>
              </a:rPr>
              <a:t>(transparent)</a:t>
            </a:r>
            <a:endParaRPr lang="en-GB" b="1" i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2079" name="Line 15"/>
          <p:cNvSpPr>
            <a:spLocks noChangeShapeType="1"/>
          </p:cNvSpPr>
          <p:nvPr/>
        </p:nvSpPr>
        <p:spPr bwMode="auto">
          <a:xfrm>
            <a:off x="755650" y="14128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2080" name="Line 16"/>
          <p:cNvSpPr>
            <a:spLocks noChangeShapeType="1"/>
          </p:cNvSpPr>
          <p:nvPr/>
        </p:nvSpPr>
        <p:spPr bwMode="auto">
          <a:xfrm>
            <a:off x="1298575" y="82708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287338" y="1270000"/>
            <a:ext cx="51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>
                <a:solidFill>
                  <a:schemeClr val="tx1"/>
                </a:solidFill>
                <a:latin typeface="Verdana" pitchFamily="34" charset="0"/>
              </a:rPr>
              <a:t>left</a:t>
            </a:r>
            <a:endParaRPr lang="en-GB" b="1" i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1298575" y="903288"/>
            <a:ext cx="51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>
                <a:solidFill>
                  <a:schemeClr val="tx1"/>
                </a:solidFill>
                <a:latin typeface="Verdana" pitchFamily="34" charset="0"/>
              </a:rPr>
              <a:t>top</a:t>
            </a:r>
            <a:endParaRPr lang="en-GB" b="1" i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72083" name="Line 19"/>
          <p:cNvSpPr>
            <a:spLocks noChangeShapeType="1"/>
          </p:cNvSpPr>
          <p:nvPr/>
        </p:nvSpPr>
        <p:spPr bwMode="auto">
          <a:xfrm flipH="1">
            <a:off x="7948613" y="6248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2084" name="Line 20"/>
          <p:cNvSpPr>
            <a:spLocks noChangeShapeType="1"/>
          </p:cNvSpPr>
          <p:nvPr/>
        </p:nvSpPr>
        <p:spPr bwMode="auto">
          <a:xfrm flipV="1">
            <a:off x="7948613" y="6248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2085" name="Text Box 21"/>
          <p:cNvSpPr txBox="1">
            <a:spLocks noChangeArrowheads="1"/>
          </p:cNvSpPr>
          <p:nvPr/>
        </p:nvSpPr>
        <p:spPr bwMode="auto">
          <a:xfrm>
            <a:off x="8101013" y="5867400"/>
            <a:ext cx="665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>
                <a:solidFill>
                  <a:schemeClr val="tx1"/>
                </a:solidFill>
                <a:latin typeface="Verdana" pitchFamily="34" charset="0"/>
              </a:rPr>
              <a:t>right</a:t>
            </a:r>
            <a:endParaRPr lang="en-GB" b="1" i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72086" name="Text Box 22"/>
          <p:cNvSpPr txBox="1">
            <a:spLocks noChangeArrowheads="1"/>
          </p:cNvSpPr>
          <p:nvPr/>
        </p:nvSpPr>
        <p:spPr bwMode="auto">
          <a:xfrm>
            <a:off x="7872413" y="6553200"/>
            <a:ext cx="90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>
                <a:solidFill>
                  <a:schemeClr val="tx1"/>
                </a:solidFill>
                <a:latin typeface="Verdana" pitchFamily="34" charset="0"/>
              </a:rPr>
              <a:t>bottom</a:t>
            </a:r>
            <a:endParaRPr lang="en-GB" b="1" i="0">
              <a:solidFill>
                <a:schemeClr val="tx1"/>
              </a:solidFill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23913"/>
          </a:xfrm>
          <a:ln/>
        </p:spPr>
        <p:txBody>
          <a:bodyPr/>
          <a:lstStyle/>
          <a:p>
            <a:r>
              <a:rPr lang="en-GB"/>
              <a:t>Box model differences</a:t>
            </a:r>
          </a:p>
        </p:txBody>
      </p:sp>
      <p:graphicFrame>
        <p:nvGraphicFramePr>
          <p:cNvPr id="48025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608544" y="1268413"/>
          <a:ext cx="4392612" cy="4175125"/>
        </p:xfrm>
        <a:graphic>
          <a:graphicData uri="http://schemas.openxmlformats.org/presentationml/2006/ole">
            <p:oleObj spid="_x0000_s480259" name="Photo Editor Photo" r:id="rId5" imgW="6152381" imgH="5847619" progId="">
              <p:embed/>
            </p:oleObj>
          </a:graphicData>
        </a:graphic>
      </p:graphicFrame>
      <p:graphicFrame>
        <p:nvGraphicFramePr>
          <p:cNvPr id="4802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07949" y="1268413"/>
          <a:ext cx="4321175" cy="4189412"/>
        </p:xfrm>
        <a:graphic>
          <a:graphicData uri="http://schemas.openxmlformats.org/presentationml/2006/ole">
            <p:oleObj spid="_x0000_s480260" name="Photo Editor Photo" r:id="rId6" imgW="6020640" imgH="5838095" progId="">
              <p:embed/>
            </p:oleObj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47A-5B55-4664-A0CA-BD5151DAD56D}" type="slidenum">
              <a:rPr lang="en-GB"/>
              <a:pPr/>
              <a:t>68</a:t>
            </a:fld>
            <a:endParaRPr lang="en-GB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176213" y="5661025"/>
            <a:ext cx="8788400" cy="50482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i="0">
                <a:solidFill>
                  <a:schemeClr val="tx2"/>
                </a:solidFill>
                <a:latin typeface="Arial Black" pitchFamily="34" charset="0"/>
              </a:rPr>
              <a:t>Stick with the W3C box model for consistency…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/>
              <a:t>CSS box model </a:t>
            </a:r>
            <a:r>
              <a:rPr lang="en-GB" sz="2800" dirty="0"/>
              <a:t>(</a:t>
            </a:r>
            <a:r>
              <a:rPr lang="en-GB" sz="2800" dirty="0">
                <a:hlinkClick r:id="rId4"/>
              </a:rPr>
              <a:t>url</a:t>
            </a:r>
            <a:r>
              <a:rPr lang="en-GB" sz="2800" dirty="0"/>
              <a:t>)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i="1" dirty="0"/>
              <a:t>Width is for the content, e.g.</a:t>
            </a:r>
            <a:r>
              <a:rPr lang="en-GB" sz="2400" dirty="0"/>
              <a:t> if the </a:t>
            </a:r>
            <a:r>
              <a:rPr lang="en-GB" sz="2400" i="1" dirty="0"/>
              <a:t>element</a:t>
            </a:r>
            <a:r>
              <a:rPr lang="en-GB" sz="2400" dirty="0"/>
              <a:t> is</a:t>
            </a:r>
            <a:br>
              <a:rPr lang="en-GB" sz="2400" dirty="0"/>
            </a:br>
            <a:r>
              <a:rPr lang="en-GB" sz="2000" b="1" dirty="0">
                <a:solidFill>
                  <a:schemeClr val="folHlink"/>
                </a:solidFill>
                <a:latin typeface="Courier New" pitchFamily="49" charset="0"/>
              </a:rPr>
              <a:t>&lt;div style=" </a:t>
            </a:r>
            <a:r>
              <a:rPr lang="en-GB" sz="2000" b="1" dirty="0">
                <a:solidFill>
                  <a:srgbClr val="660033"/>
                </a:solidFill>
                <a:latin typeface="Courier New" pitchFamily="49" charset="0"/>
              </a:rPr>
              <a:t>width:300px;</a:t>
            </a:r>
            <a:br>
              <a:rPr lang="en-GB" sz="2000" b="1" dirty="0">
                <a:solidFill>
                  <a:srgbClr val="660033"/>
                </a:solidFill>
                <a:latin typeface="Courier New" pitchFamily="49" charset="0"/>
              </a:rPr>
            </a:br>
            <a:r>
              <a:rPr lang="en-GB" sz="2000" b="1" dirty="0">
                <a:solidFill>
                  <a:srgbClr val="660033"/>
                </a:solidFill>
                <a:latin typeface="Courier New" pitchFamily="49" charset="0"/>
              </a:rPr>
              <a:t>             </a:t>
            </a:r>
            <a:r>
              <a:rPr lang="en-GB" sz="2000" b="1" dirty="0">
                <a:latin typeface="Courier New" pitchFamily="49" charset="0"/>
              </a:rPr>
              <a:t>border: 20px; padding: 30px; </a:t>
            </a:r>
            <a:r>
              <a:rPr lang="en-GB" sz="2000" b="1" dirty="0">
                <a:solidFill>
                  <a:schemeClr val="folHlink"/>
                </a:solidFill>
                <a:latin typeface="Courier New" pitchFamily="49" charset="0"/>
              </a:rPr>
              <a:t>"&gt;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Total width = </a:t>
            </a:r>
            <a:r>
              <a:rPr lang="en-GB" sz="2000" dirty="0">
                <a:solidFill>
                  <a:srgbClr val="660033"/>
                </a:solidFill>
              </a:rPr>
              <a:t>300</a:t>
            </a:r>
            <a:r>
              <a:rPr lang="en-GB" sz="2000" dirty="0"/>
              <a:t> + 2</a:t>
            </a:r>
            <a:r>
              <a:rPr lang="en-GB" sz="2000" dirty="0">
                <a:sym typeface="Symbol" pitchFamily="18" charset="2"/>
              </a:rPr>
              <a:t>20 + 230  = 400px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ym typeface="Symbol" pitchFamily="18" charset="2"/>
              </a:rPr>
              <a:t>Content width = </a:t>
            </a:r>
            <a:r>
              <a:rPr lang="en-GB" sz="2000" dirty="0">
                <a:solidFill>
                  <a:srgbClr val="660033"/>
                </a:solidFill>
                <a:sym typeface="Symbol" pitchFamily="18" charset="2"/>
              </a:rPr>
              <a:t>300px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  <a:sym typeface="Symbol" pitchFamily="18" charset="2"/>
              </a:rPr>
              <a:t>IE5.5</a:t>
            </a:r>
            <a:r>
              <a:rPr lang="en-GB" sz="2400" dirty="0" smtClean="0">
                <a:sym typeface="Symbol" pitchFamily="18" charset="2"/>
              </a:rPr>
              <a:t> included </a:t>
            </a:r>
            <a:r>
              <a:rPr lang="en-GB" sz="2400" dirty="0">
                <a:sym typeface="Symbol" pitchFamily="18" charset="2"/>
              </a:rPr>
              <a:t>the padding and border </a:t>
            </a:r>
            <a:r>
              <a:rPr lang="en-GB" sz="2400" i="1" dirty="0">
                <a:sym typeface="Symbol" pitchFamily="18" charset="2"/>
              </a:rPr>
              <a:t>inside</a:t>
            </a:r>
            <a:r>
              <a:rPr lang="en-GB" sz="2400" dirty="0">
                <a:sym typeface="Symbol" pitchFamily="18" charset="2"/>
              </a:rPr>
              <a:t> the &lt;div&gt; so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Total width = </a:t>
            </a:r>
            <a:r>
              <a:rPr lang="en-GB" sz="2000" dirty="0">
                <a:solidFill>
                  <a:srgbClr val="660033"/>
                </a:solidFill>
              </a:rPr>
              <a:t>300</a:t>
            </a:r>
            <a:r>
              <a:rPr lang="en-GB" sz="2000" dirty="0">
                <a:solidFill>
                  <a:srgbClr val="660033"/>
                </a:solidFill>
                <a:sym typeface="Symbol" pitchFamily="18" charset="2"/>
              </a:rPr>
              <a:t>px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ym typeface="Symbol" pitchFamily="18" charset="2"/>
              </a:rPr>
              <a:t>Content width = </a:t>
            </a:r>
            <a:r>
              <a:rPr lang="en-GB" sz="2000" dirty="0">
                <a:solidFill>
                  <a:srgbClr val="660033"/>
                </a:solidFill>
                <a:sym typeface="Symbol" pitchFamily="18" charset="2"/>
              </a:rPr>
              <a:t>300</a:t>
            </a:r>
            <a:r>
              <a:rPr lang="en-GB" sz="2000" dirty="0">
                <a:sym typeface="Symbol" pitchFamily="18" charset="2"/>
              </a:rPr>
              <a:t> – 40 – 60 = 200px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  <a:sym typeface="Symbol" pitchFamily="18" charset="2"/>
              </a:rPr>
              <a:t>IE6+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dirty="0">
                <a:sym typeface="Symbol" pitchFamily="18" charset="2"/>
              </a:rPr>
              <a:t>reproduces this </a:t>
            </a:r>
            <a:r>
              <a:rPr lang="en-GB" sz="2400" i="1" dirty="0">
                <a:sym typeface="Symbol" pitchFamily="18" charset="2"/>
              </a:rPr>
              <a:t>feature</a:t>
            </a:r>
            <a:r>
              <a:rPr lang="en-GB" sz="2400" dirty="0">
                <a:sym typeface="Symbol" pitchFamily="18" charset="2"/>
              </a:rPr>
              <a:t> in </a:t>
            </a:r>
            <a:r>
              <a:rPr lang="en-GB" sz="2400" dirty="0">
                <a:sym typeface="Symbol" pitchFamily="18" charset="2"/>
                <a:hlinkClick r:id="rId5"/>
              </a:rPr>
              <a:t>‘Quirks’ mode</a:t>
            </a:r>
            <a:r>
              <a:rPr lang="en-GB" sz="2400" dirty="0">
                <a:sym typeface="Symbol" pitchFamily="18" charset="2"/>
              </a:rPr>
              <a:t/>
            </a:r>
            <a:br>
              <a:rPr lang="en-GB" sz="2400" dirty="0">
                <a:sym typeface="Symbol" pitchFamily="18" charset="2"/>
              </a:rPr>
            </a:br>
            <a:r>
              <a:rPr lang="en-GB" sz="2400" i="1" dirty="0">
                <a:sym typeface="Symbol" pitchFamily="18" charset="2"/>
              </a:rPr>
              <a:t>E.g.</a:t>
            </a:r>
            <a:r>
              <a:rPr lang="en-GB" sz="2400" dirty="0">
                <a:sym typeface="Symbol" pitchFamily="18" charset="2"/>
              </a:rPr>
              <a:t> XHTML document with </a:t>
            </a:r>
            <a:r>
              <a:rPr lang="en-GB" sz="2400" b="1" i="1" dirty="0">
                <a:sym typeface="Symbol" pitchFamily="18" charset="2"/>
              </a:rPr>
              <a:t>anything </a:t>
            </a:r>
            <a:r>
              <a:rPr lang="en-GB" sz="2400" b="1" i="1" dirty="0" smtClean="0">
                <a:sym typeface="Symbol" pitchFamily="18" charset="2"/>
              </a:rPr>
              <a:t>except </a:t>
            </a:r>
            <a:r>
              <a:rPr lang="en-GB" sz="2400" dirty="0" smtClean="0">
                <a:sym typeface="Symbol" pitchFamily="18" charset="2"/>
              </a:rPr>
              <a:t>a </a:t>
            </a:r>
            <a:r>
              <a:rPr lang="en-GB" sz="2400" dirty="0">
                <a:sym typeface="Symbol" pitchFamily="18" charset="2"/>
              </a:rPr>
              <a:t>valid </a:t>
            </a:r>
            <a:r>
              <a:rPr lang="en-GB" sz="2400" dirty="0" err="1">
                <a:sym typeface="Symbol" pitchFamily="18" charset="2"/>
              </a:rPr>
              <a:t>DOCTYYPE</a:t>
            </a:r>
            <a:r>
              <a:rPr lang="en-GB" sz="2400" dirty="0">
                <a:sym typeface="Symbol" pitchFamily="18" charset="2"/>
              </a:rPr>
              <a:t> on the 1</a:t>
            </a:r>
            <a:r>
              <a:rPr lang="en-GB" sz="2400" baseline="30000" dirty="0">
                <a:sym typeface="Symbol" pitchFamily="18" charset="2"/>
              </a:rPr>
              <a:t>st</a:t>
            </a:r>
            <a:r>
              <a:rPr lang="en-GB" sz="2400" dirty="0">
                <a:sym typeface="Symbol" pitchFamily="18" charset="2"/>
              </a:rPr>
              <a:t> line</a:t>
            </a:r>
          </a:p>
          <a:p>
            <a:pPr lvl="1">
              <a:lnSpc>
                <a:spcPct val="90000"/>
              </a:lnSpc>
            </a:pPr>
            <a:r>
              <a:rPr lang="en-GB" sz="2000" i="1" dirty="0">
                <a:sym typeface="Symbol" pitchFamily="18" charset="2"/>
              </a:rPr>
              <a:t>E.g. </a:t>
            </a:r>
            <a:r>
              <a:rPr lang="en-GB" sz="2000" dirty="0" smtClean="0">
                <a:sym typeface="Symbol" pitchFamily="18" charset="2"/>
              </a:rPr>
              <a:t>an empty line, a space, an invalid DOCTYPE, a comment...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ym typeface="Symbol" pitchFamily="18" charset="2"/>
              </a:rPr>
              <a:t>In IE6, an </a:t>
            </a:r>
            <a:r>
              <a:rPr lang="en-GB" sz="2000" dirty="0">
                <a:sym typeface="Symbol" pitchFamily="18" charset="2"/>
              </a:rPr>
              <a:t>XML </a:t>
            </a:r>
            <a:r>
              <a:rPr lang="en-GB" sz="2000" dirty="0" err="1">
                <a:sym typeface="Symbol" pitchFamily="18" charset="2"/>
              </a:rPr>
              <a:t>prolog</a:t>
            </a:r>
            <a:r>
              <a:rPr lang="en-GB" sz="2000" dirty="0">
                <a:sym typeface="Symbol" pitchFamily="18" charset="2"/>
              </a:rPr>
              <a:t> </a:t>
            </a:r>
            <a:r>
              <a:rPr lang="en-GB" sz="1800" b="1" dirty="0">
                <a:latin typeface="Courier New" pitchFamily="49" charset="0"/>
                <a:sym typeface="Symbol" pitchFamily="18" charset="2"/>
              </a:rPr>
              <a:t>&lt;</a:t>
            </a:r>
            <a:r>
              <a:rPr lang="en-GB" sz="1800" b="1" dirty="0">
                <a:latin typeface="Courier New" pitchFamily="49" charset="0"/>
              </a:rPr>
              <a:t>?xml version="1.0</a:t>
            </a:r>
            <a:r>
              <a:rPr lang="en-GB" sz="1800" b="1" dirty="0" smtClean="0">
                <a:latin typeface="Courier New" pitchFamily="49" charset="0"/>
              </a:rPr>
              <a:t>"?&gt;</a:t>
            </a:r>
            <a:endParaRPr lang="en-GB" sz="1800" b="1" dirty="0">
              <a:latin typeface="Courier New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CEC9-F521-413E-AC91-DA6B0CE83AEC}" type="slidenum">
              <a:rPr lang="en-GB"/>
              <a:pPr/>
              <a:t>69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TPQuestion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sz="3200"/>
              <a:t>How much of the reading have you done?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434B-8D9B-4F14-B5BD-A076003F0EA8}" type="slidenum">
              <a:rPr lang="en-GB"/>
              <a:pPr/>
              <a:t>7</a:t>
            </a:fld>
            <a:endParaRPr lang="en-GB"/>
          </a:p>
        </p:txBody>
      </p:sp>
      <p:sp>
        <p:nvSpPr>
          <p:cNvPr id="787461" name="vote">
            <a:hlinkClick r:id="rId6" action="ppaction://program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9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787463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787459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600200"/>
            <a:ext cx="7773988" cy="4565650"/>
          </a:xfrm>
          <a:ln/>
        </p:spPr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GB" sz="2800" dirty="0" smtClean="0"/>
              <a:t>0</a:t>
            </a:r>
            <a:r>
              <a:rPr lang="en-GB" sz="2800" dirty="0"/>
              <a:t>% (none of it)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/>
              <a:t>33</a:t>
            </a:r>
            <a:r>
              <a:rPr lang="en-GB" sz="2800" dirty="0"/>
              <a:t>% (about a third)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/>
              <a:t>50</a:t>
            </a:r>
            <a:r>
              <a:rPr lang="en-GB" sz="2800" dirty="0"/>
              <a:t>% (half)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/>
              <a:t>67</a:t>
            </a:r>
            <a:r>
              <a:rPr lang="en-GB" sz="2800" dirty="0"/>
              <a:t>% (most of it)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/>
              <a:t>100</a:t>
            </a:r>
            <a:r>
              <a:rPr lang="en-GB" sz="2800" dirty="0"/>
              <a:t>% (all of it)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/>
              <a:t>What </a:t>
            </a:r>
            <a:r>
              <a:rPr lang="en-GB" sz="2800" dirty="0"/>
              <a:t>reading</a:t>
            </a:r>
            <a:r>
              <a:rPr lang="en-GB" sz="2800" dirty="0" smtClean="0"/>
              <a:t>?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/>
              <a:t>I got the book...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/>
              <a:t>I looked at the book...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/>
              <a:t>What book?</a:t>
            </a:r>
            <a:endParaRPr lang="en-GB" sz="2800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ln/>
        </p:spPr>
        <p:txBody>
          <a:bodyPr/>
          <a:lstStyle/>
          <a:p>
            <a:r>
              <a:rPr lang="en-GB" sz="3200"/>
              <a:t>XHTML as valid XML documents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77200" cy="4876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XHTML was (eventually) supposed to replace HTML.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Valid XHTML documents are </a:t>
            </a:r>
            <a:r>
              <a:rPr lang="en-GB" sz="2400" i="1" dirty="0"/>
              <a:t>also</a:t>
            </a:r>
            <a:r>
              <a:rPr lang="en-GB" sz="2400" dirty="0"/>
              <a:t> valid XML documents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/>
              <a:t>(follow </a:t>
            </a:r>
            <a:r>
              <a:rPr lang="en-GB" sz="2000" dirty="0"/>
              <a:t>the XML rules)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400" dirty="0"/>
              <a:t>…as long as the </a:t>
            </a:r>
            <a:r>
              <a:rPr lang="en-GB" sz="2400" u="sng" dirty="0"/>
              <a:t>1</a:t>
            </a:r>
            <a:r>
              <a:rPr lang="en-GB" sz="2400" u="sng" baseline="30000" dirty="0"/>
              <a:t>st</a:t>
            </a:r>
            <a:r>
              <a:rPr lang="en-GB" sz="2400" u="sng" dirty="0"/>
              <a:t> line</a:t>
            </a:r>
            <a:r>
              <a:rPr lang="en-GB" sz="2400" dirty="0"/>
              <a:t> in the XHTML file is an XML </a:t>
            </a:r>
            <a:r>
              <a:rPr lang="en-GB" sz="2400" dirty="0" err="1"/>
              <a:t>prolog</a:t>
            </a:r>
            <a:r>
              <a:rPr lang="en-GB" sz="2400" dirty="0"/>
              <a:t> like the following: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	&lt;?xml version="1.0" encoding="ISO-8859-1"?&gt;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This tells the </a:t>
            </a:r>
            <a:r>
              <a:rPr lang="en-GB" sz="2400" i="1" dirty="0"/>
              <a:t>XML</a:t>
            </a:r>
            <a:r>
              <a:rPr lang="en-GB" sz="2400" dirty="0"/>
              <a:t> parser a few things about the document and is </a:t>
            </a:r>
            <a:r>
              <a:rPr lang="en-GB" sz="2400" u="sng" dirty="0"/>
              <a:t>mandatory</a:t>
            </a:r>
            <a:r>
              <a:rPr lang="en-GB" sz="2400" dirty="0"/>
              <a:t> for an XML document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400" dirty="0"/>
              <a:t>…	but browsers are not XML parsers &amp; the XML </a:t>
            </a:r>
            <a:r>
              <a:rPr lang="en-GB" sz="2400" dirty="0" err="1"/>
              <a:t>prolog</a:t>
            </a:r>
            <a:r>
              <a:rPr lang="en-GB" sz="2400" dirty="0"/>
              <a:t> is </a:t>
            </a:r>
            <a:r>
              <a:rPr lang="en-GB" sz="2400" i="1" dirty="0">
                <a:hlinkClick r:id="rId4"/>
              </a:rPr>
              <a:t>optional</a:t>
            </a:r>
            <a:r>
              <a:rPr lang="en-GB" sz="2400" dirty="0"/>
              <a:t> in XHTML!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33A0-6CC4-4AD4-9D3B-5D3F069AB0B5}" type="slidenum">
              <a:rPr lang="en-GB"/>
              <a:pPr/>
              <a:t>70</a:t>
            </a:fld>
            <a:endParaRPr lang="en-GB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5959475" y="3568703"/>
            <a:ext cx="1511300" cy="28892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6165" name="AutoShape 5"/>
          <p:cNvSpPr>
            <a:spLocks/>
          </p:cNvSpPr>
          <p:nvPr/>
        </p:nvSpPr>
        <p:spPr bwMode="auto">
          <a:xfrm>
            <a:off x="5094288" y="2492375"/>
            <a:ext cx="3744912" cy="609600"/>
          </a:xfrm>
          <a:prstGeom prst="borderCallout3">
            <a:avLst>
              <a:gd name="adj1" fmla="val 18750"/>
              <a:gd name="adj2" fmla="val 102037"/>
              <a:gd name="adj3" fmla="val 18750"/>
              <a:gd name="adj4" fmla="val 102588"/>
              <a:gd name="adj5" fmla="val 130731"/>
              <a:gd name="adj6" fmla="val 102588"/>
              <a:gd name="adj7" fmla="val 242968"/>
              <a:gd name="adj8" fmla="val 63458"/>
            </a:avLst>
          </a:prstGeom>
          <a:solidFill>
            <a:schemeClr val="bg1">
              <a:alpha val="69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GB" sz="1800" i="0" dirty="0">
                <a:solidFill>
                  <a:schemeClr val="tx1"/>
                </a:solidFill>
                <a:latin typeface="Verdana" pitchFamily="34" charset="0"/>
              </a:rPr>
              <a:t>This is the </a:t>
            </a:r>
            <a:r>
              <a:rPr lang="en-GB" sz="1800" dirty="0">
                <a:solidFill>
                  <a:schemeClr val="tx1"/>
                </a:solidFill>
                <a:latin typeface="Verdana" pitchFamily="34" charset="0"/>
              </a:rPr>
              <a:t>XML </a:t>
            </a:r>
            <a:r>
              <a:rPr lang="en-GB" sz="1800" i="0" dirty="0">
                <a:solidFill>
                  <a:schemeClr val="tx1"/>
                </a:solidFill>
                <a:latin typeface="Verdana" pitchFamily="34" charset="0"/>
              </a:rPr>
              <a:t>document encoding. </a:t>
            </a:r>
            <a:r>
              <a:rPr lang="en-GB" sz="1800" i="0" u="sng" dirty="0">
                <a:solidFill>
                  <a:schemeClr val="tx1"/>
                </a:solidFill>
                <a:latin typeface="Verdana" pitchFamily="34" charset="0"/>
              </a:rPr>
              <a:t>We</a:t>
            </a:r>
            <a:r>
              <a:rPr lang="en-GB" sz="1800" i="0" dirty="0">
                <a:solidFill>
                  <a:schemeClr val="tx1"/>
                </a:solidFill>
                <a:latin typeface="Verdana" pitchFamily="34" charset="0"/>
              </a:rPr>
              <a:t> use a </a:t>
            </a:r>
            <a:r>
              <a:rPr lang="en-GB" sz="1800" b="1" i="0" dirty="0">
                <a:solidFill>
                  <a:schemeClr val="tx1"/>
                </a:solidFill>
                <a:latin typeface="Courier New" pitchFamily="49" charset="0"/>
              </a:rPr>
              <a:t>META</a:t>
            </a:r>
            <a:r>
              <a:rPr lang="en-GB" sz="1800" i="0" dirty="0">
                <a:solidFill>
                  <a:schemeClr val="tx1"/>
                </a:solidFill>
                <a:latin typeface="Verdana" pitchFamily="34" charset="0"/>
              </a:rPr>
              <a:t> tag.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animBg="1"/>
      <p:bldP spid="47616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938"/>
          </a:xfrm>
          <a:ln/>
        </p:spPr>
        <p:txBody>
          <a:bodyPr/>
          <a:lstStyle/>
          <a:p>
            <a:r>
              <a:rPr lang="en-GB"/>
              <a:t>So what?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68413"/>
            <a:ext cx="8534400" cy="4827587"/>
          </a:xfrm>
          <a:ln/>
        </p:spPr>
        <p:txBody>
          <a:bodyPr/>
          <a:lstStyle/>
          <a:p>
            <a:pPr marL="363538" indent="-363538">
              <a:lnSpc>
                <a:spcPct val="90000"/>
              </a:lnSpc>
            </a:pPr>
            <a:r>
              <a:rPr lang="en-GB" dirty="0"/>
              <a:t>We don't </a:t>
            </a:r>
            <a:r>
              <a:rPr lang="en-GB" dirty="0" smtClean="0"/>
              <a:t>have to bother </a:t>
            </a:r>
            <a:r>
              <a:rPr lang="en-GB" dirty="0"/>
              <a:t>about it as current browsers </a:t>
            </a:r>
            <a:r>
              <a:rPr lang="en-GB" i="1" dirty="0"/>
              <a:t>except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Opera</a:t>
            </a:r>
            <a:r>
              <a:rPr lang="en-GB" dirty="0"/>
              <a:t> and </a:t>
            </a:r>
            <a:r>
              <a:rPr lang="en-GB" dirty="0">
                <a:hlinkClick r:id="rId5"/>
              </a:rPr>
              <a:t>Mozilla</a:t>
            </a:r>
            <a:r>
              <a:rPr lang="en-GB" dirty="0"/>
              <a:t> </a:t>
            </a:r>
            <a:r>
              <a:rPr lang="en-GB" b="1" dirty="0"/>
              <a:t>don’t understand XHTML as XML!</a:t>
            </a:r>
          </a:p>
          <a:p>
            <a:pPr marL="906463" lvl="1" indent="-363538">
              <a:lnSpc>
                <a:spcPct val="90000"/>
              </a:lnSpc>
            </a:pPr>
            <a:r>
              <a:rPr lang="en-GB" dirty="0"/>
              <a:t>Serve an XHTML document as an XML ‘MIME type’ to Internet </a:t>
            </a:r>
            <a:r>
              <a:rPr lang="en-GB" dirty="0" smtClean="0"/>
              <a:t>Explorer &lt;9 </a:t>
            </a:r>
            <a:r>
              <a:rPr lang="en-GB" dirty="0"/>
              <a:t>and it </a:t>
            </a:r>
            <a:r>
              <a:rPr lang="en-GB" dirty="0" smtClean="0"/>
              <a:t>chokes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  <a:p>
            <a:pPr marL="1347788" lvl="2" indent="-261938">
              <a:lnSpc>
                <a:spcPct val="90000"/>
              </a:lnSpc>
            </a:pPr>
            <a:r>
              <a:rPr lang="en-GB" dirty="0"/>
              <a:t>The ‘MIME type’ tells the browser what kind of document it is</a:t>
            </a:r>
          </a:p>
          <a:p>
            <a:pPr marL="1755775" lvl="3">
              <a:lnSpc>
                <a:spcPct val="90000"/>
              </a:lnSpc>
            </a:pPr>
            <a:r>
              <a:rPr lang="en-GB" dirty="0">
                <a:solidFill>
                  <a:schemeClr val="hlink"/>
                </a:solidFill>
              </a:rPr>
              <a:t>HTML</a:t>
            </a:r>
            <a:r>
              <a:rPr lang="en-GB" dirty="0"/>
              <a:t> is ‘</a:t>
            </a:r>
            <a:r>
              <a:rPr lang="en-GB" dirty="0">
                <a:solidFill>
                  <a:schemeClr val="hlink"/>
                </a:solidFill>
              </a:rPr>
              <a:t>text/html</a:t>
            </a:r>
            <a:r>
              <a:rPr lang="en-GB" dirty="0"/>
              <a:t>’ (</a:t>
            </a:r>
            <a:r>
              <a:rPr lang="en-GB" dirty="0">
                <a:hlinkClick r:id="rId6"/>
              </a:rPr>
              <a:t>url</a:t>
            </a:r>
            <a:r>
              <a:rPr lang="en-GB" dirty="0"/>
              <a:t>)</a:t>
            </a:r>
          </a:p>
          <a:p>
            <a:pPr marL="1755775" lvl="3">
              <a:lnSpc>
                <a:spcPct val="90000"/>
              </a:lnSpc>
            </a:pPr>
            <a:r>
              <a:rPr lang="en-GB" dirty="0">
                <a:solidFill>
                  <a:schemeClr val="folHlink"/>
                </a:solidFill>
              </a:rPr>
              <a:t>XML</a:t>
            </a:r>
            <a:r>
              <a:rPr lang="en-GB" dirty="0"/>
              <a:t> is ‘</a:t>
            </a:r>
            <a:r>
              <a:rPr lang="en-GB" dirty="0">
                <a:solidFill>
                  <a:schemeClr val="folHlink"/>
                </a:solidFill>
              </a:rPr>
              <a:t>application/xml</a:t>
            </a:r>
            <a:r>
              <a:rPr lang="en-GB" dirty="0"/>
              <a:t>’ (</a:t>
            </a:r>
            <a:r>
              <a:rPr lang="en-GB" dirty="0">
                <a:hlinkClick r:id="rId7"/>
              </a:rPr>
              <a:t>url</a:t>
            </a:r>
            <a:r>
              <a:rPr lang="en-GB" dirty="0"/>
              <a:t>)</a:t>
            </a:r>
          </a:p>
          <a:p>
            <a:pPr marL="1755775" lvl="3">
              <a:lnSpc>
                <a:spcPct val="90000"/>
              </a:lnSpc>
            </a:pPr>
            <a:r>
              <a:rPr lang="en-GB" dirty="0">
                <a:solidFill>
                  <a:srgbClr val="FF9900"/>
                </a:solidFill>
              </a:rPr>
              <a:t>XHTML</a:t>
            </a:r>
            <a:r>
              <a:rPr lang="en-GB" dirty="0"/>
              <a:t> is ‘</a:t>
            </a:r>
            <a:r>
              <a:rPr lang="en-GB" dirty="0">
                <a:solidFill>
                  <a:srgbClr val="FF9900"/>
                </a:solidFill>
              </a:rPr>
              <a:t>application/</a:t>
            </a:r>
            <a:r>
              <a:rPr lang="en-GB" dirty="0" err="1">
                <a:solidFill>
                  <a:srgbClr val="FF9900"/>
                </a:solidFill>
              </a:rPr>
              <a:t>xhtml+xml</a:t>
            </a:r>
            <a:r>
              <a:rPr lang="en-GB" dirty="0"/>
              <a:t>’ (</a:t>
            </a:r>
            <a:r>
              <a:rPr lang="en-GB" dirty="0">
                <a:hlinkClick r:id="rId8"/>
              </a:rPr>
              <a:t>url</a:t>
            </a:r>
            <a:r>
              <a:rPr lang="en-GB" dirty="0"/>
              <a:t>)</a:t>
            </a:r>
          </a:p>
          <a:p>
            <a:pPr marL="1347788" lvl="2" indent="-261938">
              <a:lnSpc>
                <a:spcPct val="90000"/>
              </a:lnSpc>
            </a:pPr>
            <a:r>
              <a:rPr lang="en-GB" dirty="0"/>
              <a:t>See ‘</a:t>
            </a:r>
            <a:r>
              <a:rPr lang="en-GB" dirty="0">
                <a:hlinkClick r:id="rId9"/>
              </a:rPr>
              <a:t>XHTML considered harmful</a:t>
            </a:r>
            <a:r>
              <a:rPr lang="en-GB" dirty="0"/>
              <a:t>’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23E8-F9A9-4216-9117-D61E34503FF8}" type="slidenum">
              <a:rPr lang="en-GB"/>
              <a:pPr/>
              <a:t>71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 bldLvl="2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So???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/>
              <a:t>Internet Explorer also switches out of ‘standards mode’ when an XML </a:t>
            </a:r>
            <a:r>
              <a:rPr lang="en-GB" sz="2400" dirty="0" err="1"/>
              <a:t>prolog</a:t>
            </a:r>
            <a:r>
              <a:rPr lang="en-GB" sz="2400" dirty="0"/>
              <a:t> is present.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It’s in ‘standards mode’ only if a valid </a:t>
            </a:r>
            <a:r>
              <a:rPr lang="en-GB" sz="2000" dirty="0" err="1"/>
              <a:t>DOCTYPE</a:t>
            </a:r>
            <a:r>
              <a:rPr lang="en-GB" sz="2000" dirty="0"/>
              <a:t> is the </a:t>
            </a:r>
            <a:r>
              <a:rPr lang="en-GB" sz="2000" u="sng" dirty="0"/>
              <a:t>1</a:t>
            </a:r>
            <a:r>
              <a:rPr lang="en-GB" sz="2000" u="sng" baseline="30000" dirty="0"/>
              <a:t>st</a:t>
            </a:r>
            <a:r>
              <a:rPr lang="en-GB" sz="2000" u="sng" dirty="0"/>
              <a:t> line of the document</a:t>
            </a:r>
            <a:r>
              <a:rPr lang="en-GB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See ‘</a:t>
            </a:r>
            <a:r>
              <a:rPr lang="en-GB" sz="2000" dirty="0" err="1">
                <a:hlinkClick r:id="rId4"/>
              </a:rPr>
              <a:t>DOCTYPE</a:t>
            </a:r>
            <a:r>
              <a:rPr lang="en-GB" sz="2000" dirty="0">
                <a:hlinkClick r:id="rId4"/>
              </a:rPr>
              <a:t> switching</a:t>
            </a:r>
            <a:r>
              <a:rPr lang="en-GB" sz="2000" dirty="0"/>
              <a:t>’ online for lots of detail…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IE‘s </a:t>
            </a:r>
            <a:r>
              <a:rPr lang="en-GB" sz="2400" dirty="0"/>
              <a:t>‘standards’ </a:t>
            </a:r>
            <a:r>
              <a:rPr lang="en-GB" sz="2400" i="1" dirty="0" err="1"/>
              <a:t>vs</a:t>
            </a:r>
            <a:r>
              <a:rPr lang="en-GB" sz="2400" dirty="0"/>
              <a:t> ‘quirks’ mode affects </a:t>
            </a:r>
            <a:r>
              <a:rPr lang="en-GB" sz="2400" dirty="0">
                <a:hlinkClick r:id="rId5"/>
              </a:rPr>
              <a:t>a few things</a:t>
            </a:r>
            <a:r>
              <a:rPr lang="en-GB" sz="2400" dirty="0"/>
              <a:t>…</a:t>
            </a:r>
          </a:p>
          <a:p>
            <a:pPr>
              <a:lnSpc>
                <a:spcPct val="80000"/>
              </a:lnSpc>
            </a:pPr>
            <a:r>
              <a:rPr lang="en-GB" sz="2400" b="1" dirty="0">
                <a:solidFill>
                  <a:schemeClr val="folHlink"/>
                </a:solidFill>
              </a:rPr>
              <a:t>You really want ‘standards’ mode for consistency &amp; ease of development.</a:t>
            </a:r>
          </a:p>
          <a:p>
            <a:pPr>
              <a:lnSpc>
                <a:spcPct val="80000"/>
              </a:lnSpc>
            </a:pPr>
            <a:r>
              <a:rPr lang="en-GB" sz="2400" b="1" u="sng" dirty="0">
                <a:solidFill>
                  <a:schemeClr val="accent2"/>
                </a:solidFill>
              </a:rPr>
              <a:t>Make sure</a:t>
            </a:r>
            <a:r>
              <a:rPr lang="en-GB" sz="2400" b="1" dirty="0">
                <a:solidFill>
                  <a:schemeClr val="accent2"/>
                </a:solidFill>
              </a:rPr>
              <a:t> the 1</a:t>
            </a:r>
            <a:r>
              <a:rPr lang="en-GB" sz="2400" b="1" baseline="30000" dirty="0">
                <a:solidFill>
                  <a:schemeClr val="accent2"/>
                </a:solidFill>
              </a:rPr>
              <a:t>st</a:t>
            </a:r>
            <a:r>
              <a:rPr lang="en-GB" sz="2400" b="1" dirty="0">
                <a:solidFill>
                  <a:schemeClr val="accent2"/>
                </a:solidFill>
              </a:rPr>
              <a:t> line of any XHTML document is always a valid &amp; complete </a:t>
            </a:r>
            <a:r>
              <a:rPr lang="en-GB" sz="2400" b="1" dirty="0" err="1">
                <a:solidFill>
                  <a:schemeClr val="accent2"/>
                </a:solidFill>
              </a:rPr>
              <a:t>DOCTYPE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A6E3-31F0-4142-873A-42222749E7D5}" type="slidenum">
              <a:rPr lang="en-GB"/>
              <a:pPr/>
              <a:t>72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Participant Scores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CO2013A/CO3013A</a:t>
            </a:r>
            <a:br>
              <a:rPr lang="en-GB" smtClean="0"/>
            </a:br>
            <a:r>
              <a:rPr lang="en-GB" smtClean="0"/>
              <a:t>Web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D06-5368-4716-AEDA-6B56AB79EF03}" type="slidenum">
              <a:rPr lang="en-GB" smtClean="0"/>
              <a:pPr/>
              <a:t>73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7000" y="1524000"/>
          <a:ext cx="8890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3175000"/>
                <a:gridCol w="1270000"/>
                <a:gridCol w="3175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1200</a:t>
                      </a:r>
                      <a:endParaRPr lang="en-GB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Participant 216214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E9EDF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1000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Participant 21458E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1000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Participant 214618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900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Participant 21621F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900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Participant 21621E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800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Participant 2144D8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800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Participant 2161EF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800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Participant 214593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800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Participant 21458C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800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smtClean="0"/>
                        <a:t>Participant 2160C1</a:t>
                      </a:r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4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GB"/>
              <a:t>CSS</a:t>
            </a:r>
          </a:p>
        </p:txBody>
      </p:sp>
      <p:sp>
        <p:nvSpPr>
          <p:cNvPr id="778245" name="Rectangle 5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anchor="ctr" anchorCtr="1"/>
          <a:lstStyle/>
          <a:p>
            <a:r>
              <a:rPr lang="en-GB" dirty="0"/>
              <a:t>Starting from last week’s leftover stuff…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BD007A0-2129-485E-BBE4-BFF8B0A5CB5A}" type="datetime5">
              <a:rPr lang="en-GB"/>
              <a:pPr/>
              <a:t>3-Oct-12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CO2013A/CO3013A</a:t>
            </a:r>
            <a:br>
              <a:rPr lang="en-GB"/>
            </a:br>
            <a:r>
              <a:rPr lang="en-GB"/>
              <a:t>Web Technologies</a:t>
            </a:r>
            <a:endParaRPr lang="en-GB">
              <a:latin typeface="Georgia" pitchFamily="18" charset="0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44BA2DC-06FB-4E4A-BF20-CA2C7511EA81}" type="slidenum">
              <a:rPr lang="en-GB"/>
              <a:pPr/>
              <a:t>8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PQuestion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642350" cy="1143000"/>
          </a:xfrm>
          <a:ln/>
        </p:spPr>
        <p:txBody>
          <a:bodyPr/>
          <a:lstStyle/>
          <a:p>
            <a:r>
              <a:rPr lang="en-GB" sz="3200" dirty="0"/>
              <a:t>So which of these </a:t>
            </a:r>
            <a:r>
              <a:rPr lang="en-GB" sz="3200" dirty="0" smtClean="0"/>
              <a:t>are legal </a:t>
            </a:r>
            <a:r>
              <a:rPr lang="en-GB" sz="3200" dirty="0"/>
              <a:t>CSS syntax?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CO2013A/CO3013A</a:t>
            </a:r>
            <a:br>
              <a:rPr lang="en-GB" dirty="0"/>
            </a:br>
            <a:r>
              <a:rPr lang="en-GB" dirty="0"/>
              <a:t>Web Technologies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41F-2DF9-48E2-BB47-1C7303FC9C7F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791557" name="vote">
            <a:hlinkClick r:id="rId11" action="ppaction://program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791558" name="Chart" r:id="rId12" imgW="4572000" imgH="5143500" progId="MSGraph.Chart.8">
              <p:embed followColorScheme="full"/>
            </p:oleObj>
          </a:graphicData>
        </a:graphic>
      </p:graphicFrame>
      <p:sp>
        <p:nvSpPr>
          <p:cNvPr id="23" name="CorShape1"/>
          <p:cNvSpPr/>
          <p:nvPr>
            <p:custDataLst>
              <p:tags r:id="rId3"/>
            </p:custDataLst>
          </p:nvPr>
        </p:nvSpPr>
        <p:spPr>
          <a:xfrm rot="10800000">
            <a:off x="37465" y="1734820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rShape2"/>
          <p:cNvSpPr/>
          <p:nvPr>
            <p:custDataLst>
              <p:tags r:id="rId4"/>
            </p:custDataLst>
          </p:nvPr>
        </p:nvSpPr>
        <p:spPr>
          <a:xfrm rot="10800000">
            <a:off x="37465" y="2100579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rShape3"/>
          <p:cNvSpPr/>
          <p:nvPr>
            <p:custDataLst>
              <p:tags r:id="rId5"/>
            </p:custDataLst>
          </p:nvPr>
        </p:nvSpPr>
        <p:spPr>
          <a:xfrm rot="10800000">
            <a:off x="37465" y="2539492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rShape4"/>
          <p:cNvSpPr/>
          <p:nvPr>
            <p:custDataLst>
              <p:tags r:id="rId6"/>
            </p:custDataLst>
          </p:nvPr>
        </p:nvSpPr>
        <p:spPr>
          <a:xfrm rot="10800000">
            <a:off x="37465" y="2978404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orShape5"/>
          <p:cNvSpPr/>
          <p:nvPr>
            <p:custDataLst>
              <p:tags r:id="rId7"/>
            </p:custDataLst>
          </p:nvPr>
        </p:nvSpPr>
        <p:spPr>
          <a:xfrm rot="10800000">
            <a:off x="37465" y="3417315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1555" name="TPAnswers"/>
          <p:cNvSpPr>
            <a:spLocks noGrp="1" noChangeArrowheads="1"/>
          </p:cNvSpPr>
          <p:nvPr>
            <p:ph idx="1"/>
            <p:custDataLst>
              <p:tags r:id="rId8"/>
            </p:custDataLst>
          </p:nvPr>
        </p:nvSpPr>
        <p:spPr>
          <a:xfrm>
            <a:off x="250825" y="1600200"/>
            <a:ext cx="8642350" cy="4565650"/>
          </a:xfrm>
          <a:ln/>
        </p:spPr>
        <p:txBody>
          <a:bodyPr>
            <a:noAutofit/>
          </a:bodyPr>
          <a:lstStyle/>
          <a:p>
            <a:pPr marL="457200" indent="-457200">
              <a:buFontTx/>
              <a:buAutoNum type="arabicPeriod"/>
            </a:pPr>
            <a:r>
              <a:rPr lang="en-GB" sz="2400" dirty="0"/>
              <a:t> 1. padding:10px;</a:t>
            </a:r>
          </a:p>
          <a:p>
            <a:pPr marL="457200" indent="-457200">
              <a:buFontTx/>
              <a:buAutoNum type="arabicPeriod"/>
            </a:pPr>
            <a:r>
              <a:rPr lang="en-GB" sz="2400" dirty="0"/>
              <a:t> 2. padding:10px </a:t>
            </a:r>
            <a:r>
              <a:rPr lang="en-GB" sz="2400" dirty="0" smtClean="0"/>
              <a:t>10px</a:t>
            </a:r>
            <a:r>
              <a:rPr lang="en-GB" sz="2400" dirty="0"/>
              <a:t>;</a:t>
            </a:r>
          </a:p>
          <a:p>
            <a:pPr marL="457200" indent="-457200">
              <a:buFontTx/>
              <a:buAutoNum type="arabicPeriod"/>
            </a:pPr>
            <a:r>
              <a:rPr lang="en-GB" sz="2400" dirty="0"/>
              <a:t> 3. padding:10px </a:t>
            </a:r>
            <a:r>
              <a:rPr lang="en-GB" sz="2400" dirty="0" smtClean="0"/>
              <a:t>10px </a:t>
            </a:r>
            <a:r>
              <a:rPr lang="en-GB" sz="2400" dirty="0"/>
              <a:t>10px;</a:t>
            </a:r>
          </a:p>
          <a:p>
            <a:pPr marL="457200" indent="-457200">
              <a:buFontTx/>
              <a:buAutoNum type="arabicPeriod"/>
            </a:pPr>
            <a:r>
              <a:rPr lang="en-GB" sz="2400" dirty="0"/>
              <a:t> 4. padding:10px </a:t>
            </a:r>
            <a:r>
              <a:rPr lang="en-GB" sz="2400" dirty="0" smtClean="0"/>
              <a:t>10px </a:t>
            </a:r>
            <a:r>
              <a:rPr lang="en-GB" sz="2400" dirty="0"/>
              <a:t>10px </a:t>
            </a:r>
            <a:r>
              <a:rPr lang="en-GB" sz="2400" dirty="0" err="1"/>
              <a:t>10px</a:t>
            </a:r>
            <a:r>
              <a:rPr lang="en-GB" sz="2400" dirty="0"/>
              <a:t>;</a:t>
            </a:r>
          </a:p>
          <a:p>
            <a:pPr marL="457200" indent="-457200">
              <a:buFontTx/>
              <a:buAutoNum type="arabicPeriod"/>
            </a:pPr>
            <a:r>
              <a:rPr lang="en-GB" sz="2400" dirty="0"/>
              <a:t> 5. padding:0;</a:t>
            </a:r>
          </a:p>
          <a:p>
            <a:pPr marL="457200" indent="-457200">
              <a:buFontTx/>
              <a:buAutoNum type="arabicPeriod"/>
            </a:pPr>
            <a:r>
              <a:rPr lang="en-GB" sz="2400" dirty="0"/>
              <a:t> 6. padding-width:0px;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TPVERSION" val="2008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1"/>
  <p:tag name="INCLUDEPPT" val="True"/>
  <p:tag name="ZEROBASED" val="False"/>
  <p:tag name="FIBNUMRESULTS" val="5"/>
  <p:tag name="PRRESPONSE3" val="8"/>
  <p:tag name="PRRESPONSE9" val="2"/>
  <p:tag name="SHOWBARVISIBLE" val="True"/>
  <p:tag name="RESPCOUNTERSTYLE" val="-1"/>
  <p:tag name="BACKUPMAINTENANCE" val="7"/>
  <p:tag name="RACEENDPOINTS" val="100"/>
  <p:tag name="MAXRESPONDERS" val="5"/>
  <p:tag name="CUSTOMCELLBACKCOLOR1" val="-657956"/>
  <p:tag name="DISPLAYDEVICEID" val="True"/>
  <p:tag name="CHARTCOLORS" val="0"/>
  <p:tag name="CORRECTPOINTVALUE" val="100"/>
  <p:tag name="CHARTSCALE" val="True"/>
  <p:tag name="PRRESPONSE2" val="9"/>
  <p:tag name="PRRESPONSE10" val="1"/>
  <p:tag name="ANSWERNOWSTYLE" val="-1"/>
  <p:tag name="NUMRESPONSES" val="1"/>
  <p:tag name="RACERSMAXDISPLAYED" val="5"/>
  <p:tag name="BUBBLEGROUPING" val="3"/>
  <p:tag name="DISPLAYDEVICENUMBER" val="True"/>
  <p:tag name="RESETCHARTS" val="True"/>
  <p:tag name="REALTIMEBACKUP" val="False"/>
  <p:tag name="PRRESPONSE1" val="10"/>
  <p:tag name="SHOWFLASHWARNING" val="True"/>
  <p:tag name="COUNTDOWNSECONDS" val="10"/>
  <p:tag name="AUTOUPDATEALIASES" val="True"/>
  <p:tag name="CUSTOMGRIDBACKCOLOR" val="-2830136"/>
  <p:tag name="GRIDSIZE" val="{Width=800, Height=600}"/>
  <p:tag name="INCORRECTPOINTVALUE" val="0"/>
  <p:tag name="PRRESPONSE5" val="6"/>
  <p:tag name="USESECONDARYMONITOR" val="True"/>
  <p:tag name="REVIEWONLY" val="False"/>
  <p:tag name="CUSTOMCELLBACKCOLOR3" val="-268652"/>
  <p:tag name="MULTIRESPDIVISOR" val="1"/>
  <p:tag name="FIBINCLUDEOTHER" val="True"/>
  <p:tag name="COUNTDOWNSTYLE" val="-1"/>
  <p:tag name="TEAMSINLEADERBOARD" val="5"/>
  <p:tag name="GRIDPOSITION" val="1"/>
  <p:tag name="PRRESPONSE6" val="5"/>
  <p:tag name="CHARTVALUEFORMAT" val="0%"/>
  <p:tag name="GRIDOPACITY" val="90"/>
  <p:tag name="PRRESPONSE7" val="4"/>
  <p:tag name="BUBBLEVALUEFORMAT" val="0.0"/>
  <p:tag name="FIBDISPLAYRESULTS" val="True"/>
  <p:tag name="CUSTOMCELLBACKCOLOR4" val="-8355712"/>
  <p:tag name="INPUTSOURCE" val="1"/>
  <p:tag name="POWERPOINTVERSION" val="12.0"/>
  <p:tag name="PARTICIPANTSINLEADERBOARD" val="5"/>
  <p:tag name="AUTOADJUSTPARTRANGE" val="True"/>
  <p:tag name="PARTLISTDEFAULT" val="1"/>
  <p:tag name="DELIMITERS" val="3.1"/>
  <p:tag name="TPFULLVERSION" val="4.2.3.231"/>
  <p:tag name="LUIDIAENABLED" val="Fals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9"/>
  <p:tag name="TEXTLENGTH" val="147"/>
  <p:tag name="FONTSIZE" val="28"/>
  <p:tag name="BULLETTYPE" val="ppBulletArabicPeriod"/>
  <p:tag name="ANSWERTEXT" val="0% (none of it)&#10;33% (about a third)&#10;50% (half)&#10;67% (most of it)&#10;100% (all of it)&#10;What reading?&#10;I got the book...&#10;I looked at the book...&#10;What book?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C4DC5B1246FA4B9692D2135D56BFD6F0"/>
  <p:tag name="SLIDETYPE" val="P"/>
  <p:tag name="ACCUMULATEPOINTS" val="True"/>
  <p:tag name="SLIDEORDER" val="2"/>
  <p:tag name="SLIDEGUID" val="56A5F65E6B3A4D1BB414CEF1D5E88C57"/>
  <p:tag name="DELIMITERS" val="3.1"/>
  <p:tag name="PARTSINLEADERBOARD" val="10"/>
  <p:tag name="RESPONSESGATHERED" val="False"/>
  <p:tag name="ANONYMOUSTEMP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SCORES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D1A87AD7216A49A6BBBB1D632C442386"/>
  <p:tag name="SLIDEID" val="D1A87AD7216A49A6BBBB1D632C442386"/>
  <p:tag name="SLIDEORDER" val="1"/>
  <p:tag name="SLIDETYPE" val="Q"/>
  <p:tag name="DEMOGRAPHIC" val="False"/>
  <p:tag name="SPEEDSCORING" val="False"/>
  <p:tag name="CORRECTPOINTVALUE" val="100"/>
  <p:tag name="INCORRECTPOINTVALUE" val="0"/>
  <p:tag name="VALUEFORMAT" val="0%"/>
  <p:tag name="QUESTIONALIAS" val="So which of these are legal CSS syntax?"/>
  <p:tag name="ANSWERSALIAS" val=" 1. padding:10px;|smicln| 2. padding:10px 10px;|smicln| 3. padding:10px 10px 10px;|smicln| 4. padding:10px 10px 10px 10px;|smicln| 5. padding:0;|smicln| 6. padding-width:0px;"/>
  <p:tag name="NUMRESPONSES" val="5"/>
  <p:tag name="RESPONSESGATHERED" val="True"/>
  <p:tag name="TOTALRESPONSES" val="28"/>
  <p:tag name="RESPONSECOUNT" val="28"/>
  <p:tag name="SLICED" val="False"/>
  <p:tag name="RESPONSES" val="16;63;6;421;65432;14;1324;3214;4;3;3;621;64;1;46;1;12;16;-;4321;61;2;61;4;4321;6;21;4;1;"/>
  <p:tag name="CHARTSTRINGSTD" val="16 10 8 12 1 11"/>
  <p:tag name="CHARTSTRINGREV" val="11 1 12 8 10 16"/>
  <p:tag name="CHARTSTRINGSTDPER" val="0.571428571428571 0.357142857142857 0.285714285714286 0.428571428571429 0.0357142857142857 0.392857142857143"/>
  <p:tag name="CHARTSTRINGREVPER" val="0.392857142857143 0.0357142857142857 0.428571428571429 0.285714285714286 0.357142857142857 0.571428571428571"/>
  <p:tag name="ANONYMOUSTEMP" val="False"/>
  <p:tag name="VALUES" val="Correct|smicln|Correct|smicln|Correct|smicln|Correct|smicln|Correct|smicln|In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9"/>
  <p:tag name="FONTSIZE" val="24"/>
  <p:tag name="BULLETTYPE" val="ppBulletArabicPeriod"/>
  <p:tag name="ANSWERTEXT" val=" 1. padding:10px;&#10; 2. padding:10px 10px;&#10; 3. padding:10px 10px 10px;&#10; 4. padding:10px 10px 10px 10px;&#10; 5. padding:0;&#10; 6. padding-width:0px;"/>
  <p:tag name="OLDNUMANSWERS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CEF4877BE7394620ACB21329916620E7"/>
  <p:tag name="SLIDEID" val="CEF4877BE7394620ACB21329916620E7"/>
  <p:tag name="SLIDEORDER" val="1"/>
  <p:tag name="SLIDETYPE" val="Q"/>
  <p:tag name="DEMOGRAPHIC" val="False"/>
  <p:tag name="SPEEDSCORING" val="False"/>
  <p:tag name="CORRECTPOINTVALUE" val="100"/>
  <p:tag name="INCORRECTPOINTVALUE" val="0"/>
  <p:tag name="QUESTIONALIAS" val="Which font-family is the right way to give a typewriter effect font?"/>
  <p:tag name="VALUEFORMAT" val="0%"/>
  <p:tag name="ANSWERSALIAS" val="Courier, Courier New;|smicln|Courier, Courier New, typewriter;|smicln|Courier, Courier New, fixed;|smicln|Courier, Courier New, monospace;|smicln|Courier, &quot;Courier New&quot;, monospace;|smicln|Courier, &quot;Courier New&quot;, fixed;|smicln|monospace, Courier, &quot;Courier New&quot;;|smicln|mono, Courier, &quot;Courier New&quot;;|smicln|typewriter, Courier, &quot;Courier New&quot;;"/>
  <p:tag name="NUMRESPONSES" val="1"/>
  <p:tag name="RESPONSESGATHERED" val="True"/>
  <p:tag name="TOTALRESPONSES" val="28"/>
  <p:tag name="RESPONSECOUNT" val="28"/>
  <p:tag name="SLICED" val="False"/>
  <p:tag name="RESPONSES" val="6;4;2;5;4;5;6;5;2;2;2;1;5;4;3;1;9;2;5;4;6;3;7;3;-;4;5;8;2;"/>
  <p:tag name="CHARTSTRINGSTD" val="2 6 3 5 6 3 1 1 1"/>
  <p:tag name="CHARTSTRINGREV" val="1 1 1 3 6 5 3 6 2"/>
  <p:tag name="CHARTSTRINGSTDPER" val="0.0714285714285714 0.214285714285714 0.107142857142857 0.178571428571429 0.214285714285714 0.107142857142857 0.0357142857142857 0.0357142857142857 0.0357142857142857"/>
  <p:tag name="CHARTSTRINGREVPER" val="0.0357142857142857 0.0357142857142857 0.0357142857142857 0.107142857142857 0.214285714285714 0.178571428571429 0.107142857142857 0.214285714285714 0.0714285714285714"/>
  <p:tag name="ANONYMOUSTEMP" val="False"/>
  <p:tag name="VALUES" val="Incorrect|smicln|Incorrect|smicln|Incorrect|smicln|Incorrect|smicln|Correct|smicln|Incorrect|smicln|Incorrect|smicln|Incorrect|smicln|Incorr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84"/>
  <p:tag name="FONTSIZE" val="28"/>
  <p:tag name="BULLETTYPE" val="ppBulletArabicPeriod"/>
  <p:tag name="ANSWERTEXT" val="Courier, Courier New;&#10;Courier, Courier New, typewriter;&#10;Courier, Courier New, fixed;&#10;Courier, Courier New, monospace;&#10;Courier, &quot;Courier New&quot;, monospace;&#10;Courier, &quot;Courier New&quot;, fixed;&#10;monospace, Courier, &quot;Courier New&quot;;&#10;mono, Courier, &quot;Courier New&quot;;&#10;typewriter, Courier, &quot;Courier New&quot;;"/>
  <p:tag name="OLDNUMANSWERS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64B8778E67B146E98F4D2201355F0FB7"/>
  <p:tag name="SLIDEID" val="64B8778E67B146E98F4D2201355F0FB7"/>
  <p:tag name="SLIDEORDER" val="1"/>
  <p:tag name="SLIDETYPE" val="Q"/>
  <p:tag name="DEMOGRAPHIC" val="False"/>
  <p:tag name="SPEEDSCORING" val="False"/>
  <p:tag name="CORRECTPOINTVALUE" val="100"/>
  <p:tag name="INCORRECTPOINTVALUE" val="0"/>
  <p:tag name="QUESTIONALIAS" val="Who/what is the biggest “blind” consumer of web content?"/>
  <p:tag name="VALUEFORMAT" val="0%"/>
  <p:tag name="ANSWERSALIAS" val="Blind or partially-sighted people|smicln|Google|smicln|Bing|smicln|Yahoo|smicln|Wikipedia|smicln|Software|smicln|RNIB"/>
  <p:tag name="RESPONSESGATHERED" val="True"/>
  <p:tag name="TOTALRESPONSES" val="27"/>
  <p:tag name="RESPONSECOUNT" val="27"/>
  <p:tag name="SLICED" val="False"/>
  <p:tag name="RESPONSES" val="6;3;7;1;-;6;2;5;7;1;5;1;1;6;5;2;-;2;2;7;2;5;5;5;5;5;2;5;7;"/>
  <p:tag name="CHARTSTRINGSTD" val="4 6 1 0 9 3 4"/>
  <p:tag name="CHARTSTRINGREV" val="4 3 9 0 1 6 4"/>
  <p:tag name="CHARTSTRINGSTDPER" val="0.148148148148148 0.222222222222222 0.037037037037037 0 0.333333333333333 0.111111111111111 0.148148148148148"/>
  <p:tag name="CHARTSTRINGREVPER" val="0.148148148148148 0.111111111111111 0.333333333333333 0 0.037037037037037 0.222222222222222 0.148148148148148"/>
  <p:tag name="ANONYMOUSTEMP" val="False"/>
  <p:tag name="VALUES" val="Incorrect|smicln|Incorrect|smicln|Incorrect|smicln|Incorrect|smicln|Incorrect|smicln|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5"/>
  <p:tag name="FONTSIZE" val="30"/>
  <p:tag name="BULLETTYPE" val="ppBulletArabicPeriod"/>
  <p:tag name="ANSWERTEXT" val="Blind or partially-sighted people&#10;Google&#10;Bing&#10;Yahoo&#10;Wikipedia&#10;Software&#10;RNIB"/>
  <p:tag name="OLDNUMANSWERS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ED35BE9A60AC4C3885E4AA8F2FAB40C3"/>
  <p:tag name="SLIDEID" val="ED35BE9A60AC4C3885E4AA8F2FAB40C3"/>
  <p:tag name="SLIDEORDER" val="1"/>
  <p:tag name="SLIDETYPE" val="Q"/>
  <p:tag name="DEMOGRAPHIC" val="False"/>
  <p:tag name="SPEEDSCORING" val="False"/>
  <p:tag name="CORRECTPOINTVALUE" val="100"/>
  <p:tag name="INCORRECTPOINTVALUE" val="0"/>
  <p:tag name="QUESTIONALIAS" val="What’s the least specific selector?"/>
  <p:tag name="VALUEFORMAT" val="0%"/>
  <p:tag name="ANSWERSALIAS" val="#banana (ID selector)|smicln|p    (element selector)|smicln|*    (universal selector)|smicln|.banana  (class selector)|smicln|div p   (descendent selector)|smicln|div &gt; p  (child selector)|smicln|div + p  (adjacent selector)|smicln|a:hover  (pseudo-class selector)"/>
  <p:tag name="RESPONSESGATHERED" val="True"/>
  <p:tag name="TOTALRESPONSES" val="25"/>
  <p:tag name="RESPONSECOUNT" val="25"/>
  <p:tag name="SLICED" val="False"/>
  <p:tag name="RESPONSES" val="3;4;2;3;-;5;3;3;2;1;3;8;7;-;2;6;2;3;3;3;-;6;3;3;6;8;3;-;4;"/>
  <p:tag name="CHARTSTRINGSTD" val="1 4 11 2 1 3 1 2"/>
  <p:tag name="CHARTSTRINGREV" val="2 1 3 1 2 11 4 1"/>
  <p:tag name="CHARTSTRINGSTDPER" val="0.04 0.16 0.44 0.08 0.04 0.12 0.04 0.08"/>
  <p:tag name="CHARTSTRINGREVPER" val="0.08 0.04 0.12 0.04 0.08 0.44 0.16 0.04"/>
  <p:tag name="ANONYMOUSTEMP" val="False"/>
  <p:tag name="VALUES" val="Incorrect|smicln|Incorrect|smicln|Correct|smicln|Incorrect|smicln|Incorrect|smicln|Incorrect|smicln|Incorrect|smicln|Incorrec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15"/>
  <p:tag name="FONTSIZE" val="30"/>
  <p:tag name="BULLETTYPE" val="ppBulletArabicPeriod"/>
  <p:tag name="ANSWERTEXT" val="#banana (ID selector)&#10;p    (element selector)&#10;*    (universal selector)&#10;.banana  (class selector)&#10;div p   (descendent selector)&#10;div &gt; p  (child selector)&#10;div + p  (adjacent selector)&#10;a:hover  (pseudo-class selector)"/>
  <p:tag name="OLDNUMANSWERS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ID" val="ED35BE9A60AC4C3885E4AA8F2FAB40C3"/>
  <p:tag name="SLIDETYPE" val="Q"/>
  <p:tag name="DEMOGRAPHIC" val="False"/>
  <p:tag name="SPEEDSCORING" val="False"/>
  <p:tag name="CORRECTPOINTVALUE" val="100"/>
  <p:tag name="INCORRECTPOINTVALUE" val="0"/>
  <p:tag name="VALUEFORMAT" val="0%"/>
  <p:tag name="SLIDEORDER" val="2"/>
  <p:tag name="SLIDEGUID" val="3E65DE76798A4723B473619EFA920028"/>
  <p:tag name="QUESTIONALIAS" val="What’s more specific than * but less specific than anything else?"/>
  <p:tag name="ANSWERSALIAS" val="#banana (ID selector)|smicln|p    (element selector)|smicln|*    (universal selector)|smicln|.banana  (class selector)|smicln|div p   (descendent selector)|smicln|div &gt; p  (child selector)|smicln|div + p  (adjacent selector)|smicln|a:hover  (pseudo-class selector)"/>
  <p:tag name="RESPONSESGATHERED" val="True"/>
  <p:tag name="TOTALRESPONSES" val="21"/>
  <p:tag name="RESPONSECOUNT" val="21"/>
  <p:tag name="SLICED" val="False"/>
  <p:tag name="RESPONSES" val="2;2;1;2;-;-;2;2;2;-;1;-;2;-;2;7;6;5;-;2;5;-;2;2;6;8;2;-;2;"/>
  <p:tag name="CHARTSTRINGSTD" val="2 13 0 0 2 2 1 1"/>
  <p:tag name="CHARTSTRINGREV" val="1 1 2 2 0 0 13 2"/>
  <p:tag name="CHARTSTRINGSTDPER" val="0.0952380952380952 0.619047619047619 0 0 0.0952380952380952 0.0952380952380952 0.0476190476190476 0.0476190476190476"/>
  <p:tag name="CHARTSTRINGREVPER" val="0.0476190476190476 0.0476190476190476 0.0952380952380952 0.0952380952380952 0 0 0.619047619047619 0.0952380952380952"/>
  <p:tag name="ANONYMOUSTEMP" val="False"/>
  <p:tag name="VALUES" val="Incorrect|smicln|Correct|smicln|Incorrect|smicln|Incorrect|smicln|Incorrect|smicln|Incorrect|smicln|Incorrect|smicln|In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15"/>
  <p:tag name="FONTSIZE" val="30"/>
  <p:tag name="BULLETTYPE" val="ppBulletArabicPeriod"/>
  <p:tag name="ANSWERTEXT" val="#banana (ID selector)&#10;p    (element selector)&#10;*    (universal selector)&#10;.banana  (class selector)&#10;div p   (descendent selector)&#10;div &gt; p  (child selector)&#10;div + p  (adjacent selector)&#10;a:hover  (pseudo-class selector)"/>
  <p:tag name="ANSWERBULLETS" val="3"/>
  <p:tag name="OLDNUMANSWERS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ID" val="ED35BE9A60AC4C3885E4AA8F2FAB40C3"/>
  <p:tag name="SLIDETYPE" val="Q"/>
  <p:tag name="DEMOGRAPHIC" val="False"/>
  <p:tag name="SPEEDSCORING" val="False"/>
  <p:tag name="CORRECTPOINTVALUE" val="100"/>
  <p:tag name="INCORRECTPOINTVALUE" val="0"/>
  <p:tag name="VALUEFORMAT" val="0%"/>
  <p:tag name="SLIDEORDER" val="3"/>
  <p:tag name="SLIDEGUID" val="CA2A96D4134E4215B22FAA6C615D580F"/>
  <p:tag name="QUESTIONALIAS" val="What’s more specific than p but less specific than anything else?"/>
  <p:tag name="ANSWERSALIAS" val="#banana (ID selector)|smicln|p    (element selector)|smicln|*    (universal selector)|smicln|.banana  (class selector)|smicln|div p   (descendent selector)|smicln|div &gt; p  (child selector)|smicln|div + p  (adjacent selector)|smicln|a:hover  (pseudo-class selector)"/>
  <p:tag name="RESPONSESGATHERED" val="True"/>
  <p:tag name="TOTALRESPONSES" val="23"/>
  <p:tag name="RESPONSECOUNT" val="23"/>
  <p:tag name="SLICED" val="False"/>
  <p:tag name="RESPONSES" val="5;4;-;8;-;4;-;5;7;4;6;-;8;-;8;5;5;4;5;4;8;4;4;8;4;8;4;-;5;"/>
  <p:tag name="CHARTSTRINGSTD" val="0 0 0 9 6 1 1 6"/>
  <p:tag name="CHARTSTRINGREV" val="6 1 1 6 9 0 0 0"/>
  <p:tag name="CHARTSTRINGSTDPER" val="0 0 0 0.391304347826087 0.260869565217391 0.0434782608695652 0.0434782608695652 0.260869565217391"/>
  <p:tag name="CHARTSTRINGREVPER" val="0.260869565217391 0.0434782608695652 0.0434782608695652 0.260869565217391 0.391304347826087 0 0 0"/>
  <p:tag name="ANONYMOUSTEMP" val="False"/>
  <p:tag name="VALUES" val="Incorrect|smicln|Incorrect|smicln|Incorrect|smicln|Correct|smicln|Incorrect|smicln|In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15"/>
  <p:tag name="FONTSIZE" val="30"/>
  <p:tag name="BULLETTYPE" val="ppBulletArabicPeriod"/>
  <p:tag name="ANSWERTEXT" val="#banana (ID selector)&#10;p    (element selector)&#10;*    (universal selector)&#10;.banana  (class selector)&#10;div p   (descendent selector)&#10;div &gt; p  (child selector)&#10;div + p  (adjacent selector)&#10;a:hover  (pseudo-class selector)"/>
  <p:tag name="ANSWERBULLETS" val="3"/>
  <p:tag name="OLDNUMANSWERS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ID" val="ED35BE9A60AC4C3885E4AA8F2FAB40C3"/>
  <p:tag name="SLIDETYPE" val="Q"/>
  <p:tag name="DEMOGRAPHIC" val="False"/>
  <p:tag name="SPEEDSCORING" val="False"/>
  <p:tag name="CORRECTPOINTVALUE" val="100"/>
  <p:tag name="INCORRECTPOINTVALUE" val="0"/>
  <p:tag name="VALUEFORMAT" val="0%"/>
  <p:tag name="SLIDEORDER" val="4"/>
  <p:tag name="SLIDEGUID" val="C4F5D0EFC32F483280D9C93AD0E1384B"/>
  <p:tag name="QUESTIONALIAS" val="What’s more specific than .banana and hence the most specific single selector?"/>
  <p:tag name="ANSWERSALIAS" val="#banana (ID selector)|smicln|p    (element selector)|smicln|*    (universal selector)|smicln|.banana  (class selector)|smicln|div p   (descendent selector)|smicln|div &gt; p  (child selector)|smicln|div + p  (adjacent selector)|smicln|a:hover  (pseudo-class selector)"/>
  <p:tag name="RESPONSESGATHERED" val="True"/>
  <p:tag name="TOTALRESPONSES" val="24"/>
  <p:tag name="RESPONSECOUNT" val="24"/>
  <p:tag name="SLICED" val="False"/>
  <p:tag name="RESPONSES" val="1;1;-;1;-;1;1;1;1;4;1;-;8;-;1;1;1;1;1;1;1;1;7;1;1;1;8;-;1;"/>
  <p:tag name="CHARTSTRINGSTD" val="20 0 0 1 0 0 1 2"/>
  <p:tag name="CHARTSTRINGREV" val="2 1 0 0 1 0 0 20"/>
  <p:tag name="CHARTSTRINGSTDPER" val="0.833333333333333 0 0 0.0416666666666667 0 0 0.0416666666666667 0.0833333333333333"/>
  <p:tag name="CHARTSTRINGREVPER" val="0.0833333333333333 0.0416666666666667 0 0 0.0416666666666667 0 0 0.833333333333333"/>
  <p:tag name="ANONYMOUSTEMP" val="False"/>
  <p:tag name="VALUES" val="Correct|smicln|Incorrect|smicln|Incorrect|smicln|Incorrect|smicln|Incorrect|smicln|Incorrect|smicln|Incorrect|smicln|Incorrec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15"/>
  <p:tag name="FONTSIZE" val="30"/>
  <p:tag name="BULLETTYPE" val="ppBulletArabicPeriod"/>
  <p:tag name="ANSWERTEXT" val="#banana (ID selector)&#10;p    (element selector)&#10;*    (universal selector)&#10;.banana  (class selector)&#10;div p   (descendent selector)&#10;div &gt; p  (child selector)&#10;div + p  (adjacent selector)&#10;a:hover  (pseudo-class selector)"/>
  <p:tag name="ANSWERBULLETS" val="3"/>
  <p:tag name="OLDNUMANSWERS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676036E1EEF24911AEEF68578776636A"/>
  <p:tag name="SLIDEID" val="676036E1EEF24911AEEF68578776636A"/>
  <p:tag name="SLIDEORDER" val="1"/>
  <p:tag name="SLIDETYPE" val="Q"/>
  <p:tag name="DEMOGRAPHIC" val="False"/>
  <p:tag name="SPEEDSCORING" val="False"/>
  <p:tag name="CORRECTPOINTVALUE" val="100"/>
  <p:tag name="INCORRECTPOINTVALUE" val="0"/>
  <p:tag name="VALUEFORMAT" val="0%"/>
  <p:tag name="ANSWERSALIAS" val="0|smicln|1|smicln|2|smicln|3|smicln|4|smicln|5"/>
  <p:tag name="ZEROBASED" val="True"/>
  <p:tag name="QUESTIONALIAS" val="If any, how many &lt;p&gt; would div p select?"/>
  <p:tag name="CHARTCOLORS" val="1"/>
  <p:tag name="CHARTCOLORINDICES" val="10,3,11,14,13,23,46,9,5,16,10,3"/>
  <p:tag name="RESPONSESGATHERED" val="True"/>
  <p:tag name="TOTALRESPONSES" val="23"/>
  <p:tag name="RESPONSECOUNT" val="23"/>
  <p:tag name="SLICED" val="False"/>
  <p:tag name="RESPONSES" val="3;-;3;3;-;3;4;3;-;2;3;4;4;4;3;-;3;2;-;3;3;4;4;4;3;3;3;-;3;"/>
  <p:tag name="CHARTSTRINGSTD" val="0 0 2 14 7 0"/>
  <p:tag name="CHARTSTRINGREV" val="0 7 14 2 0 0"/>
  <p:tag name="CHARTSTRINGSTDPER" val="0 0 0.0869565217391304 0.608695652173913 0.304347826086957 0"/>
  <p:tag name="CHARTSTRINGREVPER" val="0 0.304347826086957 0.608695652173913 0.0869565217391304 0 0"/>
  <p:tag name="ANONYMOUSTEMP" val="False"/>
  <p:tag name="VALUES" val="Incorrect|smicln|Incorrect|smicln|Incorrect|smicln|Correct|smicln|In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0"/>
  <p:tag name="BULLETTYPE" val="ppBulletArabicPeriod"/>
  <p:tag name="ANSWERTEXT" val="0&#10;1&#10;2&#10;3&#10;4&#10;5"/>
  <p:tag name="OLDNUMANSWERS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CD65A49A824C40FB9721AF41B38E9F31"/>
  <p:tag name="SLIDEID" val="CD65A49A824C40FB9721AF41B38E9F31"/>
  <p:tag name="SLIDEORDER" val="1"/>
  <p:tag name="SLIDETYPE" val="Q"/>
  <p:tag name="DEMOGRAPHIC" val="False"/>
  <p:tag name="SPEEDSCORING" val="False"/>
  <p:tag name="CORRECTPOINTVALUE" val="100"/>
  <p:tag name="INCORRECTPOINTVALUE" val="0"/>
  <p:tag name="VALUEFORMAT" val="0%"/>
  <p:tag name="QUESTIONALIAS" val="Have you setup your project group? (Deadline for self-made groups is next week...)"/>
  <p:tag name="ANSWERSALIAS" val=" Yes|smicln| No"/>
  <p:tag name="VALUES" val="No Value|smicln|No Value"/>
  <p:tag name="RESPONSESGATHERED" val="True"/>
  <p:tag name="TOTALRESPONSES" val="23"/>
  <p:tag name="RESPONSECOUNT" val="23"/>
  <p:tag name="SLICED" val="False"/>
  <p:tag name="RESPONSES" val="2;1;1;1;1;1;1;1;1;1;1;1;2;2;1;1;2;1;1;2;2;1;1;"/>
  <p:tag name="CHARTSTRINGSTD" val="17 6"/>
  <p:tag name="CHARTSTRINGREV" val="6 17"/>
  <p:tag name="CHARTSTRINGSTDPER" val="0.739130434782609 0.260869565217391"/>
  <p:tag name="CHARTSTRINGREVPER" val="0.260869565217391 0.739130434782609"/>
  <p:tag name="ANONYMOUSTEMP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676036E1EEF24911AEEF68578776636A"/>
  <p:tag name="SLIDEID" val="676036E1EEF24911AEEF68578776636A"/>
  <p:tag name="SLIDEORDER" val="1"/>
  <p:tag name="SLIDETYPE" val="Q"/>
  <p:tag name="DEMOGRAPHIC" val="False"/>
  <p:tag name="SPEEDSCORING" val="False"/>
  <p:tag name="CORRECTPOINTVALUE" val="100"/>
  <p:tag name="INCORRECTPOINTVALUE" val="0"/>
  <p:tag name="VALUEFORMAT" val="0%"/>
  <p:tag name="ANSWERSALIAS" val="0|smicln|1|smicln|2|smicln|3|smicln|4|smicln|5"/>
  <p:tag name="ZEROBASED" val="True"/>
  <p:tag name="QUESTIONALIAS" val="If any, how many &lt;p&gt; would div p select?"/>
  <p:tag name="CHARTCOLORS" val="1"/>
  <p:tag name="CHARTCOLORINDICES" val="10,3,11,14,13,23,46,9,5,16,10,3"/>
  <p:tag name="VALUES" val="Incorrect|smicln|Incorrect|smicln|Incorrect|smicln|Incorrect|smicln|Correct|smicln|Incorrect"/>
  <p:tag name="RESPONSESGATHERED" val="True"/>
  <p:tag name="TOTALRESPONSES" val="25"/>
  <p:tag name="RESPONSECOUNT" val="25"/>
  <p:tag name="SLICED" val="False"/>
  <p:tag name="RESPONSES" val="3;4;3;4;-;1;4;3;3;-;2;4;1;4;4;4;3;-;4;4;3;3;3;0;3;0;1;-;1;"/>
  <p:tag name="CHARTSTRINGSTD" val="2 4 1 9 9 0"/>
  <p:tag name="CHARTSTRINGREV" val="0 9 9 1 4 2"/>
  <p:tag name="CHARTSTRINGSTDPER" val="0.08 0.16 0.04 0.36 0.36 0"/>
  <p:tag name="CHARTSTRINGREVPER" val="0 0.36 0.36 0.04 0.16 0.08"/>
  <p:tag name="ANONYMOUSTEMP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0"/>
  <p:tag name="BULLETTYPE" val="ppBulletArabicPeriod"/>
  <p:tag name="ANSWERTEXT" val="0&#10;1&#10;2&#10;3&#10;4&#10;5"/>
  <p:tag name="OLDNUMANSWERS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ID" val="676036E1EEF24911AEEF68578776636A"/>
  <p:tag name="SLIDETYPE" val="Q"/>
  <p:tag name="DEMOGRAPHIC" val="False"/>
  <p:tag name="SPEEDSCORING" val="False"/>
  <p:tag name="CORRECTPOINTVALUE" val="100"/>
  <p:tag name="INCORRECTPOINTVALUE" val="0"/>
  <p:tag name="VALUEFORMAT" val="0%"/>
  <p:tag name="ANSWERSALIAS" val="0|smicln|1|smicln|2|smicln|3|smicln|4|smicln|5"/>
  <p:tag name="ZEROBASED" val="True"/>
  <p:tag name="CHARTCOLORS" val="1"/>
  <p:tag name="CHARTCOLORINDICES" val="10,3,11,14,13,23,46,9,5,16,10,3"/>
  <p:tag name="SLIDEORDER" val="2"/>
  <p:tag name="SLIDEGUID" val="EB7C8BA846DF4EC280045543805B31F9"/>
  <p:tag name="QUESTIONALIAS" val="If any, how many elements would div,p select?"/>
  <p:tag name="VALUES" val="Incorrect|smicln|Incorrect|smicln|Incorrect|smicln|Incorrect|smicln|Incorrect|smicln|Correct"/>
  <p:tag name="RESPONSESGATHERED" val="True"/>
  <p:tag name="TOTALRESPONSES" val="23"/>
  <p:tag name="RESPONSECOUNT" val="23"/>
  <p:tag name="SLICED" val="False"/>
  <p:tag name="RESPONSES" val="4;5;-;4;3;4;4;4;4;3;3;4;4;-;3;-;4;-;4;-;4;4;4;4;4;4;4;-;4;"/>
  <p:tag name="CHARTSTRINGSTD" val="0 0 0 4 18 1"/>
  <p:tag name="CHARTSTRINGREV" val="1 18 4 0 0 0"/>
  <p:tag name="CHARTSTRINGSTDPER" val="0 0 0 0.173913043478261 0.782608695652174 0.0434782608695652"/>
  <p:tag name="CHARTSTRINGREVPER" val="0.0434782608695652 0.782608695652174 0.173913043478261 0 0 0"/>
  <p:tag name="ANONYMOUSTEMP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"/>
  <p:tag name="FONTSIZE" val="30"/>
  <p:tag name="BULLETTYPE" val="ppBulletArabicPeriod"/>
  <p:tag name="ANSWERTEXT" val="0&#10;1&#10;2&#10;3&#10;4&#10;5"/>
  <p:tag name="OLDNUMANSWERS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"/>
  <p:tag name="FONTSIZE" val="30"/>
  <p:tag name="BULLETTYPE" val="ppBulletArabicPeriod"/>
  <p:tag name="ANSWERTEXT" val=" Yes&#10; No"/>
  <p:tag name="OLDNUMANSWERS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2FD0454691544519D6FDB3B6FC11780"/>
  <p:tag name="SLIDEID" val="42FD0454691544519D6FDB3B6FC1178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ANSWERSALIAS" val="#promo {color:red;}|smicln|.promo {color:red}|smicln|li.promo {color:red}|smicln|ul li.promo {color:red}|smicln|ul &gt; li.promo {color:red}|smicln|li.promo + li {color:red}"/>
  <p:tag name="NUMRESPONSES" val="4"/>
  <p:tag name="QUESTIONALIAS" val="Which selector(s) make the promo &lt;li&gt; elements red? (test)"/>
  <p:tag name="RESPONSESGATHERED" val="True"/>
  <p:tag name="TOTALRESPONSES" val="24"/>
  <p:tag name="RESPONSECOUNT" val="24"/>
  <p:tag name="SLICED" val="False"/>
  <p:tag name="RESPONSES" val="45;543;3;432;-;32;-;4;1;54;63;6542;6;2;1;2;-;31;1;6;3;4;3;4523;62;-;13;-;5432;"/>
  <p:tag name="CHARTSTRINGSTD" val="5 8 11 9 6 5"/>
  <p:tag name="CHARTSTRINGREV" val="5 6 9 11 8 5"/>
  <p:tag name="CHARTSTRINGSTDPER" val="0.208333333333333 0.333333333333333 0.458333333333333 0.375 0.25 0.208333333333333"/>
  <p:tag name="CHARTSTRINGREVPER" val="0.208333333333333 0.25 0.375 0.458333333333333 0.333333333333333 0.208333333333333"/>
  <p:tag name="ANONYMOUSTEMP" val="False"/>
  <p:tag name="VALUES" val="Incorrect|smicln|Correct|smicln|Correct|smicln|Correct|smicln|Correct|smicln|Incorrec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5"/>
  <p:tag name="FONTSIZE" val="28"/>
  <p:tag name="BULLETTYPE" val="ppBulletArabicPeriod"/>
  <p:tag name="ANSWERTEXT" val="#promo {color:red;}&#10;.promo {color:red}&#10;li.promo {color:red}&#10;ul li.promo {color:red}&#10;ul &gt; li.promo {color:red}&#10;li.promo + li {color:red}"/>
  <p:tag name="OLDNUMANSWERS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7E7F0FD06BA94883879C49EF05C5B8BA"/>
  <p:tag name="SLIDEID" val="7E7F0FD06BA94883879C49EF05C5B8BA"/>
  <p:tag name="SLIDEORDER" val="1"/>
  <p:tag name="SLIDETYPE" val="Q"/>
  <p:tag name="DEMOGRAPHIC" val="False"/>
  <p:tag name="SPEEDSCORING" val="False"/>
  <p:tag name="CORRECTPOINTVALUE" val="100"/>
  <p:tag name="INCORRECTPOINTVALUE" val="0"/>
  <p:tag name="ZEROBASED" val="False"/>
  <p:tag name="QUESTIONALIAS" val="What will be the colour of the text?"/>
  <p:tag name="VALUEFORMAT" val="0%"/>
  <p:tag name="ANSWERSALIAS" val="Black|smicln|Red|smicln|Blue|smicln|Green|smicln|Orange|smicln|White"/>
  <p:tag name="RESPONSESGATHERED" val="True"/>
  <p:tag name="TOTALRESPONSES" val="23"/>
  <p:tag name="RESPONSECOUNT" val="23"/>
  <p:tag name="SLICED" val="False"/>
  <p:tag name="RESPONSES" val="5;5;5;5;6;5;5;5;5;5;5;4;5;-;5;-;-;5;-;5;-;5;5;5;5;-;5;5;5;"/>
  <p:tag name="CHARTSTRINGSTD" val="0 0 0 1 21 1"/>
  <p:tag name="CHARTSTRINGREV" val="1 21 1 0 0 0"/>
  <p:tag name="CHARTSTRINGSTDPER" val="0 0 0 0.0434782608695652 0.91304347826087 0.0434782608695652"/>
  <p:tag name="CHARTSTRINGREVPER" val="0.0434782608695652 0.91304347826087 0.0434782608695652 0 0 0"/>
  <p:tag name="ANONYMOUSTEMP" val="False"/>
  <p:tag name="VALUES" val="No Value|smicln|No Value|smicln|No Value|smicln|No Value|smicln|No Value|smicln|No Val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3"/>
  <p:tag name="FONTSIZE" val="30"/>
  <p:tag name="BULLETTYPE" val="ppBulletArabicPeriod"/>
  <p:tag name="ANSWERTEXT" val="Black&#10;Red&#10;Blue&#10;Green&#10;Orange&#10;White"/>
  <p:tag name="OLDNUMANSWERS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06C4ACBD465746CFB374E149251E7C17"/>
  <p:tag name="SLIDEID" val="06C4ACBD465746CFB374E149251E7C17"/>
  <p:tag name="SLIDEORDER" val="1"/>
  <p:tag name="SLIDETYPE" val="Q"/>
  <p:tag name="DEMOGRAPHIC" val="False"/>
  <p:tag name="SPEEDSCORING" val="False"/>
  <p:tag name="CORRECTPOINTVALUE" val="100"/>
  <p:tag name="INCORRECTPOINTVALUE" val="0"/>
  <p:tag name="VALUEFORMAT" val="0%"/>
  <p:tag name="QUESTIONALIAS" val="How many class or ID names do I need for the Spanish flag?"/>
  <p:tag name="ANSWERSALIAS" val="(middle?)|smicln|(red &amp; yellow?)|smicln|(top, middle &amp; bottom?)|smicln|(top, middle, bottom &amp; picture?)"/>
  <p:tag name="RESPONSESGATHERED" val="True"/>
  <p:tag name="TOTALRESPONSES" val="27"/>
  <p:tag name="RESPONSECOUNT" val="27"/>
  <p:tag name="SLICED" val="False"/>
  <p:tag name="RESPONSES" val="2;3;4;4;-;3;3;2;3;3;4;3;4;-;4;2;2;4;2;3;2;3;4;4;4;2;3;3;3;"/>
  <p:tag name="CHARTSTRINGSTD" val="0 7 11 9"/>
  <p:tag name="CHARTSTRINGREV" val="9 11 7 0"/>
  <p:tag name="CHARTSTRINGSTDPER" val="0 0.259259259259259 0.407407407407407 0.333333333333333"/>
  <p:tag name="CHARTSTRINGREVPER" val="0.333333333333333 0.407407407407407 0.259259259259259 0"/>
  <p:tag name="ANONYMOUSTEMP" val="False"/>
  <p:tag name="VALUES" val="No Value|smicln|No Value|smicln|No Value|smicln|No Val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2"/>
  <p:tag name="FONTSIZE" val="30"/>
  <p:tag name="BULLETTYPE" val="ppBulletArabicPeriod"/>
  <p:tag name="ANSWERTEXT" val="(middle?)&#10;(red &amp; yellow?)&#10;(top, middle &amp; bottom?)&#10;(top, middle, bottom &amp; picture?)"/>
  <p:tag name="OLDNUMANSWERS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F5630913B0BB4BDCAF069438CB2AF321"/>
  <p:tag name="SLIDEID" val="F5630913B0BB4BDCAF069438CB2AF321"/>
  <p:tag name="SLIDEORDER" val="1"/>
  <p:tag name="SLIDETYPE" val="Q"/>
  <p:tag name="DEMOGRAPHIC" val="False"/>
  <p:tag name="SPEEDSCORING" val="False"/>
  <p:tag name="CORRECTPOINTVALUE" val="100"/>
  <p:tag name="INCORRECTPOINTVALUE" val="0"/>
  <p:tag name="VALUEFORMAT" val="0%"/>
  <p:tag name="QUESTIONALIAS" val="How much of the reading have you done?"/>
  <p:tag name="ANSWERSALIAS" val="0% (none of it)|smicln|33% (about a third)|smicln|50% (half)|smicln|67% (most of it)|smicln|100% (all of it)|smicln|What reading?|smicln|I got the book...|smicln|I looked at the book...|smicln|What book?"/>
  <p:tag name="RESPONSESGATHERED" val="True"/>
  <p:tag name="TOTALRESPONSES" val="24"/>
  <p:tag name="RESPONSECOUNT" val="24"/>
  <p:tag name="SLICED" val="False"/>
  <p:tag name="RESPONSES" val="7;9;8;9;-;5;3;6;9;1;1;1;8;9;4;-;7;8;1;9;3;-;-;9;8;2;8;9;"/>
  <p:tag name="CHARTSTRINGSTD" val="4 1 2 1 1 1 2 5 7"/>
  <p:tag name="CHARTSTRINGREV" val="7 5 2 1 1 1 2 1 4"/>
  <p:tag name="CHARTSTRINGSTDPER" val="0.166666666666667 0.0416666666666667 0.0833333333333333 0.0416666666666667 0.0416666666666667 0.0416666666666667 0.0833333333333333 0.208333333333333 0.291666666666667"/>
  <p:tag name="CHARTSTRINGREVPER" val="0.291666666666667 0.208333333333333 0.0833333333333333 0.0416666666666667 0.0416666666666667 0.0416666666666667 0.0833333333333333 0.0416666666666667 0.166666666666667"/>
  <p:tag name="ANONYMOUSTEMP" val="False"/>
  <p:tag name="VALUES" val="No Value|smicln|No Value|smicln|No Value|smicln|No Value|smicln|No Value|smicln|No Value|smicln|No Value|smicln|No Value|smicln|No Val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JDP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AB73D5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60B5CC"/>
      </a:hlink>
      <a:folHlink>
        <a:srgbClr val="680000"/>
      </a:folHlink>
    </a:clrScheme>
    <a:fontScheme name="James2010Sep">
      <a:majorFont>
        <a:latin typeface="Candara"/>
        <a:ea typeface=""/>
        <a:cs typeface=""/>
      </a:majorFont>
      <a:minorFont>
        <a:latin typeface="Calibri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i="0" dirty="0" smtClean="0">
            <a:solidFill>
              <a:schemeClr val="tx1"/>
            </a:solidFill>
            <a:latin typeface="Consolas" pitchFamily="49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17178</TotalTime>
  <Words>3070</Words>
  <Application>Microsoft Office PowerPoint</Application>
  <PresentationFormat>On-screen Show (4:3)</PresentationFormat>
  <Paragraphs>866</Paragraphs>
  <Slides>73</Slides>
  <Notes>73</Notes>
  <HiddenSlides>19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Verve</vt:lpstr>
      <vt:lpstr>Chart</vt:lpstr>
      <vt:lpstr>Photo Editor Photo</vt:lpstr>
      <vt:lpstr>CO2013A/CO3013A</vt:lpstr>
      <vt:lpstr>Outline for today</vt:lpstr>
      <vt:lpstr>Reminder</vt:lpstr>
      <vt:lpstr>Have you decided upon your project group? (Deadline for self-made groups is next week...)</vt:lpstr>
      <vt:lpstr>CSS3: Chapters 1~8</vt:lpstr>
      <vt:lpstr>Reading: DHTML&amp;CSS: Chapters 1–8</vt:lpstr>
      <vt:lpstr>How much of the reading have you done?</vt:lpstr>
      <vt:lpstr>CSS</vt:lpstr>
      <vt:lpstr>So which of these are legal CSS syntax?</vt:lpstr>
      <vt:lpstr>Which font-family is the right way to give a typewriter effect font?</vt:lpstr>
      <vt:lpstr>Why use CSS?</vt:lpstr>
      <vt:lpstr>Who/what is the biggest “blind” consumer of web content?</vt:lpstr>
      <vt:lpstr>Why use CSS?</vt:lpstr>
      <vt:lpstr>Selectors</vt:lpstr>
      <vt:lpstr>Slide 15</vt:lpstr>
      <vt:lpstr>Applying styles selectively</vt:lpstr>
      <vt:lpstr>Example (url or Thimble)</vt:lpstr>
      <vt:lpstr>What’s the least specific selector?</vt:lpstr>
      <vt:lpstr>Applying styles unselectively</vt:lpstr>
      <vt:lpstr>What’s more specific than * but less specific than anything else?</vt:lpstr>
      <vt:lpstr>Applying styles selectively</vt:lpstr>
      <vt:lpstr>What’s more specific than p but less specific than anything else?</vt:lpstr>
      <vt:lpstr>Example (classes)</vt:lpstr>
      <vt:lpstr>What’s more specific than .banana and hence the most specific single selector?</vt:lpstr>
      <vt:lpstr>Example (IDs)</vt:lpstr>
      <vt:lpstr>Applying styles selectively</vt:lpstr>
      <vt:lpstr>If any, how many &lt;p&gt; would div p select?</vt:lpstr>
      <vt:lpstr>If any, how many &lt;p&gt; would div,p select?</vt:lpstr>
      <vt:lpstr>If any, how many elements would div,p select?</vt:lpstr>
      <vt:lpstr>Applying styles selectively</vt:lpstr>
      <vt:lpstr>Applying styles selectively</vt:lpstr>
      <vt:lpstr>Being specific: IDs</vt:lpstr>
      <vt:lpstr>Being specific: class names</vt:lpstr>
      <vt:lpstr>Which selector(s) make the promo &lt;li&gt; elements red? (test)</vt:lpstr>
      <vt:lpstr>The cascade</vt:lpstr>
      <vt:lpstr>A quick exercise</vt:lpstr>
      <vt:lpstr>What style gets applied?</vt:lpstr>
      <vt:lpstr>Another quickie (url)</vt:lpstr>
      <vt:lpstr>What will be the colour of the text?</vt:lpstr>
      <vt:lpstr>Another quickie (url) – answer:</vt:lpstr>
      <vt:lpstr>DOM tree</vt:lpstr>
      <vt:lpstr>DOM: Example (url) with CSS3 selectors (Thimble)</vt:lpstr>
      <vt:lpstr>From exercise 1: A simple flag</vt:lpstr>
      <vt:lpstr>HTML table</vt:lpstr>
      <vt:lpstr>HTML table &amp; CSS</vt:lpstr>
      <vt:lpstr>HTML table &amp; CSS</vt:lpstr>
      <vt:lpstr>HTML table &amp; CSS</vt:lpstr>
      <vt:lpstr>HTML table &amp; shorter CSS</vt:lpstr>
      <vt:lpstr>Alternative: HTML table + &lt;img&gt;</vt:lpstr>
      <vt:lpstr>Style the flag…</vt:lpstr>
      <vt:lpstr>Slide 51</vt:lpstr>
      <vt:lpstr>Centring the table?</vt:lpstr>
      <vt:lpstr>Slide 53</vt:lpstr>
      <vt:lpstr>How many class or ID names do I need for the Spanish flag?</vt:lpstr>
      <vt:lpstr>Spanish flag CSS</vt:lpstr>
      <vt:lpstr>New stuff…</vt:lpstr>
      <vt:lpstr>CSS units</vt:lpstr>
      <vt:lpstr>Dynamic positioning with style</vt:lpstr>
      <vt:lpstr>Positionable layers</vt:lpstr>
      <vt:lpstr>Positioning elements with CSS</vt:lpstr>
      <vt:lpstr>Relative positioning (url)</vt:lpstr>
      <vt:lpstr>Absolute positioning #1 (url)</vt:lpstr>
      <vt:lpstr>Absolute positioning #2 (url Thimble)</vt:lpstr>
      <vt:lpstr>Fixed positioning (url Thimble)</vt:lpstr>
      <vt:lpstr>Summary: CSS positioning</vt:lpstr>
      <vt:lpstr>IE &amp; W3C CSS box model (url)</vt:lpstr>
      <vt:lpstr>IE’s ‘Traditional’ box model (url)</vt:lpstr>
      <vt:lpstr>Box model differences</vt:lpstr>
      <vt:lpstr>CSS box model (url)</vt:lpstr>
      <vt:lpstr>XHTML as valid XML documents</vt:lpstr>
      <vt:lpstr>So what?</vt:lpstr>
      <vt:lpstr>So???</vt:lpstr>
      <vt:lpstr>Participant Scores</vt:lpstr>
    </vt:vector>
  </TitlesOfParts>
  <Manager>Faculty of CISM</Manager>
  <Company>Kingston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Technologies lecture week 2</dc:title>
  <dc:subject>CSS</dc:subject>
  <dc:creator>Dr James Denholm-Price</dc:creator>
  <cp:lastModifiedBy>James Denholm-Price</cp:lastModifiedBy>
  <cp:revision>463</cp:revision>
  <cp:lastPrinted>2003-10-06T16:45:04Z</cp:lastPrinted>
  <dcterms:created xsi:type="dcterms:W3CDTF">2002-09-13T12:21:44Z</dcterms:created>
  <dcterms:modified xsi:type="dcterms:W3CDTF">2012-10-03T09:07:54Z</dcterms:modified>
</cp:coreProperties>
</file>