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tags/tag7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50.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tags/tag59.xml" ContentType="application/vnd.openxmlformats-officedocument.presentationml.tags+xml"/>
  <Override PartName="/ppt/notesSlides/notesSlide55.xml" ContentType="application/vnd.openxmlformats-officedocument.presentationml.notesSlide+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51.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tags/tag78.xml" ContentType="application/vnd.openxmlformats-officedocument.presentationml.tags+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60"/>
  </p:notesMasterIdLst>
  <p:handoutMasterIdLst>
    <p:handoutMasterId r:id="rId61"/>
  </p:handoutMasterIdLst>
  <p:sldIdLst>
    <p:sldId id="256" r:id="rId2"/>
    <p:sldId id="277" r:id="rId3"/>
    <p:sldId id="624" r:id="rId4"/>
    <p:sldId id="669" r:id="rId5"/>
    <p:sldId id="626" r:id="rId6"/>
    <p:sldId id="629" r:id="rId7"/>
    <p:sldId id="630" r:id="rId8"/>
    <p:sldId id="631" r:id="rId9"/>
    <p:sldId id="677" r:id="rId10"/>
    <p:sldId id="634" r:id="rId11"/>
    <p:sldId id="635" r:id="rId12"/>
    <p:sldId id="686" r:id="rId13"/>
    <p:sldId id="687" r:id="rId14"/>
    <p:sldId id="569" r:id="rId15"/>
    <p:sldId id="679" r:id="rId16"/>
    <p:sldId id="685" r:id="rId17"/>
    <p:sldId id="564" r:id="rId18"/>
    <p:sldId id="540" r:id="rId19"/>
    <p:sldId id="547" r:id="rId20"/>
    <p:sldId id="673" r:id="rId21"/>
    <p:sldId id="675" r:id="rId22"/>
    <p:sldId id="529" r:id="rId23"/>
    <p:sldId id="530" r:id="rId24"/>
    <p:sldId id="646" r:id="rId25"/>
    <p:sldId id="647" r:id="rId26"/>
    <p:sldId id="665" r:id="rId27"/>
    <p:sldId id="648" r:id="rId28"/>
    <p:sldId id="649" r:id="rId29"/>
    <p:sldId id="650" r:id="rId30"/>
    <p:sldId id="651" r:id="rId31"/>
    <p:sldId id="652" r:id="rId32"/>
    <p:sldId id="653" r:id="rId33"/>
    <p:sldId id="654" r:id="rId34"/>
    <p:sldId id="655" r:id="rId35"/>
    <p:sldId id="676" r:id="rId36"/>
    <p:sldId id="656" r:id="rId37"/>
    <p:sldId id="657" r:id="rId38"/>
    <p:sldId id="658" r:id="rId39"/>
    <p:sldId id="659" r:id="rId40"/>
    <p:sldId id="660" r:id="rId41"/>
    <p:sldId id="661" r:id="rId42"/>
    <p:sldId id="662" r:id="rId43"/>
    <p:sldId id="663" r:id="rId44"/>
    <p:sldId id="572" r:id="rId45"/>
    <p:sldId id="577" r:id="rId46"/>
    <p:sldId id="578" r:id="rId47"/>
    <p:sldId id="579" r:id="rId48"/>
    <p:sldId id="580" r:id="rId49"/>
    <p:sldId id="581" r:id="rId50"/>
    <p:sldId id="582" r:id="rId51"/>
    <p:sldId id="583" r:id="rId52"/>
    <p:sldId id="684" r:id="rId53"/>
    <p:sldId id="585" r:id="rId54"/>
    <p:sldId id="586" r:id="rId55"/>
    <p:sldId id="587" r:id="rId56"/>
    <p:sldId id="688" r:id="rId57"/>
    <p:sldId id="622" r:id="rId58"/>
    <p:sldId id="623" r:id="rId59"/>
  </p:sldIdLst>
  <p:sldSz cx="9144000" cy="6858000" type="screen4x3"/>
  <p:notesSz cx="7099300" cy="10234613"/>
  <p:custDataLst>
    <p:tags r:id="rId62"/>
  </p:custDataLst>
  <p:defaultTextStyle>
    <a:defPPr>
      <a:defRPr lang="en-GB"/>
    </a:defPPr>
    <a:lvl1pPr algn="ctr" rtl="0" eaLnBrk="0" fontAlgn="base" hangingPunct="0">
      <a:spcBef>
        <a:spcPct val="0"/>
      </a:spcBef>
      <a:spcAft>
        <a:spcPct val="0"/>
      </a:spcAft>
      <a:defRPr sz="2400" i="1" kern="1200">
        <a:solidFill>
          <a:schemeClr val="folHlink"/>
        </a:solidFill>
        <a:latin typeface="Times New Roman" pitchFamily="18" charset="0"/>
        <a:ea typeface="+mn-ea"/>
        <a:cs typeface="+mn-cs"/>
      </a:defRPr>
    </a:lvl1pPr>
    <a:lvl2pPr marL="457200" algn="ctr" rtl="0" eaLnBrk="0" fontAlgn="base" hangingPunct="0">
      <a:spcBef>
        <a:spcPct val="0"/>
      </a:spcBef>
      <a:spcAft>
        <a:spcPct val="0"/>
      </a:spcAft>
      <a:defRPr sz="2400" i="1" kern="1200">
        <a:solidFill>
          <a:schemeClr val="folHlink"/>
        </a:solidFill>
        <a:latin typeface="Times New Roman" pitchFamily="18" charset="0"/>
        <a:ea typeface="+mn-ea"/>
        <a:cs typeface="+mn-cs"/>
      </a:defRPr>
    </a:lvl2pPr>
    <a:lvl3pPr marL="914400" algn="ctr" rtl="0" eaLnBrk="0" fontAlgn="base" hangingPunct="0">
      <a:spcBef>
        <a:spcPct val="0"/>
      </a:spcBef>
      <a:spcAft>
        <a:spcPct val="0"/>
      </a:spcAft>
      <a:defRPr sz="2400" i="1" kern="1200">
        <a:solidFill>
          <a:schemeClr val="folHlink"/>
        </a:solidFill>
        <a:latin typeface="Times New Roman" pitchFamily="18" charset="0"/>
        <a:ea typeface="+mn-ea"/>
        <a:cs typeface="+mn-cs"/>
      </a:defRPr>
    </a:lvl3pPr>
    <a:lvl4pPr marL="1371600" algn="ctr" rtl="0" eaLnBrk="0" fontAlgn="base" hangingPunct="0">
      <a:spcBef>
        <a:spcPct val="0"/>
      </a:spcBef>
      <a:spcAft>
        <a:spcPct val="0"/>
      </a:spcAft>
      <a:defRPr sz="2400" i="1" kern="1200">
        <a:solidFill>
          <a:schemeClr val="folHlink"/>
        </a:solidFill>
        <a:latin typeface="Times New Roman" pitchFamily="18" charset="0"/>
        <a:ea typeface="+mn-ea"/>
        <a:cs typeface="+mn-cs"/>
      </a:defRPr>
    </a:lvl4pPr>
    <a:lvl5pPr marL="1828800" algn="ctr" rtl="0" eaLnBrk="0" fontAlgn="base" hangingPunct="0">
      <a:spcBef>
        <a:spcPct val="0"/>
      </a:spcBef>
      <a:spcAft>
        <a:spcPct val="0"/>
      </a:spcAft>
      <a:defRPr sz="2400" i="1" kern="1200">
        <a:solidFill>
          <a:schemeClr val="folHlink"/>
        </a:solidFill>
        <a:latin typeface="Times New Roman" pitchFamily="18" charset="0"/>
        <a:ea typeface="+mn-ea"/>
        <a:cs typeface="+mn-cs"/>
      </a:defRPr>
    </a:lvl5pPr>
    <a:lvl6pPr marL="2286000" algn="l" defTabSz="914400" rtl="0" eaLnBrk="1" latinLnBrk="0" hangingPunct="1">
      <a:defRPr sz="2400" i="1" kern="1200">
        <a:solidFill>
          <a:schemeClr val="folHlink"/>
        </a:solidFill>
        <a:latin typeface="Times New Roman" pitchFamily="18" charset="0"/>
        <a:ea typeface="+mn-ea"/>
        <a:cs typeface="+mn-cs"/>
      </a:defRPr>
    </a:lvl6pPr>
    <a:lvl7pPr marL="2743200" algn="l" defTabSz="914400" rtl="0" eaLnBrk="1" latinLnBrk="0" hangingPunct="1">
      <a:defRPr sz="2400" i="1" kern="1200">
        <a:solidFill>
          <a:schemeClr val="folHlink"/>
        </a:solidFill>
        <a:latin typeface="Times New Roman" pitchFamily="18" charset="0"/>
        <a:ea typeface="+mn-ea"/>
        <a:cs typeface="+mn-cs"/>
      </a:defRPr>
    </a:lvl7pPr>
    <a:lvl8pPr marL="3200400" algn="l" defTabSz="914400" rtl="0" eaLnBrk="1" latinLnBrk="0" hangingPunct="1">
      <a:defRPr sz="2400" i="1" kern="1200">
        <a:solidFill>
          <a:schemeClr val="folHlink"/>
        </a:solidFill>
        <a:latin typeface="Times New Roman" pitchFamily="18" charset="0"/>
        <a:ea typeface="+mn-ea"/>
        <a:cs typeface="+mn-cs"/>
      </a:defRPr>
    </a:lvl8pPr>
    <a:lvl9pPr marL="3657600" algn="l" defTabSz="914400" rtl="0" eaLnBrk="1" latinLnBrk="0" hangingPunct="1">
      <a:defRPr sz="2400" i="1" kern="1200">
        <a:solidFill>
          <a:schemeClr val="folHlink"/>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FFFF"/>
    <a:srgbClr val="990000"/>
    <a:srgbClr val="FFCCFF"/>
    <a:srgbClr val="CCFFCC"/>
    <a:srgbClr val="F7F7F7"/>
    <a:srgbClr val="F0F0F0"/>
    <a:srgbClr val="33CCFF"/>
    <a:srgbClr val="0000CC"/>
    <a:srgbClr val="FF0000"/>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6" autoAdjust="0"/>
  </p:normalViewPr>
  <p:slideViewPr>
    <p:cSldViewPr>
      <p:cViewPr varScale="1">
        <p:scale>
          <a:sx n="64" d="100"/>
          <a:sy n="64" d="100"/>
        </p:scale>
        <p:origin x="-1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98"/>
    </p:cViewPr>
  </p:sorterViewPr>
  <p:notesViewPr>
    <p:cSldViewPr>
      <p:cViewPr varScale="1">
        <p:scale>
          <a:sx n="51" d="100"/>
          <a:sy n="51" d="100"/>
        </p:scale>
        <p:origin x="-1950" y="-90"/>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algn="l">
              <a:defRPr sz="1100" i="0">
                <a:solidFill>
                  <a:schemeClr val="tx1"/>
                </a:solidFill>
              </a:defRPr>
            </a:lvl1pPr>
          </a:lstStyle>
          <a:p>
            <a:endParaRPr lang="en-GB"/>
          </a:p>
        </p:txBody>
      </p:sp>
      <p:sp>
        <p:nvSpPr>
          <p:cNvPr id="135171" name="Rectangle 3"/>
          <p:cNvSpPr>
            <a:spLocks noGrp="1" noChangeArrowheads="1"/>
          </p:cNvSpPr>
          <p:nvPr>
            <p:ph type="dt" sz="quarter" idx="1"/>
          </p:nvPr>
        </p:nvSpPr>
        <p:spPr bwMode="auto">
          <a:xfrm>
            <a:off x="4038600" y="0"/>
            <a:ext cx="3048000" cy="533400"/>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algn="r">
              <a:defRPr sz="1100" i="0">
                <a:solidFill>
                  <a:schemeClr val="tx1"/>
                </a:solidFill>
              </a:defRPr>
            </a:lvl1pPr>
          </a:lstStyle>
          <a:p>
            <a:endParaRPr lang="en-GB"/>
          </a:p>
        </p:txBody>
      </p:sp>
      <p:sp>
        <p:nvSpPr>
          <p:cNvPr id="135172" name="Rectangle 4"/>
          <p:cNvSpPr>
            <a:spLocks noGrp="1" noChangeArrowheads="1"/>
          </p:cNvSpPr>
          <p:nvPr>
            <p:ph type="ftr" sz="quarter" idx="2"/>
          </p:nvPr>
        </p:nvSpPr>
        <p:spPr bwMode="auto">
          <a:xfrm>
            <a:off x="0" y="9753600"/>
            <a:ext cx="3048000" cy="457200"/>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algn="l">
              <a:defRPr sz="1100" i="0">
                <a:solidFill>
                  <a:schemeClr val="tx1"/>
                </a:solidFill>
              </a:defRPr>
            </a:lvl1pPr>
          </a:lstStyle>
          <a:p>
            <a:endParaRPr lang="en-GB"/>
          </a:p>
        </p:txBody>
      </p:sp>
      <p:sp>
        <p:nvSpPr>
          <p:cNvPr id="135173" name="Rectangle 5"/>
          <p:cNvSpPr>
            <a:spLocks noGrp="1" noChangeArrowheads="1"/>
          </p:cNvSpPr>
          <p:nvPr>
            <p:ph type="sldNum" sz="quarter" idx="3"/>
          </p:nvPr>
        </p:nvSpPr>
        <p:spPr bwMode="auto">
          <a:xfrm>
            <a:off x="4038600" y="9753600"/>
            <a:ext cx="3048000" cy="457200"/>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algn="r">
              <a:defRPr sz="1100" i="0">
                <a:solidFill>
                  <a:schemeClr val="tx1"/>
                </a:solidFill>
              </a:defRPr>
            </a:lvl1pPr>
          </a:lstStyle>
          <a:p>
            <a:fld id="{B9654A99-890E-4A9C-A870-6BE7DF825455}"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lvl1pPr algn="l" defTabSz="990600">
              <a:defRPr sz="1300" i="0">
                <a:solidFill>
                  <a:schemeClr val="tx1"/>
                </a:solidFill>
              </a:defRPr>
            </a:lvl1pPr>
          </a:lstStyle>
          <a:p>
            <a:endParaRPr lang="en-GB"/>
          </a:p>
        </p:txBody>
      </p:sp>
      <p:sp>
        <p:nvSpPr>
          <p:cNvPr id="4099" name="Rectangle 3"/>
          <p:cNvSpPr>
            <a:spLocks noGrp="1" noChangeArrowheads="1"/>
          </p:cNvSpPr>
          <p:nvPr>
            <p:ph type="dt" idx="1"/>
          </p:nvPr>
        </p:nvSpPr>
        <p:spPr bwMode="auto">
          <a:xfrm>
            <a:off x="4021138" y="0"/>
            <a:ext cx="3078162" cy="511175"/>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lvl1pPr algn="r" defTabSz="990600">
              <a:defRPr sz="1300" i="0">
                <a:solidFill>
                  <a:schemeClr val="tx1"/>
                </a:solidFill>
              </a:defRPr>
            </a:lvl1pPr>
          </a:lstStyle>
          <a:p>
            <a:endParaRPr lang="en-GB"/>
          </a:p>
        </p:txBody>
      </p:sp>
      <p:sp>
        <p:nvSpPr>
          <p:cNvPr id="4100"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044" tIns="49522" rIns="99044" bIns="4952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square" lIns="99044" tIns="49522" rIns="99044" bIns="49522" numCol="1" anchor="b" anchorCtr="0" compatLnSpc="1">
            <a:prstTxWarp prst="textNoShape">
              <a:avLst/>
            </a:prstTxWarp>
          </a:bodyPr>
          <a:lstStyle>
            <a:lvl1pPr algn="l" defTabSz="990600">
              <a:defRPr sz="1300" i="0">
                <a:solidFill>
                  <a:schemeClr val="tx1"/>
                </a:solidFill>
              </a:defRPr>
            </a:lvl1pPr>
          </a:lstStyle>
          <a:p>
            <a:endParaRPr lang="en-GB"/>
          </a:p>
        </p:txBody>
      </p:sp>
      <p:sp>
        <p:nvSpPr>
          <p:cNvPr id="4103" name="Rectangle 7"/>
          <p:cNvSpPr>
            <a:spLocks noGrp="1" noChangeArrowheads="1"/>
          </p:cNvSpPr>
          <p:nvPr>
            <p:ph type="sldNum" sz="quarter" idx="5"/>
          </p:nvPr>
        </p:nvSpPr>
        <p:spPr bwMode="auto">
          <a:xfrm>
            <a:off x="4021138" y="9723438"/>
            <a:ext cx="3078162" cy="511175"/>
          </a:xfrm>
          <a:prstGeom prst="rect">
            <a:avLst/>
          </a:prstGeom>
          <a:noFill/>
          <a:ln w="9525">
            <a:noFill/>
            <a:miter lim="800000"/>
            <a:headEnd/>
            <a:tailEnd/>
          </a:ln>
          <a:effectLst/>
        </p:spPr>
        <p:txBody>
          <a:bodyPr vert="horz" wrap="square" lIns="99044" tIns="49522" rIns="99044" bIns="49522" numCol="1" anchor="b" anchorCtr="0" compatLnSpc="1">
            <a:prstTxWarp prst="textNoShape">
              <a:avLst/>
            </a:prstTxWarp>
          </a:bodyPr>
          <a:lstStyle>
            <a:lvl1pPr algn="r" defTabSz="990600">
              <a:defRPr sz="1300" i="0">
                <a:solidFill>
                  <a:schemeClr val="tx1"/>
                </a:solidFill>
              </a:defRPr>
            </a:lvl1pPr>
          </a:lstStyle>
          <a:p>
            <a:fld id="{B2BB9B17-AC28-4B47-9D14-E557A183A0F0}"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EC524-2C1D-4FA8-8DA3-A79C34100A4A}" type="slidenum">
              <a:rPr lang="en-GB"/>
              <a:pPr/>
              <a:t>1</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84C01-70E5-4A47-A82C-FE20090E861C}" type="slidenum">
              <a:rPr lang="en-GB"/>
              <a:pPr/>
              <a:t>10</a:t>
            </a:fld>
            <a:endParaRPr lang="en-GB"/>
          </a:p>
        </p:txBody>
      </p:sp>
      <p:sp>
        <p:nvSpPr>
          <p:cNvPr id="651266" name="Rectangle 2"/>
          <p:cNvSpPr>
            <a:spLocks noGrp="1" noRot="1" noChangeAspect="1" noChangeArrowheads="1" noTextEdit="1"/>
          </p:cNvSpPr>
          <p:nvPr>
            <p:ph type="sldImg"/>
          </p:nvPr>
        </p:nvSpPr>
        <p:spPr>
          <a:xfrm>
            <a:off x="995363" y="768350"/>
            <a:ext cx="5116512" cy="3836988"/>
          </a:xfrm>
          <a:ln/>
        </p:spPr>
      </p:sp>
      <p:sp>
        <p:nvSpPr>
          <p:cNvPr id="651267"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6419F-A07A-45CA-B1B7-0035481ED79E}" type="slidenum">
              <a:rPr lang="en-GB"/>
              <a:pPr/>
              <a:t>11</a:t>
            </a:fld>
            <a:endParaRPr lang="en-GB"/>
          </a:p>
        </p:txBody>
      </p:sp>
      <p:sp>
        <p:nvSpPr>
          <p:cNvPr id="653314" name="Rectangle 2"/>
          <p:cNvSpPr>
            <a:spLocks noGrp="1" noRot="1" noChangeAspect="1" noChangeArrowheads="1" noTextEdit="1"/>
          </p:cNvSpPr>
          <p:nvPr>
            <p:ph type="sldImg"/>
          </p:nvPr>
        </p:nvSpPr>
        <p:spPr>
          <a:xfrm>
            <a:off x="995363" y="768350"/>
            <a:ext cx="5116512" cy="3836988"/>
          </a:xfrm>
          <a:ln/>
        </p:spPr>
      </p:sp>
      <p:sp>
        <p:nvSpPr>
          <p:cNvPr id="653315"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9E0FC-B56F-4CCD-8526-D8A4A628E927}" type="slidenum">
              <a:rPr lang="en-GB"/>
              <a:pPr/>
              <a:t>14</a:t>
            </a:fld>
            <a:endParaRPr lang="en-GB"/>
          </a:p>
        </p:txBody>
      </p:sp>
      <p:sp>
        <p:nvSpPr>
          <p:cNvPr id="549890" name="Rectangle 2"/>
          <p:cNvSpPr>
            <a:spLocks noGrp="1" noRot="1" noChangeAspect="1" noChangeArrowheads="1" noTextEdit="1"/>
          </p:cNvSpPr>
          <p:nvPr>
            <p:ph type="sldImg"/>
          </p:nvPr>
        </p:nvSpPr>
        <p:spPr>
          <a:xfrm>
            <a:off x="993775" y="768350"/>
            <a:ext cx="5116513" cy="3836988"/>
          </a:xfrm>
          <a:ln/>
        </p:spPr>
      </p:sp>
      <p:sp>
        <p:nvSpPr>
          <p:cNvPr id="549891"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04BA5CB0-1369-4CB6-ACBF-91936A4E9F0E}" type="slidenum">
              <a:rPr lang="en-GB" smtClean="0">
                <a:latin typeface="Times New Roman" charset="0"/>
              </a:rPr>
              <a:pPr/>
              <a:t>15</a:t>
            </a:fld>
            <a:endParaRPr lang="en-GB" smtClean="0">
              <a:latin typeface="Times New Roman"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6E726-0DA1-4E35-B929-E1FBF57E4568}" type="slidenum">
              <a:rPr lang="en-GB"/>
              <a:pPr/>
              <a:t>16</a:t>
            </a:fld>
            <a:endParaRPr lang="en-GB"/>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947738" y="4859338"/>
            <a:ext cx="5203825" cy="4606925"/>
          </a:xfrm>
        </p:spPr>
        <p:txBody>
          <a:bodyPr lIns="91426" tIns="45713" rIns="91426" bIns="45713"/>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99993-BF33-4EFA-B69A-F73C72648F52}" type="slidenum">
              <a:rPr lang="en-GB"/>
              <a:pPr/>
              <a:t>17</a:t>
            </a:fld>
            <a:endParaRPr lang="en-GB"/>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r>
              <a:rPr lang="en-GB"/>
              <a:t>reading progress.ppv</a:t>
            </a:r>
          </a:p>
          <a:p>
            <a:r>
              <a:rPr lang="en-GB"/>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FC574-C967-4624-AF09-F2BC4607D576}" type="slidenum">
              <a:rPr lang="en-GB"/>
              <a:pPr/>
              <a:t>18</a:t>
            </a:fld>
            <a:endParaRPr lang="en-GB"/>
          </a:p>
        </p:txBody>
      </p:sp>
      <p:sp>
        <p:nvSpPr>
          <p:cNvPr id="728066" name="Rectangle 2"/>
          <p:cNvSpPr>
            <a:spLocks noGrp="1" noRot="1" noChangeAspect="1" noChangeArrowheads="1" noTextEdit="1"/>
          </p:cNvSpPr>
          <p:nvPr>
            <p:ph type="sldImg"/>
          </p:nvPr>
        </p:nvSpPr>
        <p:spPr>
          <a:xfrm>
            <a:off x="995363" y="768350"/>
            <a:ext cx="5116512" cy="3836988"/>
          </a:xfrm>
          <a:ln/>
        </p:spPr>
      </p:sp>
      <p:sp>
        <p:nvSpPr>
          <p:cNvPr id="728067"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054C4-923C-4408-857B-788B171CFB34}" type="slidenum">
              <a:rPr lang="en-GB"/>
              <a:pPr/>
              <a:t>19</a:t>
            </a:fld>
            <a:endParaRPr lang="en-GB"/>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r>
              <a:rPr lang="en-GB"/>
              <a:t>orange.ppv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D8925-A964-445C-935E-41403E51B855}" type="slidenum">
              <a:rPr lang="en-GB"/>
              <a:pPr/>
              <a:t>2</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87230-5322-4EDF-A4DF-6064FA5ACACF}" type="slidenum">
              <a:rPr lang="en-GB"/>
              <a:pPr/>
              <a:t>22</a:t>
            </a:fld>
            <a:endParaRPr lang="en-GB"/>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r>
              <a:rPr lang="en-GB"/>
              <a:t>spanish flag.ppv</a:t>
            </a:r>
          </a:p>
          <a:p>
            <a:r>
              <a:rPr lang="en-GB"/>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852BB-27C8-4815-8173-578D7F32BDF7}" type="slidenum">
              <a:rPr lang="en-GB"/>
              <a:pPr/>
              <a:t>23</a:t>
            </a:fld>
            <a:endParaRPr lang="en-GB"/>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0DADD-B3BD-4F62-AA6D-74A1DEF220EB}" type="slidenum">
              <a:rPr lang="en-GB"/>
              <a:pPr/>
              <a:t>24</a:t>
            </a:fld>
            <a:endParaRPr lang="en-GB"/>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D31DF-390F-48DC-8D05-131BF1F8A1DD}" type="slidenum">
              <a:rPr lang="en-GB"/>
              <a:pPr/>
              <a:t>25</a:t>
            </a:fld>
            <a:endParaRPr lang="en-GB"/>
          </a:p>
        </p:txBody>
      </p:sp>
      <p:sp>
        <p:nvSpPr>
          <p:cNvPr id="508930" name="Rectangle 2"/>
          <p:cNvSpPr>
            <a:spLocks noGrp="1" noRot="1" noChangeAspect="1" noChangeArrowheads="1" noTextEdit="1"/>
          </p:cNvSpPr>
          <p:nvPr>
            <p:ph type="sldImg"/>
          </p:nvPr>
        </p:nvSpPr>
        <p:spPr>
          <a:xfrm>
            <a:off x="993775" y="768350"/>
            <a:ext cx="5116513" cy="3836988"/>
          </a:xfrm>
          <a:ln/>
        </p:spPr>
      </p:sp>
      <p:sp>
        <p:nvSpPr>
          <p:cNvPr id="508931" name="Rectangle 3"/>
          <p:cNvSpPr>
            <a:spLocks noGrp="1" noChangeArrowheads="1"/>
          </p:cNvSpPr>
          <p:nvPr>
            <p:ph type="body" idx="1"/>
          </p:nvPr>
        </p:nvSpPr>
        <p:spPr>
          <a:xfrm>
            <a:off x="947738" y="4859338"/>
            <a:ext cx="5203825" cy="4606925"/>
          </a:xfrm>
        </p:spPr>
        <p:txBody>
          <a:bodyPr/>
          <a:lstStyle/>
          <a:p>
            <a:r>
              <a:rPr lang="en-GB"/>
              <a:t>Remember:</a:t>
            </a:r>
          </a:p>
          <a:p>
            <a:pPr lvl="1"/>
            <a:r>
              <a:rPr lang="en-GB"/>
              <a:t>It’s the outer box that is positioned (using left/top styles)</a:t>
            </a:r>
          </a:p>
          <a:p>
            <a:pPr lvl="1"/>
            <a:r>
              <a:rPr lang="en-GB"/>
              <a:t>Margin, border and padding styles allow all four lengths to be set using one statement (usually space-separated as top right bottom left).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http://webaim.org/techniques/fonts/#relative.section</a:t>
            </a:r>
            <a:endParaRPr lang="en-GB" dirty="0"/>
          </a:p>
        </p:txBody>
      </p:sp>
      <p:sp>
        <p:nvSpPr>
          <p:cNvPr id="4" name="Slide Number Placeholder 3"/>
          <p:cNvSpPr>
            <a:spLocks noGrp="1"/>
          </p:cNvSpPr>
          <p:nvPr>
            <p:ph type="sldNum" sz="quarter" idx="10"/>
          </p:nvPr>
        </p:nvSpPr>
        <p:spPr/>
        <p:txBody>
          <a:bodyPr/>
          <a:lstStyle/>
          <a:p>
            <a:fld id="{B2BB9B17-AC28-4B47-9D14-E557A183A0F0}"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FEC76-9744-4103-9A79-0DA543848774}" type="slidenum">
              <a:rPr lang="en-GB"/>
              <a:pPr/>
              <a:t>27</a:t>
            </a:fld>
            <a:endParaRPr lang="en-GB"/>
          </a:p>
        </p:txBody>
      </p:sp>
      <p:sp>
        <p:nvSpPr>
          <p:cNvPr id="468994" name="Rectangle 2"/>
          <p:cNvSpPr>
            <a:spLocks noGrp="1" noRot="1" noChangeAspect="1" noChangeArrowheads="1" noTextEdit="1"/>
          </p:cNvSpPr>
          <p:nvPr>
            <p:ph type="sldImg"/>
          </p:nvPr>
        </p:nvSpPr>
        <p:spPr>
          <a:xfrm>
            <a:off x="992188" y="768350"/>
            <a:ext cx="5114925" cy="3836988"/>
          </a:xfrm>
          <a:ln/>
        </p:spPr>
      </p:sp>
      <p:sp>
        <p:nvSpPr>
          <p:cNvPr id="468995" name="Rectangle 3"/>
          <p:cNvSpPr>
            <a:spLocks noGrp="1" noChangeArrowheads="1"/>
          </p:cNvSpPr>
          <p:nvPr>
            <p:ph type="body" idx="1"/>
          </p:nvPr>
        </p:nvSpPr>
        <p:spPr>
          <a:xfrm>
            <a:off x="946150" y="4860925"/>
            <a:ext cx="5207000" cy="4605338"/>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D6A64-F95A-4469-9571-8926166F4BE4}" type="slidenum">
              <a:rPr lang="en-GB"/>
              <a:pPr/>
              <a:t>28</a:t>
            </a:fld>
            <a:endParaRPr lang="en-GB"/>
          </a:p>
        </p:txBody>
      </p:sp>
      <p:sp>
        <p:nvSpPr>
          <p:cNvPr id="604162" name="Rectangle 2"/>
          <p:cNvSpPr>
            <a:spLocks noGrp="1" noRot="1" noChangeAspect="1" noChangeArrowheads="1" noTextEdit="1"/>
          </p:cNvSpPr>
          <p:nvPr>
            <p:ph type="sldImg"/>
          </p:nvPr>
        </p:nvSpPr>
        <p:spPr>
          <a:xfrm>
            <a:off x="992188" y="768350"/>
            <a:ext cx="5114925" cy="3836988"/>
          </a:xfrm>
          <a:ln/>
        </p:spPr>
      </p:sp>
      <p:sp>
        <p:nvSpPr>
          <p:cNvPr id="604163" name="Rectangle 3"/>
          <p:cNvSpPr>
            <a:spLocks noGrp="1" noChangeArrowheads="1"/>
          </p:cNvSpPr>
          <p:nvPr>
            <p:ph type="body" idx="1"/>
          </p:nvPr>
        </p:nvSpPr>
        <p:spPr>
          <a:xfrm>
            <a:off x="946150" y="4860925"/>
            <a:ext cx="5207000" cy="4605338"/>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B565B-BA71-481A-86BF-2E276A7B52E6}" type="slidenum">
              <a:rPr lang="en-GB"/>
              <a:pPr/>
              <a:t>29</a:t>
            </a:fld>
            <a:endParaRPr lang="en-GB"/>
          </a:p>
        </p:txBody>
      </p:sp>
      <p:sp>
        <p:nvSpPr>
          <p:cNvPr id="606210" name="Rectangle 2"/>
          <p:cNvSpPr>
            <a:spLocks noGrp="1" noRot="1" noChangeAspect="1" noChangeArrowheads="1" noTextEdit="1"/>
          </p:cNvSpPr>
          <p:nvPr>
            <p:ph type="sldImg"/>
          </p:nvPr>
        </p:nvSpPr>
        <p:spPr>
          <a:xfrm>
            <a:off x="993775" y="768350"/>
            <a:ext cx="5116513" cy="3836988"/>
          </a:xfrm>
          <a:ln/>
        </p:spPr>
      </p:sp>
      <p:sp>
        <p:nvSpPr>
          <p:cNvPr id="606211"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A14CD-47F4-4D3F-9D63-543F1B4129FC}" type="slidenum">
              <a:rPr lang="en-GB"/>
              <a:pPr/>
              <a:t>30</a:t>
            </a:fld>
            <a:endParaRPr lang="en-GB"/>
          </a:p>
        </p:txBody>
      </p:sp>
      <p:sp>
        <p:nvSpPr>
          <p:cNvPr id="608258" name="Rectangle 2"/>
          <p:cNvSpPr>
            <a:spLocks noGrp="1" noRot="1" noChangeAspect="1" noChangeArrowheads="1" noTextEdit="1"/>
          </p:cNvSpPr>
          <p:nvPr>
            <p:ph type="sldImg"/>
          </p:nvPr>
        </p:nvSpPr>
        <p:spPr>
          <a:xfrm>
            <a:off x="993775" y="768350"/>
            <a:ext cx="5116513" cy="3836988"/>
          </a:xfrm>
          <a:ln/>
        </p:spPr>
      </p:sp>
      <p:sp>
        <p:nvSpPr>
          <p:cNvPr id="608259"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CEA64-2D97-4EE6-B626-B813F3614C0E}" type="slidenum">
              <a:rPr lang="en-GB"/>
              <a:pPr/>
              <a:t>31</a:t>
            </a:fld>
            <a:endParaRPr lang="en-GB"/>
          </a:p>
        </p:txBody>
      </p:sp>
      <p:sp>
        <p:nvSpPr>
          <p:cNvPr id="610306" name="Rectangle 2"/>
          <p:cNvSpPr>
            <a:spLocks noGrp="1" noRot="1" noChangeAspect="1" noChangeArrowheads="1" noTextEdit="1"/>
          </p:cNvSpPr>
          <p:nvPr>
            <p:ph type="sldImg"/>
          </p:nvPr>
        </p:nvSpPr>
        <p:spPr>
          <a:xfrm>
            <a:off x="993775" y="768350"/>
            <a:ext cx="5116513" cy="3836988"/>
          </a:xfrm>
          <a:ln/>
        </p:spPr>
      </p:sp>
      <p:sp>
        <p:nvSpPr>
          <p:cNvPr id="610307"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8E5B5-E92D-4D94-AFE9-046A12F95BF4}" type="slidenum">
              <a:rPr lang="en-GB"/>
              <a:pPr/>
              <a:t>32</a:t>
            </a:fld>
            <a:endParaRPr lang="en-GB"/>
          </a:p>
        </p:txBody>
      </p:sp>
      <p:sp>
        <p:nvSpPr>
          <p:cNvPr id="612354" name="Rectangle 2"/>
          <p:cNvSpPr>
            <a:spLocks noGrp="1" noRot="1" noChangeAspect="1" noChangeArrowheads="1" noTextEdit="1"/>
          </p:cNvSpPr>
          <p:nvPr>
            <p:ph type="sldImg"/>
          </p:nvPr>
        </p:nvSpPr>
        <p:spPr>
          <a:xfrm>
            <a:off x="993775" y="768350"/>
            <a:ext cx="5116513" cy="3836988"/>
          </a:xfrm>
          <a:ln/>
        </p:spPr>
      </p:sp>
      <p:sp>
        <p:nvSpPr>
          <p:cNvPr id="612355"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CC84D-6D01-41B8-83A8-A2A188EE5480}" type="slidenum">
              <a:rPr lang="en-GB"/>
              <a:pPr/>
              <a:t>33</a:t>
            </a:fld>
            <a:endParaRPr lang="en-GB"/>
          </a:p>
        </p:txBody>
      </p:sp>
      <p:sp>
        <p:nvSpPr>
          <p:cNvPr id="614402" name="Rectangle 2"/>
          <p:cNvSpPr>
            <a:spLocks noGrp="1" noRot="1" noChangeAspect="1" noChangeArrowheads="1" noTextEdit="1"/>
          </p:cNvSpPr>
          <p:nvPr>
            <p:ph type="sldImg"/>
          </p:nvPr>
        </p:nvSpPr>
        <p:spPr>
          <a:xfrm>
            <a:off x="993775" y="768350"/>
            <a:ext cx="5116513" cy="3836988"/>
          </a:xfrm>
          <a:ln/>
        </p:spPr>
      </p:sp>
      <p:sp>
        <p:nvSpPr>
          <p:cNvPr id="614403"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3DF54-E4AB-4233-B1B1-310F4F1BBBFF}" type="slidenum">
              <a:rPr lang="en-GB"/>
              <a:pPr/>
              <a:t>34</a:t>
            </a:fld>
            <a:endParaRPr lang="en-GB"/>
          </a:p>
        </p:txBody>
      </p:sp>
      <p:sp>
        <p:nvSpPr>
          <p:cNvPr id="466946" name="Rectangle 2"/>
          <p:cNvSpPr>
            <a:spLocks noGrp="1" noRot="1" noChangeAspect="1" noChangeArrowheads="1" noTextEdit="1"/>
          </p:cNvSpPr>
          <p:nvPr>
            <p:ph type="sldImg"/>
          </p:nvPr>
        </p:nvSpPr>
        <p:spPr>
          <a:xfrm>
            <a:off x="992188" y="768350"/>
            <a:ext cx="5114925" cy="3836988"/>
          </a:xfrm>
          <a:ln/>
        </p:spPr>
      </p:sp>
      <p:sp>
        <p:nvSpPr>
          <p:cNvPr id="466947" name="Rectangle 3"/>
          <p:cNvSpPr>
            <a:spLocks noGrp="1" noChangeArrowheads="1"/>
          </p:cNvSpPr>
          <p:nvPr>
            <p:ph type="body" idx="1"/>
          </p:nvPr>
        </p:nvSpPr>
        <p:spPr>
          <a:xfrm>
            <a:off x="946150" y="4860925"/>
            <a:ext cx="5207000" cy="4605338"/>
          </a:xfrm>
        </p:spPr>
        <p:txBody>
          <a:bodyPr lIns="91416" tIns="45708" rIns="91416" bIns="45708"/>
          <a:lstStyle/>
          <a:p>
            <a:r>
              <a:rPr lang="en-GB"/>
              <a:t>Remember:</a:t>
            </a:r>
          </a:p>
          <a:p>
            <a:pPr lvl="1"/>
            <a:r>
              <a:rPr lang="en-GB"/>
              <a:t>It’s the outer box that is positioned (using left/top styles)</a:t>
            </a:r>
          </a:p>
          <a:p>
            <a:pPr lvl="1"/>
            <a:r>
              <a:rPr lang="en-GB"/>
              <a:t>Margin, border and padding styles allow all four lengths to be set using one statement (usually space-separated as top right bottom left).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Edit the CSS in Firefox (Web Developer</a:t>
            </a:r>
            <a:r>
              <a:rPr lang="en-GB" baseline="0" dirty="0" smtClean="0"/>
              <a:t>) or </a:t>
            </a:r>
            <a:r>
              <a:rPr lang="en-GB" baseline="0" smtClean="0"/>
              <a:t>use Thimble</a:t>
            </a:r>
            <a:endParaRPr lang="en-GB" dirty="0"/>
          </a:p>
        </p:txBody>
      </p:sp>
      <p:sp>
        <p:nvSpPr>
          <p:cNvPr id="4" name="Slide Number Placeholder 3"/>
          <p:cNvSpPr>
            <a:spLocks noGrp="1"/>
          </p:cNvSpPr>
          <p:nvPr>
            <p:ph type="sldNum" sz="quarter" idx="10"/>
          </p:nvPr>
        </p:nvSpPr>
        <p:spPr/>
        <p:txBody>
          <a:bodyPr/>
          <a:lstStyle/>
          <a:p>
            <a:fld id="{B2BB9B17-AC28-4B47-9D14-E557A183A0F0}"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E8870-D023-477E-97A8-35BE88D2D49B}" type="slidenum">
              <a:rPr lang="en-GB"/>
              <a:pPr/>
              <a:t>36</a:t>
            </a:fld>
            <a:endParaRPr lang="en-GB"/>
          </a:p>
        </p:txBody>
      </p:sp>
      <p:sp>
        <p:nvSpPr>
          <p:cNvPr id="471042" name="Rectangle 2"/>
          <p:cNvSpPr>
            <a:spLocks noGrp="1" noRot="1" noChangeAspect="1" noChangeArrowheads="1" noTextEdit="1"/>
          </p:cNvSpPr>
          <p:nvPr>
            <p:ph type="sldImg"/>
          </p:nvPr>
        </p:nvSpPr>
        <p:spPr>
          <a:xfrm>
            <a:off x="992188" y="768350"/>
            <a:ext cx="5114925" cy="3836988"/>
          </a:xfrm>
          <a:ln/>
        </p:spPr>
      </p:sp>
      <p:sp>
        <p:nvSpPr>
          <p:cNvPr id="471043" name="Rectangle 3"/>
          <p:cNvSpPr>
            <a:spLocks noGrp="1" noChangeArrowheads="1"/>
          </p:cNvSpPr>
          <p:nvPr>
            <p:ph type="body" idx="1"/>
          </p:nvPr>
        </p:nvSpPr>
        <p:spPr>
          <a:xfrm>
            <a:off x="946150" y="4860925"/>
            <a:ext cx="5207000" cy="4605338"/>
          </a:xfrm>
        </p:spPr>
        <p:txBody>
          <a:bodyPr lIns="91416" tIns="45708" rIns="91416" bIns="45708"/>
          <a:lstStyle/>
          <a:p>
            <a:r>
              <a:rPr lang="en-GB"/>
              <a:t>Remember:</a:t>
            </a:r>
          </a:p>
          <a:p>
            <a:pPr lvl="1"/>
            <a:r>
              <a:rPr lang="en-GB"/>
              <a:t>According to the CSS2 box model it's the </a:t>
            </a:r>
            <a:r>
              <a:rPr lang="en-GB" i="1"/>
              <a:t>element</a:t>
            </a:r>
            <a:r>
              <a:rPr lang="en-GB"/>
              <a:t> that is positioned </a:t>
            </a:r>
            <a:r>
              <a:rPr lang="en-GB" u="sng"/>
              <a:t>including</a:t>
            </a:r>
            <a:r>
              <a:rPr lang="en-GB"/>
              <a:t> any padding. [left/top indicate where a child element would be put!]</a:t>
            </a:r>
          </a:p>
          <a:p>
            <a:pPr lvl="1"/>
            <a:r>
              <a:rPr lang="en-GB"/>
              <a:t>Margin./border/padding aren't compliant in NS4!</a:t>
            </a:r>
          </a:p>
          <a:p>
            <a:r>
              <a:rPr lang="en-GB" i="1"/>
              <a:t>Unfortunately</a:t>
            </a:r>
            <a:r>
              <a:rPr lang="en-GB"/>
              <a:t> MS implemented a different model in IE5 whereby the element that's position is still width/height in size but the </a:t>
            </a:r>
            <a:r>
              <a:rPr lang="en-GB" u="sng"/>
              <a:t>border</a:t>
            </a:r>
            <a:r>
              <a:rPr lang="en-GB"/>
              <a:t> is </a:t>
            </a:r>
            <a:r>
              <a:rPr lang="en-GB" i="1"/>
              <a:t>included</a:t>
            </a:r>
            <a:r>
              <a:rPr lang="en-GB"/>
              <a:t> inside the element (so the content space is </a:t>
            </a:r>
            <a:r>
              <a:rPr lang="en-GB" i="1"/>
              <a:t>reduced</a:t>
            </a:r>
            <a:r>
              <a:rPr lang="en-GB"/>
              <a:t> by the border amount).</a:t>
            </a:r>
          </a:p>
          <a:p>
            <a:r>
              <a:rPr lang="en-GB"/>
              <a:t>This is illustrated by a page on my WebTech home page http://king-maths:8080/~James/WebTech/BoxModel/positioning.html</a:t>
            </a:r>
          </a:p>
          <a:p>
            <a:r>
              <a:rPr lang="en-GB"/>
              <a:t>Rumour has it that IE6 reverses this decision in it's old-fashioned 'quirks' rendering mode but restores it in its 'strict' mode!</a:t>
            </a:r>
          </a:p>
          <a:p>
            <a:r>
              <a:rPr lang="en-GB"/>
              <a:t>CSS3 (IE for Mac is written by its author!) includes new style attributes to select the box model - Mozilla also, but different (proprietary) names.</a:t>
            </a:r>
          </a:p>
          <a:p>
            <a:r>
              <a:rPr lang="en-GB"/>
              <a:t>Margin, border and padding styles allow all four lengths to be set using one statement (usually space-separated, ordered clockwise from the top:  top right bottom left).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206DC-4C9D-4D73-AC1E-A6E620DD3C08}" type="slidenum">
              <a:rPr lang="en-GB"/>
              <a:pPr/>
              <a:t>37</a:t>
            </a:fld>
            <a:endParaRPr lang="en-GB"/>
          </a:p>
        </p:txBody>
      </p:sp>
      <p:sp>
        <p:nvSpPr>
          <p:cNvPr id="473090" name="Rectangle 2"/>
          <p:cNvSpPr>
            <a:spLocks noGrp="1" noRot="1" noChangeAspect="1" noChangeArrowheads="1" noTextEdit="1"/>
          </p:cNvSpPr>
          <p:nvPr>
            <p:ph type="sldImg"/>
          </p:nvPr>
        </p:nvSpPr>
        <p:spPr>
          <a:xfrm>
            <a:off x="992188" y="768350"/>
            <a:ext cx="5114925" cy="3836988"/>
          </a:xfrm>
          <a:ln/>
        </p:spPr>
      </p:sp>
      <p:sp>
        <p:nvSpPr>
          <p:cNvPr id="473091" name="Rectangle 3"/>
          <p:cNvSpPr>
            <a:spLocks noGrp="1" noChangeArrowheads="1"/>
          </p:cNvSpPr>
          <p:nvPr>
            <p:ph type="body" idx="1"/>
          </p:nvPr>
        </p:nvSpPr>
        <p:spPr>
          <a:xfrm>
            <a:off x="946150" y="4860925"/>
            <a:ext cx="5207000" cy="4605338"/>
          </a:xfrm>
        </p:spPr>
        <p:txBody>
          <a:bodyPr lIns="91416" tIns="45708" rIns="91416" bIns="45708"/>
          <a:lstStyle/>
          <a:p>
            <a:r>
              <a:rPr lang="en-GB"/>
              <a:t>Remember:</a:t>
            </a:r>
          </a:p>
          <a:p>
            <a:pPr lvl="1"/>
            <a:r>
              <a:rPr lang="en-GB"/>
              <a:t>According to the CSS2 box model it's the </a:t>
            </a:r>
            <a:r>
              <a:rPr lang="en-GB" i="1"/>
              <a:t>element</a:t>
            </a:r>
            <a:r>
              <a:rPr lang="en-GB"/>
              <a:t> that is positioned </a:t>
            </a:r>
            <a:r>
              <a:rPr lang="en-GB" u="sng"/>
              <a:t>including</a:t>
            </a:r>
            <a:r>
              <a:rPr lang="en-GB"/>
              <a:t> any padding. [left/top indicate where a child element would be put!]</a:t>
            </a:r>
          </a:p>
          <a:p>
            <a:pPr lvl="1"/>
            <a:r>
              <a:rPr lang="en-GB"/>
              <a:t>Margin./border/padding aren't compliant in NS4!</a:t>
            </a:r>
          </a:p>
          <a:p>
            <a:r>
              <a:rPr lang="en-GB" i="1"/>
              <a:t>Unfortunately</a:t>
            </a:r>
            <a:r>
              <a:rPr lang="en-GB"/>
              <a:t> MS implemented a different model in IE5 whereby the element that's position is still width/height in size but the </a:t>
            </a:r>
            <a:r>
              <a:rPr lang="en-GB" u="sng"/>
              <a:t>border</a:t>
            </a:r>
            <a:r>
              <a:rPr lang="en-GB"/>
              <a:t> is </a:t>
            </a:r>
            <a:r>
              <a:rPr lang="en-GB" i="1"/>
              <a:t>included</a:t>
            </a:r>
            <a:r>
              <a:rPr lang="en-GB"/>
              <a:t> inside the element (so the content space is </a:t>
            </a:r>
            <a:r>
              <a:rPr lang="en-GB" i="1"/>
              <a:t>reduced</a:t>
            </a:r>
            <a:r>
              <a:rPr lang="en-GB"/>
              <a:t> by the border amount).</a:t>
            </a:r>
          </a:p>
          <a:p>
            <a:r>
              <a:rPr lang="en-GB"/>
              <a:t>This is illustrated by a page on my WebTech home page http://king-maths:8080/~James/WebTech/BoxModel/positioning.html</a:t>
            </a:r>
          </a:p>
          <a:p>
            <a:r>
              <a:rPr lang="en-GB"/>
              <a:t>Rumour has it that IE6 reverses this decision in it's old-fashioned 'quirks' rendering mode but restores it in its 'strict' mode!</a:t>
            </a:r>
          </a:p>
          <a:p>
            <a:r>
              <a:rPr lang="en-GB"/>
              <a:t>CSS3 (IE for Mac is written by its author!) includes new style attributes to select the box model - Mozilla also, but different (proprietary) names.</a:t>
            </a:r>
          </a:p>
          <a:p>
            <a:r>
              <a:rPr lang="en-GB"/>
              <a:t>Margin, border and padding styles allow all four lengths to be set using one statement (usually space-separated, ordered clockwise from the top:  top right bottom left).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53A25-C7BC-463C-BDCF-B028BAF1D8B8}" type="slidenum">
              <a:rPr lang="en-GB"/>
              <a:pPr/>
              <a:t>38</a:t>
            </a:fld>
            <a:endParaRPr lang="en-GB"/>
          </a:p>
        </p:txBody>
      </p:sp>
      <p:sp>
        <p:nvSpPr>
          <p:cNvPr id="481282" name="Rectangle 2"/>
          <p:cNvSpPr>
            <a:spLocks noGrp="1" noRot="1" noChangeAspect="1" noChangeArrowheads="1" noTextEdit="1"/>
          </p:cNvSpPr>
          <p:nvPr>
            <p:ph type="sldImg"/>
          </p:nvPr>
        </p:nvSpPr>
        <p:spPr>
          <a:xfrm>
            <a:off x="992188" y="768350"/>
            <a:ext cx="5114925" cy="3836988"/>
          </a:xfrm>
          <a:ln/>
        </p:spPr>
      </p:sp>
      <p:sp>
        <p:nvSpPr>
          <p:cNvPr id="481283" name="Rectangle 3"/>
          <p:cNvSpPr>
            <a:spLocks noGrp="1" noChangeArrowheads="1"/>
          </p:cNvSpPr>
          <p:nvPr>
            <p:ph type="body" idx="1"/>
          </p:nvPr>
        </p:nvSpPr>
        <p:spPr>
          <a:xfrm>
            <a:off x="946150" y="4860925"/>
            <a:ext cx="5207000" cy="4605338"/>
          </a:xfrm>
        </p:spPr>
        <p:txBody>
          <a:bodyPr/>
          <a:lstStyle/>
          <a:p>
            <a:r>
              <a:rPr lang="en-US" dirty="0" smtClean="0"/>
              <a:t>Get CSS layouts</a:t>
            </a:r>
            <a:r>
              <a:rPr lang="en-US" baseline="0" dirty="0" smtClean="0"/>
              <a:t> </a:t>
            </a:r>
            <a:r>
              <a:rPr lang="en-US" dirty="0" smtClean="0"/>
              <a:t>working in IE and you might be fooling yourself about Mozilla, Opera,</a:t>
            </a:r>
            <a:r>
              <a:rPr lang="en-US" baseline="0" dirty="0" smtClean="0"/>
              <a:t> Safari, mobile compatibility</a:t>
            </a:r>
            <a:r>
              <a:rPr lang="en-US" dirty="0" smtClean="0"/>
              <a:t>…</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C3363-E58A-41C2-91A6-C2E47BE97545}" type="slidenum">
              <a:rPr lang="en-GB"/>
              <a:pPr/>
              <a:t>39</a:t>
            </a:fld>
            <a:endParaRPr lang="en-GB"/>
          </a:p>
        </p:txBody>
      </p:sp>
      <p:sp>
        <p:nvSpPr>
          <p:cNvPr id="510978" name="Rectangle 2"/>
          <p:cNvSpPr>
            <a:spLocks noGrp="1" noRot="1" noChangeAspect="1" noChangeArrowheads="1" noTextEdit="1"/>
          </p:cNvSpPr>
          <p:nvPr>
            <p:ph type="sldImg"/>
          </p:nvPr>
        </p:nvSpPr>
        <p:spPr>
          <a:xfrm>
            <a:off x="993775" y="768350"/>
            <a:ext cx="5116513" cy="3836988"/>
          </a:xfrm>
          <a:ln/>
        </p:spPr>
      </p:sp>
      <p:sp>
        <p:nvSpPr>
          <p:cNvPr id="510979"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24543-8A5C-4F66-9C92-9533CDC8E6F9}" type="slidenum">
              <a:rPr lang="en-GB"/>
              <a:pPr/>
              <a:t>4</a:t>
            </a:fld>
            <a:endParaRPr lang="en-GB"/>
          </a:p>
        </p:txBody>
      </p:sp>
      <p:sp>
        <p:nvSpPr>
          <p:cNvPr id="784386" name="Rectangle 2"/>
          <p:cNvSpPr>
            <a:spLocks noGrp="1" noRot="1" noChangeAspect="1" noChangeArrowheads="1" noTextEdit="1"/>
          </p:cNvSpPr>
          <p:nvPr>
            <p:ph type="sldImg"/>
          </p:nvPr>
        </p:nvSpPr>
        <p:spPr>
          <a:ln/>
        </p:spPr>
      </p:sp>
      <p:sp>
        <p:nvSpPr>
          <p:cNvPr id="784387" name="Rectangle 3"/>
          <p:cNvSpPr>
            <a:spLocks noGrp="1" noChangeArrowheads="1"/>
          </p:cNvSpPr>
          <p:nvPr>
            <p:ph type="body" idx="1"/>
          </p:nvPr>
        </p:nvSpPr>
        <p:spPr/>
        <p:txBody>
          <a:bodyPr/>
          <a:lstStyle/>
          <a:p>
            <a:r>
              <a:rPr lang="en-GB"/>
              <a:t>setup groups.ppv</a:t>
            </a:r>
          </a:p>
          <a:p>
            <a:r>
              <a:rPr lang="en-GB"/>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9DA45-61A0-4A60-915D-E93C94B6FCD5}" type="slidenum">
              <a:rPr lang="en-GB"/>
              <a:pPr/>
              <a:t>40</a:t>
            </a:fld>
            <a:endParaRPr lang="en-GB"/>
          </a:p>
        </p:txBody>
      </p:sp>
      <p:sp>
        <p:nvSpPr>
          <p:cNvPr id="477186" name="Rectangle 2"/>
          <p:cNvSpPr>
            <a:spLocks noGrp="1" noRot="1" noChangeAspect="1" noChangeArrowheads="1" noTextEdit="1"/>
          </p:cNvSpPr>
          <p:nvPr>
            <p:ph type="sldImg"/>
          </p:nvPr>
        </p:nvSpPr>
        <p:spPr>
          <a:xfrm>
            <a:off x="992188" y="768350"/>
            <a:ext cx="5114925" cy="3836988"/>
          </a:xfrm>
          <a:ln/>
        </p:spPr>
      </p:sp>
      <p:sp>
        <p:nvSpPr>
          <p:cNvPr id="477187" name="Rectangle 3"/>
          <p:cNvSpPr>
            <a:spLocks noGrp="1" noChangeArrowheads="1"/>
          </p:cNvSpPr>
          <p:nvPr>
            <p:ph type="body" idx="1"/>
          </p:nvPr>
        </p:nvSpPr>
        <p:spPr>
          <a:xfrm>
            <a:off x="946150" y="4860925"/>
            <a:ext cx="5207000" cy="4605338"/>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713A3-D2E8-4D2B-A912-A61E936ED20B}" type="slidenum">
              <a:rPr lang="en-GB"/>
              <a:pPr/>
              <a:t>41</a:t>
            </a:fld>
            <a:endParaRPr lang="en-GB"/>
          </a:p>
        </p:txBody>
      </p:sp>
      <p:sp>
        <p:nvSpPr>
          <p:cNvPr id="479234" name="Rectangle 2"/>
          <p:cNvSpPr>
            <a:spLocks noGrp="1" noRot="1" noChangeAspect="1" noChangeArrowheads="1" noTextEdit="1"/>
          </p:cNvSpPr>
          <p:nvPr>
            <p:ph type="sldImg"/>
          </p:nvPr>
        </p:nvSpPr>
        <p:spPr>
          <a:xfrm>
            <a:off x="992188" y="768350"/>
            <a:ext cx="5114925" cy="3836988"/>
          </a:xfrm>
          <a:ln/>
        </p:spPr>
      </p:sp>
      <p:sp>
        <p:nvSpPr>
          <p:cNvPr id="479235" name="Rectangle 3"/>
          <p:cNvSpPr>
            <a:spLocks noGrp="1" noChangeArrowheads="1"/>
          </p:cNvSpPr>
          <p:nvPr>
            <p:ph type="body" idx="1"/>
          </p:nvPr>
        </p:nvSpPr>
        <p:spPr>
          <a:xfrm>
            <a:off x="946150" y="4860925"/>
            <a:ext cx="5207000" cy="4605338"/>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BBA03-6A34-40FE-A433-17D13026F6D8}" type="slidenum">
              <a:rPr lang="en-GB"/>
              <a:pPr/>
              <a:t>42</a:t>
            </a:fld>
            <a:endParaRPr lang="en-GB"/>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BC834-67C7-4EB2-BA9F-EC0907C360E8}" type="slidenum">
              <a:rPr lang="en-GB"/>
              <a:pPr/>
              <a:t>43</a:t>
            </a:fld>
            <a:endParaRPr lang="en-GB"/>
          </a:p>
        </p:txBody>
      </p:sp>
      <p:sp>
        <p:nvSpPr>
          <p:cNvPr id="483330" name="Rectangle 2"/>
          <p:cNvSpPr>
            <a:spLocks noGrp="1" noRot="1" noChangeAspect="1" noChangeArrowheads="1" noTextEdit="1"/>
          </p:cNvSpPr>
          <p:nvPr>
            <p:ph type="sldImg"/>
          </p:nvPr>
        </p:nvSpPr>
        <p:spPr>
          <a:xfrm>
            <a:off x="992188" y="768350"/>
            <a:ext cx="5114925" cy="3836988"/>
          </a:xfrm>
          <a:ln/>
        </p:spPr>
      </p:sp>
      <p:sp>
        <p:nvSpPr>
          <p:cNvPr id="483331" name="Rectangle 3"/>
          <p:cNvSpPr>
            <a:spLocks noGrp="1" noChangeArrowheads="1"/>
          </p:cNvSpPr>
          <p:nvPr>
            <p:ph type="body" idx="1"/>
          </p:nvPr>
        </p:nvSpPr>
        <p:spPr>
          <a:xfrm>
            <a:off x="946150" y="4860925"/>
            <a:ext cx="5207000" cy="4605338"/>
          </a:xfrm>
        </p:spPr>
        <p:txBody>
          <a:bodyPr/>
          <a:lstStyle/>
          <a:p>
            <a:r>
              <a:rPr lang="en-US" dirty="0" smtClean="0"/>
              <a:t>Note the space before 2…</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B5876-A892-4BEC-B50D-0913DD1C9F5C}" type="slidenum">
              <a:rPr lang="en-GB"/>
              <a:pPr/>
              <a:t>44</a:t>
            </a:fld>
            <a:endParaRPr lang="en-GB"/>
          </a:p>
        </p:txBody>
      </p:sp>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r>
              <a:rPr lang="en-GB"/>
              <a:t>IE6 standards mode.ppv</a:t>
            </a:r>
          </a:p>
          <a:p>
            <a:r>
              <a:rPr lang="en-GB"/>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562DE-36F9-4F4B-9C77-BCCE65839021}" type="slidenum">
              <a:rPr lang="en-GB"/>
              <a:pPr/>
              <a:t>45</a:t>
            </a:fld>
            <a:endParaRPr lang="en-GB"/>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E5CF8-2DAE-4972-A475-27DA5E2C27DF}" type="slidenum">
              <a:rPr lang="en-GB"/>
              <a:pPr/>
              <a:t>46</a:t>
            </a:fld>
            <a:endParaRPr lang="en-GB"/>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2D4A9-5B2E-481A-B4C1-AB00476699DA}" type="slidenum">
              <a:rPr lang="en-GB"/>
              <a:pPr/>
              <a:t>47</a:t>
            </a:fld>
            <a:endParaRPr lang="en-GB"/>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F7F5F-F80D-4106-BA22-03B38687E204}" type="slidenum">
              <a:rPr lang="en-GB"/>
              <a:pPr/>
              <a:t>48</a:t>
            </a:fld>
            <a:endParaRPr lang="en-GB"/>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AD319-8692-4B3A-9D7E-9D67616AABFF}" type="slidenum">
              <a:rPr lang="en-GB"/>
              <a:pPr/>
              <a:t>49</a:t>
            </a:fld>
            <a:endParaRPr lang="en-GB"/>
          </a:p>
        </p:txBody>
      </p:sp>
      <p:sp>
        <p:nvSpPr>
          <p:cNvPr id="911362" name="Rectangle 2"/>
          <p:cNvSpPr>
            <a:spLocks noGrp="1" noRot="1" noChangeAspect="1" noChangeArrowheads="1" noTextEdit="1"/>
          </p:cNvSpPr>
          <p:nvPr>
            <p:ph type="sldImg"/>
          </p:nvPr>
        </p:nvSpPr>
        <p:spPr>
          <a:xfrm>
            <a:off x="992188" y="768350"/>
            <a:ext cx="5114925" cy="3836988"/>
          </a:xfrm>
          <a:ln/>
        </p:spPr>
      </p:sp>
      <p:sp>
        <p:nvSpPr>
          <p:cNvPr id="911363" name="Rectangle 3"/>
          <p:cNvSpPr>
            <a:spLocks noGrp="1" noChangeArrowheads="1"/>
          </p:cNvSpPr>
          <p:nvPr>
            <p:ph type="body" idx="1"/>
          </p:nvPr>
        </p:nvSpPr>
        <p:spPr>
          <a:xfrm>
            <a:off x="946150" y="4860925"/>
            <a:ext cx="5207000" cy="4605338"/>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3F7BE-4D69-4ADE-A488-AA797859D77F}" type="slidenum">
              <a:rPr lang="en-GB"/>
              <a:pPr/>
              <a:t>5</a:t>
            </a:fld>
            <a:endParaRPr lang="en-GB"/>
          </a:p>
        </p:txBody>
      </p:sp>
      <p:sp>
        <p:nvSpPr>
          <p:cNvPr id="899074" name="Rectangle 2"/>
          <p:cNvSpPr>
            <a:spLocks noGrp="1" noRot="1" noChangeAspect="1" noChangeArrowheads="1" noTextEdit="1"/>
          </p:cNvSpPr>
          <p:nvPr>
            <p:ph type="sldImg"/>
          </p:nvPr>
        </p:nvSpPr>
        <p:spPr>
          <a:xfrm>
            <a:off x="993775" y="768350"/>
            <a:ext cx="5116513" cy="3836988"/>
          </a:xfrm>
          <a:ln/>
        </p:spPr>
      </p:sp>
      <p:sp>
        <p:nvSpPr>
          <p:cNvPr id="899075" name="Rectangle 3"/>
          <p:cNvSpPr>
            <a:spLocks noGrp="1" noChangeArrowheads="1"/>
          </p:cNvSpPr>
          <p:nvPr>
            <p:ph type="body" idx="1"/>
          </p:nvPr>
        </p:nvSpPr>
        <p:spPr>
          <a:xfrm>
            <a:off x="947738" y="4859338"/>
            <a:ext cx="5203825" cy="4606925"/>
          </a:xfrm>
        </p:spPr>
        <p:txBody>
          <a:bodyPr/>
          <a:lstStyle/>
          <a:p>
            <a:r>
              <a:rPr lang="en-US" dirty="0" smtClean="0"/>
              <a:t>http://lms.kingston.ac.uk/bbcswebdav/courses/CO2013-A_SEM1/Projects/minesweeper/mines-stage6a.html</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22F1F-8306-4E93-85BF-D50EA7267C3C}" type="slidenum">
              <a:rPr lang="en-GB"/>
              <a:pPr/>
              <a:t>50</a:t>
            </a:fld>
            <a:endParaRPr lang="en-GB"/>
          </a:p>
        </p:txBody>
      </p:sp>
      <p:sp>
        <p:nvSpPr>
          <p:cNvPr id="913410" name="Rectangle 2"/>
          <p:cNvSpPr>
            <a:spLocks noGrp="1" noRot="1" noChangeAspect="1" noChangeArrowheads="1" noTextEdit="1"/>
          </p:cNvSpPr>
          <p:nvPr>
            <p:ph type="sldImg"/>
          </p:nvPr>
        </p:nvSpPr>
        <p:spPr>
          <a:xfrm>
            <a:off x="992188" y="768350"/>
            <a:ext cx="5114925" cy="3836988"/>
          </a:xfrm>
          <a:ln/>
        </p:spPr>
      </p:sp>
      <p:sp>
        <p:nvSpPr>
          <p:cNvPr id="913411" name="Rectangle 3"/>
          <p:cNvSpPr>
            <a:spLocks noGrp="1" noChangeArrowheads="1"/>
          </p:cNvSpPr>
          <p:nvPr>
            <p:ph type="body" idx="1"/>
          </p:nvPr>
        </p:nvSpPr>
        <p:spPr>
          <a:xfrm>
            <a:off x="946150" y="4860925"/>
            <a:ext cx="5207000" cy="4605338"/>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6E726-0DA1-4E35-B929-E1FBF57E4568}" type="slidenum">
              <a:rPr lang="en-GB"/>
              <a:pPr/>
              <a:t>52</a:t>
            </a:fld>
            <a:endParaRPr lang="en-GB"/>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947738" y="4859338"/>
            <a:ext cx="5203825" cy="4606925"/>
          </a:xfrm>
        </p:spPr>
        <p:txBody>
          <a:bodyPr lIns="91426" tIns="45713" rIns="91426" bIns="45713"/>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74E32-57EA-421D-912D-7FB6BCF04D4D}" type="slidenum">
              <a:rPr lang="en-GB"/>
              <a:pPr/>
              <a:t>53</a:t>
            </a:fld>
            <a:endParaRPr lang="en-GB"/>
          </a:p>
        </p:txBody>
      </p:sp>
      <p:sp>
        <p:nvSpPr>
          <p:cNvPr id="917506" name="Rectangle 2"/>
          <p:cNvSpPr>
            <a:spLocks noGrp="1" noRot="1" noChangeAspect="1" noChangeArrowheads="1" noTextEdit="1"/>
          </p:cNvSpPr>
          <p:nvPr>
            <p:ph type="sldImg"/>
          </p:nvPr>
        </p:nvSpPr>
        <p:spPr>
          <a:xfrm>
            <a:off x="993775" y="768350"/>
            <a:ext cx="5116513" cy="3836988"/>
          </a:xfrm>
          <a:ln/>
        </p:spPr>
      </p:sp>
      <p:sp>
        <p:nvSpPr>
          <p:cNvPr id="917507"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8DC55-7B7C-42E9-AEAD-E7B5E390622A}" type="slidenum">
              <a:rPr lang="en-GB"/>
              <a:pPr/>
              <a:t>54</a:t>
            </a:fld>
            <a:endParaRPr lang="en-GB"/>
          </a:p>
        </p:txBody>
      </p:sp>
      <p:sp>
        <p:nvSpPr>
          <p:cNvPr id="919554" name="Rectangle 2"/>
          <p:cNvSpPr>
            <a:spLocks noGrp="1" noRot="1" noChangeAspect="1" noChangeArrowheads="1" noTextEdit="1"/>
          </p:cNvSpPr>
          <p:nvPr>
            <p:ph type="sldImg"/>
          </p:nvPr>
        </p:nvSpPr>
        <p:spPr>
          <a:xfrm>
            <a:off x="993775" y="768350"/>
            <a:ext cx="5116513" cy="3836988"/>
          </a:xfrm>
          <a:ln/>
        </p:spPr>
      </p:sp>
      <p:sp>
        <p:nvSpPr>
          <p:cNvPr id="919555"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B69D6-BE54-4608-8A1F-17A83C5CDE52}" type="slidenum">
              <a:rPr lang="en-GB"/>
              <a:pPr/>
              <a:t>55</a:t>
            </a:fld>
            <a:endParaRPr lang="en-GB"/>
          </a:p>
        </p:txBody>
      </p:sp>
      <p:sp>
        <p:nvSpPr>
          <p:cNvPr id="921602" name="Rectangle 2"/>
          <p:cNvSpPr>
            <a:spLocks noGrp="1" noRot="1" noChangeAspect="1" noChangeArrowheads="1" noTextEdit="1"/>
          </p:cNvSpPr>
          <p:nvPr>
            <p:ph type="sldImg"/>
          </p:nvPr>
        </p:nvSpPr>
        <p:spPr>
          <a:xfrm>
            <a:off x="993775" y="768350"/>
            <a:ext cx="5116513" cy="3836988"/>
          </a:xfrm>
          <a:ln/>
        </p:spPr>
      </p:sp>
      <p:sp>
        <p:nvSpPr>
          <p:cNvPr id="921603"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27851-A14D-414C-B680-3ED538466087}" type="slidenum">
              <a:rPr lang="en-GB"/>
              <a:pPr/>
              <a:t>57</a:t>
            </a:fld>
            <a:endParaRPr lang="en-GB"/>
          </a:p>
        </p:txBody>
      </p:sp>
      <p:sp>
        <p:nvSpPr>
          <p:cNvPr id="990210" name="Rectangle 2"/>
          <p:cNvSpPr>
            <a:spLocks noGrp="1" noRot="1" noChangeAspect="1" noChangeArrowheads="1" noTextEdit="1"/>
          </p:cNvSpPr>
          <p:nvPr>
            <p:ph type="sldImg"/>
          </p:nvPr>
        </p:nvSpPr>
        <p:spPr>
          <a:ln/>
        </p:spPr>
      </p:sp>
      <p:sp>
        <p:nvSpPr>
          <p:cNvPr id="99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6A526-1641-4106-A62D-B061571D6816}" type="slidenum">
              <a:rPr lang="en-GB"/>
              <a:pPr/>
              <a:t>58</a:t>
            </a:fld>
            <a:endParaRPr lang="en-GB"/>
          </a:p>
        </p:txBody>
      </p:sp>
      <p:sp>
        <p:nvSpPr>
          <p:cNvPr id="992258" name="Rectangle 2"/>
          <p:cNvSpPr>
            <a:spLocks noGrp="1" noRot="1" noChangeAspect="1" noChangeArrowheads="1" noTextEdit="1"/>
          </p:cNvSpPr>
          <p:nvPr>
            <p:ph type="sldImg"/>
          </p:nvPr>
        </p:nvSpPr>
        <p:spPr>
          <a:ln/>
        </p:spPr>
      </p:sp>
      <p:sp>
        <p:nvSpPr>
          <p:cNvPr id="99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D9516-A868-43DC-AD64-C8863E030C4A}" type="slidenum">
              <a:rPr lang="en-GB"/>
              <a:pPr/>
              <a:t>6</a:t>
            </a:fld>
            <a:endParaRPr lang="en-GB"/>
          </a:p>
        </p:txBody>
      </p:sp>
      <p:sp>
        <p:nvSpPr>
          <p:cNvPr id="643074" name="Rectangle 2"/>
          <p:cNvSpPr>
            <a:spLocks noGrp="1" noRot="1" noChangeAspect="1" noChangeArrowheads="1" noTextEdit="1"/>
          </p:cNvSpPr>
          <p:nvPr>
            <p:ph type="sldImg"/>
          </p:nvPr>
        </p:nvSpPr>
        <p:spPr>
          <a:xfrm>
            <a:off x="995363" y="768350"/>
            <a:ext cx="5116512" cy="3836988"/>
          </a:xfrm>
          <a:ln/>
        </p:spPr>
      </p:sp>
      <p:sp>
        <p:nvSpPr>
          <p:cNvPr id="643075"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FC45-5862-4BDD-AA09-09045031CCA0}" type="slidenum">
              <a:rPr lang="en-GB"/>
              <a:pPr/>
              <a:t>7</a:t>
            </a:fld>
            <a:endParaRPr lang="en-GB"/>
          </a:p>
        </p:txBody>
      </p:sp>
      <p:sp>
        <p:nvSpPr>
          <p:cNvPr id="647170" name="Rectangle 2"/>
          <p:cNvSpPr>
            <a:spLocks noGrp="1" noRot="1" noChangeAspect="1" noChangeArrowheads="1" noTextEdit="1"/>
          </p:cNvSpPr>
          <p:nvPr>
            <p:ph type="sldImg"/>
          </p:nvPr>
        </p:nvSpPr>
        <p:spPr>
          <a:xfrm>
            <a:off x="995363" y="768350"/>
            <a:ext cx="5116512" cy="3836988"/>
          </a:xfrm>
          <a:ln/>
        </p:spPr>
      </p:sp>
      <p:sp>
        <p:nvSpPr>
          <p:cNvPr id="647171"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BB9B17-AC28-4B47-9D14-E557A183A0F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FFD13-F8CA-4EDF-858C-26B5D11E8B07}" type="slidenum">
              <a:rPr lang="en-GB"/>
              <a:pPr/>
              <a:t>9</a:t>
            </a:fld>
            <a:endParaRPr lang="en-GB"/>
          </a:p>
        </p:txBody>
      </p:sp>
      <p:sp>
        <p:nvSpPr>
          <p:cNvPr id="649218" name="Rectangle 2"/>
          <p:cNvSpPr>
            <a:spLocks noGrp="1" noRot="1" noChangeAspect="1" noChangeArrowheads="1" noTextEdit="1"/>
          </p:cNvSpPr>
          <p:nvPr>
            <p:ph type="sldImg"/>
          </p:nvPr>
        </p:nvSpPr>
        <p:spPr>
          <a:xfrm>
            <a:off x="995363" y="768350"/>
            <a:ext cx="5116512" cy="3836988"/>
          </a:xfrm>
          <a:ln/>
        </p:spPr>
      </p:sp>
      <p:sp>
        <p:nvSpPr>
          <p:cNvPr id="649219" name="Rectangle 3"/>
          <p:cNvSpPr>
            <a:spLocks noGrp="1" noChangeArrowheads="1"/>
          </p:cNvSpPr>
          <p:nvPr>
            <p:ph type="body" idx="1"/>
          </p:nvPr>
        </p:nvSpPr>
        <p:spPr>
          <a:xfrm>
            <a:off x="947738" y="4859338"/>
            <a:ext cx="5203825" cy="460692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BD007A0-2129-485E-BBE4-BFF8B0A5CB5A}" type="datetime5">
              <a:rPr lang="en-GB" smtClean="0"/>
              <a:pPr/>
              <a:t>7-Oct-12</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GB" smtClean="0"/>
              <a:t>CO2013/CO3013</a:t>
            </a:r>
            <a:br>
              <a:rPr lang="en-GB" smtClean="0"/>
            </a:br>
            <a:r>
              <a:rPr lang="en-GB" smtClean="0"/>
              <a:t>Web Technologies</a:t>
            </a:r>
            <a:endParaRPr lang="en-GB" dirty="0">
              <a:latin typeface="Georgia" pitchFamily="18" charset="0"/>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5E428F7-9A4B-4B04-AA6E-5428B250B4A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53365DAA-C367-400B-AF15-F75A236C5B0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97A1A28D-1BB3-4E76-B029-63D01970088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D8B5BFB-D05A-4474-9439-CC6F31F5306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600200"/>
            <a:ext cx="7772400" cy="4495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A8D7F41-D616-4600-9A39-D4D0C67EC598}"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CO2013/CO3013</a:t>
            </a:r>
            <a:br>
              <a:rPr lang="en-GB" smtClean="0"/>
            </a:br>
            <a:r>
              <a:rPr lang="en-GB" smtClean="0"/>
              <a:t>Web Technologies</a:t>
            </a:r>
            <a:endParaRPr lang="en-GB" dirty="0"/>
          </a:p>
        </p:txBody>
      </p:sp>
      <p:sp>
        <p:nvSpPr>
          <p:cNvPr id="6" name="Slide Number Placeholder 5"/>
          <p:cNvSpPr>
            <a:spLocks noGrp="1"/>
          </p:cNvSpPr>
          <p:nvPr>
            <p:ph type="sldNum" sz="quarter" idx="12"/>
          </p:nvPr>
        </p:nvSpPr>
        <p:spPr/>
        <p:txBody>
          <a:bodyPr/>
          <a:lstStyle/>
          <a:p>
            <a:fld id="{3960CD06-5368-4716-AEDA-6B56AB79EF03}"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n-GB"/>
          </a:p>
        </p:txBody>
      </p:sp>
      <p:sp>
        <p:nvSpPr>
          <p:cNvPr id="5" name="Footer Placeholder 4"/>
          <p:cNvSpPr>
            <a:spLocks noGrp="1"/>
          </p:cNvSpPr>
          <p:nvPr>
            <p:ph type="ftr" sz="quarter" idx="11"/>
          </p:nvPr>
        </p:nvSpPr>
        <p:spPr>
          <a:xfrm>
            <a:off x="457200" y="6480969"/>
            <a:ext cx="4260056" cy="300831"/>
          </a:xfrm>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99C8D794-CB87-4C17-A147-966EAC152536}"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endParaRPr lang="en-GB"/>
          </a:p>
        </p:txBody>
      </p:sp>
      <p:sp>
        <p:nvSpPr>
          <p:cNvPr id="5" name="Footer Placeholder 4"/>
          <p:cNvSpPr>
            <a:spLocks noGrp="1"/>
          </p:cNvSpPr>
          <p:nvPr>
            <p:ph type="ftr" sz="quarter" idx="11"/>
          </p:nvPr>
        </p:nvSpPr>
        <p:spPr>
          <a:xfrm>
            <a:off x="2619376" y="6480969"/>
            <a:ext cx="4260056" cy="300831"/>
          </a:xfrm>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6" name="Slide Number Placeholder 5"/>
          <p:cNvSpPr>
            <a:spLocks noGrp="1"/>
          </p:cNvSpPr>
          <p:nvPr>
            <p:ph type="sldNum" sz="quarter" idx="12"/>
          </p:nvPr>
        </p:nvSpPr>
        <p:spPr>
          <a:xfrm>
            <a:off x="8451056" y="809624"/>
            <a:ext cx="502920" cy="300831"/>
          </a:xfrm>
        </p:spPr>
        <p:txBody>
          <a:bodyPr/>
          <a:lstStyle/>
          <a:p>
            <a:fld id="{F9A5320E-3EE3-449B-8D64-90C9DF04BB94}" type="slidenum">
              <a:rPr lang="en-GB" smtClean="0"/>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n-GB"/>
          </a:p>
        </p:txBody>
      </p:sp>
      <p:sp>
        <p:nvSpPr>
          <p:cNvPr id="6" name="Footer Placeholder 5"/>
          <p:cNvSpPr>
            <a:spLocks noGrp="1"/>
          </p:cNvSpPr>
          <p:nvPr>
            <p:ph type="ftr" sz="quarter" idx="11"/>
          </p:nvPr>
        </p:nvSpPr>
        <p:spPr>
          <a:xfrm>
            <a:off x="457200" y="6480969"/>
            <a:ext cx="4260056" cy="301752"/>
          </a:xfrm>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7" name="Slide Number Placeholder 6"/>
          <p:cNvSpPr>
            <a:spLocks noGrp="1"/>
          </p:cNvSpPr>
          <p:nvPr>
            <p:ph type="sldNum" sz="quarter" idx="12"/>
          </p:nvPr>
        </p:nvSpPr>
        <p:spPr>
          <a:xfrm>
            <a:off x="7589520" y="6480969"/>
            <a:ext cx="502920" cy="301752"/>
          </a:xfrm>
        </p:spPr>
        <p:txBody>
          <a:bodyPr/>
          <a:lstStyle/>
          <a:p>
            <a:fld id="{2C3C01DF-B228-4369-9293-0C909255248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n-GB"/>
          </a:p>
        </p:txBody>
      </p:sp>
      <p:sp>
        <p:nvSpPr>
          <p:cNvPr id="8" name="Footer Placeholder 7"/>
          <p:cNvSpPr>
            <a:spLocks noGrp="1"/>
          </p:cNvSpPr>
          <p:nvPr>
            <p:ph type="ftr" sz="quarter" idx="11"/>
          </p:nvPr>
        </p:nvSpPr>
        <p:spPr>
          <a:xfrm>
            <a:off x="457200" y="6480969"/>
            <a:ext cx="4261104" cy="301752"/>
          </a:xfrm>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E590732-75E5-4028-819E-43493159BB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5" name="Slide Number Placeholder 4"/>
          <p:cNvSpPr>
            <a:spLocks noGrp="1"/>
          </p:cNvSpPr>
          <p:nvPr>
            <p:ph type="sldNum" sz="quarter" idx="12"/>
          </p:nvPr>
        </p:nvSpPr>
        <p:spPr/>
        <p:txBody>
          <a:bodyPr/>
          <a:lstStyle/>
          <a:p>
            <a:fld id="{FCE7A3D4-187A-4632-8328-26E323ADC90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n-GB"/>
          </a:p>
        </p:txBody>
      </p:sp>
      <p:sp>
        <p:nvSpPr>
          <p:cNvPr id="3" name="Footer Placeholder 2"/>
          <p:cNvSpPr>
            <a:spLocks noGrp="1"/>
          </p:cNvSpPr>
          <p:nvPr>
            <p:ph type="ftr" sz="quarter" idx="11"/>
          </p:nvPr>
        </p:nvSpPr>
        <p:spPr>
          <a:xfrm>
            <a:off x="457200" y="6481890"/>
            <a:ext cx="4260056" cy="300831"/>
          </a:xfrm>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4" name="Slide Number Placeholder 3"/>
          <p:cNvSpPr>
            <a:spLocks noGrp="1"/>
          </p:cNvSpPr>
          <p:nvPr>
            <p:ph type="sldNum" sz="quarter" idx="12"/>
          </p:nvPr>
        </p:nvSpPr>
        <p:spPr>
          <a:xfrm>
            <a:off x="7589520" y="6480969"/>
            <a:ext cx="502920" cy="301752"/>
          </a:xfrm>
        </p:spPr>
        <p:txBody>
          <a:bodyPr/>
          <a:lstStyle/>
          <a:p>
            <a:fld id="{4D4301B3-9DD5-43D6-8D55-9937AC25216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GB" smtClean="0"/>
              <a:t>CO2013/CO3013</a:t>
            </a:r>
            <a:br>
              <a:rPr lang="en-GB" smtClean="0"/>
            </a:br>
            <a:r>
              <a:rPr lang="en-GB" smtClean="0"/>
              <a:t>Web Technologies</a:t>
            </a:r>
            <a:endParaRPr lang="en-GB" dirty="0">
              <a:latin typeface="Georgia" pitchFamily="18" charset="0"/>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4B2F087-7ADB-4208-ADA5-C238CD5A4FA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GB" smtClean="0"/>
              <a:t>CO2013/CO3013</a:t>
            </a:r>
            <a:br>
              <a:rPr lang="en-GB" smtClean="0"/>
            </a:br>
            <a:r>
              <a:rPr lang="en-GB" smtClean="0"/>
              <a:t>Web Technologies</a:t>
            </a:r>
            <a:endParaRPr lang="en-GB" dirty="0">
              <a:latin typeface="Georgia" pitchFamily="18" charset="0"/>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9196232-ACB8-465C-BD6F-3B09A0F7FE1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GB" smtClean="0"/>
              <a:t>CO2013/CO3013</a:t>
            </a:r>
            <a:br>
              <a:rPr lang="en-GB" smtClean="0"/>
            </a:br>
            <a:r>
              <a:rPr lang="en-GB" smtClean="0"/>
              <a:t>Web Technologies</a:t>
            </a:r>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960CD06-5368-4716-AEDA-6B56AB79EF03}"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0"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up)">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up)">
                                      <p:cBhvr>
                                        <p:cTn id="16" dur="500"/>
                                        <p:tgtEl>
                                          <p:spTgt spid="13">
                                            <p:txEl>
                                              <p:pRg st="0" end="0"/>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up)">
                                      <p:cBhvr>
                                        <p:cTn id="19" dur="500"/>
                                        <p:tgtEl>
                                          <p:spTgt spid="13">
                                            <p:txEl>
                                              <p:pRg st="1" end="1"/>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up)">
                                      <p:cBhvr>
                                        <p:cTn id="22" dur="500"/>
                                        <p:tgtEl>
                                          <p:spTgt spid="13">
                                            <p:txEl>
                                              <p:pRg st="2" end="2"/>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up)">
                                      <p:cBhvr>
                                        <p:cTn id="25" dur="500"/>
                                        <p:tgtEl>
                                          <p:spTgt spid="13">
                                            <p:txEl>
                                              <p:pRg st="3" end="3"/>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up)">
                                      <p:cBhvr>
                                        <p:cTn id="2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build="p"/>
    </p:bldLst>
  </p:timing>
  <p:hf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http://www.peachpit.com/store/product.aspx?isbn=0321602676" TargetMode="External"/><Relationship Id="rId3" Type="http://schemas.openxmlformats.org/officeDocument/2006/relationships/notesSlide" Target="../notesSlides/notesSlide1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4.bin"/><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hyperlink" Target="file:///C:\Program%20Files\ppvote\vote.exe%20reading%20progress.ppv,Display" TargetMode="Externa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thimble.webmaker.org/p/tzk/edit" TargetMode="External"/><Relationship Id="rId5" Type="http://schemas.openxmlformats.org/officeDocument/2006/relationships/hyperlink" Target="https://thimble.webmaker.org/p/tzk" TargetMode="External"/><Relationship Id="rId4" Type="http://schemas.openxmlformats.org/officeDocument/2006/relationships/hyperlink" Target="http://staffnet.kingston.ac.uk/~ku13043/WebTech/ex/specificity.html"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5.xml"/><Relationship Id="rId7" Type="http://schemas.openxmlformats.org/officeDocument/2006/relationships/hyperlink" Target="file:///C:\Program%20Files\ppvote\vote.exe%20orange.ppv,Display" TargetMode="External"/><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8.xml"/><Relationship Id="rId7" Type="http://schemas.openxmlformats.org/officeDocument/2006/relationships/notesSlide" Target="../notesSlides/notesSlide20.xml"/><Relationship Id="rId12" Type="http://schemas.openxmlformats.org/officeDocument/2006/relationships/image" Target="../media/image29.png"/><Relationship Id="rId2" Type="http://schemas.openxmlformats.org/officeDocument/2006/relationships/tags" Target="../tags/tag27.xml"/><Relationship Id="rId1" Type="http://schemas.openxmlformats.org/officeDocument/2006/relationships/vmlDrawing" Target="../drawings/vmlDrawing6.vml"/><Relationship Id="rId6" Type="http://schemas.openxmlformats.org/officeDocument/2006/relationships/slideLayout" Target="../slideLayouts/slideLayout14.xml"/><Relationship Id="rId11" Type="http://schemas.openxmlformats.org/officeDocument/2006/relationships/hyperlink" Target="file:///\\Cismhome1\vol1\Staff\KU13043\Modules\CO2013A_3013A%20Web%20Technologies\lecture03\week2france.html" TargetMode="External"/><Relationship Id="rId5" Type="http://schemas.openxmlformats.org/officeDocument/2006/relationships/tags" Target="../tags/tag30.xml"/><Relationship Id="rId10" Type="http://schemas.openxmlformats.org/officeDocument/2006/relationships/image" Target="../media/image28.png"/><Relationship Id="rId4" Type="http://schemas.openxmlformats.org/officeDocument/2006/relationships/tags" Target="../tags/tag29.xml"/><Relationship Id="rId9" Type="http://schemas.openxmlformats.org/officeDocument/2006/relationships/hyperlink" Target="http://en.wikipedia.org/wiki/Flag_of_France" TargetMode="Externa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image" Target="../media/image29.png"/><Relationship Id="rId3" Type="http://schemas.openxmlformats.org/officeDocument/2006/relationships/tags" Target="../tags/tag32.xml"/><Relationship Id="rId7" Type="http://schemas.openxmlformats.org/officeDocument/2006/relationships/slideLayout" Target="../slideLayouts/slideLayout14.xml"/><Relationship Id="rId12" Type="http://schemas.openxmlformats.org/officeDocument/2006/relationships/hyperlink" Target="file:///\\Cismhome1\vol1\Staff\KU13043\Modules\CO2013A_3013A%20Web%20Technologies\lecture03\week2france.html" TargetMode="External"/><Relationship Id="rId2" Type="http://schemas.openxmlformats.org/officeDocument/2006/relationships/tags" Target="../tags/tag31.xml"/><Relationship Id="rId1" Type="http://schemas.openxmlformats.org/officeDocument/2006/relationships/vmlDrawing" Target="../drawings/vmlDrawing7.vml"/><Relationship Id="rId6" Type="http://schemas.openxmlformats.org/officeDocument/2006/relationships/tags" Target="../tags/tag35.xml"/><Relationship Id="rId11" Type="http://schemas.openxmlformats.org/officeDocument/2006/relationships/image" Target="../media/image28.png"/><Relationship Id="rId5" Type="http://schemas.openxmlformats.org/officeDocument/2006/relationships/tags" Target="../tags/tag34.xml"/><Relationship Id="rId10" Type="http://schemas.openxmlformats.org/officeDocument/2006/relationships/hyperlink" Target="http://en.wikipedia.org/wiki/Flag_of_France" TargetMode="External"/><Relationship Id="rId4" Type="http://schemas.openxmlformats.org/officeDocument/2006/relationships/tags" Target="../tags/tag33.xml"/><Relationship Id="rId9"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7.xml"/><Relationship Id="rId7" Type="http://schemas.openxmlformats.org/officeDocument/2006/relationships/hyperlink" Target="file:///C:\Program%20Files\ppvote\vote.exe%20spanish%20flag.ppv,Display" TargetMode="External"/><Relationship Id="rId2" Type="http://schemas.openxmlformats.org/officeDocument/2006/relationships/tags" Target="../tags/tag36.xml"/><Relationship Id="rId1" Type="http://schemas.openxmlformats.org/officeDocument/2006/relationships/vmlDrawing" Target="../drawings/vmlDrawing8.vml"/><Relationship Id="rId6" Type="http://schemas.openxmlformats.org/officeDocument/2006/relationships/image" Target="../media/image32.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hyperlink" Target="http://webaim.org/techniques/fonts/" TargetMode="External"/><Relationship Id="rId2" Type="http://schemas.openxmlformats.org/officeDocument/2006/relationships/tags" Target="../tags/tag4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6.xml"/><Relationship Id="rId4"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hyperlink" Target="http://en.wikipedia.org/wiki/Minesweeper_(video_game)"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hyperlink" Target="http://lms.kingston.ac.uk/bbcswebdav/courses/CO2013-A_SEM1/Examples/position-ex1.html"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http://lms.kingston.ac.uk/bbcswebdav/courses/CO2013-A_SEM1/Examples/position-ex2.html"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hyperlink" Target="https://thimble.webmaker.org/p/weu/edit" TargetMode="External"/><Relationship Id="rId4" Type="http://schemas.openxmlformats.org/officeDocument/2006/relationships/hyperlink" Target="http://lms.kingston.ac.uk/bbcswebdav/courses/CO2013-A_SEM1/Examples/position-ex3.html"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hyperlink" Target="http://www.howtocreate.co.uk/fixedPosition.html" TargetMode="Externa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hyperlink" Target="https://thimble.webmaker.org/p/we5/edit" TargetMode="External"/><Relationship Id="rId5" Type="http://schemas.openxmlformats.org/officeDocument/2006/relationships/hyperlink" Target="http://staffnet/~ku13043/test/posfixed.html" TargetMode="External"/><Relationship Id="rId4" Type="http://schemas.openxmlformats.org/officeDocument/2006/relationships/hyperlink" Target="http://lms.kingston.ac.uk/bbcswebdav/courses/CO2013-A_SEM1/Examples/position-ex4.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taffnet.kingston.ac.uk/~ku13043/test/posfixed.html" TargetMode="External"/><Relationship Id="rId3" Type="http://schemas.openxmlformats.org/officeDocument/2006/relationships/notesSlide" Target="../notesSlides/notesSlide34.xml"/><Relationship Id="rId7" Type="http://schemas.openxmlformats.org/officeDocument/2006/relationships/hyperlink" Target="http://lms.kingston.ac.uk/bbcswebdav/courses/CO2013-A_SEM1/Examples/position-ex4.html" TargetMode="Externa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hyperlink" Target="http://lms.kingston.ac.uk/bbcswebdav/courses/CO2013-A_SEM1/Examples/position-ex3.html" TargetMode="External"/><Relationship Id="rId5" Type="http://schemas.openxmlformats.org/officeDocument/2006/relationships/hyperlink" Target="http://lms.kingston.ac.uk/bbcswebdav/courses/CO2013-A_SEM1/Examples/position-ex2.html" TargetMode="External"/><Relationship Id="rId4" Type="http://schemas.openxmlformats.org/officeDocument/2006/relationships/hyperlink" Target="http://lms.kingston.ac.uk/bbcswebdav/courses/CO2013-A_SEM1/Examples/position-ex1.html"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thimble.webmaker.org/p/tzx/edit" TargetMode="External"/><Relationship Id="rId3" Type="http://schemas.openxmlformats.org/officeDocument/2006/relationships/tags" Target="../tags/tag52.xml"/><Relationship Id="rId7" Type="http://schemas.openxmlformats.org/officeDocument/2006/relationships/hyperlink" Target="http://staffnet.kingston.ac.uk/~ku13043/test/2coltemplate.html" TargetMode="External"/><Relationship Id="rId2" Type="http://schemas.openxmlformats.org/officeDocument/2006/relationships/tags" Target="../tags/tag5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35.xml"/><Relationship Id="rId4"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hyperlink" Target="http://www.redmelon.net/tstme/box_model/" TargetMode="External"/><Relationship Id="rId4" Type="http://schemas.openxmlformats.org/officeDocument/2006/relationships/hyperlink" Target="http://msdn.microsoft.com/library/default.asp?url=/library/en-us/dnie60/html/cssenhancements.asp"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msdn.microsoft.com/library/default.asp?url=/library/en-us/dnie60/html/cssenhancements.asp"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hyperlink" Target="http://lms.kingston.ac.uk/bbcswebdav/courses/CO2013-A_SEM1/Examples/BoxModel/positioning.html"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oleObject" Target="../embeddings/oleObject1.bin"/><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hyperlink" Target="file:///C:\Program%20Files\ppvote\vote.exe%20setup%20groups.ppv,Display" TargetMode="Externa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hyperlink" Target="http://tantek.com/CSS/Examples/boxmodelhack.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taffnet.kingston.ac.uk/~ku13043/WebTech/modq.php?type=application/xhtml+xml" TargetMode="External"/><Relationship Id="rId3" Type="http://schemas.openxmlformats.org/officeDocument/2006/relationships/notesSlide" Target="../notesSlides/notesSlide41.xml"/><Relationship Id="rId7" Type="http://schemas.openxmlformats.org/officeDocument/2006/relationships/hyperlink" Target="http://staffnet.kingston.ac.uk/~ku13043/WebTech/modq.php?type=application/xml" TargetMode="Externa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hyperlink" Target="http://staffnet.kingston.ac.uk/~ku13043/WebTech/modq.php?type=text/html" TargetMode="External"/><Relationship Id="rId5" Type="http://schemas.openxmlformats.org/officeDocument/2006/relationships/hyperlink" Target="http://www.mozilla.org/" TargetMode="External"/><Relationship Id="rId4" Type="http://schemas.openxmlformats.org/officeDocument/2006/relationships/hyperlink" Target="http://www.opera.com/" TargetMode="External"/><Relationship Id="rId9" Type="http://schemas.openxmlformats.org/officeDocument/2006/relationships/hyperlink" Target="http://www.hixie.ch/advocacy/xhtml"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hyperlink" Target="http://msdn.microsoft.com/library/default.asp?url=/library/en-us/dnie60/html/cssenhancements.asp" TargetMode="External"/><Relationship Id="rId4" Type="http://schemas.openxmlformats.org/officeDocument/2006/relationships/hyperlink" Target="http://www.uiconf.com/8/articles/holzschlag_meyer_article.html" TargetMode="Externa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61.xml"/><Relationship Id="rId7" Type="http://schemas.openxmlformats.org/officeDocument/2006/relationships/notesSlide" Target="../notesSlides/notesSlide43.xml"/><Relationship Id="rId2" Type="http://schemas.openxmlformats.org/officeDocument/2006/relationships/tags" Target="../tags/tag60.xml"/><Relationship Id="rId1"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4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oleObject" Target="../embeddings/oleObject14.bin"/><Relationship Id="rId2" Type="http://schemas.openxmlformats.org/officeDocument/2006/relationships/tags" Target="../tags/tag64.xml"/><Relationship Id="rId1" Type="http://schemas.openxmlformats.org/officeDocument/2006/relationships/vmlDrawing" Target="../drawings/vmlDrawing13.vml"/><Relationship Id="rId6" Type="http://schemas.openxmlformats.org/officeDocument/2006/relationships/hyperlink" Target="file:///C:\Program%20Files\ppvote\vote.exe%20IE6%20standards%20mode.ppv,Display" TargetMode="Externa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hyperlink" Target="http://lms.kingston.ac.uk/bbcswebdav/courses/CO2013-A_SEM1/Examples/tables.htm" TargetMode="External"/><Relationship Id="rId4" Type="http://schemas.openxmlformats.org/officeDocument/2006/relationships/hyperlink" Target="http://css-discuss.incutio.com/?page=CenteringBlockElement"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tudyspace.kingston.ac.uk/bbcswebdav/courses/CO2013-A_SEM1/Projects/minesweeper/mines-stage6a.html"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7.bin"/><Relationship Id="rId2" Type="http://schemas.openxmlformats.org/officeDocument/2006/relationships/tags" Target="../tags/tag71.xml"/><Relationship Id="rId1" Type="http://schemas.openxmlformats.org/officeDocument/2006/relationships/vmlDrawing" Target="../drawings/vmlDrawing14.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52.xml.rels><?xml version="1.0" encoding="UTF-8" standalone="yes"?>
<Relationships xmlns="http://schemas.openxmlformats.org/package/2006/relationships"><Relationship Id="rId8" Type="http://schemas.openxmlformats.org/officeDocument/2006/relationships/hyperlink" Target="http://www.peachpit.com/store/product.aspx?isbn=0321602676" TargetMode="External"/><Relationship Id="rId3" Type="http://schemas.openxmlformats.org/officeDocument/2006/relationships/notesSlide" Target="../notesSlides/notesSlide52.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king-maths.kingston.ac.uk/OpenDay/breakout/"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king-maths.kingston.ac.uk/OpenDay/pacma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staffnet.kingston.ac.uk/~ku13043/WebTech2006/project/" TargetMode="External"/><Relationship Id="rId9" Type="http://schemas.openxmlformats.org/officeDocument/2006/relationships/hyperlink" Target="http://staffnet.kingston.ac.uk/~ku13043/WebTech2006/project/.simon/simon6.ht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hyperlink" Target="https://studyspace.kingston.ac.uk/bbcswebdav/courses/CO2013-A_SEM1/Projects/minesweeper/mines-stage6b.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ln/>
        </p:spPr>
        <p:txBody>
          <a:bodyPr/>
          <a:lstStyle/>
          <a:p>
            <a:r>
              <a:rPr lang="en-GB" sz="4000" dirty="0" smtClean="0"/>
              <a:t>CO2013/CO3013</a:t>
            </a:r>
            <a:endParaRPr lang="en-GB" dirty="0"/>
          </a:p>
        </p:txBody>
      </p:sp>
      <p:sp>
        <p:nvSpPr>
          <p:cNvPr id="2051" name="Rectangle 3"/>
          <p:cNvSpPr>
            <a:spLocks noGrp="1" noChangeArrowheads="1"/>
          </p:cNvSpPr>
          <p:nvPr>
            <p:ph type="subTitle" idx="1"/>
          </p:nvPr>
        </p:nvSpPr>
        <p:spPr>
          <a:xfrm>
            <a:off x="685800" y="2438400"/>
            <a:ext cx="7772400" cy="3200400"/>
          </a:xfrm>
          <a:ln/>
        </p:spPr>
        <p:txBody>
          <a:bodyPr/>
          <a:lstStyle/>
          <a:p>
            <a:pPr>
              <a:lnSpc>
                <a:spcPct val="130000"/>
              </a:lnSpc>
            </a:pPr>
            <a:r>
              <a:rPr lang="en-GB" sz="4800" u="sng" dirty="0">
                <a:latin typeface="Arial Black" pitchFamily="34" charset="0"/>
              </a:rPr>
              <a:t>Web Technologies</a:t>
            </a:r>
            <a:br>
              <a:rPr lang="en-GB" sz="4800" u="sng" dirty="0">
                <a:latin typeface="Arial Black" pitchFamily="34" charset="0"/>
              </a:rPr>
            </a:br>
            <a:r>
              <a:rPr lang="en-GB" sz="4800" u="sng" dirty="0">
                <a:solidFill>
                  <a:schemeClr val="hlink"/>
                </a:solidFill>
                <a:latin typeface="Arial Black" pitchFamily="34" charset="0"/>
              </a:rPr>
              <a:t>Week </a:t>
            </a:r>
            <a:r>
              <a:rPr lang="en-GB" sz="4800" u="sng" dirty="0" smtClean="0">
                <a:solidFill>
                  <a:schemeClr val="hlink"/>
                </a:solidFill>
                <a:latin typeface="Arial Black" pitchFamily="34" charset="0"/>
              </a:rPr>
              <a:t>3</a:t>
            </a:r>
            <a:endParaRPr lang="en-GB" sz="4800" u="sng" dirty="0">
              <a:solidFill>
                <a:schemeClr val="hlink"/>
              </a:solidFill>
              <a:latin typeface="Arial Black" pitchFamily="34" charset="0"/>
            </a:endParaRPr>
          </a:p>
        </p:txBody>
      </p:sp>
      <p:sp>
        <p:nvSpPr>
          <p:cNvPr id="4" name="Rectangle 1028"/>
          <p:cNvSpPr>
            <a:spLocks noGrp="1" noChangeArrowheads="1"/>
          </p:cNvSpPr>
          <p:nvPr>
            <p:ph type="dt" sz="half" idx="10"/>
          </p:nvPr>
        </p:nvSpPr>
        <p:spPr/>
        <p:txBody>
          <a:bodyPr/>
          <a:lstStyle/>
          <a:p>
            <a:fld id="{1BD007A0-2129-485E-BBE4-BFF8B0A5CB5A}" type="datetime5">
              <a:rPr lang="en-GB"/>
              <a:pPr/>
              <a:t>7-Oct-12</a:t>
            </a:fld>
            <a:endParaRPr lang="en-GB">
              <a:latin typeface="Times New Roman" pitchFamily="18" charset="0"/>
            </a:endParaRPr>
          </a:p>
        </p:txBody>
      </p:sp>
      <p:sp>
        <p:nvSpPr>
          <p:cNvPr id="5" name="Rectangle 1029"/>
          <p:cNvSpPr>
            <a:spLocks noGrp="1" noChangeArrowheads="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Rectangle 1030"/>
          <p:cNvSpPr>
            <a:spLocks noGrp="1" noChangeArrowheads="1"/>
          </p:cNvSpPr>
          <p:nvPr>
            <p:ph type="sldNum" sz="quarter" idx="12"/>
          </p:nvPr>
        </p:nvSpPr>
        <p:spPr/>
        <p:txBody>
          <a:bodyPr/>
          <a:lstStyle/>
          <a:p>
            <a:fld id="{139A4E87-14CB-4341-991D-CFEFEDFA87EF}" type="slidenum">
              <a:rPr lang="en-GB"/>
              <a:pPr/>
              <a:t>1</a:t>
            </a:fld>
            <a:endParaRPr lang="en-GB"/>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ln/>
        </p:spPr>
        <p:txBody>
          <a:bodyPr/>
          <a:lstStyle/>
          <a:p>
            <a:r>
              <a:rPr lang="en-GB"/>
              <a:t>Mine is a boring example!</a:t>
            </a:r>
          </a:p>
        </p:txBody>
      </p:sp>
      <p:sp>
        <p:nvSpPr>
          <p:cNvPr id="650243" name="Rectangle 3"/>
          <p:cNvSpPr>
            <a:spLocks noGrp="1" noChangeArrowheads="1"/>
          </p:cNvSpPr>
          <p:nvPr>
            <p:ph idx="1"/>
          </p:nvPr>
        </p:nvSpPr>
        <p:spPr>
          <a:ln/>
        </p:spPr>
        <p:txBody>
          <a:bodyPr/>
          <a:lstStyle/>
          <a:p>
            <a:r>
              <a:rPr lang="en-GB" sz="2400" dirty="0"/>
              <a:t>The project spec. document is flexible:</a:t>
            </a:r>
          </a:p>
          <a:p>
            <a:pPr lvl="1"/>
            <a:r>
              <a:rPr lang="en-GB" sz="2000" dirty="0"/>
              <a:t>your group’s can be more interesting, better looking, better … better!</a:t>
            </a:r>
          </a:p>
          <a:p>
            <a:r>
              <a:rPr lang="en-GB" sz="2400" dirty="0"/>
              <a:t>There are loads of </a:t>
            </a:r>
            <a:r>
              <a:rPr lang="en-GB" sz="2400" i="1" dirty="0"/>
              <a:t>examples</a:t>
            </a:r>
            <a:r>
              <a:rPr lang="en-GB" sz="2400" dirty="0"/>
              <a:t> online … use them for inspiration but </a:t>
            </a:r>
            <a:r>
              <a:rPr lang="en-GB" sz="2400" i="1" dirty="0"/>
              <a:t>don’t copy them</a:t>
            </a:r>
            <a:r>
              <a:rPr lang="en-GB" sz="2400" dirty="0"/>
              <a:t>!</a:t>
            </a:r>
          </a:p>
          <a:p>
            <a:r>
              <a:rPr lang="en-GB" sz="2400" dirty="0" smtClean="0"/>
              <a:t>You’re </a:t>
            </a:r>
            <a:r>
              <a:rPr lang="en-GB" sz="2400" dirty="0"/>
              <a:t>expected to </a:t>
            </a:r>
            <a:r>
              <a:rPr lang="en-GB" sz="2400" i="1" dirty="0"/>
              <a:t>document</a:t>
            </a:r>
            <a:r>
              <a:rPr lang="en-GB" sz="2400" dirty="0"/>
              <a:t> your work with a write-up … anything you don’t include in your report or can’t explain in the January “viva” meeting will be considered poorly </a:t>
            </a:r>
            <a:r>
              <a:rPr lang="en-GB" sz="2400" dirty="0">
                <a:sym typeface="Wingdings" pitchFamily="2" charset="2"/>
              </a:rPr>
              <a:t></a:t>
            </a:r>
            <a:endParaRPr lang="en-GB" sz="2400" dirty="0"/>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644154FB-CF99-410B-80D1-6D6D44FCAE4A}" type="slidenum">
              <a:rPr lang="en-GB"/>
              <a:pPr/>
              <a:t>10</a:t>
            </a:fld>
            <a:endParaRPr lang="en-GB"/>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ln/>
        </p:spPr>
        <p:txBody>
          <a:bodyPr/>
          <a:lstStyle/>
          <a:p>
            <a:r>
              <a:rPr lang="en-GB"/>
              <a:t>Working together…</a:t>
            </a:r>
          </a:p>
        </p:txBody>
      </p:sp>
      <p:sp>
        <p:nvSpPr>
          <p:cNvPr id="652291" name="Rectangle 3"/>
          <p:cNvSpPr>
            <a:spLocks noGrp="1" noChangeArrowheads="1"/>
          </p:cNvSpPr>
          <p:nvPr>
            <p:ph idx="1"/>
          </p:nvPr>
        </p:nvSpPr>
        <p:spPr>
          <a:ln/>
        </p:spPr>
        <p:txBody>
          <a:bodyPr>
            <a:normAutofit/>
          </a:bodyPr>
          <a:lstStyle/>
          <a:p>
            <a:pPr>
              <a:lnSpc>
                <a:spcPct val="90000"/>
              </a:lnSpc>
            </a:pPr>
            <a:r>
              <a:rPr lang="en-GB" dirty="0"/>
              <a:t>Working together is good.</a:t>
            </a:r>
          </a:p>
          <a:p>
            <a:pPr lvl="1">
              <a:lnSpc>
                <a:spcPct val="90000"/>
              </a:lnSpc>
            </a:pPr>
            <a:r>
              <a:rPr lang="en-GB" dirty="0"/>
              <a:t>Mandatory for the ‘group project’!</a:t>
            </a:r>
          </a:p>
          <a:p>
            <a:pPr>
              <a:lnSpc>
                <a:spcPct val="90000"/>
              </a:lnSpc>
            </a:pPr>
            <a:r>
              <a:rPr lang="en-GB" i="1" dirty="0"/>
              <a:t>But</a:t>
            </a:r>
            <a:r>
              <a:rPr lang="en-GB" dirty="0"/>
              <a:t> copying someone else’s work (</a:t>
            </a:r>
            <a:r>
              <a:rPr lang="en-GB" i="1" dirty="0">
                <a:solidFill>
                  <a:srgbClr val="CC00CC"/>
                </a:solidFill>
              </a:rPr>
              <a:t>plagiarism</a:t>
            </a:r>
            <a:r>
              <a:rPr lang="en-GB" dirty="0"/>
              <a:t>) is not good …</a:t>
            </a:r>
          </a:p>
          <a:p>
            <a:pPr lvl="1">
              <a:lnSpc>
                <a:spcPct val="90000"/>
              </a:lnSpc>
            </a:pPr>
            <a:r>
              <a:rPr lang="en-GB" dirty="0"/>
              <a:t>whether it’s a part of  your </a:t>
            </a:r>
            <a:r>
              <a:rPr lang="en-GB" dirty="0" err="1"/>
              <a:t>workfolder</a:t>
            </a:r>
            <a:r>
              <a:rPr lang="en-GB" dirty="0"/>
              <a:t> or your project.</a:t>
            </a:r>
          </a:p>
          <a:p>
            <a:pPr>
              <a:lnSpc>
                <a:spcPct val="90000"/>
              </a:lnSpc>
            </a:pPr>
            <a:r>
              <a:rPr lang="en-GB" dirty="0" smtClean="0"/>
              <a:t>I</a:t>
            </a:r>
            <a:r>
              <a:rPr lang="en-GB" dirty="0"/>
              <a:t>, the Faculty, the University &amp; KUSU treat it seriously … </a:t>
            </a:r>
            <a:r>
              <a:rPr lang="en-GB" b="1" i="1" dirty="0">
                <a:solidFill>
                  <a:srgbClr val="CC00CC"/>
                </a:solidFill>
              </a:rPr>
              <a:t>so should you</a:t>
            </a:r>
            <a:r>
              <a:rPr lang="en-GB" b="1" i="1" dirty="0" smtClean="0">
                <a:solidFill>
                  <a:srgbClr val="CC00CC"/>
                </a:solidFill>
              </a:rPr>
              <a:t>!</a:t>
            </a:r>
            <a:endParaRPr lang="en-GB" b="1" i="1" dirty="0">
              <a:solidFill>
                <a:srgbClr val="CC00CC"/>
              </a:solidFill>
            </a:endParaRP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EC94E3DA-31E1-46DC-A94C-F6E6D34A9390}" type="slidenum">
              <a:rPr lang="en-GB"/>
              <a:pPr/>
              <a:t>11</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2290">
                                            <p:txEl>
                                              <p:charRg st="4294967295" end="4294967295"/>
                                            </p:txEl>
                                          </p:spTgt>
                                        </p:tgtEl>
                                        <p:attrNameLst>
                                          <p:attrName>style.visibility</p:attrName>
                                        </p:attrNameLst>
                                      </p:cBhvr>
                                      <p:to>
                                        <p:strVal val="visible"/>
                                      </p:to>
                                    </p:set>
                                    <p:animEffect transition="in" filter="fade">
                                      <p:cBhvr>
                                        <p:cTn id="7" dur="2000"/>
                                        <p:tgtEl>
                                          <p:spTgt spid="65229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2291">
                                            <p:txEl>
                                              <p:pRg st="0" end="0"/>
                                            </p:txEl>
                                          </p:spTgt>
                                        </p:tgtEl>
                                        <p:attrNameLst>
                                          <p:attrName>style.visibility</p:attrName>
                                        </p:attrNameLst>
                                      </p:cBhvr>
                                      <p:to>
                                        <p:strVal val="visible"/>
                                      </p:to>
                                    </p:set>
                                    <p:animEffect transition="in" filter="wipe(left)">
                                      <p:cBhvr>
                                        <p:cTn id="12" dur="500"/>
                                        <p:tgtEl>
                                          <p:spTgt spid="65229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52291">
                                            <p:txEl>
                                              <p:pRg st="1" end="1"/>
                                            </p:txEl>
                                          </p:spTgt>
                                        </p:tgtEl>
                                        <p:attrNameLst>
                                          <p:attrName>style.visibility</p:attrName>
                                        </p:attrNameLst>
                                      </p:cBhvr>
                                      <p:to>
                                        <p:strVal val="visible"/>
                                      </p:to>
                                    </p:set>
                                    <p:animEffect transition="in" filter="wipe(left)">
                                      <p:cBhvr>
                                        <p:cTn id="15" dur="500"/>
                                        <p:tgtEl>
                                          <p:spTgt spid="6522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2291">
                                            <p:txEl>
                                              <p:pRg st="2" end="2"/>
                                            </p:txEl>
                                          </p:spTgt>
                                        </p:tgtEl>
                                        <p:attrNameLst>
                                          <p:attrName>style.visibility</p:attrName>
                                        </p:attrNameLst>
                                      </p:cBhvr>
                                      <p:to>
                                        <p:strVal val="visible"/>
                                      </p:to>
                                    </p:set>
                                    <p:animEffect transition="in" filter="wipe(left)">
                                      <p:cBhvr>
                                        <p:cTn id="20" dur="500"/>
                                        <p:tgtEl>
                                          <p:spTgt spid="652291">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52291">
                                            <p:txEl>
                                              <p:pRg st="3" end="3"/>
                                            </p:txEl>
                                          </p:spTgt>
                                        </p:tgtEl>
                                        <p:attrNameLst>
                                          <p:attrName>style.visibility</p:attrName>
                                        </p:attrNameLst>
                                      </p:cBhvr>
                                      <p:to>
                                        <p:strVal val="visible"/>
                                      </p:to>
                                    </p:set>
                                    <p:animEffect transition="in" filter="wipe(left)">
                                      <p:cBhvr>
                                        <p:cTn id="23" dur="500"/>
                                        <p:tgtEl>
                                          <p:spTgt spid="6522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2291">
                                            <p:txEl>
                                              <p:pRg st="4" end="4"/>
                                            </p:txEl>
                                          </p:spTgt>
                                        </p:tgtEl>
                                        <p:attrNameLst>
                                          <p:attrName>style.visibility</p:attrName>
                                        </p:attrNameLst>
                                      </p:cBhvr>
                                      <p:to>
                                        <p:strVal val="visible"/>
                                      </p:to>
                                    </p:set>
                                    <p:animEffect transition="in" filter="wipe(left)">
                                      <p:cBhvr>
                                        <p:cTn id="28" dur="500"/>
                                        <p:tgtEl>
                                          <p:spTgt spid="65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0" grpId="0"/>
      <p:bldP spid="65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7494"/>
            <a:ext cx="8229600" cy="2153394"/>
          </a:xfrm>
        </p:spPr>
        <p:txBody>
          <a:bodyPr>
            <a:noAutofit/>
          </a:bodyPr>
          <a:lstStyle/>
          <a:p>
            <a:pPr>
              <a:lnSpc>
                <a:spcPct val="90000"/>
              </a:lnSpc>
            </a:pPr>
            <a:r>
              <a:rPr lang="en-GB" sz="2400" dirty="0" smtClean="0"/>
              <a:t>“I would remove the group task. [</a:t>
            </a:r>
            <a:r>
              <a:rPr lang="en-GB" sz="2400" dirty="0" err="1" smtClean="0"/>
              <a:t>Becasue</a:t>
            </a:r>
            <a:r>
              <a:rPr lang="en-GB" sz="2400" dirty="0" smtClean="0"/>
              <a:t> some people do no work in the group (and still get the marks) and they then copy the </a:t>
            </a:r>
            <a:r>
              <a:rPr lang="en-GB" sz="2400" dirty="0" err="1" smtClean="0"/>
              <a:t>Workfolder</a:t>
            </a:r>
            <a:r>
              <a:rPr lang="en-GB" sz="2400" dirty="0" smtClean="0"/>
              <a:t> from others. So potentially someone who's done no work can get a higher mark than someone who (hasn't copied) and done lots of work.]”</a:t>
            </a:r>
            <a:r>
              <a:rPr lang="en-GB" sz="2800" dirty="0" smtClean="0"/>
              <a:t/>
            </a:r>
            <a:br>
              <a:rPr lang="en-GB" sz="2800" dirty="0" smtClean="0"/>
            </a:br>
            <a:r>
              <a:rPr lang="en-GB" sz="3200" i="1" dirty="0" smtClean="0">
                <a:ln w="6350">
                  <a:solidFill>
                    <a:schemeClr val="accent4"/>
                  </a:solidFill>
                </a:ln>
                <a:solidFill>
                  <a:srgbClr val="FFFF00"/>
                </a:solidFill>
              </a:rPr>
              <a:t>What are the TWO best ways to avoid this ?</a:t>
            </a:r>
            <a:endParaRPr lang="en-GB" sz="3200" i="1" dirty="0">
              <a:ln w="6350">
                <a:solidFill>
                  <a:schemeClr val="accent4"/>
                </a:solidFill>
              </a:ln>
              <a:solidFill>
                <a:srgbClr val="FFFF00"/>
              </a:solidFill>
            </a:endParaRPr>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5" name="Slide Number Placeholder 4"/>
          <p:cNvSpPr>
            <a:spLocks noGrp="1"/>
          </p:cNvSpPr>
          <p:nvPr>
            <p:ph type="sldNum" sz="quarter" idx="12"/>
          </p:nvPr>
        </p:nvSpPr>
        <p:spPr/>
        <p:txBody>
          <a:bodyPr/>
          <a:lstStyle/>
          <a:p>
            <a:fld id="{99C8D794-CB87-4C17-A147-966EAC152536}" type="slidenum">
              <a:rPr lang="en-GB" smtClean="0"/>
              <a:pPr/>
              <a:t>12</a:t>
            </a:fld>
            <a:endParaRPr lang="en-GB"/>
          </a:p>
        </p:txBody>
      </p:sp>
      <p:graphicFrame>
        <p:nvGraphicFramePr>
          <p:cNvPr id="6" name="TPChart"/>
          <p:cNvGraphicFramePr>
            <a:graphicFrameLocks noChangeAspect="1"/>
          </p:cNvGraphicFramePr>
          <p:nvPr/>
        </p:nvGraphicFramePr>
        <p:xfrm>
          <a:off x="-25971" y="2344688"/>
          <a:ext cx="9134475" cy="4230687"/>
        </p:xfrm>
        <a:graphic>
          <a:graphicData uri="http://schemas.openxmlformats.org/presentationml/2006/ole">
            <p:oleObj spid="_x0000_s1250306" name="Chart" r:id="rId6" imgW="9144000" imgH="4229100" progId="MSGraph.Chart.8">
              <p:embed followColorScheme="full"/>
            </p:oleObj>
          </a:graphicData>
        </a:graphic>
      </p:graphicFrame>
      <p:sp>
        <p:nvSpPr>
          <p:cNvPr id="3" name="TPAnswers"/>
          <p:cNvSpPr>
            <a:spLocks noGrp="1"/>
          </p:cNvSpPr>
          <p:nvPr>
            <p:ph idx="1"/>
            <p:custDataLst>
              <p:tags r:id="rId3"/>
            </p:custDataLst>
          </p:nvPr>
        </p:nvSpPr>
        <p:spPr>
          <a:xfrm>
            <a:off x="899592" y="2420888"/>
            <a:ext cx="7787208" cy="4033920"/>
          </a:xfrm>
        </p:spPr>
        <p:txBody>
          <a:bodyPr>
            <a:noAutofit/>
          </a:bodyPr>
          <a:lstStyle/>
          <a:p>
            <a:pPr marL="578358" indent="-514350">
              <a:buFont typeface="+mj-lt"/>
              <a:buAutoNum type="arabicPeriod"/>
            </a:pPr>
            <a:r>
              <a:rPr lang="en-GB" sz="2400" dirty="0" smtClean="0"/>
              <a:t>Get rid of group work.</a:t>
            </a:r>
          </a:p>
          <a:p>
            <a:pPr marL="578358" indent="-514350">
              <a:buFont typeface="+mj-lt"/>
              <a:buAutoNum type="arabicPeriod"/>
            </a:pPr>
            <a:r>
              <a:rPr lang="en-GB" sz="2400" dirty="0" smtClean="0"/>
              <a:t>Let us give each-other marks.</a:t>
            </a:r>
          </a:p>
          <a:p>
            <a:pPr marL="578358" indent="-514350">
              <a:buFont typeface="+mj-lt"/>
              <a:buAutoNum type="arabicPeriod"/>
            </a:pPr>
            <a:r>
              <a:rPr lang="en-GB" sz="2400" dirty="0" smtClean="0"/>
              <a:t>Give more marks for group work.</a:t>
            </a:r>
          </a:p>
          <a:p>
            <a:pPr marL="578358" indent="-514350">
              <a:buFont typeface="+mj-lt"/>
              <a:buAutoNum type="arabicPeriod"/>
            </a:pPr>
            <a:r>
              <a:rPr lang="en-GB" sz="2400" dirty="0" smtClean="0"/>
              <a:t>Make us present the work we did.</a:t>
            </a:r>
          </a:p>
          <a:p>
            <a:pPr marL="578358" indent="-514350">
              <a:buFont typeface="+mj-lt"/>
              <a:buAutoNum type="arabicPeriod"/>
            </a:pPr>
            <a:r>
              <a:rPr lang="en-GB" sz="2400" dirty="0" smtClean="0"/>
              <a:t>Make us write about the work we did.</a:t>
            </a:r>
          </a:p>
          <a:p>
            <a:pPr marL="578358" indent="-514350">
              <a:buFont typeface="+mj-lt"/>
              <a:buAutoNum type="arabicPeriod"/>
            </a:pPr>
            <a:r>
              <a:rPr lang="en-GB" sz="2400" dirty="0" smtClean="0"/>
              <a:t>Break the work down into individual tasks.</a:t>
            </a:r>
          </a:p>
          <a:p>
            <a:pPr marL="578358" indent="-514350">
              <a:buFont typeface="+mj-lt"/>
              <a:buAutoNum type="arabicPeriod"/>
            </a:pPr>
            <a:r>
              <a:rPr lang="en-GB" sz="2400" dirty="0" smtClean="0"/>
              <a:t>Groups should not leave it ‘til the last minute.</a:t>
            </a:r>
          </a:p>
          <a:p>
            <a:pPr marL="578358" indent="-514350">
              <a:buFont typeface="+mj-lt"/>
              <a:buAutoNum type="arabicPeriod"/>
            </a:pPr>
            <a:r>
              <a:rPr lang="en-GB" sz="2400" dirty="0" smtClean="0"/>
              <a:t>Groups should have a leader.</a:t>
            </a:r>
          </a:p>
          <a:p>
            <a:pPr marL="578358" indent="-514350">
              <a:buFont typeface="+mj-lt"/>
              <a:buAutoNum type="arabicPeriod"/>
            </a:pPr>
            <a:r>
              <a:rPr lang="en-GB" sz="2400" dirty="0" smtClean="0"/>
              <a:t>Groups should have records of group meetings.</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7494"/>
            <a:ext cx="8229600" cy="3593554"/>
          </a:xfrm>
        </p:spPr>
        <p:txBody>
          <a:bodyPr>
            <a:normAutofit fontScale="90000"/>
          </a:bodyPr>
          <a:lstStyle/>
          <a:p>
            <a:r>
              <a:rPr lang="en-GB" dirty="0" smtClean="0"/>
              <a:t>“</a:t>
            </a:r>
            <a:r>
              <a:rPr lang="en-GB" strike="sngStrike" dirty="0" smtClean="0">
                <a:ln w="6350">
                  <a:solidFill>
                    <a:schemeClr val="tx1">
                      <a:lumMod val="50000"/>
                    </a:schemeClr>
                  </a:solidFill>
                </a:ln>
                <a:solidFill>
                  <a:schemeClr val="tx2">
                    <a:lumMod val="75000"/>
                  </a:schemeClr>
                </a:solidFill>
              </a:rPr>
              <a:t>There was to many deadlines which was near my other modules deadlines, which </a:t>
            </a:r>
            <a:r>
              <a:rPr lang="en-GB" strike="sngStrike" dirty="0" err="1" smtClean="0">
                <a:ln w="6350">
                  <a:solidFill>
                    <a:schemeClr val="tx1">
                      <a:lumMod val="50000"/>
                    </a:schemeClr>
                  </a:solidFill>
                </a:ln>
                <a:solidFill>
                  <a:schemeClr val="tx2">
                    <a:lumMod val="75000"/>
                  </a:schemeClr>
                </a:solidFill>
              </a:rPr>
              <a:t>i</a:t>
            </a:r>
            <a:r>
              <a:rPr lang="en-GB" strike="sngStrike" dirty="0" smtClean="0">
                <a:ln w="6350">
                  <a:solidFill>
                    <a:schemeClr val="tx1">
                      <a:lumMod val="50000"/>
                    </a:schemeClr>
                  </a:solidFill>
                </a:ln>
                <a:solidFill>
                  <a:schemeClr val="tx2">
                    <a:lumMod val="75000"/>
                  </a:schemeClr>
                </a:solidFill>
              </a:rPr>
              <a:t> found difficult. </a:t>
            </a:r>
            <a:r>
              <a:rPr lang="en-GB" dirty="0" smtClean="0">
                <a:solidFill>
                  <a:srgbClr val="FFFF00"/>
                </a:solidFill>
              </a:rPr>
              <a:t>Also for the group project I would have set deadlines for each stage</a:t>
            </a:r>
            <a:r>
              <a:rPr lang="en-GB" dirty="0" smtClean="0"/>
              <a:t>”</a:t>
            </a:r>
            <a:endParaRPr lang="en-GB" dirty="0"/>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5" name="Slide Number Placeholder 4"/>
          <p:cNvSpPr>
            <a:spLocks noGrp="1"/>
          </p:cNvSpPr>
          <p:nvPr>
            <p:ph type="sldNum" sz="quarter" idx="12"/>
          </p:nvPr>
        </p:nvSpPr>
        <p:spPr/>
        <p:txBody>
          <a:bodyPr/>
          <a:lstStyle/>
          <a:p>
            <a:fld id="{99C8D794-CB87-4C17-A147-966EAC152536}" type="slidenum">
              <a:rPr lang="en-GB" smtClean="0"/>
              <a:pPr/>
              <a:t>13</a:t>
            </a:fld>
            <a:endParaRPr lang="en-GB"/>
          </a:p>
        </p:txBody>
      </p:sp>
      <p:graphicFrame>
        <p:nvGraphicFramePr>
          <p:cNvPr id="6" name="TPChart"/>
          <p:cNvGraphicFramePr>
            <a:graphicFrameLocks noChangeAspect="1"/>
          </p:cNvGraphicFramePr>
          <p:nvPr/>
        </p:nvGraphicFramePr>
        <p:xfrm>
          <a:off x="4508500" y="1651000"/>
          <a:ext cx="4572000" cy="5143500"/>
        </p:xfrm>
        <a:graphic>
          <a:graphicData uri="http://schemas.openxmlformats.org/presentationml/2006/ole">
            <p:oleObj spid="_x0000_s1344514" name="Chart" r:id="rId6" imgW="4572000" imgH="5143500" progId="MSGraph.Chart.8">
              <p:embed followColorScheme="full"/>
            </p:oleObj>
          </a:graphicData>
        </a:graphic>
      </p:graphicFrame>
      <p:sp>
        <p:nvSpPr>
          <p:cNvPr id="3" name="TPAnswers"/>
          <p:cNvSpPr>
            <a:spLocks noGrp="1"/>
          </p:cNvSpPr>
          <p:nvPr>
            <p:ph idx="1"/>
            <p:custDataLst>
              <p:tags r:id="rId3"/>
            </p:custDataLst>
          </p:nvPr>
        </p:nvSpPr>
        <p:spPr>
          <a:xfrm>
            <a:off x="457200" y="4005064"/>
            <a:ext cx="8229600" cy="2449744"/>
          </a:xfrm>
        </p:spPr>
        <p:txBody>
          <a:bodyPr>
            <a:noAutofit/>
          </a:bodyPr>
          <a:lstStyle/>
          <a:p>
            <a:pPr marL="578358" indent="-514350">
              <a:buFont typeface="Wingdings 2"/>
              <a:buAutoNum type="arabicPeriod"/>
            </a:pPr>
            <a:r>
              <a:rPr lang="en-GB" dirty="0" smtClean="0"/>
              <a:t>Good or</a:t>
            </a:r>
          </a:p>
          <a:p>
            <a:pPr marL="578358" indent="-514350">
              <a:buFont typeface="Wingdings 2"/>
              <a:buAutoNum type="arabicPeriod"/>
            </a:pPr>
            <a:r>
              <a:rPr lang="en-GB" dirty="0" smtClean="0"/>
              <a:t>Bad idea?</a:t>
            </a:r>
            <a:endParaRPr lang="en-GB"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685800" y="228600"/>
            <a:ext cx="7772400" cy="752475"/>
          </a:xfrm>
          <a:ln/>
        </p:spPr>
        <p:txBody>
          <a:bodyPr/>
          <a:lstStyle/>
          <a:p>
            <a:r>
              <a:rPr lang="en-GB" sz="2800"/>
              <a:t>Reading: DHTML&amp;CSS: Chapters 1–8</a:t>
            </a:r>
          </a:p>
        </p:txBody>
      </p:sp>
      <p:sp>
        <p:nvSpPr>
          <p:cNvPr id="50"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51" name="Slide Number Placeholder 5"/>
          <p:cNvSpPr>
            <a:spLocks noGrp="1"/>
          </p:cNvSpPr>
          <p:nvPr>
            <p:ph type="sldNum" sz="quarter" idx="12"/>
          </p:nvPr>
        </p:nvSpPr>
        <p:spPr/>
        <p:txBody>
          <a:bodyPr/>
          <a:lstStyle/>
          <a:p>
            <a:fld id="{DF24E863-25AB-4010-B7FF-3F0F22235B32}" type="slidenum">
              <a:rPr lang="en-GB"/>
              <a:pPr/>
              <a:t>14</a:t>
            </a:fld>
            <a:endParaRPr lang="en-GB"/>
          </a:p>
        </p:txBody>
      </p:sp>
      <p:graphicFrame>
        <p:nvGraphicFramePr>
          <p:cNvPr id="548867" name="Group 3"/>
          <p:cNvGraphicFramePr>
            <a:graphicFrameLocks noGrp="1"/>
          </p:cNvGraphicFramePr>
          <p:nvPr/>
        </p:nvGraphicFramePr>
        <p:xfrm>
          <a:off x="2916238" y="1125538"/>
          <a:ext cx="5543550" cy="5181600"/>
        </p:xfrm>
        <a:graphic>
          <a:graphicData uri="http://schemas.openxmlformats.org/drawingml/2006/table">
            <a:tbl>
              <a:tblPr/>
              <a:tblGrid>
                <a:gridCol w="1724025"/>
                <a:gridCol w="1876425"/>
                <a:gridCol w="1943100"/>
              </a:tblGrid>
              <a:tr h="352425">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Arial" charset="0"/>
                          <a:ea typeface="Times New Roman" pitchFamily="18" charset="0"/>
                          <a:cs typeface="Arial" charset="0"/>
                        </a:rPr>
                        <a:t>Table 1.1 (page 7)</a:t>
                      </a:r>
                      <a:endParaRPr kumimoji="0" lang="en-GB"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Arial" charset="0"/>
                          <a:ea typeface="Times New Roman" pitchFamily="18" charset="0"/>
                          <a:cs typeface="Arial" charset="0"/>
                        </a:rPr>
                        <a:t>CSS Properties</a:t>
                      </a:r>
                      <a:endParaRPr kumimoji="0" lang="en-GB"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GB"/>
                    </a:p>
                  </a:txBody>
                  <a:tcPr/>
                </a:tc>
                <a:tc hMerge="1">
                  <a:txBody>
                    <a:bodyPr/>
                    <a:lstStyle/>
                    <a:p>
                      <a:endParaRPr lang="en-GB"/>
                    </a:p>
                  </a:txBody>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Property</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What you control</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Font</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Letter form, size, boldface, italic</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Chapter 3</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Text</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Times New Roman" pitchFamily="18" charset="0"/>
                          <a:cs typeface="Arial" charset="0"/>
                        </a:rPr>
                        <a:t>Kerning, leading, alignment, case</a:t>
                      </a:r>
                      <a:endParaRPr kumimoji="0" lang="en-GB"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Times New Roman" pitchFamily="18" charset="0"/>
                          <a:cs typeface="Arial" charset="0"/>
                        </a:rPr>
                        <a:t>Chapter 4</a:t>
                      </a:r>
                      <a:endParaRPr kumimoji="0" lang="en-GB"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Background</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Behind the page or behind a single element on the page</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Chapter 5</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Border &amp; Margin</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Margins, padding, borders, width, height</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Chapter 5</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Interface</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Bullets, indentation, mouse pointer, scroll bars</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Chapter 8</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Colour</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Borders, text, bullets, rules, backgrounds</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charset="0"/>
                          <a:ea typeface="Times New Roman" pitchFamily="18" charset="0"/>
                          <a:cs typeface="Arial" charset="0"/>
                        </a:rPr>
                        <a:t>Chapters 4 and 5</a:t>
                      </a:r>
                      <a:endParaRPr kumimoji="0" lang="en-GB"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B050"/>
                          </a:solidFill>
                          <a:effectLst/>
                          <a:latin typeface="Arial" charset="0"/>
                          <a:ea typeface="Times New Roman" pitchFamily="18" charset="0"/>
                          <a:cs typeface="Arial" charset="0"/>
                        </a:rPr>
                        <a:t>Positioning</a:t>
                      </a:r>
                      <a:endParaRPr kumimoji="0" lang="en-GB" sz="2400" b="1" i="0" u="none" strike="noStrike" cap="none" normalizeH="0" baseline="0" smtClean="0">
                        <a:ln>
                          <a:noFill/>
                        </a:ln>
                        <a:solidFill>
                          <a:srgbClr val="00B050"/>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B050"/>
                          </a:solidFill>
                          <a:effectLst/>
                          <a:latin typeface="Arial" charset="0"/>
                          <a:ea typeface="Times New Roman" pitchFamily="18" charset="0"/>
                          <a:cs typeface="Arial" charset="0"/>
                        </a:rPr>
                        <a:t>Exact placement on the screen</a:t>
                      </a:r>
                      <a:endParaRPr kumimoji="0" lang="en-GB" sz="2400" b="1" i="0" u="none" strike="noStrike" cap="none" normalizeH="0" baseline="0" smtClean="0">
                        <a:ln>
                          <a:noFill/>
                        </a:ln>
                        <a:solidFill>
                          <a:srgbClr val="00B05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B050"/>
                          </a:solidFill>
                          <a:effectLst/>
                          <a:latin typeface="Arial" charset="0"/>
                          <a:ea typeface="Times New Roman" pitchFamily="18" charset="0"/>
                          <a:cs typeface="Arial" charset="0"/>
                        </a:rPr>
                        <a:t>Chapter 6</a:t>
                      </a:r>
                      <a:endParaRPr kumimoji="0" lang="en-GB" sz="2400" b="1" i="0" u="none" strike="noStrike" cap="none" normalizeH="0" baseline="0" smtClean="0">
                        <a:ln>
                          <a:noFill/>
                        </a:ln>
                        <a:solidFill>
                          <a:srgbClr val="00B05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B050"/>
                          </a:solidFill>
                          <a:effectLst/>
                          <a:latin typeface="Arial" charset="0"/>
                          <a:ea typeface="Times New Roman" pitchFamily="18" charset="0"/>
                          <a:cs typeface="Arial" charset="0"/>
                        </a:rPr>
                        <a:t>Display &amp; Visibility</a:t>
                      </a:r>
                      <a:endParaRPr kumimoji="0" lang="en-GB" sz="2400" b="1" i="0" u="none" strike="noStrike" cap="none" normalizeH="0" baseline="0" smtClean="0">
                        <a:ln>
                          <a:noFill/>
                        </a:ln>
                        <a:solidFill>
                          <a:srgbClr val="00B050"/>
                        </a:solidFill>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B050"/>
                          </a:solidFill>
                          <a:effectLst/>
                          <a:latin typeface="Arial" charset="0"/>
                          <a:ea typeface="Times New Roman" pitchFamily="18" charset="0"/>
                          <a:cs typeface="Arial" charset="0"/>
                        </a:rPr>
                        <a:t>Whether one element appears and how much of it is showing</a:t>
                      </a:r>
                      <a:endParaRPr kumimoji="0" lang="en-GB" sz="2400" b="1" i="0" u="none" strike="noStrike" cap="none" normalizeH="0" baseline="0" smtClean="0">
                        <a:ln>
                          <a:noFill/>
                        </a:ln>
                        <a:solidFill>
                          <a:srgbClr val="00B05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B050"/>
                          </a:solidFill>
                          <a:effectLst/>
                          <a:latin typeface="Arial" charset="0"/>
                          <a:ea typeface="Times New Roman" pitchFamily="18" charset="0"/>
                          <a:cs typeface="Arial" charset="0"/>
                        </a:rPr>
                        <a:t>Chapter 7</a:t>
                      </a:r>
                      <a:endParaRPr kumimoji="0" lang="en-GB" sz="2400" b="1" i="0" u="none" strike="noStrike" cap="none" normalizeH="0" baseline="0" dirty="0" smtClean="0">
                        <a:ln>
                          <a:noFill/>
                        </a:ln>
                        <a:solidFill>
                          <a:srgbClr val="00B05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548911" name="Rectangle 47"/>
          <p:cNvSpPr>
            <a:spLocks noChangeArrowheads="1"/>
          </p:cNvSpPr>
          <p:nvPr/>
        </p:nvSpPr>
        <p:spPr bwMode="auto">
          <a:xfrm>
            <a:off x="0" y="6011863"/>
            <a:ext cx="9144000" cy="0"/>
          </a:xfrm>
          <a:prstGeom prst="rect">
            <a:avLst/>
          </a:prstGeom>
          <a:noFill/>
          <a:ln w="9525" algn="ctr">
            <a:noFill/>
            <a:miter lim="800000"/>
            <a:headEnd/>
            <a:tailEnd/>
          </a:ln>
          <a:effectLst/>
        </p:spPr>
        <p:txBody>
          <a:bodyPr wrap="none" anchor="ctr">
            <a:spAutoFit/>
          </a:bodyPr>
          <a:lstStyle/>
          <a:p>
            <a:pPr algn="l"/>
            <a:endParaRPr lang="en-US" i="0">
              <a:solidFill>
                <a:schemeClr val="tx1"/>
              </a:solidFill>
            </a:endParaRPr>
          </a:p>
        </p:txBody>
      </p:sp>
      <p:pic>
        <p:nvPicPr>
          <p:cNvPr id="548912" name="Picture 48"/>
          <p:cNvPicPr>
            <a:picLocks noChangeAspect="1" noChangeArrowheads="1"/>
          </p:cNvPicPr>
          <p:nvPr/>
        </p:nvPicPr>
        <p:blipFill>
          <a:blip r:embed="rId4" cstate="print"/>
          <a:srcRect/>
          <a:stretch>
            <a:fillRect/>
          </a:stretch>
        </p:blipFill>
        <p:spPr bwMode="auto">
          <a:xfrm>
            <a:off x="250825" y="2133600"/>
            <a:ext cx="2449513" cy="3119438"/>
          </a:xfrm>
          <a:prstGeom prst="rect">
            <a:avLst/>
          </a:prstGeom>
          <a:noFill/>
          <a:ln w="9525" algn="ctr">
            <a:noFill/>
            <a:miter lim="800000"/>
            <a:headEnd/>
            <a:tailEnd/>
          </a:ln>
          <a:effectLst/>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p:txBody>
          <a:bodyPr/>
          <a:lstStyle/>
          <a:p>
            <a:r>
              <a:rPr lang="en-GB" dirty="0" smtClean="0"/>
              <a:t>CSS3: </a:t>
            </a:r>
            <a:r>
              <a:rPr lang="en-GB" dirty="0"/>
              <a:t>Chapters </a:t>
            </a:r>
            <a:r>
              <a:rPr lang="en-GB" dirty="0" smtClean="0"/>
              <a:t>10&amp;11</a:t>
            </a:r>
            <a:endParaRPr lang="en-GB" dirty="0"/>
          </a:p>
        </p:txBody>
      </p:sp>
      <p:sp>
        <p:nvSpPr>
          <p:cNvPr id="10" name="Content Placeholder 9"/>
          <p:cNvSpPr>
            <a:spLocks noGrp="1"/>
          </p:cNvSpPr>
          <p:nvPr>
            <p:ph idx="1"/>
          </p:nvPr>
        </p:nvSpPr>
        <p:spPr>
          <a:xfrm>
            <a:off x="2843808" y="1882808"/>
            <a:ext cx="5842992" cy="4572000"/>
          </a:xfrm>
        </p:spPr>
        <p:txBody>
          <a:bodyPr>
            <a:normAutofit fontScale="85000" lnSpcReduction="10000"/>
          </a:bodyPr>
          <a:lstStyle/>
          <a:p>
            <a:r>
              <a:rPr lang="en-GB" dirty="0" smtClean="0">
                <a:solidFill>
                  <a:schemeClr val="tx1">
                    <a:lumMod val="65000"/>
                  </a:schemeClr>
                </a:solidFill>
              </a:rPr>
              <a:t>Ch1 – CSS intro</a:t>
            </a:r>
          </a:p>
          <a:p>
            <a:r>
              <a:rPr lang="en-GB" dirty="0" smtClean="0">
                <a:solidFill>
                  <a:schemeClr val="tx1">
                    <a:lumMod val="65000"/>
                  </a:schemeClr>
                </a:solidFill>
              </a:rPr>
              <a:t>Ch2 – HTML5</a:t>
            </a:r>
          </a:p>
          <a:p>
            <a:r>
              <a:rPr lang="en-GB" dirty="0" smtClean="0">
                <a:solidFill>
                  <a:schemeClr val="tx1">
                    <a:lumMod val="65000"/>
                  </a:schemeClr>
                </a:solidFill>
              </a:rPr>
              <a:t>Ch3 – CSS basics</a:t>
            </a:r>
          </a:p>
          <a:p>
            <a:r>
              <a:rPr lang="en-GB" dirty="0" smtClean="0">
                <a:solidFill>
                  <a:schemeClr val="tx1">
                    <a:lumMod val="65000"/>
                  </a:schemeClr>
                </a:solidFill>
              </a:rPr>
              <a:t>Ch4 – CSS selectors</a:t>
            </a:r>
          </a:p>
          <a:p>
            <a:r>
              <a:rPr lang="en-GB" dirty="0" smtClean="0">
                <a:solidFill>
                  <a:schemeClr val="tx1">
                    <a:lumMod val="65000"/>
                  </a:schemeClr>
                </a:solidFill>
              </a:rPr>
              <a:t>Ch5 – Font properties</a:t>
            </a:r>
          </a:p>
          <a:p>
            <a:r>
              <a:rPr lang="en-GB" dirty="0" smtClean="0">
                <a:solidFill>
                  <a:schemeClr val="tx1">
                    <a:lumMod val="65000"/>
                  </a:schemeClr>
                </a:solidFill>
              </a:rPr>
              <a:t>Ch6 – Test properties</a:t>
            </a:r>
          </a:p>
          <a:p>
            <a:r>
              <a:rPr lang="en-GB" dirty="0" smtClean="0">
                <a:solidFill>
                  <a:schemeClr val="tx1">
                    <a:lumMod val="65000"/>
                  </a:schemeClr>
                </a:solidFill>
              </a:rPr>
              <a:t>Ch7 – Colour &amp; background</a:t>
            </a:r>
          </a:p>
          <a:p>
            <a:r>
              <a:rPr lang="en-GB" dirty="0" smtClean="0">
                <a:solidFill>
                  <a:schemeClr val="tx1">
                    <a:lumMod val="65000"/>
                  </a:schemeClr>
                </a:solidFill>
              </a:rPr>
              <a:t>Ch8 – Lists and tables</a:t>
            </a:r>
          </a:p>
          <a:p>
            <a:r>
              <a:rPr lang="en-GB" b="1" dirty="0" smtClean="0"/>
              <a:t>Ch10 – Box properties</a:t>
            </a:r>
          </a:p>
          <a:p>
            <a:r>
              <a:rPr lang="en-GB" b="1" dirty="0" smtClean="0"/>
              <a:t>Ch11 – Visual formatting properties</a:t>
            </a:r>
          </a:p>
        </p:txBody>
      </p:sp>
      <p:sp>
        <p:nvSpPr>
          <p:cNvPr id="50" name="Footer Placeholder 4"/>
          <p:cNvSpPr>
            <a:spLocks noGrp="1"/>
          </p:cNvSpPr>
          <p:nvPr>
            <p:ph type="ftr" sz="quarter" idx="11"/>
          </p:nvPr>
        </p:nvSpPr>
        <p:spPr/>
        <p:txBody>
          <a:bodyPr/>
          <a:lstStyle/>
          <a:p>
            <a:pPr>
              <a:defRPr/>
            </a:pPr>
            <a:r>
              <a:rPr lang="en-GB" dirty="0">
                <a:latin typeface="+mn-lt"/>
              </a:rPr>
              <a:t>CO2013/CO3013</a:t>
            </a:r>
            <a:br>
              <a:rPr lang="en-GB" dirty="0">
                <a:latin typeface="+mn-lt"/>
              </a:rPr>
            </a:br>
            <a:r>
              <a:rPr lang="en-GB" dirty="0">
                <a:latin typeface="+mn-lt"/>
              </a:rPr>
              <a:t>Web Technologies</a:t>
            </a:r>
            <a:endParaRPr lang="en-GB" dirty="0">
              <a:latin typeface="Georgia" pitchFamily="18" charset="0"/>
            </a:endParaRPr>
          </a:p>
        </p:txBody>
      </p:sp>
      <p:sp>
        <p:nvSpPr>
          <p:cNvPr id="133122" name="Slide Number Placeholder 5"/>
          <p:cNvSpPr>
            <a:spLocks noGrp="1"/>
          </p:cNvSpPr>
          <p:nvPr>
            <p:ph type="sldNum" sz="quarter" idx="12"/>
          </p:nvPr>
        </p:nvSpPr>
        <p:spPr>
          <a:noFill/>
        </p:spPr>
        <p:txBody>
          <a:bodyPr/>
          <a:lstStyle/>
          <a:p>
            <a:fld id="{120FF671-37D5-499B-90BD-3C157D8A6C9C}" type="slidenum">
              <a:rPr lang="en-GB"/>
              <a:pPr/>
              <a:t>15</a:t>
            </a:fld>
            <a:endParaRPr lang="en-GB"/>
          </a:p>
        </p:txBody>
      </p:sp>
      <p:sp>
        <p:nvSpPr>
          <p:cNvPr id="133168" name="Rectangle 47"/>
          <p:cNvSpPr>
            <a:spLocks noChangeArrowheads="1"/>
          </p:cNvSpPr>
          <p:nvPr/>
        </p:nvSpPr>
        <p:spPr bwMode="auto">
          <a:xfrm>
            <a:off x="0" y="6011863"/>
            <a:ext cx="9144000" cy="0"/>
          </a:xfrm>
          <a:prstGeom prst="rect">
            <a:avLst/>
          </a:prstGeom>
          <a:noFill/>
          <a:ln w="9525" algn="ctr">
            <a:noFill/>
            <a:miter lim="800000"/>
            <a:headEnd/>
            <a:tailEnd/>
          </a:ln>
        </p:spPr>
        <p:txBody>
          <a:bodyPr wrap="none" anchor="ctr">
            <a:spAutoFit/>
          </a:bodyPr>
          <a:lstStyle/>
          <a:p>
            <a:pPr eaLnBrk="0" hangingPunct="0"/>
            <a:endParaRPr lang="en-US">
              <a:latin typeface="Times New Roman" charset="0"/>
            </a:endParaRPr>
          </a:p>
        </p:txBody>
      </p:sp>
      <p:pic>
        <p:nvPicPr>
          <p:cNvPr id="482305" name="Picture 1"/>
          <p:cNvPicPr>
            <a:picLocks noChangeAspect="1" noChangeArrowheads="1"/>
          </p:cNvPicPr>
          <p:nvPr/>
        </p:nvPicPr>
        <p:blipFill>
          <a:blip r:embed="rId4" cstate="print"/>
          <a:srcRect/>
          <a:stretch>
            <a:fillRect/>
          </a:stretch>
        </p:blipFill>
        <p:spPr bwMode="auto">
          <a:xfrm>
            <a:off x="251520" y="2132856"/>
            <a:ext cx="2337199" cy="3024336"/>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ln/>
        </p:spPr>
        <p:txBody>
          <a:bodyPr/>
          <a:lstStyle/>
          <a:p>
            <a:r>
              <a:rPr lang="en-GB" dirty="0" smtClean="0"/>
              <a:t>For next week: </a:t>
            </a:r>
            <a:r>
              <a:rPr lang="en-GB" dirty="0"/>
              <a:t>JavaScript</a:t>
            </a:r>
          </a:p>
        </p:txBody>
      </p:sp>
      <p:sp>
        <p:nvSpPr>
          <p:cNvPr id="914435" name="Rectangle 3"/>
          <p:cNvSpPr>
            <a:spLocks noGrp="1" noChangeArrowheads="1"/>
          </p:cNvSpPr>
          <p:nvPr>
            <p:ph idx="1"/>
          </p:nvPr>
        </p:nvSpPr>
        <p:spPr>
          <a:xfrm>
            <a:off x="684213" y="1484313"/>
            <a:ext cx="7772400" cy="4495800"/>
          </a:xfrm>
          <a:ln/>
        </p:spPr>
        <p:txBody>
          <a:bodyPr/>
          <a:lstStyle/>
          <a:p>
            <a:pPr>
              <a:lnSpc>
                <a:spcPct val="90000"/>
              </a:lnSpc>
            </a:pPr>
            <a:r>
              <a:rPr lang="en-GB" sz="2400" dirty="0"/>
              <a:t>“JavaScript for the WWW”</a:t>
            </a:r>
          </a:p>
          <a:p>
            <a:pPr lvl="1">
              <a:lnSpc>
                <a:spcPct val="90000"/>
              </a:lnSpc>
            </a:pPr>
            <a:r>
              <a:rPr lang="en-GB" sz="2000" dirty="0"/>
              <a:t>Chapters 1—3 introduce JavaScript…</a:t>
            </a:r>
          </a:p>
          <a:p>
            <a:pPr>
              <a:lnSpc>
                <a:spcPct val="90000"/>
              </a:lnSpc>
            </a:pPr>
            <a:r>
              <a:rPr lang="en-GB" sz="2400" i="1" dirty="0"/>
              <a:t>“Head First JavaScript”</a:t>
            </a:r>
          </a:p>
          <a:p>
            <a:pPr lvl="1">
              <a:lnSpc>
                <a:spcPct val="90000"/>
              </a:lnSpc>
            </a:pPr>
            <a:r>
              <a:rPr lang="en-GB" sz="2000" dirty="0"/>
              <a:t>Chapters 1—2</a:t>
            </a:r>
          </a:p>
          <a:p>
            <a:pPr>
              <a:lnSpc>
                <a:spcPct val="90000"/>
              </a:lnSpc>
            </a:pPr>
            <a:r>
              <a:rPr lang="en-GB" sz="2400" i="1" dirty="0"/>
              <a:t>“Learning JavaScript”</a:t>
            </a:r>
          </a:p>
          <a:p>
            <a:pPr lvl="1">
              <a:lnSpc>
                <a:spcPct val="90000"/>
              </a:lnSpc>
            </a:pPr>
            <a:r>
              <a:rPr lang="en-GB" sz="2000" dirty="0"/>
              <a:t>Chapters 1—3</a:t>
            </a:r>
          </a:p>
          <a:p>
            <a:pPr>
              <a:lnSpc>
                <a:spcPct val="90000"/>
              </a:lnSpc>
              <a:buFontTx/>
              <a:buNone/>
            </a:pPr>
            <a:r>
              <a:rPr lang="en-GB" sz="2400" i="1" dirty="0">
                <a:solidFill>
                  <a:schemeClr val="tx1">
                    <a:lumMod val="75000"/>
                  </a:schemeClr>
                </a:solidFill>
              </a:rPr>
              <a:t>Or</a:t>
            </a:r>
          </a:p>
          <a:p>
            <a:pPr lvl="1">
              <a:lnSpc>
                <a:spcPct val="90000"/>
              </a:lnSpc>
            </a:pPr>
            <a:r>
              <a:rPr lang="en-GB" sz="2000" dirty="0" err="1">
                <a:solidFill>
                  <a:schemeClr val="tx1">
                    <a:lumMod val="75000"/>
                  </a:schemeClr>
                </a:solidFill>
              </a:rPr>
              <a:t>Gosselin</a:t>
            </a:r>
            <a:r>
              <a:rPr lang="en-GB" sz="2000" dirty="0">
                <a:solidFill>
                  <a:schemeClr val="tx1">
                    <a:lumMod val="75000"/>
                  </a:schemeClr>
                </a:solidFill>
              </a:rPr>
              <a:t> “JavaScript 3e”</a:t>
            </a:r>
          </a:p>
          <a:p>
            <a:pPr lvl="2">
              <a:lnSpc>
                <a:spcPct val="90000"/>
              </a:lnSpc>
            </a:pPr>
            <a:r>
              <a:rPr lang="en-GB" sz="1800" dirty="0">
                <a:solidFill>
                  <a:schemeClr val="tx1">
                    <a:lumMod val="75000"/>
                  </a:schemeClr>
                </a:solidFill>
              </a:rPr>
              <a:t>Ch1 introduces JS, Ch2 introduces JS variables </a:t>
            </a:r>
            <a:r>
              <a:rPr lang="en-GB" sz="1800" i="1" dirty="0">
                <a:solidFill>
                  <a:schemeClr val="tx1">
                    <a:lumMod val="75000"/>
                  </a:schemeClr>
                </a:solidFill>
              </a:rPr>
              <a:t>etc</a:t>
            </a:r>
            <a:r>
              <a:rPr lang="en-GB" sz="1800" dirty="0">
                <a:solidFill>
                  <a:schemeClr val="tx1">
                    <a:lumMod val="75000"/>
                  </a:schemeClr>
                </a:solidFill>
              </a:rPr>
              <a:t>.</a:t>
            </a:r>
            <a:endParaRPr lang="en-GB" sz="1800" i="1" dirty="0">
              <a:solidFill>
                <a:schemeClr val="tx1">
                  <a:lumMod val="75000"/>
                </a:schemeClr>
              </a:solidFill>
            </a:endParaRPr>
          </a:p>
          <a:p>
            <a:pPr lvl="1">
              <a:lnSpc>
                <a:spcPct val="90000"/>
              </a:lnSpc>
            </a:pPr>
            <a:r>
              <a:rPr lang="en-GB" sz="2000" dirty="0">
                <a:solidFill>
                  <a:schemeClr val="tx1">
                    <a:lumMod val="75000"/>
                  </a:schemeClr>
                </a:solidFill>
              </a:rPr>
              <a:t>“JavaScript A programmer’s companion”</a:t>
            </a:r>
          </a:p>
          <a:p>
            <a:pPr lvl="2">
              <a:lnSpc>
                <a:spcPct val="90000"/>
              </a:lnSpc>
            </a:pPr>
            <a:r>
              <a:rPr lang="en-GB" sz="1800" dirty="0">
                <a:solidFill>
                  <a:schemeClr val="tx1">
                    <a:lumMod val="75000"/>
                  </a:schemeClr>
                </a:solidFill>
              </a:rPr>
              <a:t>chapters 1~5.</a:t>
            </a:r>
          </a:p>
          <a:p>
            <a:pPr algn="r">
              <a:lnSpc>
                <a:spcPct val="90000"/>
              </a:lnSpc>
              <a:buFontTx/>
              <a:buNone/>
            </a:pPr>
            <a:r>
              <a:rPr lang="en-GB" sz="2400" i="1" dirty="0">
                <a:solidFill>
                  <a:schemeClr val="tx1">
                    <a:lumMod val="75000"/>
                  </a:schemeClr>
                </a:solidFill>
              </a:rPr>
              <a:t>ETC…</a:t>
            </a:r>
          </a:p>
        </p:txBody>
      </p:sp>
      <p:sp>
        <p:nvSpPr>
          <p:cNvPr id="8"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9" name="Slide Number Placeholder 5"/>
          <p:cNvSpPr>
            <a:spLocks noGrp="1"/>
          </p:cNvSpPr>
          <p:nvPr>
            <p:ph type="sldNum" sz="quarter" idx="12"/>
          </p:nvPr>
        </p:nvSpPr>
        <p:spPr/>
        <p:txBody>
          <a:bodyPr/>
          <a:lstStyle/>
          <a:p>
            <a:fld id="{DAA42EA2-2170-46DD-951B-48F24ACF6979}" type="slidenum">
              <a:rPr lang="en-GB"/>
              <a:pPr/>
              <a:t>16</a:t>
            </a:fld>
            <a:endParaRPr lang="en-GB"/>
          </a:p>
        </p:txBody>
      </p:sp>
      <p:pic>
        <p:nvPicPr>
          <p:cNvPr id="914436" name="Picture 4"/>
          <p:cNvPicPr>
            <a:picLocks noChangeAspect="1" noChangeArrowheads="1"/>
          </p:cNvPicPr>
          <p:nvPr/>
        </p:nvPicPr>
        <p:blipFill>
          <a:blip r:embed="rId4" cstate="print"/>
          <a:srcRect/>
          <a:stretch>
            <a:fillRect/>
          </a:stretch>
        </p:blipFill>
        <p:spPr bwMode="auto">
          <a:xfrm>
            <a:off x="7596336" y="2564905"/>
            <a:ext cx="631029" cy="812834"/>
          </a:xfrm>
          <a:prstGeom prst="rect">
            <a:avLst/>
          </a:prstGeom>
          <a:noFill/>
          <a:ln w="9525" algn="ctr">
            <a:noFill/>
            <a:miter lim="800000"/>
            <a:headEnd/>
            <a:tailEnd/>
          </a:ln>
          <a:effectLst/>
        </p:spPr>
      </p:pic>
      <p:pic>
        <p:nvPicPr>
          <p:cNvPr id="914437" name="Picture 5"/>
          <p:cNvPicPr>
            <a:picLocks noChangeAspect="1" noChangeArrowheads="1"/>
          </p:cNvPicPr>
          <p:nvPr/>
        </p:nvPicPr>
        <p:blipFill>
          <a:blip r:embed="rId5" cstate="print"/>
          <a:srcRect/>
          <a:stretch>
            <a:fillRect/>
          </a:stretch>
        </p:blipFill>
        <p:spPr bwMode="auto">
          <a:xfrm>
            <a:off x="4932363" y="2565400"/>
            <a:ext cx="935037" cy="1225550"/>
          </a:xfrm>
          <a:prstGeom prst="rect">
            <a:avLst/>
          </a:prstGeom>
          <a:noFill/>
          <a:ln w="9525" algn="ctr">
            <a:noFill/>
            <a:miter lim="800000"/>
            <a:headEnd/>
            <a:tailEnd/>
          </a:ln>
          <a:effectLst/>
        </p:spPr>
      </p:pic>
      <p:pic>
        <p:nvPicPr>
          <p:cNvPr id="914438" name="Picture 6"/>
          <p:cNvPicPr>
            <a:picLocks noChangeAspect="1" noChangeArrowheads="1"/>
          </p:cNvPicPr>
          <p:nvPr/>
        </p:nvPicPr>
        <p:blipFill>
          <a:blip r:embed="rId6" cstate="print"/>
          <a:srcRect/>
          <a:stretch>
            <a:fillRect/>
          </a:stretch>
        </p:blipFill>
        <p:spPr bwMode="auto">
          <a:xfrm>
            <a:off x="6011863" y="2133600"/>
            <a:ext cx="1038225" cy="1143000"/>
          </a:xfrm>
          <a:prstGeom prst="rect">
            <a:avLst/>
          </a:prstGeom>
          <a:noFill/>
          <a:ln w="12700">
            <a:noFill/>
            <a:miter lim="800000"/>
            <a:headEnd/>
            <a:tailEnd/>
          </a:ln>
          <a:effectLst/>
        </p:spPr>
      </p:pic>
      <p:pic>
        <p:nvPicPr>
          <p:cNvPr id="10" name="Picture 2"/>
          <p:cNvPicPr>
            <a:picLocks noChangeAspect="1" noChangeArrowheads="1"/>
          </p:cNvPicPr>
          <p:nvPr/>
        </p:nvPicPr>
        <p:blipFill>
          <a:blip r:embed="rId7" cstate="print"/>
          <a:srcRect/>
          <a:stretch>
            <a:fillRect/>
          </a:stretch>
        </p:blipFill>
        <p:spPr bwMode="auto">
          <a:xfrm>
            <a:off x="7668344" y="1124744"/>
            <a:ext cx="1080120" cy="1390654"/>
          </a:xfrm>
          <a:prstGeom prst="rect">
            <a:avLst/>
          </a:prstGeom>
          <a:noFill/>
          <a:ln w="9525">
            <a:noFill/>
            <a:miter lim="800000"/>
            <a:headEnd/>
            <a:tailEnd/>
          </a:ln>
        </p:spPr>
      </p:pic>
      <p:pic>
        <p:nvPicPr>
          <p:cNvPr id="11" name="Picture 10" descr="ShowCover.aspx?isbn=0321602676&amp;type=f">
            <a:hlinkClick r:id="rId8"/>
          </p:cNvPr>
          <p:cNvPicPr>
            <a:picLocks noChangeAspect="1"/>
          </p:cNvPicPr>
          <p:nvPr/>
        </p:nvPicPr>
        <p:blipFill>
          <a:blip r:embed="rId9" cstate="print"/>
          <a:stretch>
            <a:fillRect/>
          </a:stretch>
        </p:blipFill>
        <p:spPr>
          <a:xfrm>
            <a:off x="8316415" y="2564904"/>
            <a:ext cx="674417" cy="86409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4434"/>
                                        </p:tgtEl>
                                        <p:attrNameLst>
                                          <p:attrName>style.visibility</p:attrName>
                                        </p:attrNameLst>
                                      </p:cBhvr>
                                      <p:to>
                                        <p:strVal val="visible"/>
                                      </p:to>
                                    </p:set>
                                    <p:animEffect transition="in" filter="wipe(up)">
                                      <p:cBhvr>
                                        <p:cTn id="7" dur="500"/>
                                        <p:tgtEl>
                                          <p:spTgt spid="91443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14435">
                                            <p:bg/>
                                          </p:spTgt>
                                        </p:tgtEl>
                                        <p:attrNameLst>
                                          <p:attrName>style.visibility</p:attrName>
                                        </p:attrNameLst>
                                      </p:cBhvr>
                                      <p:to>
                                        <p:strVal val="visible"/>
                                      </p:to>
                                    </p:set>
                                    <p:animEffect transition="in" filter="wipe(up)">
                                      <p:cBhvr>
                                        <p:cTn id="10" dur="500"/>
                                        <p:tgtEl>
                                          <p:spTgt spid="914435">
                                            <p:bg/>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14435">
                                            <p:txEl>
                                              <p:pRg st="0" end="0"/>
                                            </p:txEl>
                                          </p:spTgt>
                                        </p:tgtEl>
                                        <p:attrNameLst>
                                          <p:attrName>style.visibility</p:attrName>
                                        </p:attrNameLst>
                                      </p:cBhvr>
                                      <p:to>
                                        <p:strVal val="visible"/>
                                      </p:to>
                                    </p:set>
                                    <p:animEffect transition="in" filter="wipe(up)">
                                      <p:cBhvr>
                                        <p:cTn id="13" dur="500"/>
                                        <p:tgtEl>
                                          <p:spTgt spid="914435">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14436"/>
                                        </p:tgtEl>
                                        <p:attrNameLst>
                                          <p:attrName>style.visibility</p:attrName>
                                        </p:attrNameLst>
                                      </p:cBhvr>
                                      <p:to>
                                        <p:strVal val="visible"/>
                                      </p:to>
                                    </p:set>
                                    <p:animEffect transition="in" filter="fade">
                                      <p:cBhvr>
                                        <p:cTn id="17" dur="500"/>
                                        <p:tgtEl>
                                          <p:spTgt spid="91443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914435">
                                            <p:txEl>
                                              <p:pRg st="1" end="1"/>
                                            </p:txEl>
                                          </p:spTgt>
                                        </p:tgtEl>
                                        <p:attrNameLst>
                                          <p:attrName>style.visibility</p:attrName>
                                        </p:attrNameLst>
                                      </p:cBhvr>
                                      <p:to>
                                        <p:strVal val="visible"/>
                                      </p:to>
                                    </p:set>
                                    <p:animEffect transition="in" filter="wipe(up)">
                                      <p:cBhvr>
                                        <p:cTn id="29" dur="500"/>
                                        <p:tgtEl>
                                          <p:spTgt spid="91443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14435">
                                            <p:txEl>
                                              <p:pRg st="2" end="2"/>
                                            </p:txEl>
                                          </p:spTgt>
                                        </p:tgtEl>
                                        <p:attrNameLst>
                                          <p:attrName>style.visibility</p:attrName>
                                        </p:attrNameLst>
                                      </p:cBhvr>
                                      <p:to>
                                        <p:strVal val="visible"/>
                                      </p:to>
                                    </p:set>
                                    <p:animEffect transition="in" filter="wipe(up)">
                                      <p:cBhvr>
                                        <p:cTn id="34" dur="500"/>
                                        <p:tgtEl>
                                          <p:spTgt spid="914435">
                                            <p:txEl>
                                              <p:pRg st="2" end="2"/>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14438"/>
                                        </p:tgtEl>
                                        <p:attrNameLst>
                                          <p:attrName>style.visibility</p:attrName>
                                        </p:attrNameLst>
                                      </p:cBhvr>
                                      <p:to>
                                        <p:strVal val="visible"/>
                                      </p:to>
                                    </p:set>
                                    <p:animEffect transition="in" filter="fade">
                                      <p:cBhvr>
                                        <p:cTn id="38" dur="2000"/>
                                        <p:tgtEl>
                                          <p:spTgt spid="914438"/>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914435">
                                            <p:txEl>
                                              <p:pRg st="3" end="3"/>
                                            </p:txEl>
                                          </p:spTgt>
                                        </p:tgtEl>
                                        <p:attrNameLst>
                                          <p:attrName>style.visibility</p:attrName>
                                        </p:attrNameLst>
                                      </p:cBhvr>
                                      <p:to>
                                        <p:strVal val="visible"/>
                                      </p:to>
                                    </p:set>
                                    <p:animEffect transition="in" filter="wipe(up)">
                                      <p:cBhvr>
                                        <p:cTn id="42" dur="500"/>
                                        <p:tgtEl>
                                          <p:spTgt spid="91443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14435">
                                            <p:txEl>
                                              <p:pRg st="4" end="4"/>
                                            </p:txEl>
                                          </p:spTgt>
                                        </p:tgtEl>
                                        <p:attrNameLst>
                                          <p:attrName>style.visibility</p:attrName>
                                        </p:attrNameLst>
                                      </p:cBhvr>
                                      <p:to>
                                        <p:strVal val="visible"/>
                                      </p:to>
                                    </p:set>
                                    <p:animEffect transition="in" filter="wipe(up)">
                                      <p:cBhvr>
                                        <p:cTn id="47" dur="500"/>
                                        <p:tgtEl>
                                          <p:spTgt spid="914435">
                                            <p:txEl>
                                              <p:pRg st="4" end="4"/>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914437"/>
                                        </p:tgtEl>
                                        <p:attrNameLst>
                                          <p:attrName>style.visibility</p:attrName>
                                        </p:attrNameLst>
                                      </p:cBhvr>
                                      <p:to>
                                        <p:strVal val="visible"/>
                                      </p:to>
                                    </p:set>
                                    <p:animEffect transition="in" filter="fade">
                                      <p:cBhvr>
                                        <p:cTn id="51" dur="2000"/>
                                        <p:tgtEl>
                                          <p:spTgt spid="914437"/>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914435">
                                            <p:txEl>
                                              <p:pRg st="5" end="5"/>
                                            </p:txEl>
                                          </p:spTgt>
                                        </p:tgtEl>
                                        <p:attrNameLst>
                                          <p:attrName>style.visibility</p:attrName>
                                        </p:attrNameLst>
                                      </p:cBhvr>
                                      <p:to>
                                        <p:strVal val="visible"/>
                                      </p:to>
                                    </p:set>
                                    <p:animEffect transition="in" filter="wipe(up)">
                                      <p:cBhvr>
                                        <p:cTn id="55" dur="500"/>
                                        <p:tgtEl>
                                          <p:spTgt spid="91443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914435">
                                            <p:txEl>
                                              <p:pRg st="6" end="6"/>
                                            </p:txEl>
                                          </p:spTgt>
                                        </p:tgtEl>
                                        <p:attrNameLst>
                                          <p:attrName>style.visibility</p:attrName>
                                        </p:attrNameLst>
                                      </p:cBhvr>
                                      <p:to>
                                        <p:strVal val="visible"/>
                                      </p:to>
                                    </p:set>
                                    <p:animEffect transition="in" filter="wipe(up)">
                                      <p:cBhvr>
                                        <p:cTn id="60" dur="500"/>
                                        <p:tgtEl>
                                          <p:spTgt spid="914435">
                                            <p:txEl>
                                              <p:pRg st="6" end="6"/>
                                            </p:txEl>
                                          </p:spTgt>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914435">
                                            <p:txEl>
                                              <p:pRg st="7" end="7"/>
                                            </p:txEl>
                                          </p:spTgt>
                                        </p:tgtEl>
                                        <p:attrNameLst>
                                          <p:attrName>style.visibility</p:attrName>
                                        </p:attrNameLst>
                                      </p:cBhvr>
                                      <p:to>
                                        <p:strVal val="visible"/>
                                      </p:to>
                                    </p:set>
                                    <p:animEffect transition="in" filter="wipe(up)">
                                      <p:cBhvr>
                                        <p:cTn id="64" dur="500"/>
                                        <p:tgtEl>
                                          <p:spTgt spid="914435">
                                            <p:txEl>
                                              <p:pRg st="7" end="7"/>
                                            </p:tx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914435">
                                            <p:txEl>
                                              <p:pRg st="8" end="8"/>
                                            </p:txEl>
                                          </p:spTgt>
                                        </p:tgtEl>
                                        <p:attrNameLst>
                                          <p:attrName>style.visibility</p:attrName>
                                        </p:attrNameLst>
                                      </p:cBhvr>
                                      <p:to>
                                        <p:strVal val="visible"/>
                                      </p:to>
                                    </p:set>
                                    <p:animEffect transition="in" filter="wipe(up)">
                                      <p:cBhvr>
                                        <p:cTn id="67" dur="500"/>
                                        <p:tgtEl>
                                          <p:spTgt spid="914435">
                                            <p:txEl>
                                              <p:pRg st="8" end="8"/>
                                            </p:txEl>
                                          </p:spTgt>
                                        </p:tgtEl>
                                      </p:cBhvr>
                                    </p:animEffect>
                                  </p:childTnLst>
                                </p:cTn>
                              </p:par>
                            </p:childTnLst>
                          </p:cTn>
                        </p:par>
                        <p:par>
                          <p:cTn id="68" fill="hold">
                            <p:stCondLst>
                              <p:cond delay="1000"/>
                            </p:stCondLst>
                            <p:childTnLst>
                              <p:par>
                                <p:cTn id="69" presetID="22" presetClass="entr" presetSubtype="1" fill="hold" grpId="0" nodeType="afterEffect">
                                  <p:stCondLst>
                                    <p:cond delay="0"/>
                                  </p:stCondLst>
                                  <p:childTnLst>
                                    <p:set>
                                      <p:cBhvr>
                                        <p:cTn id="70" dur="1" fill="hold">
                                          <p:stCondLst>
                                            <p:cond delay="0"/>
                                          </p:stCondLst>
                                        </p:cTn>
                                        <p:tgtEl>
                                          <p:spTgt spid="914435">
                                            <p:txEl>
                                              <p:pRg st="9" end="9"/>
                                            </p:txEl>
                                          </p:spTgt>
                                        </p:tgtEl>
                                        <p:attrNameLst>
                                          <p:attrName>style.visibility</p:attrName>
                                        </p:attrNameLst>
                                      </p:cBhvr>
                                      <p:to>
                                        <p:strVal val="visible"/>
                                      </p:to>
                                    </p:set>
                                    <p:animEffect transition="in" filter="wipe(up)">
                                      <p:cBhvr>
                                        <p:cTn id="71" dur="500"/>
                                        <p:tgtEl>
                                          <p:spTgt spid="914435">
                                            <p:txEl>
                                              <p:pRg st="9" end="9"/>
                                            </p:tx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914435">
                                            <p:txEl>
                                              <p:pRg st="10" end="10"/>
                                            </p:txEl>
                                          </p:spTgt>
                                        </p:tgtEl>
                                        <p:attrNameLst>
                                          <p:attrName>style.visibility</p:attrName>
                                        </p:attrNameLst>
                                      </p:cBhvr>
                                      <p:to>
                                        <p:strVal val="visible"/>
                                      </p:to>
                                    </p:set>
                                    <p:animEffect transition="in" filter="wipe(up)">
                                      <p:cBhvr>
                                        <p:cTn id="74" dur="500"/>
                                        <p:tgtEl>
                                          <p:spTgt spid="914435">
                                            <p:txEl>
                                              <p:pRg st="10" end="10"/>
                                            </p:txEl>
                                          </p:spTgt>
                                        </p:tgtEl>
                                      </p:cBhvr>
                                    </p:animEffect>
                                  </p:childTnLst>
                                </p:cTn>
                              </p:par>
                            </p:childTnLst>
                          </p:cTn>
                        </p:par>
                        <p:par>
                          <p:cTn id="75" fill="hold">
                            <p:stCondLst>
                              <p:cond delay="1500"/>
                            </p:stCondLst>
                            <p:childTnLst>
                              <p:par>
                                <p:cTn id="76" presetID="22" presetClass="entr" presetSubtype="1" fill="hold" grpId="0" nodeType="afterEffect">
                                  <p:stCondLst>
                                    <p:cond delay="0"/>
                                  </p:stCondLst>
                                  <p:childTnLst>
                                    <p:set>
                                      <p:cBhvr>
                                        <p:cTn id="77" dur="1" fill="hold">
                                          <p:stCondLst>
                                            <p:cond delay="0"/>
                                          </p:stCondLst>
                                        </p:cTn>
                                        <p:tgtEl>
                                          <p:spTgt spid="914435">
                                            <p:txEl>
                                              <p:pRg st="11" end="11"/>
                                            </p:txEl>
                                          </p:spTgt>
                                        </p:tgtEl>
                                        <p:attrNameLst>
                                          <p:attrName>style.visibility</p:attrName>
                                        </p:attrNameLst>
                                      </p:cBhvr>
                                      <p:to>
                                        <p:strVal val="visible"/>
                                      </p:to>
                                    </p:set>
                                    <p:animEffect transition="in" filter="wipe(up)">
                                      <p:cBhvr>
                                        <p:cTn id="78" dur="500"/>
                                        <p:tgtEl>
                                          <p:spTgt spid="914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4" grpId="0" animBg="1"/>
      <p:bldP spid="914435"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7458" name="TPQuestion"/>
          <p:cNvSpPr>
            <a:spLocks noGrp="1" noChangeArrowheads="1"/>
          </p:cNvSpPr>
          <p:nvPr>
            <p:ph type="title"/>
          </p:nvPr>
        </p:nvSpPr>
        <p:spPr>
          <a:ln/>
        </p:spPr>
        <p:txBody>
          <a:bodyPr/>
          <a:lstStyle/>
          <a:p>
            <a:r>
              <a:rPr lang="en-GB" sz="3200"/>
              <a:t>How much of the reading have you done?</a:t>
            </a:r>
          </a:p>
        </p:txBody>
      </p:sp>
      <p:sp>
        <p:nvSpPr>
          <p:cNvPr id="6"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7" name="Slide Number Placeholder 5"/>
          <p:cNvSpPr>
            <a:spLocks noGrp="1"/>
          </p:cNvSpPr>
          <p:nvPr>
            <p:ph type="sldNum" sz="quarter" idx="12"/>
          </p:nvPr>
        </p:nvSpPr>
        <p:spPr/>
        <p:txBody>
          <a:bodyPr/>
          <a:lstStyle/>
          <a:p>
            <a:fld id="{118D434B-8D9B-4F14-B5BD-A076003F0EA8}" type="slidenum">
              <a:rPr lang="en-GB"/>
              <a:pPr/>
              <a:t>17</a:t>
            </a:fld>
            <a:endParaRPr lang="en-GB"/>
          </a:p>
        </p:txBody>
      </p:sp>
      <p:sp>
        <p:nvSpPr>
          <p:cNvPr id="787461" name="vote">
            <a:hlinkClick r:id="rId6" action="ppaction://program"/>
          </p:cNvPr>
          <p:cNvSpPr>
            <a:spLocks noChangeArrowheads="1"/>
          </p:cNvSpPr>
          <p:nvPr/>
        </p:nvSpPr>
        <p:spPr bwMode="auto">
          <a:xfrm>
            <a:off x="8229600" y="5943600"/>
            <a:ext cx="914400" cy="914400"/>
          </a:xfrm>
          <a:prstGeom prst="rect">
            <a:avLst/>
          </a:prstGeom>
          <a:noFill/>
          <a:ln w="12700">
            <a:noFill/>
            <a:miter lim="800000"/>
            <a:headEnd/>
            <a:tailEnd/>
          </a:ln>
          <a:effectLst/>
        </p:spPr>
        <p:txBody>
          <a:bodyPr wrap="none" anchor="ctr"/>
          <a:lstStyle/>
          <a:p>
            <a:endParaRPr lang="en-GB"/>
          </a:p>
        </p:txBody>
      </p:sp>
      <p:graphicFrame>
        <p:nvGraphicFramePr>
          <p:cNvPr id="9" name="TPChart"/>
          <p:cNvGraphicFramePr>
            <a:graphicFrameLocks noChangeAspect="1"/>
          </p:cNvGraphicFramePr>
          <p:nvPr/>
        </p:nvGraphicFramePr>
        <p:xfrm>
          <a:off x="4508500" y="1651000"/>
          <a:ext cx="4572000" cy="5143500"/>
        </p:xfrm>
        <a:graphic>
          <a:graphicData uri="http://schemas.openxmlformats.org/presentationml/2006/ole">
            <p:oleObj spid="_x0000_s787463" name="Chart" r:id="rId7" imgW="4572163" imgH="5143398" progId="MSGraph.Chart.8">
              <p:embed followColorScheme="full"/>
            </p:oleObj>
          </a:graphicData>
        </a:graphic>
      </p:graphicFrame>
      <p:sp>
        <p:nvSpPr>
          <p:cNvPr id="787459" name="TPAnswers"/>
          <p:cNvSpPr>
            <a:spLocks noGrp="1" noChangeArrowheads="1"/>
          </p:cNvSpPr>
          <p:nvPr>
            <p:ph idx="1"/>
            <p:custDataLst>
              <p:tags r:id="rId3"/>
            </p:custDataLst>
          </p:nvPr>
        </p:nvSpPr>
        <p:spPr>
          <a:xfrm>
            <a:off x="685800" y="1600200"/>
            <a:ext cx="7773988" cy="4565650"/>
          </a:xfrm>
          <a:ln/>
        </p:spPr>
        <p:txBody>
          <a:bodyPr>
            <a:noAutofit/>
          </a:bodyPr>
          <a:lstStyle/>
          <a:p>
            <a:pPr marL="514350" indent="-514350">
              <a:buFontTx/>
              <a:buAutoNum type="arabicPeriod"/>
            </a:pPr>
            <a:r>
              <a:rPr lang="en-GB" sz="2800" dirty="0" smtClean="0"/>
              <a:t>0</a:t>
            </a:r>
            <a:r>
              <a:rPr lang="en-GB" sz="2800" dirty="0"/>
              <a:t>% (none of it)</a:t>
            </a:r>
          </a:p>
          <a:p>
            <a:pPr marL="514350" indent="-514350">
              <a:buFontTx/>
              <a:buAutoNum type="arabicPeriod"/>
            </a:pPr>
            <a:r>
              <a:rPr lang="en-GB" sz="2800" dirty="0" smtClean="0"/>
              <a:t>33</a:t>
            </a:r>
            <a:r>
              <a:rPr lang="en-GB" sz="2800" dirty="0"/>
              <a:t>% (about a third)</a:t>
            </a:r>
          </a:p>
          <a:p>
            <a:pPr marL="514350" indent="-514350">
              <a:buFontTx/>
              <a:buAutoNum type="arabicPeriod"/>
            </a:pPr>
            <a:r>
              <a:rPr lang="en-GB" sz="2800" dirty="0" smtClean="0"/>
              <a:t>50</a:t>
            </a:r>
            <a:r>
              <a:rPr lang="en-GB" sz="2800" dirty="0"/>
              <a:t>% (half)</a:t>
            </a:r>
          </a:p>
          <a:p>
            <a:pPr marL="514350" indent="-514350">
              <a:buFontTx/>
              <a:buAutoNum type="arabicPeriod"/>
            </a:pPr>
            <a:r>
              <a:rPr lang="en-GB" sz="2800" dirty="0" smtClean="0"/>
              <a:t>67</a:t>
            </a:r>
            <a:r>
              <a:rPr lang="en-GB" sz="2800" dirty="0"/>
              <a:t>% (most of it)</a:t>
            </a:r>
          </a:p>
          <a:p>
            <a:pPr marL="514350" indent="-514350">
              <a:buFontTx/>
              <a:buAutoNum type="arabicPeriod"/>
            </a:pPr>
            <a:r>
              <a:rPr lang="en-GB" sz="2800" dirty="0" smtClean="0"/>
              <a:t>100</a:t>
            </a:r>
            <a:r>
              <a:rPr lang="en-GB" sz="2800" dirty="0"/>
              <a:t>% (all of it)</a:t>
            </a:r>
          </a:p>
          <a:p>
            <a:pPr marL="514350" indent="-514350">
              <a:buFontTx/>
              <a:buAutoNum type="arabicPeriod"/>
            </a:pPr>
            <a:r>
              <a:rPr lang="en-GB" sz="2800" dirty="0" smtClean="0"/>
              <a:t>What </a:t>
            </a:r>
            <a:r>
              <a:rPr lang="en-GB" sz="2800" dirty="0"/>
              <a:t>reading?</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ln/>
        </p:spPr>
        <p:txBody>
          <a:bodyPr/>
          <a:lstStyle/>
          <a:p>
            <a:r>
              <a:rPr lang="en-GB" sz="3200" dirty="0" smtClean="0"/>
              <a:t>Quickie from last week: </a:t>
            </a:r>
            <a:r>
              <a:rPr lang="en-GB" sz="3200" dirty="0"/>
              <a:t>Specificity (</a:t>
            </a:r>
            <a:r>
              <a:rPr lang="en-GB" sz="3200" dirty="0" smtClean="0">
                <a:hlinkClick r:id="rId4"/>
              </a:rPr>
              <a:t>url</a:t>
            </a:r>
            <a:r>
              <a:rPr lang="en-GB" sz="3200" dirty="0" smtClean="0"/>
              <a:t>)</a:t>
            </a:r>
            <a:endParaRPr lang="en-GB" sz="3200" dirty="0"/>
          </a:p>
        </p:txBody>
      </p:sp>
      <p:sp>
        <p:nvSpPr>
          <p:cNvPr id="727043" name="Rectangle 3"/>
          <p:cNvSpPr>
            <a:spLocks noGrp="1" noChangeArrowheads="1"/>
          </p:cNvSpPr>
          <p:nvPr>
            <p:ph idx="1"/>
          </p:nvPr>
        </p:nvSpPr>
        <p:spPr>
          <a:ln/>
        </p:spPr>
        <p:txBody>
          <a:bodyPr/>
          <a:lstStyle/>
          <a:p>
            <a:pPr marL="0" indent="0">
              <a:lnSpc>
                <a:spcPct val="80000"/>
              </a:lnSpc>
              <a:buFontTx/>
              <a:buNone/>
            </a:pPr>
            <a:r>
              <a:rPr lang="en-GB" sz="2000" b="1" dirty="0">
                <a:latin typeface="Courier New" pitchFamily="49" charset="0"/>
              </a:rPr>
              <a:t>&lt;html&gt;</a:t>
            </a:r>
          </a:p>
          <a:p>
            <a:pPr marL="0" indent="0">
              <a:lnSpc>
                <a:spcPct val="80000"/>
              </a:lnSpc>
              <a:buFontTx/>
              <a:buNone/>
            </a:pPr>
            <a:r>
              <a:rPr lang="en-GB" sz="2000" b="1" dirty="0">
                <a:latin typeface="Courier New" pitchFamily="49" charset="0"/>
              </a:rPr>
              <a:t>&lt;head&gt;&lt;style type="text/</a:t>
            </a:r>
            <a:r>
              <a:rPr lang="en-GB" sz="2000" b="1" dirty="0" err="1">
                <a:latin typeface="Courier New" pitchFamily="49" charset="0"/>
              </a:rPr>
              <a:t>css</a:t>
            </a:r>
            <a:r>
              <a:rPr lang="en-GB" sz="2000" b="1" dirty="0">
                <a:latin typeface="Courier New" pitchFamily="49" charset="0"/>
              </a:rPr>
              <a:t>"&gt;</a:t>
            </a:r>
          </a:p>
          <a:p>
            <a:pPr marL="0" indent="0">
              <a:lnSpc>
                <a:spcPct val="80000"/>
              </a:lnSpc>
              <a:buFontTx/>
              <a:buNone/>
            </a:pPr>
            <a:r>
              <a:rPr lang="en-GB" sz="2000" b="1" dirty="0">
                <a:latin typeface="Courier New" pitchFamily="49" charset="0"/>
              </a:rPr>
              <a:t>	body {</a:t>
            </a:r>
            <a:r>
              <a:rPr lang="en-GB" sz="2000" b="1" dirty="0" err="1">
                <a:latin typeface="Courier New" pitchFamily="49" charset="0"/>
              </a:rPr>
              <a:t>color:black</a:t>
            </a:r>
            <a:r>
              <a:rPr lang="en-GB" sz="2000" b="1" dirty="0">
                <a:latin typeface="Courier New" pitchFamily="49" charset="0"/>
              </a:rPr>
              <a:t>;}</a:t>
            </a:r>
          </a:p>
          <a:p>
            <a:pPr marL="0" indent="0">
              <a:lnSpc>
                <a:spcPct val="80000"/>
              </a:lnSpc>
              <a:buFontTx/>
              <a:buNone/>
            </a:pPr>
            <a:r>
              <a:rPr lang="en-GB" sz="2000" b="1" dirty="0">
                <a:latin typeface="Courier New" pitchFamily="49" charset="0"/>
              </a:rPr>
              <a:t>	body	</a:t>
            </a:r>
            <a:r>
              <a:rPr lang="en-GB" sz="2000" b="1" dirty="0" err="1">
                <a:solidFill>
                  <a:srgbClr val="FF9900"/>
                </a:solidFill>
                <a:latin typeface="Courier New" pitchFamily="49" charset="0"/>
              </a:rPr>
              <a:t>p#this</a:t>
            </a:r>
            <a:r>
              <a:rPr lang="en-GB" sz="2000" b="1" dirty="0">
                <a:solidFill>
                  <a:srgbClr val="FF9900"/>
                </a:solidFill>
                <a:latin typeface="Courier New" pitchFamily="49" charset="0"/>
              </a:rPr>
              <a:t> {</a:t>
            </a:r>
            <a:r>
              <a:rPr lang="en-GB" sz="2000" b="1" dirty="0" err="1">
                <a:solidFill>
                  <a:srgbClr val="FF9900"/>
                </a:solidFill>
                <a:latin typeface="Courier New" pitchFamily="49" charset="0"/>
              </a:rPr>
              <a:t>color:orange</a:t>
            </a:r>
            <a:r>
              <a:rPr lang="en-GB" sz="2000" b="1" dirty="0">
                <a:solidFill>
                  <a:srgbClr val="FF9900"/>
                </a:solidFill>
                <a:latin typeface="Courier New" pitchFamily="49" charset="0"/>
              </a:rPr>
              <a:t>;}</a:t>
            </a:r>
          </a:p>
          <a:p>
            <a:pPr marL="0" indent="0">
              <a:lnSpc>
                <a:spcPct val="80000"/>
              </a:lnSpc>
              <a:buFontTx/>
              <a:buNone/>
            </a:pPr>
            <a:r>
              <a:rPr lang="en-GB" sz="2000" b="1" dirty="0">
                <a:latin typeface="Courier New" pitchFamily="49" charset="0"/>
              </a:rPr>
              <a:t>		</a:t>
            </a:r>
            <a:r>
              <a:rPr lang="en-GB" sz="2000" b="1" dirty="0" err="1">
                <a:solidFill>
                  <a:schemeClr val="accent4">
                    <a:lumMod val="60000"/>
                    <a:lumOff val="40000"/>
                  </a:schemeClr>
                </a:solidFill>
                <a:latin typeface="Courier New" pitchFamily="49" charset="0"/>
              </a:rPr>
              <a:t>p#this</a:t>
            </a:r>
            <a:r>
              <a:rPr lang="en-GB" sz="2000" b="1" dirty="0">
                <a:solidFill>
                  <a:schemeClr val="accent4">
                    <a:lumMod val="60000"/>
                    <a:lumOff val="40000"/>
                  </a:schemeClr>
                </a:solidFill>
                <a:latin typeface="Courier New" pitchFamily="49" charset="0"/>
              </a:rPr>
              <a:t> {</a:t>
            </a:r>
            <a:r>
              <a:rPr lang="en-GB" sz="2000" b="1" dirty="0" err="1">
                <a:solidFill>
                  <a:schemeClr val="accent4">
                    <a:lumMod val="60000"/>
                    <a:lumOff val="40000"/>
                  </a:schemeClr>
                </a:solidFill>
                <a:latin typeface="Courier New" pitchFamily="49" charset="0"/>
              </a:rPr>
              <a:t>color:green</a:t>
            </a:r>
            <a:r>
              <a:rPr lang="en-GB" sz="2000" b="1" dirty="0">
                <a:solidFill>
                  <a:schemeClr val="accent4">
                    <a:lumMod val="60000"/>
                    <a:lumOff val="40000"/>
                  </a:schemeClr>
                </a:solidFill>
                <a:latin typeface="Courier New" pitchFamily="49" charset="0"/>
              </a:rPr>
              <a:t>;}</a:t>
            </a:r>
          </a:p>
          <a:p>
            <a:pPr marL="0" indent="0">
              <a:lnSpc>
                <a:spcPct val="80000"/>
              </a:lnSpc>
              <a:buFontTx/>
              <a:buNone/>
            </a:pPr>
            <a:r>
              <a:rPr lang="en-GB" sz="2000" b="1" dirty="0">
                <a:latin typeface="Courier New" pitchFamily="49" charset="0"/>
              </a:rPr>
              <a:t>		</a:t>
            </a:r>
            <a:r>
              <a:rPr lang="en-GB" sz="2000" b="1" dirty="0" err="1">
                <a:solidFill>
                  <a:schemeClr val="accent2">
                    <a:lumMod val="40000"/>
                    <a:lumOff val="60000"/>
                  </a:schemeClr>
                </a:solidFill>
                <a:latin typeface="Courier New" pitchFamily="49" charset="0"/>
              </a:rPr>
              <a:t>p.that</a:t>
            </a:r>
            <a:r>
              <a:rPr lang="en-GB" sz="2000" b="1" dirty="0">
                <a:solidFill>
                  <a:schemeClr val="accent2">
                    <a:lumMod val="40000"/>
                    <a:lumOff val="60000"/>
                  </a:schemeClr>
                </a:solidFill>
                <a:latin typeface="Courier New" pitchFamily="49" charset="0"/>
              </a:rPr>
              <a:t> {</a:t>
            </a:r>
            <a:r>
              <a:rPr lang="en-GB" sz="2000" b="1" dirty="0" err="1">
                <a:solidFill>
                  <a:schemeClr val="accent2">
                    <a:lumMod val="40000"/>
                    <a:lumOff val="60000"/>
                  </a:schemeClr>
                </a:solidFill>
                <a:latin typeface="Courier New" pitchFamily="49" charset="0"/>
              </a:rPr>
              <a:t>color:blue</a:t>
            </a:r>
            <a:r>
              <a:rPr lang="en-GB" sz="2000" b="1" dirty="0">
                <a:solidFill>
                  <a:schemeClr val="accent2">
                    <a:lumMod val="40000"/>
                    <a:lumOff val="60000"/>
                  </a:schemeClr>
                </a:solidFill>
                <a:latin typeface="Courier New" pitchFamily="49" charset="0"/>
              </a:rPr>
              <a:t>;}</a:t>
            </a:r>
          </a:p>
          <a:p>
            <a:pPr marL="0" indent="0">
              <a:lnSpc>
                <a:spcPct val="80000"/>
              </a:lnSpc>
              <a:buFontTx/>
              <a:buNone/>
            </a:pPr>
            <a:r>
              <a:rPr lang="en-GB" sz="2000" b="1" dirty="0">
                <a:latin typeface="Courier New" pitchFamily="49" charset="0"/>
              </a:rPr>
              <a:t>		</a:t>
            </a:r>
            <a:r>
              <a:rPr lang="en-GB" sz="2000" b="1" dirty="0">
                <a:solidFill>
                  <a:srgbClr val="FF0000"/>
                </a:solidFill>
                <a:latin typeface="Courier New" pitchFamily="49" charset="0"/>
              </a:rPr>
              <a:t>p {</a:t>
            </a:r>
            <a:r>
              <a:rPr lang="en-GB" sz="2000" b="1" dirty="0" err="1">
                <a:solidFill>
                  <a:srgbClr val="FF0000"/>
                </a:solidFill>
                <a:latin typeface="Courier New" pitchFamily="49" charset="0"/>
              </a:rPr>
              <a:t>color:red</a:t>
            </a:r>
            <a:r>
              <a:rPr lang="en-GB" sz="2000" b="1" dirty="0">
                <a:solidFill>
                  <a:srgbClr val="FF0000"/>
                </a:solidFill>
                <a:latin typeface="Courier New" pitchFamily="49" charset="0"/>
              </a:rPr>
              <a:t>;}</a:t>
            </a:r>
          </a:p>
          <a:p>
            <a:pPr marL="0" indent="0">
              <a:lnSpc>
                <a:spcPct val="80000"/>
              </a:lnSpc>
              <a:buFontTx/>
              <a:buNone/>
            </a:pPr>
            <a:r>
              <a:rPr lang="en-GB" sz="2000" b="1" dirty="0">
                <a:latin typeface="Courier New" pitchFamily="49" charset="0"/>
              </a:rPr>
              <a:t>&lt;/style&gt;&lt;/head&gt;</a:t>
            </a:r>
          </a:p>
          <a:p>
            <a:pPr marL="0" indent="0">
              <a:lnSpc>
                <a:spcPct val="80000"/>
              </a:lnSpc>
              <a:buFontTx/>
              <a:buNone/>
            </a:pPr>
            <a:r>
              <a:rPr lang="en-GB" sz="2000" b="1" dirty="0">
                <a:latin typeface="Courier New" pitchFamily="49" charset="0"/>
              </a:rPr>
              <a:t>&lt;body&gt;</a:t>
            </a:r>
          </a:p>
          <a:p>
            <a:pPr marL="0" indent="0">
              <a:lnSpc>
                <a:spcPct val="80000"/>
              </a:lnSpc>
              <a:buFontTx/>
              <a:buNone/>
            </a:pPr>
            <a:r>
              <a:rPr lang="en-GB" sz="2000" b="1" dirty="0">
                <a:latin typeface="Courier New" pitchFamily="49" charset="0"/>
              </a:rPr>
              <a:t>&lt;</a:t>
            </a:r>
            <a:r>
              <a:rPr lang="en-GB" sz="2000" b="1" dirty="0">
                <a:solidFill>
                  <a:srgbClr val="FF0000"/>
                </a:solidFill>
                <a:latin typeface="Courier New" pitchFamily="49" charset="0"/>
              </a:rPr>
              <a:t>p</a:t>
            </a:r>
            <a:r>
              <a:rPr lang="en-GB" sz="2000" b="1" dirty="0">
                <a:latin typeface="Courier New" pitchFamily="49" charset="0"/>
              </a:rPr>
              <a:t> </a:t>
            </a:r>
            <a:r>
              <a:rPr lang="en-GB" sz="2000" b="1" dirty="0">
                <a:solidFill>
                  <a:schemeClr val="accent4">
                    <a:lumMod val="60000"/>
                    <a:lumOff val="40000"/>
                  </a:schemeClr>
                </a:solidFill>
                <a:latin typeface="Courier New" pitchFamily="49" charset="0"/>
              </a:rPr>
              <a:t>id="this" </a:t>
            </a:r>
            <a:r>
              <a:rPr lang="en-GB" sz="2000" b="1" dirty="0">
                <a:solidFill>
                  <a:schemeClr val="accent2">
                    <a:lumMod val="40000"/>
                    <a:lumOff val="60000"/>
                  </a:schemeClr>
                </a:solidFill>
                <a:latin typeface="Courier New" pitchFamily="49" charset="0"/>
              </a:rPr>
              <a:t>class="that"</a:t>
            </a:r>
            <a:r>
              <a:rPr lang="en-GB" sz="2000" b="1" dirty="0">
                <a:latin typeface="Courier New" pitchFamily="49" charset="0"/>
              </a:rPr>
              <a:t>&gt;</a:t>
            </a:r>
          </a:p>
          <a:p>
            <a:pPr marL="0" indent="0">
              <a:lnSpc>
                <a:spcPct val="80000"/>
              </a:lnSpc>
              <a:buFontTx/>
              <a:buNone/>
            </a:pPr>
            <a:r>
              <a:rPr lang="en-GB" sz="2000" b="1" dirty="0">
                <a:latin typeface="Courier New" pitchFamily="49" charset="0"/>
              </a:rPr>
              <a:t>	What's the colour of the text?</a:t>
            </a:r>
          </a:p>
          <a:p>
            <a:pPr marL="0" indent="0">
              <a:lnSpc>
                <a:spcPct val="80000"/>
              </a:lnSpc>
              <a:buFontTx/>
              <a:buNone/>
            </a:pPr>
            <a:r>
              <a:rPr lang="en-GB" sz="2000" b="1" dirty="0">
                <a:latin typeface="Courier New" pitchFamily="49" charset="0"/>
              </a:rPr>
              <a:t>&lt;/</a:t>
            </a:r>
            <a:r>
              <a:rPr lang="en-GB" sz="2000" b="1" dirty="0">
                <a:solidFill>
                  <a:srgbClr val="FF0000"/>
                </a:solidFill>
                <a:latin typeface="Courier New" pitchFamily="49" charset="0"/>
              </a:rPr>
              <a:t>p</a:t>
            </a:r>
            <a:r>
              <a:rPr lang="en-GB" sz="2000" b="1" dirty="0">
                <a:latin typeface="Courier New" pitchFamily="49" charset="0"/>
              </a:rPr>
              <a:t>&gt;</a:t>
            </a:r>
          </a:p>
          <a:p>
            <a:pPr marL="0" indent="0">
              <a:lnSpc>
                <a:spcPct val="80000"/>
              </a:lnSpc>
              <a:buFontTx/>
              <a:buNone/>
            </a:pPr>
            <a:r>
              <a:rPr lang="en-GB" sz="2000" b="1" dirty="0">
                <a:latin typeface="Courier New" pitchFamily="49" charset="0"/>
              </a:rPr>
              <a:t>&lt;/body&gt;</a:t>
            </a:r>
          </a:p>
          <a:p>
            <a:pPr marL="0" indent="0">
              <a:lnSpc>
                <a:spcPct val="80000"/>
              </a:lnSpc>
              <a:buNone/>
            </a:pPr>
            <a:r>
              <a:rPr lang="en-GB" sz="2000" b="1" dirty="0">
                <a:latin typeface="Courier New" pitchFamily="49" charset="0"/>
              </a:rPr>
              <a:t>&lt;/</a:t>
            </a:r>
            <a:r>
              <a:rPr lang="en-GB" sz="2000" b="1" dirty="0" smtClean="0">
                <a:latin typeface="Courier New" pitchFamily="49" charset="0"/>
              </a:rPr>
              <a:t>html&gt;</a:t>
            </a:r>
            <a:endParaRPr lang="en-GB" sz="2000" dirty="0" smtClean="0">
              <a:solidFill>
                <a:schemeClr val="tx2"/>
              </a:solidFill>
              <a:latin typeface="Consolas" pitchFamily="49" charset="0"/>
            </a:endParaRPr>
          </a:p>
          <a:p>
            <a:pPr marL="0" indent="0">
              <a:lnSpc>
                <a:spcPct val="80000"/>
              </a:lnSpc>
              <a:buFontTx/>
              <a:buNone/>
            </a:pPr>
            <a:endParaRPr lang="en-GB" sz="2000" b="1" dirty="0">
              <a:latin typeface="Courier New" pitchFamily="49" charset="0"/>
            </a:endParaRPr>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8B913EAE-E475-4558-93F4-3B892C9E54A2}" type="slidenum">
              <a:rPr lang="en-GB"/>
              <a:pPr/>
              <a:t>18</a:t>
            </a:fld>
            <a:endParaRPr lang="en-GB"/>
          </a:p>
        </p:txBody>
      </p:sp>
      <p:sp>
        <p:nvSpPr>
          <p:cNvPr id="8" name="TextBox 7"/>
          <p:cNvSpPr txBox="1"/>
          <p:nvPr/>
        </p:nvSpPr>
        <p:spPr>
          <a:xfrm>
            <a:off x="6228184" y="6021288"/>
            <a:ext cx="2844048" cy="369332"/>
          </a:xfrm>
          <a:prstGeom prst="rect">
            <a:avLst/>
          </a:prstGeom>
          <a:noFill/>
        </p:spPr>
        <p:txBody>
          <a:bodyPr wrap="none" rtlCol="0">
            <a:spAutoFit/>
          </a:bodyPr>
          <a:lstStyle/>
          <a:p>
            <a:pPr algn="l"/>
            <a:r>
              <a:rPr lang="en-GB" sz="1800" dirty="0" err="1" smtClean="0">
                <a:solidFill>
                  <a:schemeClr val="tx2"/>
                </a:solidFill>
                <a:latin typeface="Consolas" pitchFamily="49" charset="0"/>
                <a:hlinkClick r:id="rId5"/>
              </a:rPr>
              <a:t>MozillaThimble</a:t>
            </a:r>
            <a:r>
              <a:rPr lang="en-GB" sz="1800" dirty="0" smtClean="0">
                <a:solidFill>
                  <a:schemeClr val="tx2"/>
                </a:solidFill>
                <a:latin typeface="Consolas" pitchFamily="49" charset="0"/>
              </a:rPr>
              <a:t> (</a:t>
            </a:r>
            <a:r>
              <a:rPr lang="en-GB" sz="1800" dirty="0" smtClean="0">
                <a:solidFill>
                  <a:schemeClr val="tx2"/>
                </a:solidFill>
                <a:latin typeface="Consolas" pitchFamily="49" charset="0"/>
                <a:hlinkClick r:id="rId6"/>
              </a:rPr>
              <a:t>edit</a:t>
            </a:r>
            <a:r>
              <a:rPr lang="en-GB" sz="1800" dirty="0" smtClean="0">
                <a:solidFill>
                  <a:schemeClr val="tx2"/>
                </a:solidFill>
                <a:latin typeface="Consolas" pitchFamily="49" charset="0"/>
              </a:rPr>
              <a:t>)</a:t>
            </a:r>
            <a:endParaRPr lang="en-GB" sz="1800" i="0" dirty="0" smtClean="0">
              <a:solidFill>
                <a:schemeClr val="tx2"/>
              </a:solidFill>
              <a:latin typeface="Consolas"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8546" name="TPQuestion"/>
          <p:cNvSpPr>
            <a:spLocks noGrp="1" noChangeArrowheads="1"/>
          </p:cNvSpPr>
          <p:nvPr>
            <p:ph type="title"/>
          </p:nvPr>
        </p:nvSpPr>
        <p:spPr>
          <a:xfrm>
            <a:off x="685800" y="228600"/>
            <a:ext cx="7772400" cy="608013"/>
          </a:xfrm>
          <a:ln/>
        </p:spPr>
        <p:txBody>
          <a:bodyPr/>
          <a:lstStyle/>
          <a:p>
            <a:r>
              <a:rPr lang="en-GB" sz="3200"/>
              <a:t>What colour is the text?</a:t>
            </a:r>
          </a:p>
        </p:txBody>
      </p:sp>
      <p:sp>
        <p:nvSpPr>
          <p:cNvPr id="7"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8" name="Slide Number Placeholder 5"/>
          <p:cNvSpPr>
            <a:spLocks noGrp="1"/>
          </p:cNvSpPr>
          <p:nvPr>
            <p:ph type="sldNum" sz="quarter" idx="12"/>
          </p:nvPr>
        </p:nvSpPr>
        <p:spPr/>
        <p:txBody>
          <a:bodyPr/>
          <a:lstStyle/>
          <a:p>
            <a:fld id="{899795E6-2B5E-4B7D-82CC-AA133325DF22}" type="slidenum">
              <a:rPr lang="en-GB"/>
              <a:pPr/>
              <a:t>19</a:t>
            </a:fld>
            <a:endParaRPr lang="en-GB"/>
          </a:p>
        </p:txBody>
      </p:sp>
      <p:sp>
        <p:nvSpPr>
          <p:cNvPr id="748550" name="Rectangle 6"/>
          <p:cNvSpPr>
            <a:spLocks noChangeArrowheads="1"/>
          </p:cNvSpPr>
          <p:nvPr/>
        </p:nvSpPr>
        <p:spPr bwMode="auto">
          <a:xfrm>
            <a:off x="4787900" y="981075"/>
            <a:ext cx="4176713" cy="5256213"/>
          </a:xfrm>
          <a:prstGeom prst="rect">
            <a:avLst/>
          </a:prstGeom>
          <a:noFill/>
          <a:ln w="9525">
            <a:solidFill>
              <a:srgbClr val="99CCFF"/>
            </a:solidFill>
            <a:miter lim="800000"/>
            <a:headEnd/>
            <a:tailEnd/>
          </a:ln>
          <a:effectLst/>
        </p:spPr>
        <p:txBody>
          <a:bodyPr/>
          <a:lstStyle/>
          <a:p>
            <a:pPr algn="l">
              <a:lnSpc>
                <a:spcPct val="80000"/>
              </a:lnSpc>
              <a:spcBef>
                <a:spcPct val="20000"/>
              </a:spcBef>
            </a:pPr>
            <a:r>
              <a:rPr lang="en-GB" sz="1800" b="1" i="0">
                <a:solidFill>
                  <a:schemeClr val="tx1"/>
                </a:solidFill>
                <a:latin typeface="Courier New" pitchFamily="49" charset="0"/>
              </a:rPr>
              <a:t>&lt;html&gt;</a:t>
            </a:r>
          </a:p>
          <a:p>
            <a:pPr algn="l">
              <a:lnSpc>
                <a:spcPct val="80000"/>
              </a:lnSpc>
              <a:spcBef>
                <a:spcPct val="20000"/>
              </a:spcBef>
            </a:pPr>
            <a:r>
              <a:rPr lang="en-GB" sz="1800" b="1" i="0">
                <a:solidFill>
                  <a:schemeClr val="tx1"/>
                </a:solidFill>
                <a:latin typeface="Courier New" pitchFamily="49" charset="0"/>
              </a:rPr>
              <a:t>&lt;head&gt;&lt;style type="text/css"&gt;</a:t>
            </a:r>
          </a:p>
          <a:p>
            <a:pPr algn="l">
              <a:lnSpc>
                <a:spcPct val="80000"/>
              </a:lnSpc>
              <a:spcBef>
                <a:spcPct val="20000"/>
              </a:spcBef>
            </a:pPr>
            <a:r>
              <a:rPr lang="en-GB" sz="1800" b="1" i="0">
                <a:solidFill>
                  <a:schemeClr val="tx1"/>
                </a:solidFill>
                <a:latin typeface="Courier New" pitchFamily="49" charset="0"/>
              </a:rPr>
              <a:t>       body {color:black;}</a:t>
            </a:r>
          </a:p>
          <a:p>
            <a:pPr algn="l">
              <a:lnSpc>
                <a:spcPct val="80000"/>
              </a:lnSpc>
              <a:spcBef>
                <a:spcPct val="20000"/>
              </a:spcBef>
            </a:pPr>
            <a:r>
              <a:rPr lang="en-GB" sz="1800" b="1" i="0">
                <a:solidFill>
                  <a:schemeClr val="tx1"/>
                </a:solidFill>
                <a:latin typeface="Courier New" pitchFamily="49" charset="0"/>
              </a:rPr>
              <a:t>body </a:t>
            </a:r>
            <a:r>
              <a:rPr lang="en-GB" sz="1800" b="1" i="0">
                <a:solidFill>
                  <a:srgbClr val="FF9900"/>
                </a:solidFill>
                <a:latin typeface="Courier New" pitchFamily="49" charset="0"/>
              </a:rPr>
              <a:t>p#this {color:orange;}</a:t>
            </a:r>
          </a:p>
          <a:p>
            <a:pPr algn="l">
              <a:lnSpc>
                <a:spcPct val="80000"/>
              </a:lnSpc>
              <a:spcBef>
                <a:spcPct val="20000"/>
              </a:spcBef>
            </a:pPr>
            <a:r>
              <a:rPr lang="en-GB" sz="1800" b="1" i="0">
                <a:solidFill>
                  <a:srgbClr val="008000"/>
                </a:solidFill>
                <a:latin typeface="Courier New" pitchFamily="49" charset="0"/>
              </a:rPr>
              <a:t>     p#this {color:green;}</a:t>
            </a:r>
          </a:p>
          <a:p>
            <a:pPr algn="l">
              <a:lnSpc>
                <a:spcPct val="80000"/>
              </a:lnSpc>
              <a:spcBef>
                <a:spcPct val="20000"/>
              </a:spcBef>
            </a:pPr>
            <a:r>
              <a:rPr lang="en-GB" sz="1800" b="1" i="0">
                <a:solidFill>
                  <a:srgbClr val="3333FF"/>
                </a:solidFill>
                <a:latin typeface="Courier New" pitchFamily="49" charset="0"/>
              </a:rPr>
              <a:t>     p.that {color:blue;}</a:t>
            </a:r>
          </a:p>
          <a:p>
            <a:pPr algn="l">
              <a:lnSpc>
                <a:spcPct val="80000"/>
              </a:lnSpc>
              <a:spcBef>
                <a:spcPct val="20000"/>
              </a:spcBef>
            </a:pPr>
            <a:r>
              <a:rPr lang="en-GB" sz="1800" b="1" i="0">
                <a:solidFill>
                  <a:srgbClr val="FF0000"/>
                </a:solidFill>
                <a:latin typeface="Courier New" pitchFamily="49" charset="0"/>
              </a:rPr>
              <a:t>     p color:red;}</a:t>
            </a:r>
          </a:p>
          <a:p>
            <a:pPr algn="l">
              <a:lnSpc>
                <a:spcPct val="80000"/>
              </a:lnSpc>
              <a:spcBef>
                <a:spcPct val="20000"/>
              </a:spcBef>
            </a:pPr>
            <a:r>
              <a:rPr lang="en-GB" sz="1800" b="1" i="0">
                <a:solidFill>
                  <a:schemeClr val="tx1"/>
                </a:solidFill>
                <a:latin typeface="Courier New" pitchFamily="49" charset="0"/>
              </a:rPr>
              <a:t>&lt;/style&gt;&lt;/head&gt;</a:t>
            </a:r>
          </a:p>
          <a:p>
            <a:pPr algn="l">
              <a:lnSpc>
                <a:spcPct val="80000"/>
              </a:lnSpc>
              <a:spcBef>
                <a:spcPct val="20000"/>
              </a:spcBef>
            </a:pPr>
            <a:r>
              <a:rPr lang="en-GB" sz="1800" b="1" i="0">
                <a:solidFill>
                  <a:schemeClr val="tx1"/>
                </a:solidFill>
                <a:latin typeface="Courier New" pitchFamily="49" charset="0"/>
              </a:rPr>
              <a:t>&lt;body&gt;</a:t>
            </a:r>
          </a:p>
          <a:p>
            <a:pPr algn="l">
              <a:lnSpc>
                <a:spcPct val="80000"/>
              </a:lnSpc>
              <a:spcBef>
                <a:spcPct val="20000"/>
              </a:spcBef>
            </a:pPr>
            <a:r>
              <a:rPr lang="en-GB" sz="1800" b="1" i="0">
                <a:solidFill>
                  <a:schemeClr val="tx1"/>
                </a:solidFill>
                <a:latin typeface="Courier New" pitchFamily="49" charset="0"/>
              </a:rPr>
              <a:t>&lt;</a:t>
            </a:r>
            <a:r>
              <a:rPr lang="en-GB" sz="1800" b="1" i="0">
                <a:solidFill>
                  <a:srgbClr val="FF0000"/>
                </a:solidFill>
                <a:latin typeface="Courier New" pitchFamily="49" charset="0"/>
              </a:rPr>
              <a:t>p</a:t>
            </a:r>
            <a:r>
              <a:rPr lang="en-GB" sz="1800" b="1" i="0">
                <a:solidFill>
                  <a:schemeClr val="tx1"/>
                </a:solidFill>
                <a:latin typeface="Courier New" pitchFamily="49" charset="0"/>
              </a:rPr>
              <a:t> </a:t>
            </a:r>
            <a:r>
              <a:rPr lang="en-GB" sz="1800" b="1" i="0">
                <a:solidFill>
                  <a:srgbClr val="008000"/>
                </a:solidFill>
                <a:latin typeface="Courier New" pitchFamily="49" charset="0"/>
              </a:rPr>
              <a:t>id="this"</a:t>
            </a:r>
            <a:r>
              <a:rPr lang="en-GB" sz="1800" b="1" i="0">
                <a:solidFill>
                  <a:schemeClr val="tx1"/>
                </a:solidFill>
                <a:latin typeface="Courier New" pitchFamily="49" charset="0"/>
              </a:rPr>
              <a:t> </a:t>
            </a:r>
            <a:r>
              <a:rPr lang="en-GB" sz="1800" b="1" i="0">
                <a:solidFill>
                  <a:srgbClr val="3333FF"/>
                </a:solidFill>
                <a:latin typeface="Courier New" pitchFamily="49" charset="0"/>
              </a:rPr>
              <a:t>class="that"</a:t>
            </a:r>
            <a:r>
              <a:rPr lang="en-GB" sz="1800" b="1" i="0">
                <a:solidFill>
                  <a:schemeClr val="tx1"/>
                </a:solidFill>
                <a:latin typeface="Courier New" pitchFamily="49" charset="0"/>
              </a:rPr>
              <a:t>&gt;</a:t>
            </a:r>
          </a:p>
          <a:p>
            <a:pPr algn="l">
              <a:lnSpc>
                <a:spcPct val="80000"/>
              </a:lnSpc>
              <a:spcBef>
                <a:spcPct val="20000"/>
              </a:spcBef>
            </a:pPr>
            <a:r>
              <a:rPr lang="en-GB" sz="1800" b="1" i="0">
                <a:solidFill>
                  <a:schemeClr val="tx1"/>
                </a:solidFill>
                <a:latin typeface="Courier New" pitchFamily="49" charset="0"/>
              </a:rPr>
              <a:t>What's the colour of the text?</a:t>
            </a:r>
          </a:p>
          <a:p>
            <a:pPr algn="l">
              <a:lnSpc>
                <a:spcPct val="80000"/>
              </a:lnSpc>
              <a:spcBef>
                <a:spcPct val="20000"/>
              </a:spcBef>
            </a:pPr>
            <a:r>
              <a:rPr lang="en-GB" sz="1800" b="1" i="0">
                <a:solidFill>
                  <a:schemeClr val="tx1"/>
                </a:solidFill>
                <a:latin typeface="Courier New" pitchFamily="49" charset="0"/>
              </a:rPr>
              <a:t>&lt;/</a:t>
            </a:r>
            <a:r>
              <a:rPr lang="en-GB" sz="1800" b="1" i="0">
                <a:solidFill>
                  <a:srgbClr val="FF0000"/>
                </a:solidFill>
                <a:latin typeface="Courier New" pitchFamily="49" charset="0"/>
              </a:rPr>
              <a:t>p</a:t>
            </a:r>
            <a:r>
              <a:rPr lang="en-GB" sz="1800" b="1" i="0">
                <a:solidFill>
                  <a:schemeClr val="tx1"/>
                </a:solidFill>
                <a:latin typeface="Courier New" pitchFamily="49" charset="0"/>
              </a:rPr>
              <a:t>&gt;</a:t>
            </a:r>
          </a:p>
          <a:p>
            <a:pPr algn="l">
              <a:lnSpc>
                <a:spcPct val="80000"/>
              </a:lnSpc>
              <a:spcBef>
                <a:spcPct val="20000"/>
              </a:spcBef>
            </a:pPr>
            <a:r>
              <a:rPr lang="en-GB" sz="1800" b="1" i="0">
                <a:solidFill>
                  <a:schemeClr val="tx1"/>
                </a:solidFill>
                <a:latin typeface="Courier New" pitchFamily="49" charset="0"/>
              </a:rPr>
              <a:t>&lt;/body&gt;</a:t>
            </a:r>
          </a:p>
          <a:p>
            <a:pPr algn="l">
              <a:lnSpc>
                <a:spcPct val="80000"/>
              </a:lnSpc>
              <a:spcBef>
                <a:spcPct val="20000"/>
              </a:spcBef>
            </a:pPr>
            <a:r>
              <a:rPr lang="en-GB" sz="1800" b="1" i="0">
                <a:solidFill>
                  <a:schemeClr val="tx1"/>
                </a:solidFill>
                <a:latin typeface="Courier New" pitchFamily="49" charset="0"/>
              </a:rPr>
              <a:t>&lt;/html&gt;</a:t>
            </a:r>
          </a:p>
        </p:txBody>
      </p:sp>
      <p:sp>
        <p:nvSpPr>
          <p:cNvPr id="748553" name="vote">
            <a:hlinkClick r:id="rId7" action="ppaction://program"/>
          </p:cNvPr>
          <p:cNvSpPr>
            <a:spLocks noChangeArrowheads="1"/>
          </p:cNvSpPr>
          <p:nvPr/>
        </p:nvSpPr>
        <p:spPr bwMode="auto">
          <a:xfrm>
            <a:off x="8229600" y="5943600"/>
            <a:ext cx="914400" cy="914400"/>
          </a:xfrm>
          <a:prstGeom prst="rect">
            <a:avLst/>
          </a:prstGeom>
          <a:noFill/>
          <a:ln w="12700">
            <a:noFill/>
            <a:miter lim="800000"/>
            <a:headEnd/>
            <a:tailEnd/>
          </a:ln>
          <a:effectLst/>
        </p:spPr>
        <p:txBody>
          <a:bodyPr wrap="none" anchor="ctr"/>
          <a:lstStyle/>
          <a:p>
            <a:endParaRPr lang="en-GB"/>
          </a:p>
        </p:txBody>
      </p:sp>
      <p:graphicFrame>
        <p:nvGraphicFramePr>
          <p:cNvPr id="10" name="TPChart"/>
          <p:cNvGraphicFramePr>
            <a:graphicFrameLocks noChangeAspect="1"/>
          </p:cNvGraphicFramePr>
          <p:nvPr/>
        </p:nvGraphicFramePr>
        <p:xfrm>
          <a:off x="252535" y="831081"/>
          <a:ext cx="9144001" cy="3101975"/>
        </p:xfrm>
        <a:graphic>
          <a:graphicData uri="http://schemas.openxmlformats.org/presentationml/2006/ole">
            <p:oleObj spid="_x0000_s748555" name="Chart" r:id="rId8" imgW="9144000" imgH="3105221" progId="MSGraph.Chart.8">
              <p:embed followColorScheme="full"/>
            </p:oleObj>
          </a:graphicData>
        </a:graphic>
      </p:graphicFrame>
      <p:sp>
        <p:nvSpPr>
          <p:cNvPr id="11" name="CorShape1"/>
          <p:cNvSpPr/>
          <p:nvPr>
            <p:custDataLst>
              <p:tags r:id="rId3"/>
            </p:custDataLst>
          </p:nvPr>
        </p:nvSpPr>
        <p:spPr>
          <a:xfrm rot="10800000">
            <a:off x="-84772" y="2691341"/>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547" name="TPAnswers"/>
          <p:cNvSpPr>
            <a:spLocks noGrp="1" noChangeArrowheads="1"/>
          </p:cNvSpPr>
          <p:nvPr>
            <p:ph idx="1"/>
            <p:custDataLst>
              <p:tags r:id="rId4"/>
            </p:custDataLst>
          </p:nvPr>
        </p:nvSpPr>
        <p:spPr>
          <a:xfrm>
            <a:off x="179388" y="981075"/>
            <a:ext cx="4392612" cy="5256213"/>
          </a:xfrm>
          <a:noFill/>
          <a:ln/>
        </p:spPr>
        <p:txBody>
          <a:bodyPr>
            <a:noAutofit/>
          </a:bodyPr>
          <a:lstStyle/>
          <a:p>
            <a:pPr marL="609600" indent="-609600">
              <a:buFontTx/>
              <a:buAutoNum type="arabicPeriod"/>
            </a:pPr>
            <a:r>
              <a:rPr lang="en-GB" dirty="0"/>
              <a:t> red</a:t>
            </a:r>
          </a:p>
          <a:p>
            <a:pPr marL="609600" indent="-609600">
              <a:buFontTx/>
              <a:buAutoNum type="arabicPeriod"/>
            </a:pPr>
            <a:r>
              <a:rPr lang="en-GB" dirty="0"/>
              <a:t> green</a:t>
            </a:r>
          </a:p>
          <a:p>
            <a:pPr marL="609600" indent="-609600">
              <a:buFontTx/>
              <a:buAutoNum type="arabicPeriod"/>
            </a:pPr>
            <a:r>
              <a:rPr lang="en-GB" dirty="0"/>
              <a:t> blue</a:t>
            </a:r>
          </a:p>
          <a:p>
            <a:pPr marL="609600" indent="-609600">
              <a:buFontTx/>
              <a:buAutoNum type="arabicPeriod"/>
            </a:pPr>
            <a:r>
              <a:rPr lang="en-GB" dirty="0"/>
              <a:t> orange</a:t>
            </a:r>
          </a:p>
          <a:p>
            <a:pPr marL="609600" indent="-609600">
              <a:buFontTx/>
              <a:buAutoNum type="arabicPeriod"/>
            </a:pPr>
            <a:r>
              <a:rPr lang="en-GB" dirty="0"/>
              <a:t> black</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8550"/>
                                        </p:tgtEl>
                                        <p:attrNameLst>
                                          <p:attrName>style.visibility</p:attrName>
                                        </p:attrNameLst>
                                      </p:cBhvr>
                                      <p:to>
                                        <p:strVal val="visible"/>
                                      </p:to>
                                    </p:set>
                                    <p:animEffect transition="in" filter="fade">
                                      <p:cBhvr>
                                        <p:cTn id="7" dur="2000"/>
                                        <p:tgtEl>
                                          <p:spTgt spid="7485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0" grpId="0" animBg="1"/>
      <p:bldOleChart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r>
              <a:rPr lang="en-GB" dirty="0"/>
              <a:t>Outline for today</a:t>
            </a:r>
          </a:p>
        </p:txBody>
      </p:sp>
      <p:sp>
        <p:nvSpPr>
          <p:cNvPr id="44035" name="Rectangle 3"/>
          <p:cNvSpPr>
            <a:spLocks noGrp="1" noChangeArrowheads="1"/>
          </p:cNvSpPr>
          <p:nvPr>
            <p:ph idx="1"/>
          </p:nvPr>
        </p:nvSpPr>
        <p:spPr>
          <a:ln/>
        </p:spPr>
        <p:txBody>
          <a:bodyPr/>
          <a:lstStyle/>
          <a:p>
            <a:pPr marL="660400" indent="-660400">
              <a:lnSpc>
                <a:spcPct val="90000"/>
              </a:lnSpc>
              <a:buFontTx/>
              <a:buAutoNum type="arabicPeriod"/>
            </a:pPr>
            <a:r>
              <a:rPr lang="en-GB" sz="2800" dirty="0" smtClean="0"/>
              <a:t>Group project</a:t>
            </a:r>
          </a:p>
          <a:p>
            <a:pPr marL="660400" indent="-660400">
              <a:lnSpc>
                <a:spcPct val="90000"/>
              </a:lnSpc>
              <a:buFontTx/>
              <a:buAutoNum type="arabicPeriod"/>
            </a:pPr>
            <a:r>
              <a:rPr lang="en-GB" sz="2800" dirty="0" smtClean="0"/>
              <a:t>CSS positioning</a:t>
            </a:r>
          </a:p>
          <a:p>
            <a:pPr marL="660400" indent="-660400">
              <a:lnSpc>
                <a:spcPct val="90000"/>
              </a:lnSpc>
              <a:buFontTx/>
              <a:buAutoNum type="arabicPeriod"/>
            </a:pPr>
            <a:r>
              <a:rPr lang="en-GB" sz="2800" dirty="0" smtClean="0">
                <a:solidFill>
                  <a:schemeClr val="tx1">
                    <a:lumMod val="50000"/>
                  </a:schemeClr>
                </a:solidFill>
              </a:rPr>
              <a:t>JavaScript “Hello World!”</a:t>
            </a:r>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8C8B1213-CE79-4001-8C66-C6DE3F3F0706}" type="slidenum">
              <a:rPr lang="en-GB"/>
              <a:pPr/>
              <a:t>2</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54099"/>
          </a:xfrm>
        </p:spPr>
        <p:txBody>
          <a:bodyPr>
            <a:normAutofit/>
          </a:bodyPr>
          <a:lstStyle/>
          <a:p>
            <a:pPr marL="0"/>
            <a:r>
              <a:rPr lang="en-GB" sz="4400" dirty="0" smtClean="0"/>
              <a:t>What do I need for France’s flag?</a:t>
            </a:r>
            <a:endParaRPr lang="en-GB" dirty="0"/>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p>
        </p:txBody>
      </p:sp>
      <p:sp>
        <p:nvSpPr>
          <p:cNvPr id="5" name="Slide Number Placeholder 4"/>
          <p:cNvSpPr>
            <a:spLocks noGrp="1"/>
          </p:cNvSpPr>
          <p:nvPr>
            <p:ph type="sldNum" sz="quarter" idx="12"/>
          </p:nvPr>
        </p:nvSpPr>
        <p:spPr/>
        <p:txBody>
          <a:bodyPr/>
          <a:lstStyle/>
          <a:p>
            <a:fld id="{3960CD06-5368-4716-AEDA-6B56AB79EF03}" type="slidenum">
              <a:rPr lang="en-GB" smtClean="0"/>
              <a:pPr/>
              <a:t>20</a:t>
            </a:fld>
            <a:endParaRPr lang="en-GB" dirty="0"/>
          </a:p>
        </p:txBody>
      </p:sp>
      <p:graphicFrame>
        <p:nvGraphicFramePr>
          <p:cNvPr id="6" name="TPChart"/>
          <p:cNvGraphicFramePr>
            <a:graphicFrameLocks noChangeAspect="1"/>
          </p:cNvGraphicFramePr>
          <p:nvPr/>
        </p:nvGraphicFramePr>
        <p:xfrm>
          <a:off x="0" y="1500174"/>
          <a:ext cx="9153525" cy="2667000"/>
        </p:xfrm>
        <a:graphic>
          <a:graphicData uri="http://schemas.openxmlformats.org/presentationml/2006/ole">
            <p:oleObj spid="_x0000_s1126402" name="Chart" r:id="rId8" imgW="9144000" imgH="2666959" progId="MSGraph.Chart.8">
              <p:embed followColorScheme="full"/>
            </p:oleObj>
          </a:graphicData>
        </a:graphic>
      </p:graphicFrame>
      <p:sp>
        <p:nvSpPr>
          <p:cNvPr id="3" name="TPAnswers"/>
          <p:cNvSpPr>
            <a:spLocks noGrp="1"/>
          </p:cNvSpPr>
          <p:nvPr>
            <p:ph type="body" idx="1"/>
            <p:custDataLst>
              <p:tags r:id="rId3"/>
            </p:custDataLst>
          </p:nvPr>
        </p:nvSpPr>
        <p:spPr>
          <a:xfrm>
            <a:off x="1397000" y="1600200"/>
            <a:ext cx="6746900" cy="4525962"/>
          </a:xfrm>
        </p:spPr>
        <p:txBody>
          <a:bodyPr tIns="45719" bIns="45719">
            <a:noAutofit/>
          </a:bodyPr>
          <a:lstStyle/>
          <a:p>
            <a:pPr marL="578358" indent="-514350">
              <a:buClr>
                <a:schemeClr val="tx1">
                  <a:lumMod val="85000"/>
                </a:schemeClr>
              </a:buClr>
              <a:buFont typeface="+mj-lt"/>
              <a:buAutoNum type="arabicPeriod"/>
            </a:pPr>
            <a:r>
              <a:rPr lang="en-GB" sz="3200" dirty="0" smtClean="0"/>
              <a:t>position: absolute;</a:t>
            </a:r>
          </a:p>
          <a:p>
            <a:pPr marL="578358" indent="-514350">
              <a:buClr>
                <a:schemeClr val="tx1">
                  <a:lumMod val="85000"/>
                </a:schemeClr>
              </a:buClr>
              <a:buFont typeface="+mj-lt"/>
              <a:buAutoNum type="arabicPeriod"/>
            </a:pPr>
            <a:r>
              <a:rPr lang="en-GB" sz="3200" dirty="0" smtClean="0"/>
              <a:t>position: relative;</a:t>
            </a:r>
          </a:p>
          <a:p>
            <a:pPr marL="578358" indent="-514350">
              <a:buClr>
                <a:schemeClr val="tx1">
                  <a:lumMod val="85000"/>
                </a:schemeClr>
              </a:buClr>
              <a:buFont typeface="+mj-lt"/>
              <a:buAutoNum type="arabicPeriod"/>
            </a:pPr>
            <a:r>
              <a:rPr lang="en-GB" sz="3200" dirty="0" smtClean="0"/>
              <a:t>position: static;</a:t>
            </a:r>
          </a:p>
          <a:p>
            <a:pPr marL="578358" indent="-514350">
              <a:buClr>
                <a:schemeClr val="tx1">
                  <a:lumMod val="85000"/>
                </a:schemeClr>
              </a:buClr>
              <a:buFont typeface="+mj-lt"/>
              <a:buAutoNum type="arabicPeriod"/>
            </a:pPr>
            <a:r>
              <a:rPr lang="en-GB" sz="3200" dirty="0" smtClean="0"/>
              <a:t>position: fixed</a:t>
            </a:r>
            <a:endParaRPr lang="en-GB" sz="3200" dirty="0"/>
          </a:p>
        </p:txBody>
      </p:sp>
      <p:pic>
        <p:nvPicPr>
          <p:cNvPr id="7" name="TPAnswers" descr="20080618013400!Flag_of_France.png">
            <a:hlinkClick r:id="rId9"/>
          </p:cNvPr>
          <p:cNvPicPr>
            <a:picLocks noChangeAspect="1"/>
          </p:cNvPicPr>
          <p:nvPr/>
        </p:nvPicPr>
        <p:blipFill>
          <a:blip r:embed="rId10" cstate="print"/>
          <a:stretch>
            <a:fillRect/>
          </a:stretch>
        </p:blipFill>
        <p:spPr>
          <a:xfrm>
            <a:off x="285720" y="4357694"/>
            <a:ext cx="1830509" cy="1220339"/>
          </a:xfrm>
          <a:prstGeom prst="rect">
            <a:avLst/>
          </a:prstGeom>
        </p:spPr>
      </p:pic>
      <p:sp>
        <p:nvSpPr>
          <p:cNvPr id="8" name="TextBox 7"/>
          <p:cNvSpPr txBox="1"/>
          <p:nvPr/>
        </p:nvSpPr>
        <p:spPr>
          <a:xfrm>
            <a:off x="2214546" y="4357694"/>
            <a:ext cx="3786214" cy="1477328"/>
          </a:xfrm>
          <a:prstGeom prst="rect">
            <a:avLst/>
          </a:prstGeom>
          <a:noFill/>
        </p:spPr>
        <p:txBody>
          <a:bodyPr wrap="square" rtlCol="0">
            <a:spAutoFit/>
          </a:bodyPr>
          <a:lstStyle/>
          <a:p>
            <a:pPr algn="l"/>
            <a:r>
              <a:rPr lang="en-GB" sz="1800" i="0" dirty="0" smtClean="0">
                <a:solidFill>
                  <a:schemeClr val="tx2"/>
                </a:solidFill>
                <a:latin typeface="Consolas" pitchFamily="49" charset="0"/>
              </a:rPr>
              <a:t>&lt;div id="wrap"&gt;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	&lt;div id="blue"&gt;&lt;/div&gt;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	&lt;div&gt;&lt;/div&gt;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	&lt;div id="red"&gt;&lt;/div&gt;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&lt;/div&gt;</a:t>
            </a:r>
            <a:endParaRPr lang="en-GB" sz="1800" i="0" dirty="0">
              <a:solidFill>
                <a:schemeClr val="tx2"/>
              </a:solidFill>
              <a:latin typeface="Consolas" pitchFamily="49" charset="0"/>
            </a:endParaRPr>
          </a:p>
        </p:txBody>
      </p:sp>
      <p:pic>
        <p:nvPicPr>
          <p:cNvPr id="9" name="Picture 8" descr="week2france.png">
            <a:hlinkClick r:id="rId11" action="ppaction://hlinkfile"/>
          </p:cNvPr>
          <p:cNvPicPr>
            <a:picLocks noChangeAspect="1"/>
          </p:cNvPicPr>
          <p:nvPr/>
        </p:nvPicPr>
        <p:blipFill>
          <a:blip r:embed="rId12" cstate="print"/>
          <a:stretch>
            <a:fillRect/>
          </a:stretch>
        </p:blipFill>
        <p:spPr>
          <a:xfrm>
            <a:off x="5924219" y="4143380"/>
            <a:ext cx="3148375" cy="2000264"/>
          </a:xfrm>
          <a:prstGeom prst="rect">
            <a:avLst/>
          </a:prstGeom>
        </p:spPr>
      </p:pic>
      <p:sp>
        <p:nvSpPr>
          <p:cNvPr id="10" name="CorShape1"/>
          <p:cNvSpPr/>
          <p:nvPr>
            <p:custDataLst>
              <p:tags r:id="rId4"/>
            </p:custDataLst>
          </p:nvPr>
        </p:nvSpPr>
        <p:spPr>
          <a:xfrm rot="10800000">
            <a:off x="1112519" y="176445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rShape2"/>
          <p:cNvSpPr/>
          <p:nvPr>
            <p:custDataLst>
              <p:tags r:id="rId5"/>
            </p:custDataLst>
          </p:nvPr>
        </p:nvSpPr>
        <p:spPr>
          <a:xfrm rot="10800000">
            <a:off x="1112519" y="225213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399032"/>
          </a:xfrm>
        </p:spPr>
        <p:txBody>
          <a:bodyPr/>
          <a:lstStyle/>
          <a:p>
            <a:pPr marL="0"/>
            <a:r>
              <a:rPr lang="en-GB" sz="4000" dirty="0" smtClean="0"/>
              <a:t>Can I do without the IDs? (Pick </a:t>
            </a:r>
            <a:r>
              <a:rPr lang="en-GB" sz="4000" i="1" dirty="0" smtClean="0"/>
              <a:t>one</a:t>
            </a:r>
            <a:r>
              <a:rPr lang="en-GB" sz="4000" dirty="0" smtClean="0"/>
              <a:t>.)</a:t>
            </a:r>
            <a:endParaRPr lang="en-GB" dirty="0"/>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p>
        </p:txBody>
      </p:sp>
      <p:sp>
        <p:nvSpPr>
          <p:cNvPr id="5" name="Slide Number Placeholder 4"/>
          <p:cNvSpPr>
            <a:spLocks noGrp="1"/>
          </p:cNvSpPr>
          <p:nvPr>
            <p:ph type="sldNum" sz="quarter" idx="12"/>
          </p:nvPr>
        </p:nvSpPr>
        <p:spPr/>
        <p:txBody>
          <a:bodyPr/>
          <a:lstStyle/>
          <a:p>
            <a:fld id="{3960CD06-5368-4716-AEDA-6B56AB79EF03}" type="slidenum">
              <a:rPr lang="en-GB" smtClean="0"/>
              <a:pPr/>
              <a:t>21</a:t>
            </a:fld>
            <a:endParaRPr lang="en-GB" dirty="0"/>
          </a:p>
        </p:txBody>
      </p:sp>
      <p:graphicFrame>
        <p:nvGraphicFramePr>
          <p:cNvPr id="6" name="TPChart"/>
          <p:cNvGraphicFramePr>
            <a:graphicFrameLocks noChangeAspect="1"/>
          </p:cNvGraphicFramePr>
          <p:nvPr/>
        </p:nvGraphicFramePr>
        <p:xfrm>
          <a:off x="127000" y="1460500"/>
          <a:ext cx="9153525" cy="2667000"/>
        </p:xfrm>
        <a:graphic>
          <a:graphicData uri="http://schemas.openxmlformats.org/presentationml/2006/ole">
            <p:oleObj spid="_x0000_s1128450" name="Chart" r:id="rId9" imgW="9144000" imgH="2666959" progId="MSGraph.Chart.8">
              <p:embed followColorScheme="full"/>
            </p:oleObj>
          </a:graphicData>
        </a:graphic>
      </p:graphicFrame>
      <p:sp>
        <p:nvSpPr>
          <p:cNvPr id="3" name="TPAnswers"/>
          <p:cNvSpPr>
            <a:spLocks noGrp="1"/>
          </p:cNvSpPr>
          <p:nvPr>
            <p:ph type="body" idx="1"/>
            <p:custDataLst>
              <p:tags r:id="rId3"/>
            </p:custDataLst>
          </p:nvPr>
        </p:nvSpPr>
        <p:spPr>
          <a:xfrm>
            <a:off x="1397000" y="1600200"/>
            <a:ext cx="8229600" cy="4525962"/>
          </a:xfrm>
        </p:spPr>
        <p:txBody>
          <a:bodyPr tIns="45719" bIns="45719">
            <a:noAutofit/>
          </a:bodyPr>
          <a:lstStyle/>
          <a:p>
            <a:pPr marL="578358" indent="-514350">
              <a:buClr>
                <a:schemeClr val="tx1">
                  <a:lumMod val="85000"/>
                </a:schemeClr>
              </a:buClr>
              <a:buFont typeface="+mj-lt"/>
              <a:buAutoNum type="arabicPeriod"/>
            </a:pPr>
            <a:r>
              <a:rPr lang="en-GB" sz="3200" dirty="0" smtClean="0"/>
              <a:t>No.</a:t>
            </a:r>
          </a:p>
          <a:p>
            <a:pPr marL="578358" indent="-514350">
              <a:buClr>
                <a:schemeClr val="tx1">
                  <a:lumMod val="85000"/>
                </a:schemeClr>
              </a:buClr>
              <a:buFont typeface="+mj-lt"/>
              <a:buAutoNum type="arabicPeriod"/>
            </a:pPr>
            <a:r>
              <a:rPr lang="en-GB" sz="3200" dirty="0" smtClean="0"/>
              <a:t>Yes – use the child selector “&gt;”.</a:t>
            </a:r>
          </a:p>
          <a:p>
            <a:pPr marL="578358" indent="-514350">
              <a:buClr>
                <a:schemeClr val="tx1">
                  <a:lumMod val="85000"/>
                </a:schemeClr>
              </a:buClr>
              <a:buFont typeface="+mj-lt"/>
              <a:buAutoNum type="arabicPeriod"/>
            </a:pPr>
            <a:r>
              <a:rPr lang="en-GB" sz="3200" dirty="0" smtClean="0"/>
              <a:t>Yes – use the adjacent selector “+”.</a:t>
            </a:r>
          </a:p>
          <a:p>
            <a:pPr marL="578358" indent="-514350">
              <a:buClr>
                <a:schemeClr val="tx1">
                  <a:lumMod val="85000"/>
                </a:schemeClr>
              </a:buClr>
              <a:buFont typeface="+mj-lt"/>
              <a:buAutoNum type="arabicPeriod"/>
            </a:pPr>
            <a:r>
              <a:rPr lang="en-GB" sz="3200" dirty="0" smtClean="0"/>
              <a:t>Yes – use the nth-child selector.</a:t>
            </a:r>
            <a:endParaRPr lang="en-GB" sz="3200" dirty="0"/>
          </a:p>
        </p:txBody>
      </p:sp>
      <p:pic>
        <p:nvPicPr>
          <p:cNvPr id="7" name="TPAnswers" descr="20080618013400!Flag_of_France.png">
            <a:hlinkClick r:id="rId10"/>
          </p:cNvPr>
          <p:cNvPicPr>
            <a:picLocks noChangeAspect="1"/>
          </p:cNvPicPr>
          <p:nvPr>
            <p:custDataLst>
              <p:tags r:id="rId4"/>
            </p:custDataLst>
          </p:nvPr>
        </p:nvPicPr>
        <p:blipFill>
          <a:blip r:embed="rId11" cstate="print"/>
          <a:stretch>
            <a:fillRect/>
          </a:stretch>
        </p:blipFill>
        <p:spPr>
          <a:xfrm>
            <a:off x="285720" y="4357694"/>
            <a:ext cx="1830509" cy="1220339"/>
          </a:xfrm>
          <a:prstGeom prst="rect">
            <a:avLst/>
          </a:prstGeom>
        </p:spPr>
      </p:pic>
      <p:sp>
        <p:nvSpPr>
          <p:cNvPr id="8" name="TextBox 7"/>
          <p:cNvSpPr txBox="1"/>
          <p:nvPr/>
        </p:nvSpPr>
        <p:spPr>
          <a:xfrm>
            <a:off x="2214546" y="4357694"/>
            <a:ext cx="3786214" cy="1477328"/>
          </a:xfrm>
          <a:prstGeom prst="rect">
            <a:avLst/>
          </a:prstGeom>
          <a:noFill/>
        </p:spPr>
        <p:txBody>
          <a:bodyPr wrap="square" rtlCol="0">
            <a:spAutoFit/>
          </a:bodyPr>
          <a:lstStyle/>
          <a:p>
            <a:pPr algn="l"/>
            <a:r>
              <a:rPr lang="en-GB" sz="1800" i="0" dirty="0" smtClean="0">
                <a:solidFill>
                  <a:schemeClr val="tx2"/>
                </a:solidFill>
                <a:latin typeface="Consolas" pitchFamily="49" charset="0"/>
              </a:rPr>
              <a:t>&lt;div id="wrap"&gt;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	&lt;div&gt;&lt;/div&gt;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	&lt;div&gt;&lt;/div&gt;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	&lt;div&gt;&lt;/div&gt;</a:t>
            </a:r>
            <a:br>
              <a:rPr lang="en-GB" sz="1800" i="0" dirty="0" smtClean="0">
                <a:solidFill>
                  <a:schemeClr val="tx2"/>
                </a:solidFill>
                <a:latin typeface="Consolas" pitchFamily="49" charset="0"/>
              </a:rPr>
            </a:br>
            <a:r>
              <a:rPr lang="en-GB" sz="1800" i="0" dirty="0" smtClean="0">
                <a:solidFill>
                  <a:schemeClr val="tx2"/>
                </a:solidFill>
                <a:latin typeface="Consolas" pitchFamily="49" charset="0"/>
              </a:rPr>
              <a:t>&lt;/div&gt;</a:t>
            </a:r>
            <a:endParaRPr lang="en-GB" sz="1800" i="0" dirty="0">
              <a:solidFill>
                <a:schemeClr val="tx2"/>
              </a:solidFill>
              <a:latin typeface="Consolas" pitchFamily="49" charset="0"/>
            </a:endParaRPr>
          </a:p>
        </p:txBody>
      </p:sp>
      <p:pic>
        <p:nvPicPr>
          <p:cNvPr id="9" name="Picture 8" descr="week2france.png">
            <a:hlinkClick r:id="rId12" action="ppaction://hlinkfile"/>
          </p:cNvPr>
          <p:cNvPicPr>
            <a:picLocks noChangeAspect="1"/>
          </p:cNvPicPr>
          <p:nvPr/>
        </p:nvPicPr>
        <p:blipFill>
          <a:blip r:embed="rId13" cstate="print"/>
          <a:stretch>
            <a:fillRect/>
          </a:stretch>
        </p:blipFill>
        <p:spPr>
          <a:xfrm>
            <a:off x="5924219" y="4143380"/>
            <a:ext cx="3148375" cy="2000264"/>
          </a:xfrm>
          <a:prstGeom prst="rect">
            <a:avLst/>
          </a:prstGeom>
        </p:spPr>
      </p:pic>
      <p:sp>
        <p:nvSpPr>
          <p:cNvPr id="10" name="CorShape1"/>
          <p:cNvSpPr/>
          <p:nvPr>
            <p:custDataLst>
              <p:tags r:id="rId5"/>
            </p:custDataLst>
          </p:nvPr>
        </p:nvSpPr>
        <p:spPr>
          <a:xfrm rot="10800000">
            <a:off x="1112519" y="2837348"/>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rShape2"/>
          <p:cNvSpPr/>
          <p:nvPr>
            <p:custDataLst>
              <p:tags r:id="rId6"/>
            </p:custDataLst>
          </p:nvPr>
        </p:nvSpPr>
        <p:spPr>
          <a:xfrm rot="10800000">
            <a:off x="1112519" y="342256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703493" name="Picture 5"/>
          <p:cNvPicPr>
            <a:picLocks noChangeAspect="1" noChangeArrowheads="1"/>
          </p:cNvPicPr>
          <p:nvPr/>
        </p:nvPicPr>
        <p:blipFill>
          <a:blip r:embed="rId6" cstate="print"/>
          <a:srcRect/>
          <a:stretch>
            <a:fillRect/>
          </a:stretch>
        </p:blipFill>
        <p:spPr bwMode="auto">
          <a:xfrm>
            <a:off x="4716016" y="1628800"/>
            <a:ext cx="4248150" cy="2835275"/>
          </a:xfrm>
          <a:prstGeom prst="rect">
            <a:avLst/>
          </a:prstGeom>
          <a:noFill/>
          <a:ln w="12700">
            <a:noFill/>
            <a:miter lim="800000"/>
            <a:headEnd/>
            <a:tailEnd/>
          </a:ln>
          <a:effectLst/>
        </p:spPr>
      </p:pic>
      <p:sp>
        <p:nvSpPr>
          <p:cNvPr id="703490" name="TPQuestion"/>
          <p:cNvSpPr>
            <a:spLocks noGrp="1" noChangeArrowheads="1"/>
          </p:cNvSpPr>
          <p:nvPr>
            <p:ph type="title"/>
          </p:nvPr>
        </p:nvSpPr>
        <p:spPr>
          <a:ln/>
        </p:spPr>
        <p:txBody>
          <a:bodyPr/>
          <a:lstStyle/>
          <a:p>
            <a:r>
              <a:rPr lang="en-GB" sz="3100" dirty="0"/>
              <a:t>How many class or ID names do I need for the Spanish flag</a:t>
            </a:r>
            <a:r>
              <a:rPr lang="en-GB" sz="3100" dirty="0" smtClean="0"/>
              <a:t>? (Pick </a:t>
            </a:r>
            <a:r>
              <a:rPr lang="en-GB" sz="3100" i="1" dirty="0" smtClean="0"/>
              <a:t>one</a:t>
            </a:r>
            <a:r>
              <a:rPr lang="en-GB" sz="3100" dirty="0" smtClean="0"/>
              <a:t>.)</a:t>
            </a:r>
            <a:endParaRPr lang="en-GB" sz="3100" dirty="0"/>
          </a:p>
        </p:txBody>
      </p:sp>
      <p:sp>
        <p:nvSpPr>
          <p:cNvPr id="7"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8" name="Slide Number Placeholder 5"/>
          <p:cNvSpPr>
            <a:spLocks noGrp="1"/>
          </p:cNvSpPr>
          <p:nvPr>
            <p:ph type="sldNum" sz="quarter" idx="12"/>
          </p:nvPr>
        </p:nvSpPr>
        <p:spPr/>
        <p:txBody>
          <a:bodyPr/>
          <a:lstStyle/>
          <a:p>
            <a:fld id="{10EB15D9-CACF-46D1-AA9E-820E6B0F5278}" type="slidenum">
              <a:rPr lang="en-GB"/>
              <a:pPr/>
              <a:t>22</a:t>
            </a:fld>
            <a:endParaRPr lang="en-GB"/>
          </a:p>
        </p:txBody>
      </p:sp>
      <p:sp>
        <p:nvSpPr>
          <p:cNvPr id="703494" name="vote">
            <a:hlinkClick r:id="rId7" action="ppaction://program"/>
          </p:cNvPr>
          <p:cNvSpPr>
            <a:spLocks noChangeArrowheads="1"/>
          </p:cNvSpPr>
          <p:nvPr/>
        </p:nvSpPr>
        <p:spPr bwMode="auto">
          <a:xfrm>
            <a:off x="8229600" y="5943600"/>
            <a:ext cx="914400" cy="914400"/>
          </a:xfrm>
          <a:prstGeom prst="rect">
            <a:avLst/>
          </a:prstGeom>
          <a:noFill/>
          <a:ln w="12700">
            <a:noFill/>
            <a:miter lim="800000"/>
            <a:headEnd/>
            <a:tailEnd/>
          </a:ln>
          <a:effectLst/>
        </p:spPr>
        <p:txBody>
          <a:bodyPr wrap="none" anchor="ctr"/>
          <a:lstStyle/>
          <a:p>
            <a:endParaRPr lang="en-GB"/>
          </a:p>
        </p:txBody>
      </p:sp>
      <p:sp>
        <p:nvSpPr>
          <p:cNvPr id="703491" name="TPAnswers"/>
          <p:cNvSpPr>
            <a:spLocks noGrp="1" noChangeArrowheads="1"/>
          </p:cNvSpPr>
          <p:nvPr>
            <p:ph idx="1"/>
            <p:custDataLst>
              <p:tags r:id="rId3"/>
            </p:custDataLst>
          </p:nvPr>
        </p:nvSpPr>
        <p:spPr>
          <a:xfrm>
            <a:off x="685800" y="1600200"/>
            <a:ext cx="3886200" cy="4421188"/>
          </a:xfrm>
          <a:ln/>
        </p:spPr>
        <p:txBody>
          <a:bodyPr>
            <a:noAutofit/>
          </a:bodyPr>
          <a:lstStyle/>
          <a:p>
            <a:pPr marL="715963" indent="-715963">
              <a:buFontTx/>
              <a:buAutoNum type="arabicPeriod"/>
            </a:pPr>
            <a:r>
              <a:rPr lang="en-GB" dirty="0" smtClean="0"/>
              <a:t>(middle</a:t>
            </a:r>
            <a:r>
              <a:rPr lang="en-GB" dirty="0"/>
              <a:t>?)</a:t>
            </a:r>
          </a:p>
          <a:p>
            <a:pPr marL="715963" indent="-715963">
              <a:buFontTx/>
              <a:buAutoNum type="arabicPeriod"/>
            </a:pPr>
            <a:r>
              <a:rPr lang="en-GB" dirty="0" smtClean="0"/>
              <a:t>(</a:t>
            </a:r>
            <a:r>
              <a:rPr lang="en-GB" dirty="0"/>
              <a:t>red &amp; yellow?)</a:t>
            </a:r>
          </a:p>
          <a:p>
            <a:pPr marL="715963" indent="-715963">
              <a:buFontTx/>
              <a:buAutoNum type="arabicPeriod"/>
            </a:pPr>
            <a:r>
              <a:rPr lang="en-GB" dirty="0" smtClean="0"/>
              <a:t>(</a:t>
            </a:r>
            <a:r>
              <a:rPr lang="en-GB" dirty="0"/>
              <a:t>top, middle &amp; bottom?)</a:t>
            </a:r>
          </a:p>
          <a:p>
            <a:pPr marL="715963" indent="-715963">
              <a:buFontTx/>
              <a:buAutoNum type="arabicPeriod"/>
            </a:pPr>
            <a:r>
              <a:rPr lang="en-GB" dirty="0" smtClean="0"/>
              <a:t>(top</a:t>
            </a:r>
            <a:r>
              <a:rPr lang="en-GB" dirty="0"/>
              <a:t>, middle, bottom &amp; picture?)</a:t>
            </a:r>
          </a:p>
        </p:txBody>
      </p:sp>
      <p:graphicFrame>
        <p:nvGraphicFramePr>
          <p:cNvPr id="703496" name="TPChart"/>
          <p:cNvGraphicFramePr>
            <a:graphicFrameLocks noChangeAspect="1"/>
          </p:cNvGraphicFramePr>
          <p:nvPr/>
        </p:nvGraphicFramePr>
        <p:xfrm>
          <a:off x="4508500" y="1670050"/>
          <a:ext cx="4572000" cy="5143500"/>
        </p:xfrm>
        <a:graphic>
          <a:graphicData uri="http://schemas.openxmlformats.org/presentationml/2006/ole">
            <p:oleObj spid="_x0000_s703496" name="Chart" r:id="rId8" imgW="4572000" imgH="5143500" progId="MSGraph.Chart.8">
              <p:embed followColorScheme="full"/>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703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349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5540" name="Rectangle 4"/>
          <p:cNvSpPr>
            <a:spLocks noGrp="1" noChangeArrowheads="1"/>
          </p:cNvSpPr>
          <p:nvPr>
            <p:ph type="title"/>
          </p:nvPr>
        </p:nvSpPr>
        <p:spPr>
          <a:xfrm>
            <a:off x="685800" y="115888"/>
            <a:ext cx="7772400" cy="392112"/>
          </a:xfrm>
          <a:noFill/>
          <a:ln>
            <a:noFill/>
          </a:ln>
        </p:spPr>
        <p:txBody>
          <a:bodyPr>
            <a:normAutofit fontScale="90000"/>
          </a:bodyPr>
          <a:lstStyle/>
          <a:p>
            <a:r>
              <a:rPr lang="en-GB" sz="3200"/>
              <a:t>Spanish flag CSS</a:t>
            </a:r>
          </a:p>
        </p:txBody>
      </p:sp>
      <p:graphicFrame>
        <p:nvGraphicFramePr>
          <p:cNvPr id="705574" name="Group 38"/>
          <p:cNvGraphicFramePr>
            <a:graphicFrameLocks noGrp="1"/>
          </p:cNvGraphicFramePr>
          <p:nvPr>
            <p:ph type="tbl" idx="1"/>
          </p:nvPr>
        </p:nvGraphicFramePr>
        <p:xfrm>
          <a:off x="179388" y="620713"/>
          <a:ext cx="8785225" cy="6156960"/>
        </p:xfrm>
        <a:graphic>
          <a:graphicData uri="http://schemas.openxmlformats.org/drawingml/2006/table">
            <a:tbl>
              <a:tblPr/>
              <a:tblGrid>
                <a:gridCol w="4392612"/>
                <a:gridCol w="4392613"/>
              </a:tblGrid>
              <a:tr h="295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Courier New" pitchFamily="49" charset="0"/>
                        </a:rPr>
                        <a:t>1. table {</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 background-</a:t>
                      </a:r>
                      <a:r>
                        <a:rPr kumimoji="0" lang="en-GB" sz="2000" b="1" i="0" u="none" strike="noStrike" cap="none" normalizeH="0" baseline="0" dirty="0" err="1" smtClean="0">
                          <a:ln>
                            <a:noFill/>
                          </a:ln>
                          <a:solidFill>
                            <a:schemeClr val="tx1"/>
                          </a:solidFill>
                          <a:effectLst/>
                          <a:latin typeface="Courier New" pitchFamily="49" charset="0"/>
                        </a:rPr>
                        <a:t>color:red</a:t>
                      </a:r>
                      <a:r>
                        <a:rPr kumimoji="0" lang="en-GB" sz="2000" b="1" i="0" u="none" strike="noStrike" cap="none" normalizeH="0" baseline="0" dirty="0" smtClean="0">
                          <a:ln>
                            <a:noFill/>
                          </a:ln>
                          <a:solidFill>
                            <a:schemeClr val="tx1"/>
                          </a:solidFill>
                          <a:effectLst/>
                          <a:latin typeface="Courier New" pitchFamily="49" charset="0"/>
                        </a:rPr>
                        <a:t>;</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ourier New" pitchFamily="49" charset="0"/>
                        </a:rPr>
                        <a:t>tr#middle</a:t>
                      </a:r>
                      <a:r>
                        <a:rPr kumimoji="0" lang="en-GB" sz="2000" b="1" i="0" u="none" strike="noStrike" cap="none" normalizeH="0" baseline="0" dirty="0" smtClean="0">
                          <a:ln>
                            <a:noFill/>
                          </a:ln>
                          <a:solidFill>
                            <a:schemeClr val="tx1"/>
                          </a:solidFill>
                          <a:effectLst/>
                          <a:latin typeface="Courier New" pitchFamily="49" charset="0"/>
                        </a:rPr>
                        <a:t> {</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 background-</a:t>
                      </a:r>
                      <a:r>
                        <a:rPr kumimoji="0" lang="en-GB" sz="2000" b="1" i="0" u="none" strike="noStrike" cap="none" normalizeH="0" baseline="0" dirty="0" err="1" smtClean="0">
                          <a:ln>
                            <a:noFill/>
                          </a:ln>
                          <a:solidFill>
                            <a:schemeClr val="tx1"/>
                          </a:solidFill>
                          <a:effectLst/>
                          <a:latin typeface="Courier New" pitchFamily="49" charset="0"/>
                        </a:rPr>
                        <a:t>color:yellow</a:t>
                      </a:r>
                      <a:r>
                        <a:rPr kumimoji="0" lang="en-GB" sz="2000" b="1" i="0" u="none" strike="noStrike" cap="none" normalizeH="0" baseline="0" dirty="0" smtClean="0">
                          <a:ln>
                            <a:noFill/>
                          </a:ln>
                          <a:solidFill>
                            <a:schemeClr val="tx1"/>
                          </a:solidFill>
                          <a:effectLst/>
                          <a:latin typeface="Courier New" pitchFamily="49" charset="0"/>
                        </a:rPr>
                        <a:t>;</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ourier New" pitchFamily="49" charset="0"/>
                        </a:rPr>
                        <a:t>tr#middle</a:t>
                      </a:r>
                      <a:r>
                        <a:rPr kumimoji="0" lang="en-GB" sz="2000" b="1" i="0" u="none" strike="noStrike" cap="none" normalizeH="0" baseline="0" dirty="0" smtClean="0">
                          <a:ln>
                            <a:noFill/>
                          </a:ln>
                          <a:solidFill>
                            <a:schemeClr val="tx1"/>
                          </a:solidFill>
                          <a:effectLst/>
                          <a:latin typeface="Courier New" pitchFamily="49" charset="0"/>
                        </a:rPr>
                        <a:t> td {</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 padding-left:20%;</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urier New" pitchFamily="49" charset="0"/>
                        </a:rPr>
                        <a:t>2. tr.red {</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 background-color:red;</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urier New" pitchFamily="49" charset="0"/>
                        </a:rPr>
                        <a:t>tr#yellow {</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 background-color:yellow;</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urier New" pitchFamily="49" charset="0"/>
                        </a:rPr>
                        <a:t>tr#yellow td {</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 padding-left:20%;</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320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urier New" pitchFamily="49" charset="0"/>
                        </a:rPr>
                        <a:t>3. tr#top,tr#bottom {</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 background-color:red;</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urier New" pitchFamily="49" charset="0"/>
                        </a:rPr>
                        <a:t>tr#middle {</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background-color:yellow;</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urier New" pitchFamily="49" charset="0"/>
                        </a:rPr>
                        <a:t>tr#middle td {</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 padding-left:20%;</a:t>
                      </a:r>
                      <a:br>
                        <a:rPr kumimoji="0" lang="en-GB" sz="2000" b="1" i="0" u="none" strike="noStrike" cap="none" normalizeH="0" baseline="0" smtClean="0">
                          <a:ln>
                            <a:noFill/>
                          </a:ln>
                          <a:solidFill>
                            <a:schemeClr val="tx1"/>
                          </a:solidFill>
                          <a:effectLst/>
                          <a:latin typeface="Courier New" pitchFamily="49" charset="0"/>
                        </a:rPr>
                      </a:br>
                      <a:r>
                        <a:rPr kumimoji="0" lang="en-GB" sz="2000" b="1" i="0" u="none" strike="noStrike" cap="none" normalizeH="0" baseline="0" smtClean="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Courier New" pitchFamily="49" charset="0"/>
                        </a:rPr>
                        <a:t>4. </a:t>
                      </a:r>
                      <a:r>
                        <a:rPr kumimoji="0" lang="en-GB" sz="2000" b="1" i="0" u="none" strike="noStrike" cap="none" normalizeH="0" baseline="0" dirty="0" err="1" smtClean="0">
                          <a:ln>
                            <a:noFill/>
                          </a:ln>
                          <a:solidFill>
                            <a:schemeClr val="tx1"/>
                          </a:solidFill>
                          <a:effectLst/>
                          <a:latin typeface="Courier New" pitchFamily="49" charset="0"/>
                        </a:rPr>
                        <a:t>tr#top,tr#bottom</a:t>
                      </a:r>
                      <a:r>
                        <a:rPr kumimoji="0" lang="en-GB" sz="2000" b="1" i="0" u="none" strike="noStrike" cap="none" normalizeH="0" baseline="0" dirty="0" smtClean="0">
                          <a:ln>
                            <a:noFill/>
                          </a:ln>
                          <a:solidFill>
                            <a:schemeClr val="tx1"/>
                          </a:solidFill>
                          <a:effectLst/>
                          <a:latin typeface="Courier New" pitchFamily="49" charset="0"/>
                        </a:rPr>
                        <a:t> {</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 background-</a:t>
                      </a:r>
                      <a:r>
                        <a:rPr kumimoji="0" lang="en-GB" sz="2000" b="1" i="0" u="none" strike="noStrike" cap="none" normalizeH="0" baseline="0" dirty="0" err="1" smtClean="0">
                          <a:ln>
                            <a:noFill/>
                          </a:ln>
                          <a:solidFill>
                            <a:schemeClr val="tx1"/>
                          </a:solidFill>
                          <a:effectLst/>
                          <a:latin typeface="Courier New" pitchFamily="49" charset="0"/>
                        </a:rPr>
                        <a:t>color:red</a:t>
                      </a:r>
                      <a:r>
                        <a:rPr kumimoji="0" lang="en-GB" sz="2000" b="1" i="0" u="none" strike="noStrike" cap="none" normalizeH="0" baseline="0" dirty="0" smtClean="0">
                          <a:ln>
                            <a:noFill/>
                          </a:ln>
                          <a:solidFill>
                            <a:schemeClr val="tx1"/>
                          </a:solidFill>
                          <a:effectLst/>
                          <a:latin typeface="Courier New" pitchFamily="49" charset="0"/>
                        </a:rPr>
                        <a:t>;</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ourier New" pitchFamily="49" charset="0"/>
                        </a:rPr>
                        <a:t>tr#middle</a:t>
                      </a:r>
                      <a:r>
                        <a:rPr kumimoji="0" lang="en-GB" sz="2000" b="1" i="0" u="none" strike="noStrike" cap="none" normalizeH="0" baseline="0" dirty="0" smtClean="0">
                          <a:ln>
                            <a:noFill/>
                          </a:ln>
                          <a:solidFill>
                            <a:schemeClr val="tx1"/>
                          </a:solidFill>
                          <a:effectLst/>
                          <a:latin typeface="Courier New" pitchFamily="49" charset="0"/>
                        </a:rPr>
                        <a:t> {</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background-</a:t>
                      </a:r>
                      <a:r>
                        <a:rPr kumimoji="0" lang="en-GB" sz="2000" b="1" i="0" u="none" strike="noStrike" cap="none" normalizeH="0" baseline="0" dirty="0" err="1" smtClean="0">
                          <a:ln>
                            <a:noFill/>
                          </a:ln>
                          <a:solidFill>
                            <a:schemeClr val="tx1"/>
                          </a:solidFill>
                          <a:effectLst/>
                          <a:latin typeface="Courier New" pitchFamily="49" charset="0"/>
                        </a:rPr>
                        <a:t>color:yellow</a:t>
                      </a:r>
                      <a:r>
                        <a:rPr kumimoji="0" lang="en-GB" sz="2000" b="1" i="0" u="none" strike="noStrike" cap="none" normalizeH="0" baseline="0" dirty="0" smtClean="0">
                          <a:ln>
                            <a:noFill/>
                          </a:ln>
                          <a:solidFill>
                            <a:schemeClr val="tx1"/>
                          </a:solidFill>
                          <a:effectLst/>
                          <a:latin typeface="Courier New" pitchFamily="49" charset="0"/>
                        </a:rPr>
                        <a:t>;</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Courier New" pitchFamily="49" charset="0"/>
                        </a:rPr>
                        <a:t>tr#picture</a:t>
                      </a:r>
                      <a:r>
                        <a:rPr kumimoji="0" lang="en-GB" sz="2000" b="1" i="0" u="none" strike="noStrike" cap="none" normalizeH="0" baseline="0" dirty="0" smtClean="0">
                          <a:ln>
                            <a:noFill/>
                          </a:ln>
                          <a:solidFill>
                            <a:schemeClr val="tx1"/>
                          </a:solidFill>
                          <a:effectLst/>
                          <a:latin typeface="Courier New" pitchFamily="49" charset="0"/>
                        </a:rPr>
                        <a:t> </a:t>
                      </a:r>
                      <a:r>
                        <a:rPr kumimoji="0" lang="en-GB" sz="2000" b="1" i="0" u="none" strike="noStrike" cap="none" normalizeH="0" baseline="0" dirty="0" err="1" smtClean="0">
                          <a:ln>
                            <a:noFill/>
                          </a:ln>
                          <a:solidFill>
                            <a:schemeClr val="tx1"/>
                          </a:solidFill>
                          <a:effectLst/>
                          <a:latin typeface="Courier New" pitchFamily="49" charset="0"/>
                        </a:rPr>
                        <a:t>img</a:t>
                      </a:r>
                      <a:r>
                        <a:rPr kumimoji="0" lang="en-GB" sz="2000" b="1" i="0" u="none" strike="noStrike" cap="none" normalizeH="0" baseline="0" dirty="0" smtClean="0">
                          <a:ln>
                            <a:noFill/>
                          </a:ln>
                          <a:solidFill>
                            <a:schemeClr val="tx1"/>
                          </a:solidFill>
                          <a:effectLst/>
                          <a:latin typeface="Courier New" pitchFamily="49" charset="0"/>
                        </a:rPr>
                        <a:t> {</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 padding-left:20%;</a:t>
                      </a:r>
                      <a:br>
                        <a:rPr kumimoji="0" lang="en-GB" sz="2000" b="1" i="0" u="none" strike="noStrike" cap="none" normalizeH="0" baseline="0" dirty="0" smtClean="0">
                          <a:ln>
                            <a:noFill/>
                          </a:ln>
                          <a:solidFill>
                            <a:schemeClr val="tx1"/>
                          </a:solidFill>
                          <a:effectLst/>
                          <a:latin typeface="Courier New" pitchFamily="49" charset="0"/>
                        </a:rPr>
                      </a:br>
                      <a:r>
                        <a:rPr kumimoji="0" lang="en-GB" sz="2000" b="1" i="0" u="none" strike="noStrike" cap="none" normalizeH="0" baseline="0" dirty="0" smtClean="0">
                          <a:ln>
                            <a:noFill/>
                          </a:ln>
                          <a:solidFill>
                            <a:schemeClr val="tx1"/>
                          </a:solidFill>
                          <a:effectLst/>
                          <a:latin typeface="Courier New" pitchFamily="49"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bl>
          </a:graphicData>
        </a:graphic>
      </p:graphicFrame>
      <p:sp>
        <p:nvSpPr>
          <p:cNvPr id="21"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22" name="Slide Number Placeholder 5"/>
          <p:cNvSpPr>
            <a:spLocks noGrp="1"/>
          </p:cNvSpPr>
          <p:nvPr>
            <p:ph type="sldNum" sz="quarter" idx="12"/>
          </p:nvPr>
        </p:nvSpPr>
        <p:spPr/>
        <p:txBody>
          <a:bodyPr/>
          <a:lstStyle/>
          <a:p>
            <a:fld id="{31A6F056-8AA0-4D14-86F5-C266562D38AF}" type="slidenum">
              <a:rPr lang="en-GB"/>
              <a:pPr/>
              <a:t>23</a:t>
            </a:fld>
            <a:endParaRPr lang="en-GB"/>
          </a:p>
        </p:txBody>
      </p:sp>
      <p:pic>
        <p:nvPicPr>
          <p:cNvPr id="705575" name="Picture 39"/>
          <p:cNvPicPr>
            <a:picLocks noChangeAspect="1" noChangeArrowheads="1"/>
          </p:cNvPicPr>
          <p:nvPr/>
        </p:nvPicPr>
        <p:blipFill>
          <a:blip r:embed="rId4" cstate="print"/>
          <a:srcRect/>
          <a:stretch>
            <a:fillRect/>
          </a:stretch>
        </p:blipFill>
        <p:spPr bwMode="auto">
          <a:xfrm>
            <a:off x="8423275" y="0"/>
            <a:ext cx="720725" cy="481013"/>
          </a:xfrm>
          <a:prstGeom prst="rect">
            <a:avLst/>
          </a:prstGeom>
          <a:noFill/>
          <a:ln w="12700">
            <a:noFill/>
            <a:miter lim="800000"/>
            <a:headEnd/>
            <a:tailEnd/>
          </a:ln>
          <a:effectLst/>
        </p:spPr>
      </p:pic>
      <p:pic>
        <p:nvPicPr>
          <p:cNvPr id="705576" name="Picture 40"/>
          <p:cNvPicPr>
            <a:picLocks noChangeAspect="1" noChangeArrowheads="1"/>
          </p:cNvPicPr>
          <p:nvPr/>
        </p:nvPicPr>
        <p:blipFill>
          <a:blip r:embed="rId4" cstate="print"/>
          <a:srcRect/>
          <a:stretch>
            <a:fillRect/>
          </a:stretch>
        </p:blipFill>
        <p:spPr bwMode="auto">
          <a:xfrm>
            <a:off x="0" y="0"/>
            <a:ext cx="720725" cy="481013"/>
          </a:xfrm>
          <a:prstGeom prst="rect">
            <a:avLst/>
          </a:prstGeom>
          <a:noFill/>
          <a:ln w="12700">
            <a:noFill/>
            <a:miter lim="800000"/>
            <a:headEnd/>
            <a:tailEnd/>
          </a:ln>
          <a:effectLst/>
        </p:spPr>
      </p:pic>
      <p:sp>
        <p:nvSpPr>
          <p:cNvPr id="705577" name="Rectangle 41"/>
          <p:cNvSpPr>
            <a:spLocks noChangeArrowheads="1"/>
          </p:cNvSpPr>
          <p:nvPr/>
        </p:nvSpPr>
        <p:spPr bwMode="auto">
          <a:xfrm>
            <a:off x="250825" y="692150"/>
            <a:ext cx="4249738" cy="2808288"/>
          </a:xfrm>
          <a:prstGeom prst="rect">
            <a:avLst/>
          </a:prstGeom>
          <a:solidFill>
            <a:schemeClr val="bg1"/>
          </a:solidFill>
          <a:ln w="12700">
            <a:noFill/>
            <a:miter lim="800000"/>
            <a:headEnd/>
            <a:tailEnd/>
          </a:ln>
          <a:effectLst/>
        </p:spPr>
        <p:txBody>
          <a:bodyPr wrap="none" anchor="ctr"/>
          <a:lstStyle/>
          <a:p>
            <a:endParaRPr lang="en-US"/>
          </a:p>
        </p:txBody>
      </p:sp>
      <p:sp>
        <p:nvSpPr>
          <p:cNvPr id="705578" name="Rectangle 42"/>
          <p:cNvSpPr>
            <a:spLocks noChangeArrowheads="1"/>
          </p:cNvSpPr>
          <p:nvPr/>
        </p:nvSpPr>
        <p:spPr bwMode="auto">
          <a:xfrm>
            <a:off x="4643438" y="692150"/>
            <a:ext cx="4249737" cy="2808288"/>
          </a:xfrm>
          <a:prstGeom prst="rect">
            <a:avLst/>
          </a:prstGeom>
          <a:solidFill>
            <a:schemeClr val="bg1"/>
          </a:solidFill>
          <a:ln w="12700">
            <a:noFill/>
            <a:miter lim="800000"/>
            <a:headEnd/>
            <a:tailEnd/>
          </a:ln>
          <a:effectLst/>
        </p:spPr>
        <p:txBody>
          <a:bodyPr wrap="none" anchor="ctr"/>
          <a:lstStyle/>
          <a:p>
            <a:endParaRPr lang="en-US"/>
          </a:p>
        </p:txBody>
      </p:sp>
      <p:sp>
        <p:nvSpPr>
          <p:cNvPr id="705579" name="Rectangle 43"/>
          <p:cNvSpPr>
            <a:spLocks noChangeArrowheads="1"/>
          </p:cNvSpPr>
          <p:nvPr/>
        </p:nvSpPr>
        <p:spPr bwMode="auto">
          <a:xfrm>
            <a:off x="250825" y="3644900"/>
            <a:ext cx="4249738" cy="2808288"/>
          </a:xfrm>
          <a:prstGeom prst="rect">
            <a:avLst/>
          </a:prstGeom>
          <a:solidFill>
            <a:schemeClr val="bg1"/>
          </a:solidFill>
          <a:ln w="12700">
            <a:noFill/>
            <a:miter lim="800000"/>
            <a:headEnd/>
            <a:tailEnd/>
          </a:ln>
          <a:effectLst/>
        </p:spPr>
        <p:txBody>
          <a:bodyPr wrap="none" anchor="ctr"/>
          <a:lstStyle/>
          <a:p>
            <a:endParaRPr lang="en-US"/>
          </a:p>
        </p:txBody>
      </p:sp>
      <p:sp>
        <p:nvSpPr>
          <p:cNvPr id="705580" name="Rectangle 44"/>
          <p:cNvSpPr>
            <a:spLocks noChangeArrowheads="1"/>
          </p:cNvSpPr>
          <p:nvPr/>
        </p:nvSpPr>
        <p:spPr bwMode="auto">
          <a:xfrm>
            <a:off x="4643438" y="3644900"/>
            <a:ext cx="4249737" cy="2808288"/>
          </a:xfrm>
          <a:prstGeom prst="rect">
            <a:avLst/>
          </a:prstGeom>
          <a:solidFill>
            <a:schemeClr val="bg1"/>
          </a:solidFill>
          <a:ln w="12700">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705577"/>
                                        </p:tgtEl>
                                      </p:cBhvr>
                                    </p:animEffect>
                                    <p:set>
                                      <p:cBhvr>
                                        <p:cTn id="7" dur="1" fill="hold">
                                          <p:stCondLst>
                                            <p:cond delay="1999"/>
                                          </p:stCondLst>
                                        </p:cTn>
                                        <p:tgtEl>
                                          <p:spTgt spid="7055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705578"/>
                                        </p:tgtEl>
                                      </p:cBhvr>
                                    </p:animEffect>
                                    <p:set>
                                      <p:cBhvr>
                                        <p:cTn id="12" dur="1" fill="hold">
                                          <p:stCondLst>
                                            <p:cond delay="1999"/>
                                          </p:stCondLst>
                                        </p:cTn>
                                        <p:tgtEl>
                                          <p:spTgt spid="7055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705579"/>
                                        </p:tgtEl>
                                      </p:cBhvr>
                                    </p:animEffect>
                                    <p:set>
                                      <p:cBhvr>
                                        <p:cTn id="17" dur="1" fill="hold">
                                          <p:stCondLst>
                                            <p:cond delay="1999"/>
                                          </p:stCondLst>
                                        </p:cTn>
                                        <p:tgtEl>
                                          <p:spTgt spid="70557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705580"/>
                                        </p:tgtEl>
                                      </p:cBhvr>
                                    </p:animEffect>
                                    <p:set>
                                      <p:cBhvr>
                                        <p:cTn id="22" dur="1" fill="hold">
                                          <p:stCondLst>
                                            <p:cond delay="1999"/>
                                          </p:stCondLst>
                                        </p:cTn>
                                        <p:tgtEl>
                                          <p:spTgt spid="705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77" grpId="0" animBg="1"/>
      <p:bldP spid="705578" grpId="0" animBg="1"/>
      <p:bldP spid="705579" grpId="0" animBg="1"/>
      <p:bldP spid="7055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ln/>
        </p:spPr>
        <p:txBody>
          <a:bodyPr/>
          <a:lstStyle/>
          <a:p>
            <a:r>
              <a:rPr lang="en-GB"/>
              <a:t>New stuff…</a:t>
            </a:r>
          </a:p>
        </p:txBody>
      </p:sp>
      <p:sp>
        <p:nvSpPr>
          <p:cNvPr id="598019" name="Rectangle 3"/>
          <p:cNvSpPr>
            <a:spLocks noGrp="1" noChangeArrowheads="1"/>
          </p:cNvSpPr>
          <p:nvPr>
            <p:ph type="subTitle" idx="1"/>
          </p:nvPr>
        </p:nvSpPr>
        <p:spPr>
          <a:ln/>
        </p:spPr>
        <p:txBody>
          <a:bodyPr/>
          <a:lstStyle/>
          <a:p>
            <a:endParaRPr lang="en-GB"/>
          </a:p>
          <a:p>
            <a:endParaRPr lang="en-GB"/>
          </a:p>
          <a:p>
            <a:r>
              <a:rPr lang="en-GB"/>
              <a:t>Sizing &amp; positioning things with CSS</a:t>
            </a:r>
          </a:p>
        </p:txBody>
      </p:sp>
      <p:sp>
        <p:nvSpPr>
          <p:cNvPr id="4" name="Rectangle 1028"/>
          <p:cNvSpPr>
            <a:spLocks noGrp="1" noChangeArrowheads="1"/>
          </p:cNvSpPr>
          <p:nvPr>
            <p:ph type="dt" sz="half" idx="10"/>
          </p:nvPr>
        </p:nvSpPr>
        <p:spPr/>
        <p:txBody>
          <a:bodyPr/>
          <a:lstStyle/>
          <a:p>
            <a:fld id="{1BD007A0-2129-485E-BBE4-BFF8B0A5CB5A}" type="datetime5">
              <a:rPr lang="en-GB"/>
              <a:pPr/>
              <a:t>7-Oct-12</a:t>
            </a:fld>
            <a:endParaRPr lang="en-GB">
              <a:latin typeface="Times New Roman" pitchFamily="18" charset="0"/>
            </a:endParaRPr>
          </a:p>
        </p:txBody>
      </p:sp>
      <p:sp>
        <p:nvSpPr>
          <p:cNvPr id="5" name="Rectangle 1029"/>
          <p:cNvSpPr>
            <a:spLocks noGrp="1" noChangeArrowheads="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Rectangle 1030"/>
          <p:cNvSpPr>
            <a:spLocks noGrp="1" noChangeArrowheads="1"/>
          </p:cNvSpPr>
          <p:nvPr>
            <p:ph type="sldNum" sz="quarter" idx="12"/>
          </p:nvPr>
        </p:nvSpPr>
        <p:spPr/>
        <p:txBody>
          <a:bodyPr/>
          <a:lstStyle/>
          <a:p>
            <a:fld id="{FBBB97C9-7346-40D8-919B-E713057BF1D6}" type="slidenum">
              <a:rPr lang="en-GB"/>
              <a:pPr/>
              <a:t>24</a:t>
            </a:fld>
            <a:endParaRPr lang="en-GB"/>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381000" y="228600"/>
            <a:ext cx="8382000" cy="1143000"/>
          </a:xfrm>
          <a:ln/>
        </p:spPr>
        <p:txBody>
          <a:bodyPr/>
          <a:lstStyle/>
          <a:p>
            <a:r>
              <a:rPr lang="en-GB"/>
              <a:t>CSS units</a:t>
            </a:r>
          </a:p>
        </p:txBody>
      </p:sp>
      <p:sp>
        <p:nvSpPr>
          <p:cNvPr id="507907" name="Rectangle 3"/>
          <p:cNvSpPr>
            <a:spLocks noGrp="1" noChangeArrowheads="1"/>
          </p:cNvSpPr>
          <p:nvPr>
            <p:ph idx="1"/>
          </p:nvPr>
        </p:nvSpPr>
        <p:spPr>
          <a:xfrm>
            <a:off x="381000" y="1600200"/>
            <a:ext cx="8382000" cy="4495800"/>
          </a:xfrm>
          <a:ln/>
        </p:spPr>
        <p:txBody>
          <a:bodyPr/>
          <a:lstStyle/>
          <a:p>
            <a:r>
              <a:rPr lang="en-GB" sz="2400" b="1">
                <a:solidFill>
                  <a:schemeClr val="folHlink"/>
                </a:solidFill>
                <a:latin typeface="Courier New" pitchFamily="49" charset="0"/>
                <a:sym typeface="Symbol" pitchFamily="18" charset="2"/>
              </a:rPr>
              <a:t>px</a:t>
            </a:r>
            <a:endParaRPr lang="en-GB" sz="2400">
              <a:sym typeface="Symbol" pitchFamily="18" charset="2"/>
            </a:endParaRPr>
          </a:p>
          <a:p>
            <a:pPr lvl="1"/>
            <a:r>
              <a:rPr lang="en-GB" sz="2000">
                <a:sym typeface="Symbol" pitchFamily="18" charset="2"/>
              </a:rPr>
              <a:t>Screen pixels (</a:t>
            </a:r>
            <a:r>
              <a:rPr lang="en-GB" sz="2000" i="1">
                <a:sym typeface="Symbol" pitchFamily="18" charset="2"/>
              </a:rPr>
              <a:t>e.g.</a:t>
            </a:r>
            <a:r>
              <a:rPr lang="en-GB" sz="2000">
                <a:sym typeface="Symbol" pitchFamily="18" charset="2"/>
              </a:rPr>
              <a:t> screen may be 1024x768 pixels)</a:t>
            </a:r>
          </a:p>
          <a:p>
            <a:r>
              <a:rPr lang="en-GB" sz="2400" b="1">
                <a:solidFill>
                  <a:schemeClr val="folHlink"/>
                </a:solidFill>
                <a:latin typeface="Courier New" pitchFamily="49" charset="0"/>
                <a:sym typeface="Symbol" pitchFamily="18" charset="2"/>
              </a:rPr>
              <a:t>pt</a:t>
            </a:r>
            <a:endParaRPr lang="en-GB" sz="2400">
              <a:sym typeface="Symbol" pitchFamily="18" charset="2"/>
            </a:endParaRPr>
          </a:p>
          <a:p>
            <a:pPr lvl="1"/>
            <a:r>
              <a:rPr lang="en-GB" sz="2000">
                <a:sym typeface="Symbol" pitchFamily="18" charset="2"/>
              </a:rPr>
              <a:t>Points ~1/72 of an inch (</a:t>
            </a:r>
            <a:r>
              <a:rPr lang="en-GB" sz="2000" i="1">
                <a:sym typeface="Symbol" pitchFamily="18" charset="2"/>
              </a:rPr>
              <a:t>e.g.</a:t>
            </a:r>
            <a:r>
              <a:rPr lang="en-GB" sz="2000">
                <a:sym typeface="Symbol" pitchFamily="18" charset="2"/>
              </a:rPr>
              <a:t> this is 20pt text)</a:t>
            </a:r>
          </a:p>
          <a:p>
            <a:r>
              <a:rPr lang="en-GB" sz="2400" b="1">
                <a:solidFill>
                  <a:schemeClr val="folHlink"/>
                </a:solidFill>
                <a:latin typeface="Courier New" pitchFamily="49" charset="0"/>
                <a:sym typeface="Symbol" pitchFamily="18" charset="2"/>
              </a:rPr>
              <a:t>ex</a:t>
            </a:r>
            <a:endParaRPr lang="en-GB" sz="2400">
              <a:sym typeface="Symbol" pitchFamily="18" charset="2"/>
            </a:endParaRPr>
          </a:p>
          <a:p>
            <a:pPr lvl="1"/>
            <a:r>
              <a:rPr lang="en-GB" sz="2000">
                <a:sym typeface="Symbol" pitchFamily="18" charset="2"/>
              </a:rPr>
              <a:t>Font-relative size: The height of an 'x'.</a:t>
            </a:r>
          </a:p>
          <a:p>
            <a:r>
              <a:rPr lang="en-GB" sz="2400" b="1">
                <a:solidFill>
                  <a:schemeClr val="folHlink"/>
                </a:solidFill>
                <a:latin typeface="Courier New" pitchFamily="49" charset="0"/>
                <a:sym typeface="Symbol" pitchFamily="18" charset="2"/>
              </a:rPr>
              <a:t>em</a:t>
            </a:r>
            <a:endParaRPr lang="en-GB" sz="2400">
              <a:sym typeface="Symbol" pitchFamily="18" charset="2"/>
            </a:endParaRPr>
          </a:p>
          <a:p>
            <a:pPr lvl="1"/>
            <a:r>
              <a:rPr lang="en-GB" sz="2000">
                <a:sym typeface="Symbol" pitchFamily="18" charset="2"/>
              </a:rPr>
              <a:t>Font-relative size: The width of an 'M'.</a:t>
            </a:r>
          </a:p>
          <a:p>
            <a:r>
              <a:rPr lang="en-GB" sz="2400" b="1">
                <a:solidFill>
                  <a:schemeClr val="folHlink"/>
                </a:solidFill>
                <a:latin typeface="Courier New" pitchFamily="49" charset="0"/>
                <a:sym typeface="Symbol" pitchFamily="18" charset="2"/>
              </a:rPr>
              <a:t>%</a:t>
            </a:r>
            <a:endParaRPr lang="en-GB" sz="2400">
              <a:sym typeface="Symbol" pitchFamily="18" charset="2"/>
            </a:endParaRPr>
          </a:p>
          <a:p>
            <a:pPr lvl="1"/>
            <a:r>
              <a:rPr lang="en-GB" sz="2000">
                <a:sym typeface="Symbol" pitchFamily="18" charset="2"/>
              </a:rPr>
              <a:t>Relative to the </a:t>
            </a:r>
            <a:r>
              <a:rPr lang="en-GB" sz="2000" i="1">
                <a:sym typeface="Symbol" pitchFamily="18" charset="2"/>
              </a:rPr>
              <a:t>container's</a:t>
            </a:r>
            <a:r>
              <a:rPr lang="en-GB" sz="2000">
                <a:sym typeface="Symbol" pitchFamily="18" charset="2"/>
              </a:rPr>
              <a:t> size</a:t>
            </a:r>
            <a:br>
              <a:rPr lang="en-GB" sz="2000">
                <a:sym typeface="Symbol" pitchFamily="18" charset="2"/>
              </a:rPr>
            </a:br>
            <a:r>
              <a:rPr lang="en-GB" sz="2000">
                <a:sym typeface="Symbol" pitchFamily="18" charset="2"/>
              </a:rPr>
              <a:t>(</a:t>
            </a:r>
            <a:r>
              <a:rPr lang="en-GB" sz="2000" i="1">
                <a:sym typeface="Symbol" pitchFamily="18" charset="2"/>
              </a:rPr>
              <a:t>e.g.</a:t>
            </a:r>
            <a:r>
              <a:rPr lang="en-GB" sz="2000">
                <a:sym typeface="Symbol" pitchFamily="18" charset="2"/>
              </a:rPr>
              <a:t> font-size: 80% is 80% of the container's font size)</a:t>
            </a: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FB49075C-EBA0-409E-A77E-1C5CD925E2EE}" type="slidenum">
              <a:rPr lang="en-GB"/>
              <a:pPr/>
              <a:t>25</a:t>
            </a:fld>
            <a:endParaRPr lang="en-GB"/>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399032"/>
          </a:xfrm>
        </p:spPr>
        <p:txBody>
          <a:bodyPr/>
          <a:lstStyle/>
          <a:p>
            <a:r>
              <a:rPr lang="en-GB" dirty="0" smtClean="0"/>
              <a:t>What’s the problem with text sized in </a:t>
            </a:r>
            <a:r>
              <a:rPr lang="en-GB" dirty="0" err="1" smtClean="0"/>
              <a:t>px</a:t>
            </a:r>
            <a:r>
              <a:rPr lang="en-GB" dirty="0" smtClean="0"/>
              <a:t>?</a:t>
            </a:r>
            <a:endParaRPr lang="en-GB" dirty="0"/>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p>
        </p:txBody>
      </p:sp>
      <p:sp>
        <p:nvSpPr>
          <p:cNvPr id="5" name="Slide Number Placeholder 4"/>
          <p:cNvSpPr>
            <a:spLocks noGrp="1"/>
          </p:cNvSpPr>
          <p:nvPr>
            <p:ph type="sldNum" sz="quarter" idx="12"/>
          </p:nvPr>
        </p:nvSpPr>
        <p:spPr/>
        <p:txBody>
          <a:bodyPr/>
          <a:lstStyle/>
          <a:p>
            <a:fld id="{3960CD06-5368-4716-AEDA-6B56AB79EF03}" type="slidenum">
              <a:rPr lang="en-GB" smtClean="0"/>
              <a:pPr/>
              <a:t>26</a:t>
            </a:fld>
            <a:endParaRPr lang="en-GB" dirty="0"/>
          </a:p>
        </p:txBody>
      </p:sp>
      <p:graphicFrame>
        <p:nvGraphicFramePr>
          <p:cNvPr id="6" name="TPChart"/>
          <p:cNvGraphicFramePr>
            <a:graphicFrameLocks noChangeAspect="1"/>
          </p:cNvGraphicFramePr>
          <p:nvPr/>
        </p:nvGraphicFramePr>
        <p:xfrm>
          <a:off x="-69815" y="1419243"/>
          <a:ext cx="9144001" cy="3228975"/>
        </p:xfrm>
        <a:graphic>
          <a:graphicData uri="http://schemas.openxmlformats.org/presentationml/2006/ole">
            <p:oleObj spid="_x0000_s1071106" name="Chart" r:id="rId6" imgW="9144000" imgH="3229092" progId="MSGraph.Chart.8">
              <p:embed followColorScheme="full"/>
            </p:oleObj>
          </a:graphicData>
        </a:graphic>
      </p:graphicFrame>
      <p:sp>
        <p:nvSpPr>
          <p:cNvPr id="3" name="TPAnswers"/>
          <p:cNvSpPr>
            <a:spLocks noGrp="1"/>
          </p:cNvSpPr>
          <p:nvPr>
            <p:ph type="body" idx="1"/>
            <p:custDataLst>
              <p:tags r:id="rId3"/>
            </p:custDataLst>
          </p:nvPr>
        </p:nvSpPr>
        <p:spPr>
          <a:xfrm>
            <a:off x="1200184" y="1546244"/>
            <a:ext cx="8229600" cy="4525962"/>
          </a:xfrm>
        </p:spPr>
        <p:txBody>
          <a:bodyPr tIns="45719" bIns="45719">
            <a:noAutofit/>
          </a:bodyPr>
          <a:lstStyle/>
          <a:p>
            <a:pPr marL="578358" indent="-514350">
              <a:buFont typeface="Wingdings 2"/>
              <a:buAutoNum type="arabicPeriod"/>
            </a:pPr>
            <a:r>
              <a:rPr lang="en-GB" sz="3200" dirty="0" smtClean="0"/>
              <a:t>It’s </a:t>
            </a:r>
            <a:r>
              <a:rPr lang="en-GB" sz="3200" dirty="0" smtClean="0">
                <a:hlinkClick r:id="rId7"/>
              </a:rPr>
              <a:t>inaccessible</a:t>
            </a:r>
            <a:r>
              <a:rPr lang="en-GB" sz="3200" dirty="0" smtClean="0"/>
              <a:t> as it can’t be resized.</a:t>
            </a:r>
          </a:p>
          <a:p>
            <a:pPr marL="578358" indent="-514350">
              <a:buFont typeface="Wingdings 2"/>
              <a:buAutoNum type="arabicPeriod"/>
            </a:pPr>
            <a:r>
              <a:rPr lang="en-GB" sz="3200" dirty="0" smtClean="0"/>
              <a:t>It can’t be resized in IE7.</a:t>
            </a:r>
          </a:p>
          <a:p>
            <a:pPr marL="578358" indent="-514350">
              <a:buFont typeface="Wingdings 2"/>
              <a:buAutoNum type="arabicPeriod"/>
            </a:pPr>
            <a:r>
              <a:rPr lang="en-GB" sz="3200" dirty="0" smtClean="0"/>
              <a:t>It’s a problem on mobile devices.</a:t>
            </a:r>
          </a:p>
          <a:p>
            <a:pPr marL="578358" indent="-514350">
              <a:buFont typeface="Wingdings 2"/>
              <a:buAutoNum type="arabicPeriod"/>
            </a:pPr>
            <a:r>
              <a:rPr lang="en-GB" sz="3200" dirty="0" smtClean="0"/>
              <a:t>Google says it’s a problem.</a:t>
            </a:r>
          </a:p>
          <a:p>
            <a:pPr marL="578358" indent="-514350">
              <a:buFont typeface="Wingdings 2"/>
              <a:buAutoNum type="arabicPeriod"/>
            </a:pPr>
            <a:r>
              <a:rPr lang="en-GB" sz="3200" dirty="0" smtClean="0"/>
              <a:t>No problem!</a:t>
            </a:r>
            <a:endParaRPr lang="en-GB" sz="3200"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381000" y="228600"/>
            <a:ext cx="8382000" cy="1143000"/>
          </a:xfrm>
          <a:ln/>
        </p:spPr>
        <p:txBody>
          <a:bodyPr/>
          <a:lstStyle/>
          <a:p>
            <a:r>
              <a:rPr lang="en-GB"/>
              <a:t>Dynamic positioning with style</a:t>
            </a:r>
          </a:p>
        </p:txBody>
      </p:sp>
      <p:sp>
        <p:nvSpPr>
          <p:cNvPr id="467971" name="Rectangle 3"/>
          <p:cNvSpPr>
            <a:spLocks noGrp="1" noChangeArrowheads="1"/>
          </p:cNvSpPr>
          <p:nvPr>
            <p:ph idx="1"/>
          </p:nvPr>
        </p:nvSpPr>
        <p:spPr>
          <a:xfrm>
            <a:off x="381000" y="1600200"/>
            <a:ext cx="8382000" cy="4495800"/>
          </a:xfrm>
          <a:ln/>
        </p:spPr>
        <p:txBody>
          <a:bodyPr/>
          <a:lstStyle/>
          <a:p>
            <a:r>
              <a:rPr lang="en-GB" b="1" dirty="0">
                <a:solidFill>
                  <a:schemeClr val="folHlink"/>
                </a:solidFill>
                <a:latin typeface="Courier New" pitchFamily="49" charset="0"/>
              </a:rPr>
              <a:t>left</a:t>
            </a:r>
            <a:r>
              <a:rPr lang="en-GB" dirty="0"/>
              <a:t> &amp; </a:t>
            </a:r>
            <a:r>
              <a:rPr lang="en-GB" b="1" dirty="0">
                <a:solidFill>
                  <a:schemeClr val="folHlink"/>
                </a:solidFill>
                <a:latin typeface="Courier New" pitchFamily="49" charset="0"/>
              </a:rPr>
              <a:t>top</a:t>
            </a:r>
            <a:r>
              <a:rPr lang="en-GB" dirty="0"/>
              <a:t> edges of element</a:t>
            </a:r>
          </a:p>
          <a:p>
            <a:pPr lvl="1"/>
            <a:r>
              <a:rPr lang="en-GB" b="1" dirty="0">
                <a:solidFill>
                  <a:schemeClr val="folHlink"/>
                </a:solidFill>
                <a:latin typeface="Courier New" pitchFamily="49" charset="0"/>
              </a:rPr>
              <a:t>right/bottom</a:t>
            </a:r>
            <a:r>
              <a:rPr lang="en-GB" dirty="0"/>
              <a:t> are alternatives</a:t>
            </a:r>
          </a:p>
          <a:p>
            <a:pPr lvl="1"/>
            <a:r>
              <a:rPr lang="en-GB" b="1" dirty="0" err="1">
                <a:solidFill>
                  <a:srgbClr val="FF9900"/>
                </a:solidFill>
                <a:latin typeface="Courier New" pitchFamily="49" charset="0"/>
              </a:rPr>
              <a:t>position:</a:t>
            </a:r>
            <a:r>
              <a:rPr lang="en-GB" b="1" dirty="0" err="1">
                <a:solidFill>
                  <a:schemeClr val="folHlink"/>
                </a:solidFill>
                <a:latin typeface="Courier New" pitchFamily="49" charset="0"/>
              </a:rPr>
              <a:t>absolute</a:t>
            </a:r>
            <a:r>
              <a:rPr lang="en-GB" b="1" dirty="0">
                <a:solidFill>
                  <a:srgbClr val="FF9900"/>
                </a:solidFill>
                <a:latin typeface="Courier New" pitchFamily="49" charset="0"/>
              </a:rPr>
              <a:t>;</a:t>
            </a:r>
            <a:r>
              <a:rPr lang="en-GB" dirty="0"/>
              <a:t> relative to window</a:t>
            </a:r>
          </a:p>
          <a:p>
            <a:pPr lvl="1"/>
            <a:r>
              <a:rPr lang="en-GB" b="1" dirty="0" err="1">
                <a:solidFill>
                  <a:srgbClr val="FF9900"/>
                </a:solidFill>
                <a:latin typeface="Courier New" pitchFamily="49" charset="0"/>
              </a:rPr>
              <a:t>position:</a:t>
            </a:r>
            <a:r>
              <a:rPr lang="en-GB" b="1" dirty="0" err="1">
                <a:solidFill>
                  <a:schemeClr val="folHlink"/>
                </a:solidFill>
                <a:latin typeface="Courier New" pitchFamily="49" charset="0"/>
              </a:rPr>
              <a:t>relative</a:t>
            </a:r>
            <a:r>
              <a:rPr lang="en-GB" b="1" dirty="0">
                <a:solidFill>
                  <a:srgbClr val="FF9900"/>
                </a:solidFill>
                <a:latin typeface="Courier New" pitchFamily="49" charset="0"/>
              </a:rPr>
              <a:t>;</a:t>
            </a:r>
            <a:r>
              <a:rPr lang="en-GB" dirty="0"/>
              <a:t> </a:t>
            </a:r>
            <a:r>
              <a:rPr lang="en-GB" dirty="0" err="1"/>
              <a:t>w.r.t</a:t>
            </a:r>
            <a:r>
              <a:rPr lang="en-GB" dirty="0"/>
              <a:t> container</a:t>
            </a:r>
          </a:p>
          <a:p>
            <a:r>
              <a:rPr lang="en-GB" dirty="0"/>
              <a:t>These are read/write </a:t>
            </a:r>
            <a:r>
              <a:rPr lang="en-GB" dirty="0" smtClean="0"/>
              <a:t>properties in JavaScript</a:t>
            </a:r>
            <a:endParaRPr lang="en-GB" dirty="0"/>
          </a:p>
          <a:p>
            <a:pPr lvl="1"/>
            <a:r>
              <a:rPr lang="en-GB" dirty="0"/>
              <a:t>However it’s only possible to read </a:t>
            </a:r>
            <a:r>
              <a:rPr lang="en-GB" b="1" dirty="0">
                <a:solidFill>
                  <a:schemeClr val="folHlink"/>
                </a:solidFill>
                <a:latin typeface="Courier New" pitchFamily="49" charset="0"/>
              </a:rPr>
              <a:t>left</a:t>
            </a:r>
            <a:r>
              <a:rPr lang="en-GB" dirty="0"/>
              <a:t>/</a:t>
            </a:r>
            <a:r>
              <a:rPr lang="en-GB" b="1" dirty="0">
                <a:solidFill>
                  <a:schemeClr val="folHlink"/>
                </a:solidFill>
                <a:latin typeface="Courier New" pitchFamily="49" charset="0"/>
              </a:rPr>
              <a:t>top</a:t>
            </a:r>
            <a:r>
              <a:rPr lang="en-GB" dirty="0"/>
              <a:t>/... from elements that are </a:t>
            </a:r>
            <a:r>
              <a:rPr lang="en-GB" u="sng" dirty="0"/>
              <a:t>already positioned</a:t>
            </a:r>
            <a:r>
              <a:rPr lang="en-GB" dirty="0" smtClean="0"/>
              <a:t>.</a:t>
            </a: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ED649C3B-403C-478E-AE6F-22DA1057954D}" type="slidenum">
              <a:rPr lang="en-GB"/>
              <a:pPr/>
              <a:t>27</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67970"/>
                                        </p:tgtEl>
                                        <p:attrNameLst>
                                          <p:attrName>style.visibility</p:attrName>
                                        </p:attrNameLst>
                                      </p:cBhvr>
                                      <p:to>
                                        <p:strVal val="visible"/>
                                      </p:to>
                                    </p:set>
                                    <p:animEffect transition="in" filter="wipe(up)">
                                      <p:cBhvr>
                                        <p:cTn id="7" dur="500"/>
                                        <p:tgtEl>
                                          <p:spTgt spid="4679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7971">
                                            <p:bg/>
                                          </p:spTgt>
                                        </p:tgtEl>
                                        <p:attrNameLst>
                                          <p:attrName>style.visibility</p:attrName>
                                        </p:attrNameLst>
                                      </p:cBhvr>
                                      <p:to>
                                        <p:strVal val="visible"/>
                                      </p:to>
                                    </p:set>
                                    <p:animEffect transition="in" filter="wipe(down)">
                                      <p:cBhvr>
                                        <p:cTn id="10" dur="500"/>
                                        <p:tgtEl>
                                          <p:spTgt spid="467971">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7971">
                                            <p:txEl>
                                              <p:pRg st="0" end="0"/>
                                            </p:txEl>
                                          </p:spTgt>
                                        </p:tgtEl>
                                        <p:attrNameLst>
                                          <p:attrName>style.visibility</p:attrName>
                                        </p:attrNameLst>
                                      </p:cBhvr>
                                      <p:to>
                                        <p:strVal val="visible"/>
                                      </p:to>
                                    </p:set>
                                    <p:animEffect transition="in" filter="wipe(down)">
                                      <p:cBhvr>
                                        <p:cTn id="13" dur="500"/>
                                        <p:tgtEl>
                                          <p:spTgt spid="467971">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67971">
                                            <p:txEl>
                                              <p:pRg st="1" end="1"/>
                                            </p:txEl>
                                          </p:spTgt>
                                        </p:tgtEl>
                                        <p:attrNameLst>
                                          <p:attrName>style.visibility</p:attrName>
                                        </p:attrNameLst>
                                      </p:cBhvr>
                                      <p:to>
                                        <p:strVal val="visible"/>
                                      </p:to>
                                    </p:set>
                                    <p:animEffect transition="in" filter="wipe(down)">
                                      <p:cBhvr>
                                        <p:cTn id="16" dur="500"/>
                                        <p:tgtEl>
                                          <p:spTgt spid="467971">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67971">
                                            <p:txEl>
                                              <p:pRg st="2" end="2"/>
                                            </p:txEl>
                                          </p:spTgt>
                                        </p:tgtEl>
                                        <p:attrNameLst>
                                          <p:attrName>style.visibility</p:attrName>
                                        </p:attrNameLst>
                                      </p:cBhvr>
                                      <p:to>
                                        <p:strVal val="visible"/>
                                      </p:to>
                                    </p:set>
                                    <p:animEffect transition="in" filter="wipe(down)">
                                      <p:cBhvr>
                                        <p:cTn id="19" dur="500"/>
                                        <p:tgtEl>
                                          <p:spTgt spid="467971">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67971">
                                            <p:txEl>
                                              <p:pRg st="3" end="3"/>
                                            </p:txEl>
                                          </p:spTgt>
                                        </p:tgtEl>
                                        <p:attrNameLst>
                                          <p:attrName>style.visibility</p:attrName>
                                        </p:attrNameLst>
                                      </p:cBhvr>
                                      <p:to>
                                        <p:strVal val="visible"/>
                                      </p:to>
                                    </p:set>
                                    <p:animEffect transition="in" filter="wipe(down)">
                                      <p:cBhvr>
                                        <p:cTn id="22" dur="500"/>
                                        <p:tgtEl>
                                          <p:spTgt spid="4679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67971">
                                            <p:txEl>
                                              <p:pRg st="4" end="4"/>
                                            </p:txEl>
                                          </p:spTgt>
                                        </p:tgtEl>
                                        <p:attrNameLst>
                                          <p:attrName>style.visibility</p:attrName>
                                        </p:attrNameLst>
                                      </p:cBhvr>
                                      <p:to>
                                        <p:strVal val="visible"/>
                                      </p:to>
                                    </p:set>
                                    <p:animEffect transition="in" filter="wipe(down)">
                                      <p:cBhvr>
                                        <p:cTn id="27" dur="500"/>
                                        <p:tgtEl>
                                          <p:spTgt spid="467971">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7971">
                                            <p:txEl>
                                              <p:pRg st="5" end="5"/>
                                            </p:txEl>
                                          </p:spTgt>
                                        </p:tgtEl>
                                        <p:attrNameLst>
                                          <p:attrName>style.visibility</p:attrName>
                                        </p:attrNameLst>
                                      </p:cBhvr>
                                      <p:to>
                                        <p:strVal val="visible"/>
                                      </p:to>
                                    </p:set>
                                    <p:animEffect transition="in" filter="wipe(down)">
                                      <p:cBhvr>
                                        <p:cTn id="30" dur="500"/>
                                        <p:tgtEl>
                                          <p:spTgt spid="467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0" grpId="0" animBg="1"/>
      <p:bldP spid="467971"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304800" y="228600"/>
            <a:ext cx="8534400" cy="914400"/>
          </a:xfrm>
          <a:ln/>
        </p:spPr>
        <p:txBody>
          <a:bodyPr/>
          <a:lstStyle/>
          <a:p>
            <a:r>
              <a:rPr lang="en-GB"/>
              <a:t>Positionable layers</a:t>
            </a:r>
          </a:p>
        </p:txBody>
      </p:sp>
      <p:sp>
        <p:nvSpPr>
          <p:cNvPr id="603139" name="Rectangle 3"/>
          <p:cNvSpPr>
            <a:spLocks noGrp="1" noChangeArrowheads="1"/>
          </p:cNvSpPr>
          <p:nvPr>
            <p:ph idx="1"/>
          </p:nvPr>
        </p:nvSpPr>
        <p:spPr>
          <a:xfrm>
            <a:off x="152400" y="1295400"/>
            <a:ext cx="8839200" cy="4800600"/>
          </a:xfrm>
          <a:ln/>
        </p:spPr>
        <p:txBody>
          <a:bodyPr/>
          <a:lstStyle/>
          <a:p>
            <a:pPr>
              <a:lnSpc>
                <a:spcPct val="110000"/>
              </a:lnSpc>
            </a:pPr>
            <a:r>
              <a:rPr lang="en-GB" sz="2800" b="1">
                <a:latin typeface="Courier New" pitchFamily="49" charset="0"/>
              </a:rPr>
              <a:t>&lt;div&gt;</a:t>
            </a:r>
            <a:r>
              <a:rPr lang="en-GB" sz="2800"/>
              <a:t> is the best </a:t>
            </a:r>
            <a:r>
              <a:rPr lang="en-GB" sz="2800" u="sng"/>
              <a:t>container</a:t>
            </a:r>
            <a:r>
              <a:rPr lang="en-GB" sz="2800"/>
              <a:t> as it has no style.</a:t>
            </a:r>
          </a:p>
          <a:p>
            <a:pPr>
              <a:lnSpc>
                <a:spcPct val="110000"/>
              </a:lnSpc>
            </a:pPr>
            <a:r>
              <a:rPr lang="en-GB" sz="2800"/>
              <a:t>Styles:</a:t>
            </a:r>
          </a:p>
          <a:p>
            <a:pPr lvl="1">
              <a:lnSpc>
                <a:spcPct val="110000"/>
              </a:lnSpc>
            </a:pPr>
            <a:r>
              <a:rPr lang="en-GB" sz="2400" b="1">
                <a:solidFill>
                  <a:schemeClr val="hlink"/>
                </a:solidFill>
                <a:latin typeface="Courier New" pitchFamily="49" charset="0"/>
              </a:rPr>
              <a:t>visibility</a:t>
            </a:r>
            <a:r>
              <a:rPr lang="en-GB" sz="2400"/>
              <a:t>, </a:t>
            </a:r>
            <a:r>
              <a:rPr lang="en-GB" sz="2400" b="1">
                <a:solidFill>
                  <a:schemeClr val="hlink"/>
                </a:solidFill>
                <a:latin typeface="Courier New" pitchFamily="49" charset="0"/>
              </a:rPr>
              <a:t>display</a:t>
            </a:r>
            <a:r>
              <a:rPr lang="en-GB" sz="2400"/>
              <a:t> – set the </a:t>
            </a:r>
            <a:r>
              <a:rPr lang="en-GB" sz="2400" b="1">
                <a:latin typeface="Courier New" pitchFamily="49" charset="0"/>
              </a:rPr>
              <a:t>&lt;div&gt;</a:t>
            </a:r>
            <a:r>
              <a:rPr lang="en-GB" sz="2400"/>
              <a:t>'s visibility</a:t>
            </a:r>
          </a:p>
          <a:p>
            <a:pPr lvl="1">
              <a:lnSpc>
                <a:spcPct val="110000"/>
              </a:lnSpc>
            </a:pPr>
            <a:r>
              <a:rPr lang="en-GB" sz="2400" b="1">
                <a:solidFill>
                  <a:schemeClr val="hlink"/>
                </a:solidFill>
                <a:latin typeface="Courier New" pitchFamily="49" charset="0"/>
              </a:rPr>
              <a:t>left</a:t>
            </a:r>
            <a:r>
              <a:rPr lang="en-GB" sz="2400"/>
              <a:t> &amp; </a:t>
            </a:r>
            <a:r>
              <a:rPr lang="en-GB" sz="2400" b="1">
                <a:solidFill>
                  <a:schemeClr val="hlink"/>
                </a:solidFill>
                <a:latin typeface="Courier New" pitchFamily="49" charset="0"/>
              </a:rPr>
              <a:t>top</a:t>
            </a:r>
            <a:r>
              <a:rPr lang="en-GB" sz="2400"/>
              <a:t> or </a:t>
            </a:r>
            <a:r>
              <a:rPr lang="en-GB" sz="2400" b="1">
                <a:solidFill>
                  <a:schemeClr val="hlink"/>
                </a:solidFill>
                <a:latin typeface="Courier New" pitchFamily="49" charset="0"/>
              </a:rPr>
              <a:t>bottom</a:t>
            </a:r>
            <a:r>
              <a:rPr lang="en-GB" sz="2400"/>
              <a:t> &amp; </a:t>
            </a:r>
            <a:r>
              <a:rPr lang="en-GB" sz="2400" b="1">
                <a:solidFill>
                  <a:schemeClr val="hlink"/>
                </a:solidFill>
                <a:latin typeface="Courier New" pitchFamily="49" charset="0"/>
              </a:rPr>
              <a:t>right</a:t>
            </a:r>
            <a:r>
              <a:rPr lang="en-GB" sz="2400"/>
              <a:t> – position</a:t>
            </a:r>
          </a:p>
          <a:p>
            <a:pPr lvl="2">
              <a:lnSpc>
                <a:spcPct val="110000"/>
              </a:lnSpc>
            </a:pPr>
            <a:r>
              <a:rPr lang="en-GB" sz="2000"/>
              <a:t>They all default to zero or ‘auto’</a:t>
            </a:r>
          </a:p>
          <a:p>
            <a:pPr lvl="1">
              <a:lnSpc>
                <a:spcPct val="110000"/>
              </a:lnSpc>
            </a:pPr>
            <a:r>
              <a:rPr lang="en-GB" sz="2400" b="1">
                <a:solidFill>
                  <a:schemeClr val="hlink"/>
                </a:solidFill>
                <a:latin typeface="Courier New" pitchFamily="49" charset="0"/>
              </a:rPr>
              <a:t>background-color</a:t>
            </a:r>
            <a:endParaRPr lang="en-GB" sz="1800">
              <a:solidFill>
                <a:srgbClr val="4D4D4D"/>
              </a:solidFill>
            </a:endParaRPr>
          </a:p>
          <a:p>
            <a:pPr lvl="2">
              <a:lnSpc>
                <a:spcPct val="110000"/>
              </a:lnSpc>
            </a:pPr>
            <a:r>
              <a:rPr lang="en-GB" b="1">
                <a:solidFill>
                  <a:schemeClr val="hlink"/>
                </a:solidFill>
                <a:latin typeface="Courier New" pitchFamily="49" charset="0"/>
              </a:rPr>
              <a:t>background-color: transparent;</a:t>
            </a:r>
            <a:r>
              <a:rPr lang="en-GB" sz="2000"/>
              <a:t> for see-thru!</a:t>
            </a:r>
          </a:p>
          <a:p>
            <a:pPr lvl="1">
              <a:lnSpc>
                <a:spcPct val="110000"/>
              </a:lnSpc>
            </a:pPr>
            <a:r>
              <a:rPr lang="en-GB" sz="2400" b="1">
                <a:solidFill>
                  <a:schemeClr val="hlink"/>
                </a:solidFill>
                <a:latin typeface="Courier New" pitchFamily="49" charset="0"/>
              </a:rPr>
              <a:t>background-image</a:t>
            </a:r>
            <a:endParaRPr lang="en-GB" sz="1800" b="1">
              <a:solidFill>
                <a:srgbClr val="4D4D4D"/>
              </a:solidFill>
              <a:latin typeface="Courier New" pitchFamily="49" charset="0"/>
            </a:endParaRPr>
          </a:p>
          <a:p>
            <a:pPr lvl="1">
              <a:lnSpc>
                <a:spcPct val="110000"/>
              </a:lnSpc>
            </a:pPr>
            <a:r>
              <a:rPr lang="en-GB" sz="2400"/>
              <a:t>Use </a:t>
            </a:r>
            <a:r>
              <a:rPr lang="en-GB" sz="2400" b="1">
                <a:solidFill>
                  <a:schemeClr val="hlink"/>
                </a:solidFill>
                <a:latin typeface="Courier New" pitchFamily="49" charset="0"/>
              </a:rPr>
              <a:t>margin</a:t>
            </a:r>
            <a:r>
              <a:rPr lang="en-GB" sz="2400"/>
              <a:t>, </a:t>
            </a:r>
            <a:r>
              <a:rPr lang="en-GB" sz="2400" b="1">
                <a:solidFill>
                  <a:schemeClr val="hlink"/>
                </a:solidFill>
                <a:latin typeface="Courier New" pitchFamily="49" charset="0"/>
              </a:rPr>
              <a:t>padding</a:t>
            </a:r>
            <a:r>
              <a:rPr lang="en-GB" sz="2400"/>
              <a:t> and </a:t>
            </a:r>
            <a:r>
              <a:rPr lang="en-GB" sz="2400" b="1">
                <a:solidFill>
                  <a:schemeClr val="hlink"/>
                </a:solidFill>
                <a:latin typeface="Courier New" pitchFamily="49" charset="0"/>
              </a:rPr>
              <a:t>border</a:t>
            </a:r>
            <a:r>
              <a:rPr lang="en-GB" sz="2400"/>
              <a:t> carefully.</a:t>
            </a:r>
          </a:p>
          <a:p>
            <a:pPr lvl="2">
              <a:lnSpc>
                <a:spcPct val="110000"/>
              </a:lnSpc>
            </a:pPr>
            <a:r>
              <a:rPr lang="en-GB" sz="2000"/>
              <a:t>Box model…</a:t>
            </a: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CA1090DE-A508-4BE7-B8DC-45529B0983C6}" type="slidenum">
              <a:rPr lang="en-GB"/>
              <a:pPr/>
              <a:t>28</a:t>
            </a:fld>
            <a:endParaRPr lang="en-GB"/>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457200" y="228600"/>
            <a:ext cx="8229600" cy="838200"/>
          </a:xfrm>
          <a:ln/>
        </p:spPr>
        <p:txBody>
          <a:bodyPr/>
          <a:lstStyle/>
          <a:p>
            <a:r>
              <a:rPr lang="en-GB"/>
              <a:t>Positioning elements with CSS</a:t>
            </a:r>
          </a:p>
        </p:txBody>
      </p:sp>
      <p:sp>
        <p:nvSpPr>
          <p:cNvPr id="605187" name="Rectangle 3"/>
          <p:cNvSpPr>
            <a:spLocks noGrp="1" noChangeArrowheads="1"/>
          </p:cNvSpPr>
          <p:nvPr>
            <p:ph idx="1"/>
          </p:nvPr>
        </p:nvSpPr>
        <p:spPr>
          <a:xfrm>
            <a:off x="457200" y="1371600"/>
            <a:ext cx="8229600" cy="4724400"/>
          </a:xfrm>
          <a:ln/>
        </p:spPr>
        <p:txBody>
          <a:bodyPr/>
          <a:lstStyle/>
          <a:p>
            <a:r>
              <a:rPr lang="en-GB" dirty="0"/>
              <a:t>Ordinary elements default to  CSS style </a:t>
            </a:r>
            <a:r>
              <a:rPr lang="en-GB" b="1" dirty="0" err="1">
                <a:solidFill>
                  <a:srgbClr val="FF9900"/>
                </a:solidFill>
                <a:latin typeface="Courier New" pitchFamily="49" charset="0"/>
              </a:rPr>
              <a:t>position:</a:t>
            </a:r>
            <a:r>
              <a:rPr lang="en-GB" b="1" dirty="0" err="1">
                <a:solidFill>
                  <a:schemeClr val="folHlink"/>
                </a:solidFill>
                <a:latin typeface="Courier New" pitchFamily="49" charset="0"/>
              </a:rPr>
              <a:t>static</a:t>
            </a:r>
            <a:r>
              <a:rPr lang="en-GB" dirty="0"/>
              <a:t> and are placed in the </a:t>
            </a:r>
            <a:r>
              <a:rPr lang="en-GB" dirty="0" smtClean="0"/>
              <a:t>“document flow”.</a:t>
            </a:r>
            <a:endParaRPr lang="en-GB" dirty="0"/>
          </a:p>
          <a:p>
            <a:r>
              <a:rPr lang="en-GB" dirty="0">
                <a:solidFill>
                  <a:schemeClr val="folHlink"/>
                </a:solidFill>
              </a:rPr>
              <a:t>Positioned</a:t>
            </a:r>
            <a:r>
              <a:rPr lang="en-GB" dirty="0"/>
              <a:t> elements can be  either </a:t>
            </a:r>
            <a:r>
              <a:rPr lang="en-GB" i="1" dirty="0">
                <a:solidFill>
                  <a:schemeClr val="folHlink"/>
                </a:solidFill>
              </a:rPr>
              <a:t>absolutely</a:t>
            </a:r>
            <a:r>
              <a:rPr lang="en-GB" dirty="0"/>
              <a:t> or </a:t>
            </a:r>
            <a:r>
              <a:rPr lang="en-GB" i="1" dirty="0">
                <a:solidFill>
                  <a:schemeClr val="folHlink"/>
                </a:solidFill>
              </a:rPr>
              <a:t>relatively</a:t>
            </a:r>
            <a:r>
              <a:rPr lang="en-GB" dirty="0"/>
              <a:t> positioned:</a:t>
            </a:r>
          </a:p>
          <a:p>
            <a:pPr lvl="1"/>
            <a:r>
              <a:rPr lang="en-GB" sz="3200" b="1" dirty="0">
                <a:solidFill>
                  <a:srgbClr val="FF9900"/>
                </a:solidFill>
                <a:latin typeface="Courier New" pitchFamily="49" charset="0"/>
              </a:rPr>
              <a:t>position:</a:t>
            </a:r>
            <a:r>
              <a:rPr lang="en-GB" sz="3200" b="1" dirty="0">
                <a:solidFill>
                  <a:schemeClr val="folHlink"/>
                </a:solidFill>
                <a:latin typeface="Courier New" pitchFamily="49" charset="0"/>
              </a:rPr>
              <a:t> relative</a:t>
            </a:r>
            <a:endParaRPr lang="en-GB" dirty="0"/>
          </a:p>
          <a:p>
            <a:pPr lvl="2"/>
            <a:r>
              <a:rPr lang="en-GB" dirty="0"/>
              <a:t>relative to where it would otherwise be</a:t>
            </a:r>
          </a:p>
          <a:p>
            <a:pPr lvl="1"/>
            <a:r>
              <a:rPr lang="en-GB" sz="3200" b="1" dirty="0">
                <a:solidFill>
                  <a:srgbClr val="FF9900"/>
                </a:solidFill>
                <a:latin typeface="Courier New" pitchFamily="49" charset="0"/>
              </a:rPr>
              <a:t>position:</a:t>
            </a:r>
            <a:r>
              <a:rPr lang="en-GB" sz="3200" b="1" dirty="0">
                <a:solidFill>
                  <a:schemeClr val="folHlink"/>
                </a:solidFill>
                <a:latin typeface="Courier New" pitchFamily="49" charset="0"/>
              </a:rPr>
              <a:t> absolute</a:t>
            </a:r>
            <a:endParaRPr lang="en-GB" dirty="0"/>
          </a:p>
          <a:p>
            <a:pPr lvl="2"/>
            <a:r>
              <a:rPr lang="en-GB" dirty="0"/>
              <a:t>with respect to the </a:t>
            </a:r>
            <a:r>
              <a:rPr lang="en-GB" i="1" dirty="0" smtClean="0"/>
              <a:t>nearest ancestor containing element</a:t>
            </a:r>
            <a:endParaRPr lang="en-GB" dirty="0"/>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964A5857-4D26-4F4C-B72F-F64354F37E78}" type="slidenum">
              <a:rPr lang="en-GB"/>
              <a:pPr/>
              <a:t>29</a:t>
            </a:fld>
            <a:endParaRPr lang="en-GB"/>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p:cNvSpPr>
            <a:spLocks noGrp="1" noChangeArrowheads="1"/>
          </p:cNvSpPr>
          <p:nvPr>
            <p:ph type="ctrTitle"/>
          </p:nvPr>
        </p:nvSpPr>
        <p:spPr>
          <a:ln/>
        </p:spPr>
        <p:txBody>
          <a:bodyPr/>
          <a:lstStyle/>
          <a:p>
            <a:r>
              <a:rPr lang="en-GB"/>
              <a:t>Group Project</a:t>
            </a:r>
          </a:p>
        </p:txBody>
      </p:sp>
      <p:sp>
        <p:nvSpPr>
          <p:cNvPr id="1024005" name="Rectangle 5"/>
          <p:cNvSpPr>
            <a:spLocks noGrp="1" noChangeArrowheads="1"/>
          </p:cNvSpPr>
          <p:nvPr>
            <p:ph type="subTitle" idx="1"/>
          </p:nvPr>
        </p:nvSpPr>
        <p:spPr>
          <a:ln/>
        </p:spPr>
        <p:txBody>
          <a:bodyPr>
            <a:normAutofit/>
          </a:bodyPr>
          <a:lstStyle/>
          <a:p>
            <a:r>
              <a:rPr lang="en-GB" dirty="0"/>
              <a:t>This </a:t>
            </a:r>
            <a:r>
              <a:rPr lang="en-GB" dirty="0" smtClean="0"/>
              <a:t>year:</a:t>
            </a:r>
            <a:br>
              <a:rPr lang="en-GB" dirty="0" smtClean="0"/>
            </a:br>
            <a:r>
              <a:rPr lang="en-GB" dirty="0" smtClean="0"/>
              <a:t>Minesweeper</a:t>
            </a:r>
            <a:br>
              <a:rPr lang="en-GB" dirty="0" smtClean="0"/>
            </a:br>
            <a:r>
              <a:rPr lang="en-GB" dirty="0" smtClean="0"/>
              <a:t>(</a:t>
            </a:r>
            <a:r>
              <a:rPr lang="en-GB" i="1" dirty="0" smtClean="0"/>
              <a:t>e.g. </a:t>
            </a:r>
            <a:r>
              <a:rPr lang="en-GB" dirty="0" smtClean="0"/>
              <a:t>see </a:t>
            </a:r>
            <a:r>
              <a:rPr lang="en-GB" dirty="0" smtClean="0">
                <a:hlinkClick r:id="rId4"/>
              </a:rPr>
              <a:t>Wikipedia</a:t>
            </a:r>
            <a:r>
              <a:rPr lang="en-GB" dirty="0" smtClean="0"/>
              <a:t>?)</a:t>
            </a:r>
            <a:endParaRPr lang="en-GB" dirty="0"/>
          </a:p>
        </p:txBody>
      </p:sp>
      <p:sp>
        <p:nvSpPr>
          <p:cNvPr id="4" name="Rectangle 1028"/>
          <p:cNvSpPr>
            <a:spLocks noGrp="1" noChangeArrowheads="1"/>
          </p:cNvSpPr>
          <p:nvPr>
            <p:ph type="dt" sz="half" idx="10"/>
          </p:nvPr>
        </p:nvSpPr>
        <p:spPr/>
        <p:txBody>
          <a:bodyPr/>
          <a:lstStyle/>
          <a:p>
            <a:fld id="{3269C682-274C-47B7-9B58-68F55FA44F70}" type="datetime5">
              <a:rPr lang="en-GB"/>
              <a:pPr/>
              <a:t>7-Oct-12</a:t>
            </a:fld>
            <a:endParaRPr lang="en-GB">
              <a:latin typeface="Times New Roman" pitchFamily="18" charset="0"/>
            </a:endParaRPr>
          </a:p>
        </p:txBody>
      </p:sp>
      <p:sp>
        <p:nvSpPr>
          <p:cNvPr id="5" name="Rectangle 1029"/>
          <p:cNvSpPr>
            <a:spLocks noGrp="1" noChangeArrowheads="1"/>
          </p:cNvSpPr>
          <p:nvPr>
            <p:ph type="ftr" sz="quarter" idx="11"/>
          </p:nvPr>
        </p:nvSpPr>
        <p:spPr/>
        <p:txBody>
          <a:bodyPr/>
          <a:lstStyle/>
          <a:p>
            <a:r>
              <a:rPr lang="en-GB"/>
              <a:t>CO2013/CO3013</a:t>
            </a:r>
            <a:br>
              <a:rPr lang="en-GB"/>
            </a:br>
            <a:r>
              <a:rPr lang="en-GB"/>
              <a:t>Web Technologies</a:t>
            </a:r>
            <a:endParaRPr lang="en-GB">
              <a:latin typeface="Georgia" pitchFamily="18" charset="0"/>
            </a:endParaRPr>
          </a:p>
        </p:txBody>
      </p:sp>
      <p:sp>
        <p:nvSpPr>
          <p:cNvPr id="6" name="Rectangle 1030"/>
          <p:cNvSpPr>
            <a:spLocks noGrp="1" noChangeArrowheads="1"/>
          </p:cNvSpPr>
          <p:nvPr>
            <p:ph type="sldNum" sz="quarter" idx="12"/>
          </p:nvPr>
        </p:nvSpPr>
        <p:spPr/>
        <p:txBody>
          <a:bodyPr/>
          <a:lstStyle/>
          <a:p>
            <a:fld id="{323ACC6B-855B-4054-9808-29995E12A773}" type="slidenum">
              <a:rPr lang="en-GB"/>
              <a:pPr/>
              <a:t>3</a:t>
            </a:fld>
            <a:endParaRPr lang="en-GB"/>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457200" y="228600"/>
            <a:ext cx="8229600" cy="838200"/>
          </a:xfrm>
          <a:ln/>
        </p:spPr>
        <p:txBody>
          <a:bodyPr/>
          <a:lstStyle/>
          <a:p>
            <a:r>
              <a:rPr lang="en-GB"/>
              <a:t>Relative positioning (</a:t>
            </a:r>
            <a:r>
              <a:rPr lang="en-GB">
                <a:hlinkClick r:id="rId4"/>
              </a:rPr>
              <a:t>url</a:t>
            </a:r>
            <a:r>
              <a:rPr lang="en-GB"/>
              <a:t>)</a:t>
            </a:r>
          </a:p>
        </p:txBody>
      </p:sp>
      <p:sp>
        <p:nvSpPr>
          <p:cNvPr id="607235" name="Rectangle 3"/>
          <p:cNvSpPr>
            <a:spLocks noGrp="1" noChangeArrowheads="1"/>
          </p:cNvSpPr>
          <p:nvPr>
            <p:ph idx="1"/>
          </p:nvPr>
        </p:nvSpPr>
        <p:spPr>
          <a:xfrm>
            <a:off x="457200" y="1371600"/>
            <a:ext cx="8229600" cy="4724400"/>
          </a:xfrm>
          <a:ln/>
        </p:spPr>
        <p:txBody>
          <a:bodyPr/>
          <a:lstStyle/>
          <a:p>
            <a:r>
              <a:rPr lang="en-GB" sz="3600" b="1">
                <a:solidFill>
                  <a:srgbClr val="FF9900"/>
                </a:solidFill>
                <a:latin typeface="Courier New" pitchFamily="49" charset="0"/>
              </a:rPr>
              <a:t>position:</a:t>
            </a:r>
            <a:r>
              <a:rPr lang="en-GB" sz="3600" b="1">
                <a:solidFill>
                  <a:schemeClr val="folHlink"/>
                </a:solidFill>
                <a:latin typeface="Courier New" pitchFamily="49" charset="0"/>
              </a:rPr>
              <a:t> relative</a:t>
            </a:r>
            <a:endParaRPr lang="en-GB"/>
          </a:p>
          <a:p>
            <a:pPr lvl="1"/>
            <a:r>
              <a:rPr lang="en-GB"/>
              <a:t>relative to the unpositioned flow</a:t>
            </a:r>
          </a:p>
          <a:p>
            <a:r>
              <a:rPr lang="en-GB" i="1"/>
              <a:t>E.g.</a:t>
            </a:r>
            <a:r>
              <a:rPr lang="en-GB"/>
              <a:t/>
            </a:r>
            <a:br>
              <a:rPr lang="en-GB"/>
            </a:br>
            <a:endParaRPr lang="en-GB"/>
          </a:p>
        </p:txBody>
      </p:sp>
      <p:sp>
        <p:nvSpPr>
          <p:cNvPr id="6"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7" name="Slide Number Placeholder 5"/>
          <p:cNvSpPr>
            <a:spLocks noGrp="1"/>
          </p:cNvSpPr>
          <p:nvPr>
            <p:ph type="sldNum" sz="quarter" idx="12"/>
          </p:nvPr>
        </p:nvSpPr>
        <p:spPr/>
        <p:txBody>
          <a:bodyPr/>
          <a:lstStyle/>
          <a:p>
            <a:fld id="{D98C1217-7FC4-4828-B7BD-33A7AD983AFC}" type="slidenum">
              <a:rPr lang="en-GB"/>
              <a:pPr/>
              <a:t>30</a:t>
            </a:fld>
            <a:endParaRPr lang="en-GB"/>
          </a:p>
        </p:txBody>
      </p:sp>
      <p:sp>
        <p:nvSpPr>
          <p:cNvPr id="607236" name="Text Box 4"/>
          <p:cNvSpPr txBox="1">
            <a:spLocks noChangeArrowheads="1"/>
          </p:cNvSpPr>
          <p:nvPr/>
        </p:nvSpPr>
        <p:spPr bwMode="auto">
          <a:xfrm>
            <a:off x="762000" y="3124200"/>
            <a:ext cx="7661275" cy="2844800"/>
          </a:xfrm>
          <a:prstGeom prst="rect">
            <a:avLst/>
          </a:prstGeom>
          <a:noFill/>
          <a:ln w="9525">
            <a:solidFill>
              <a:schemeClr val="tx1"/>
            </a:solidFill>
            <a:prstDash val="dash"/>
            <a:miter lim="800000"/>
            <a:headEnd/>
            <a:tailEnd/>
          </a:ln>
          <a:effectLst/>
        </p:spPr>
        <p:txBody>
          <a:bodyPr wrap="none">
            <a:spAutoFit/>
          </a:bodyPr>
          <a:lstStyle/>
          <a:p>
            <a:pPr algn="l"/>
            <a:r>
              <a:rPr lang="en-GB" sz="2000" b="1" i="0">
                <a:solidFill>
                  <a:schemeClr val="tx1"/>
                </a:solidFill>
                <a:latin typeface="Courier New" pitchFamily="49" charset="0"/>
              </a:rPr>
              <a:t>&lt;div style="position: static; </a:t>
            </a:r>
          </a:p>
          <a:p>
            <a:pPr algn="l"/>
            <a:r>
              <a:rPr lang="en-GB" sz="2000" b="1" i="0">
                <a:solidFill>
                  <a:schemeClr val="tx1"/>
                </a:solidFill>
                <a:latin typeface="Courier New" pitchFamily="49" charset="0"/>
              </a:rPr>
              <a:t>       border-color: red; border-style: dashed;"&gt;</a:t>
            </a:r>
          </a:p>
          <a:p>
            <a:pPr algn="l"/>
            <a:r>
              <a:rPr lang="en-GB" sz="2000" b="1" i="0">
                <a:solidFill>
                  <a:schemeClr val="tx1"/>
                </a:solidFill>
                <a:latin typeface="Courier New" pitchFamily="49" charset="0"/>
              </a:rPr>
              <a:t>  </a:t>
            </a:r>
            <a:r>
              <a:rPr lang="en-GB" sz="2000" b="1" i="0">
                <a:latin typeface="Courier New" pitchFamily="49" charset="0"/>
              </a:rPr>
              <a:t>&lt;div style="</a:t>
            </a:r>
            <a:r>
              <a:rPr lang="en-GB" sz="2000" b="1" i="0">
                <a:solidFill>
                  <a:srgbClr val="FF9900"/>
                </a:solidFill>
                <a:latin typeface="Courier New" pitchFamily="49" charset="0"/>
              </a:rPr>
              <a:t>position:</a:t>
            </a:r>
            <a:r>
              <a:rPr lang="en-GB" sz="2000" b="1" i="0">
                <a:latin typeface="Courier New" pitchFamily="49" charset="0"/>
              </a:rPr>
              <a:t> relative;</a:t>
            </a:r>
          </a:p>
          <a:p>
            <a:pPr algn="l"/>
            <a:r>
              <a:rPr lang="en-GB" sz="2000" b="1" i="0">
                <a:latin typeface="Courier New" pitchFamily="49" charset="0"/>
              </a:rPr>
              <a:t>      </a:t>
            </a:r>
            <a:r>
              <a:rPr lang="en-GB" sz="2000" b="1" i="0">
                <a:solidFill>
                  <a:srgbClr val="FF9900"/>
                </a:solidFill>
                <a:latin typeface="Courier New" pitchFamily="49" charset="0"/>
              </a:rPr>
              <a:t>left:</a:t>
            </a:r>
            <a:r>
              <a:rPr lang="en-GB" sz="2000" b="1" i="0">
                <a:latin typeface="Courier New" pitchFamily="49" charset="0"/>
              </a:rPr>
              <a:t> 0px; </a:t>
            </a:r>
            <a:r>
              <a:rPr lang="en-GB" sz="2000" b="1" i="0">
                <a:solidFill>
                  <a:srgbClr val="FF9900"/>
                </a:solidFill>
                <a:latin typeface="Courier New" pitchFamily="49" charset="0"/>
              </a:rPr>
              <a:t>top:</a:t>
            </a:r>
            <a:r>
              <a:rPr lang="en-GB" sz="2000" b="1" i="0">
                <a:latin typeface="Courier New" pitchFamily="49" charset="0"/>
              </a:rPr>
              <a:t> 0px; </a:t>
            </a:r>
            <a:r>
              <a:rPr lang="en-GB" sz="2000" b="1" i="0">
                <a:solidFill>
                  <a:srgbClr val="FF9900"/>
                </a:solidFill>
                <a:latin typeface="Courier New" pitchFamily="49" charset="0"/>
              </a:rPr>
              <a:t>border-color:</a:t>
            </a:r>
            <a:r>
              <a:rPr lang="en-GB" sz="2000" b="1" i="0">
                <a:latin typeface="Courier New" pitchFamily="49" charset="0"/>
              </a:rPr>
              <a:t> green;"&gt;</a:t>
            </a:r>
            <a:br>
              <a:rPr lang="en-GB" sz="2000" b="1" i="0">
                <a:latin typeface="Courier New" pitchFamily="49" charset="0"/>
              </a:rPr>
            </a:br>
            <a:r>
              <a:rPr lang="en-GB" sz="2000" b="1" i="0">
                <a:latin typeface="Courier New" pitchFamily="49" charset="0"/>
              </a:rPr>
              <a:t>    A relatively positioned element...&lt;/div&gt;</a:t>
            </a:r>
            <a:endParaRPr lang="en-GB" sz="2000" b="1" i="0">
              <a:solidFill>
                <a:schemeClr val="tx1"/>
              </a:solidFill>
              <a:latin typeface="Courier New" pitchFamily="49" charset="0"/>
            </a:endParaRPr>
          </a:p>
          <a:p>
            <a:pPr algn="l"/>
            <a:r>
              <a:rPr lang="en-GB" sz="2000" b="1" i="0">
                <a:solidFill>
                  <a:schemeClr val="tx1"/>
                </a:solidFill>
                <a:latin typeface="Courier New" pitchFamily="49" charset="0"/>
              </a:rPr>
              <a:t>  </a:t>
            </a:r>
            <a:r>
              <a:rPr lang="en-GB" sz="2000" b="1" i="0">
                <a:solidFill>
                  <a:schemeClr val="accent2"/>
                </a:solidFill>
                <a:latin typeface="Courier New" pitchFamily="49" charset="0"/>
              </a:rPr>
              <a:t>&lt;div style="</a:t>
            </a:r>
            <a:r>
              <a:rPr lang="en-GB" sz="2000" b="1" i="0">
                <a:solidFill>
                  <a:srgbClr val="FF9900"/>
                </a:solidFill>
                <a:latin typeface="Courier New" pitchFamily="49" charset="0"/>
              </a:rPr>
              <a:t>position:</a:t>
            </a:r>
            <a:r>
              <a:rPr lang="en-GB" sz="2000" b="1" i="0">
                <a:solidFill>
                  <a:schemeClr val="accent2"/>
                </a:solidFill>
                <a:latin typeface="Courier New" pitchFamily="49" charset="0"/>
              </a:rPr>
              <a:t> relative; </a:t>
            </a:r>
          </a:p>
          <a:p>
            <a:pPr algn="l"/>
            <a:r>
              <a:rPr lang="en-GB" sz="2000" b="1" i="0">
                <a:solidFill>
                  <a:schemeClr val="accent2"/>
                </a:solidFill>
                <a:latin typeface="Courier New" pitchFamily="49" charset="0"/>
              </a:rPr>
              <a:t>    </a:t>
            </a:r>
            <a:r>
              <a:rPr lang="en-GB" sz="2000" b="1" i="0">
                <a:solidFill>
                  <a:srgbClr val="FF9900"/>
                </a:solidFill>
                <a:latin typeface="Courier New" pitchFamily="49" charset="0"/>
              </a:rPr>
              <a:t>left:</a:t>
            </a:r>
            <a:r>
              <a:rPr lang="en-GB" sz="2000" b="1" i="0">
                <a:solidFill>
                  <a:schemeClr val="accent2"/>
                </a:solidFill>
                <a:latin typeface="Courier New" pitchFamily="49" charset="0"/>
              </a:rPr>
              <a:t> 0px; </a:t>
            </a:r>
            <a:r>
              <a:rPr lang="en-GB" sz="2000" b="1" i="0">
                <a:solidFill>
                  <a:srgbClr val="FF9900"/>
                </a:solidFill>
                <a:latin typeface="Courier New" pitchFamily="49" charset="0"/>
              </a:rPr>
              <a:t>top:</a:t>
            </a:r>
            <a:r>
              <a:rPr lang="en-GB" sz="2000" b="1" i="0">
                <a:solidFill>
                  <a:schemeClr val="accent2"/>
                </a:solidFill>
                <a:latin typeface="Courier New" pitchFamily="49" charset="0"/>
              </a:rPr>
              <a:t> 0px; </a:t>
            </a:r>
            <a:r>
              <a:rPr lang="en-GB" sz="2000" b="1" i="0">
                <a:solidFill>
                  <a:srgbClr val="FF9900"/>
                </a:solidFill>
                <a:latin typeface="Courier New" pitchFamily="49" charset="0"/>
              </a:rPr>
              <a:t>border-color:</a:t>
            </a:r>
            <a:r>
              <a:rPr lang="en-GB" sz="2000" b="1" i="0">
                <a:solidFill>
                  <a:schemeClr val="accent2"/>
                </a:solidFill>
                <a:latin typeface="Courier New" pitchFamily="49" charset="0"/>
              </a:rPr>
              <a:t> blue;"&gt;</a:t>
            </a:r>
          </a:p>
          <a:p>
            <a:pPr algn="l"/>
            <a:r>
              <a:rPr lang="en-GB" sz="2000" b="1" i="0">
                <a:solidFill>
                  <a:schemeClr val="accent2"/>
                </a:solidFill>
                <a:latin typeface="Courier New" pitchFamily="49" charset="0"/>
              </a:rPr>
              <a:t>    Another relatively positioned element&lt;/div&gt;</a:t>
            </a:r>
            <a:endParaRPr lang="en-GB" sz="2000" b="1" i="0">
              <a:solidFill>
                <a:schemeClr val="tx1"/>
              </a:solidFill>
              <a:latin typeface="Courier New" pitchFamily="49" charset="0"/>
            </a:endParaRPr>
          </a:p>
          <a:p>
            <a:pPr algn="l"/>
            <a:r>
              <a:rPr lang="en-GB" sz="2000" b="1" i="0">
                <a:solidFill>
                  <a:schemeClr val="tx1"/>
                </a:solidFill>
                <a:latin typeface="Courier New" pitchFamily="49" charset="0"/>
              </a:rPr>
              <a:t>&lt;/div&gt;</a:t>
            </a:r>
            <a:endParaRPr lang="en-GB" i="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7236"/>
                                        </p:tgtEl>
                                        <p:attrNameLst>
                                          <p:attrName>style.visibility</p:attrName>
                                        </p:attrNameLst>
                                      </p:cBhvr>
                                      <p:to>
                                        <p:strVal val="visible"/>
                                      </p:to>
                                    </p:set>
                                    <p:animEffect transition="in" filter="wipe(up)">
                                      <p:cBhvr>
                                        <p:cTn id="7" dur="500"/>
                                        <p:tgtEl>
                                          <p:spTgt spid="607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457200" y="228600"/>
            <a:ext cx="8229600" cy="838200"/>
          </a:xfrm>
          <a:ln/>
        </p:spPr>
        <p:txBody>
          <a:bodyPr/>
          <a:lstStyle/>
          <a:p>
            <a:r>
              <a:rPr lang="en-GB"/>
              <a:t>Absolute positioning #1 (</a:t>
            </a:r>
            <a:r>
              <a:rPr lang="en-GB">
                <a:hlinkClick r:id="rId4"/>
              </a:rPr>
              <a:t>url</a:t>
            </a:r>
            <a:r>
              <a:rPr lang="en-GB"/>
              <a:t>)</a:t>
            </a:r>
          </a:p>
        </p:txBody>
      </p:sp>
      <p:sp>
        <p:nvSpPr>
          <p:cNvPr id="609283" name="Rectangle 3"/>
          <p:cNvSpPr>
            <a:spLocks noGrp="1" noChangeArrowheads="1"/>
          </p:cNvSpPr>
          <p:nvPr>
            <p:ph idx="1"/>
          </p:nvPr>
        </p:nvSpPr>
        <p:spPr>
          <a:xfrm>
            <a:off x="457200" y="1371600"/>
            <a:ext cx="8229600" cy="4724400"/>
          </a:xfrm>
          <a:ln/>
        </p:spPr>
        <p:txBody>
          <a:bodyPr/>
          <a:lstStyle/>
          <a:p>
            <a:r>
              <a:rPr lang="en-GB" sz="3600" b="1" dirty="0">
                <a:solidFill>
                  <a:srgbClr val="FF9900"/>
                </a:solidFill>
                <a:latin typeface="Courier New" pitchFamily="49" charset="0"/>
              </a:rPr>
              <a:t>position:</a:t>
            </a:r>
            <a:r>
              <a:rPr lang="en-GB" sz="3600" b="1" dirty="0">
                <a:solidFill>
                  <a:schemeClr val="folHlink"/>
                </a:solidFill>
                <a:latin typeface="Courier New" pitchFamily="49" charset="0"/>
              </a:rPr>
              <a:t> absolute</a:t>
            </a:r>
            <a:r>
              <a:rPr lang="en-GB" sz="3600" b="1" dirty="0">
                <a:solidFill>
                  <a:srgbClr val="FF9900"/>
                </a:solidFill>
                <a:latin typeface="Courier New" pitchFamily="49" charset="0"/>
              </a:rPr>
              <a:t>;</a:t>
            </a:r>
            <a:endParaRPr lang="en-GB" dirty="0"/>
          </a:p>
          <a:p>
            <a:pPr lvl="1"/>
            <a:r>
              <a:rPr lang="en-GB" dirty="0" err="1"/>
              <a:t>w.r.t</a:t>
            </a:r>
            <a:r>
              <a:rPr lang="en-GB" dirty="0"/>
              <a:t> the </a:t>
            </a:r>
            <a:r>
              <a:rPr lang="en-GB" dirty="0" smtClean="0"/>
              <a:t>ancestor </a:t>
            </a:r>
            <a:r>
              <a:rPr lang="en-GB" i="1" dirty="0" smtClean="0"/>
              <a:t>positioned</a:t>
            </a:r>
            <a:r>
              <a:rPr lang="en-GB" dirty="0" smtClean="0"/>
              <a:t> element (“container”)</a:t>
            </a:r>
            <a:r>
              <a:rPr lang="en-GB" dirty="0"/>
              <a:t/>
            </a:r>
            <a:br>
              <a:rPr lang="en-GB" dirty="0"/>
            </a:br>
            <a:r>
              <a:rPr lang="en-GB" dirty="0"/>
              <a:t>(which in this case is the </a:t>
            </a:r>
            <a:r>
              <a:rPr lang="en-GB" b="1" dirty="0">
                <a:latin typeface="Courier New" pitchFamily="49" charset="0"/>
              </a:rPr>
              <a:t>&lt;body&gt;</a:t>
            </a:r>
            <a:r>
              <a:rPr lang="en-GB" dirty="0"/>
              <a:t>!)</a:t>
            </a:r>
          </a:p>
        </p:txBody>
      </p:sp>
      <p:sp>
        <p:nvSpPr>
          <p:cNvPr id="6"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7" name="Slide Number Placeholder 5"/>
          <p:cNvSpPr>
            <a:spLocks noGrp="1"/>
          </p:cNvSpPr>
          <p:nvPr>
            <p:ph type="sldNum" sz="quarter" idx="12"/>
          </p:nvPr>
        </p:nvSpPr>
        <p:spPr/>
        <p:txBody>
          <a:bodyPr/>
          <a:lstStyle/>
          <a:p>
            <a:fld id="{8C64C634-3B9C-4E7A-88AD-AD8825E10751}" type="slidenum">
              <a:rPr lang="en-GB"/>
              <a:pPr/>
              <a:t>31</a:t>
            </a:fld>
            <a:endParaRPr lang="en-GB"/>
          </a:p>
        </p:txBody>
      </p:sp>
      <p:sp>
        <p:nvSpPr>
          <p:cNvPr id="609284" name="Text Box 4"/>
          <p:cNvSpPr txBox="1">
            <a:spLocks noChangeArrowheads="1"/>
          </p:cNvSpPr>
          <p:nvPr/>
        </p:nvSpPr>
        <p:spPr bwMode="auto">
          <a:xfrm>
            <a:off x="762000" y="3124200"/>
            <a:ext cx="7813675" cy="2844800"/>
          </a:xfrm>
          <a:prstGeom prst="rect">
            <a:avLst/>
          </a:prstGeom>
          <a:noFill/>
          <a:ln w="9525">
            <a:solidFill>
              <a:schemeClr val="tx1"/>
            </a:solidFill>
            <a:prstDash val="dash"/>
            <a:miter lim="800000"/>
            <a:headEnd/>
            <a:tailEnd/>
          </a:ln>
          <a:effectLst/>
        </p:spPr>
        <p:txBody>
          <a:bodyPr wrap="none">
            <a:spAutoFit/>
          </a:bodyPr>
          <a:lstStyle/>
          <a:p>
            <a:pPr algn="l"/>
            <a:r>
              <a:rPr lang="en-GB" sz="2000" b="1" i="0">
                <a:solidFill>
                  <a:schemeClr val="tx1"/>
                </a:solidFill>
                <a:latin typeface="Courier New" pitchFamily="49" charset="0"/>
              </a:rPr>
              <a:t>&lt;div style="</a:t>
            </a:r>
            <a:r>
              <a:rPr lang="en-GB" sz="2000" b="1" i="0">
                <a:solidFill>
                  <a:srgbClr val="FF9900"/>
                </a:solidFill>
                <a:latin typeface="Courier New" pitchFamily="49" charset="0"/>
              </a:rPr>
              <a:t>position:</a:t>
            </a:r>
            <a:r>
              <a:rPr lang="en-GB" sz="2000" b="1" i="0">
                <a:solidFill>
                  <a:schemeClr val="tx1"/>
                </a:solidFill>
                <a:latin typeface="Courier New" pitchFamily="49" charset="0"/>
              </a:rPr>
              <a:t> static; </a:t>
            </a:r>
          </a:p>
          <a:p>
            <a:pPr algn="l"/>
            <a:r>
              <a:rPr lang="en-GB" sz="2000" b="1" i="0">
                <a:solidFill>
                  <a:schemeClr val="tx1"/>
                </a:solidFill>
                <a:latin typeface="Courier New" pitchFamily="49" charset="0"/>
              </a:rPr>
              <a:t>       </a:t>
            </a:r>
            <a:r>
              <a:rPr lang="en-GB" sz="2000" b="1" i="0">
                <a:solidFill>
                  <a:srgbClr val="FF9900"/>
                </a:solidFill>
                <a:latin typeface="Courier New" pitchFamily="49" charset="0"/>
              </a:rPr>
              <a:t>border-color:</a:t>
            </a:r>
            <a:r>
              <a:rPr lang="en-GB" sz="2000" b="1" i="0">
                <a:solidFill>
                  <a:schemeClr val="tx1"/>
                </a:solidFill>
                <a:latin typeface="Courier New" pitchFamily="49" charset="0"/>
              </a:rPr>
              <a:t> blue; </a:t>
            </a:r>
            <a:r>
              <a:rPr lang="en-GB" sz="2000" b="1" i="0">
                <a:solidFill>
                  <a:srgbClr val="FF9900"/>
                </a:solidFill>
                <a:latin typeface="Courier New" pitchFamily="49" charset="0"/>
              </a:rPr>
              <a:t>border-style:</a:t>
            </a:r>
            <a:r>
              <a:rPr lang="en-GB" sz="2000" b="1" i="0">
                <a:solidFill>
                  <a:schemeClr val="tx1"/>
                </a:solidFill>
                <a:latin typeface="Courier New" pitchFamily="49" charset="0"/>
              </a:rPr>
              <a:t> dashed;"&gt;</a:t>
            </a:r>
          </a:p>
          <a:p>
            <a:pPr algn="l"/>
            <a:r>
              <a:rPr lang="en-GB" sz="2000" b="1" i="0">
                <a:solidFill>
                  <a:schemeClr val="tx1"/>
                </a:solidFill>
                <a:latin typeface="Courier New" pitchFamily="49" charset="0"/>
              </a:rPr>
              <a:t>  </a:t>
            </a:r>
            <a:r>
              <a:rPr lang="en-GB" sz="2000" b="1" i="0">
                <a:latin typeface="Courier New" pitchFamily="49" charset="0"/>
              </a:rPr>
              <a:t>&lt;div style="</a:t>
            </a:r>
            <a:r>
              <a:rPr lang="en-GB" sz="2000" b="1" i="0">
                <a:solidFill>
                  <a:srgbClr val="FF9900"/>
                </a:solidFill>
                <a:latin typeface="Courier New" pitchFamily="49" charset="0"/>
              </a:rPr>
              <a:t>position:</a:t>
            </a:r>
            <a:r>
              <a:rPr lang="en-GB" sz="2000" b="1" i="0">
                <a:latin typeface="Courier New" pitchFamily="49" charset="0"/>
              </a:rPr>
              <a:t> </a:t>
            </a:r>
            <a:r>
              <a:rPr lang="en-GB" sz="2000" b="1" i="0" u="sng">
                <a:latin typeface="Courier New" pitchFamily="49" charset="0"/>
              </a:rPr>
              <a:t>absolute</a:t>
            </a:r>
            <a:r>
              <a:rPr lang="en-GB" sz="2000" b="1" i="0">
                <a:solidFill>
                  <a:srgbClr val="FF9900"/>
                </a:solidFill>
                <a:latin typeface="Courier New" pitchFamily="49" charset="0"/>
              </a:rPr>
              <a:t>;</a:t>
            </a:r>
            <a:endParaRPr lang="en-GB" sz="2000" b="1" i="0">
              <a:latin typeface="Courier New" pitchFamily="49" charset="0"/>
            </a:endParaRPr>
          </a:p>
          <a:p>
            <a:pPr algn="l"/>
            <a:r>
              <a:rPr lang="en-GB" sz="2000" b="1" i="0">
                <a:latin typeface="Courier New" pitchFamily="49" charset="0"/>
              </a:rPr>
              <a:t>      </a:t>
            </a:r>
            <a:r>
              <a:rPr lang="en-GB" sz="2000" b="1" i="0">
                <a:solidFill>
                  <a:srgbClr val="FF9900"/>
                </a:solidFill>
                <a:latin typeface="Courier New" pitchFamily="49" charset="0"/>
              </a:rPr>
              <a:t>left:</a:t>
            </a:r>
            <a:r>
              <a:rPr lang="en-GB" sz="2000" b="1" i="0">
                <a:latin typeface="Courier New" pitchFamily="49" charset="0"/>
              </a:rPr>
              <a:t> 0px</a:t>
            </a:r>
            <a:r>
              <a:rPr lang="en-GB" sz="2000" b="1" i="0">
                <a:solidFill>
                  <a:srgbClr val="FF9900"/>
                </a:solidFill>
                <a:latin typeface="Courier New" pitchFamily="49" charset="0"/>
              </a:rPr>
              <a:t>;</a:t>
            </a:r>
            <a:r>
              <a:rPr lang="en-GB" sz="2000" b="1" i="0">
                <a:latin typeface="Courier New" pitchFamily="49" charset="0"/>
              </a:rPr>
              <a:t> </a:t>
            </a:r>
            <a:r>
              <a:rPr lang="en-GB" sz="2000" b="1" i="0">
                <a:solidFill>
                  <a:srgbClr val="FF9900"/>
                </a:solidFill>
                <a:latin typeface="Courier New" pitchFamily="49" charset="0"/>
              </a:rPr>
              <a:t>top:</a:t>
            </a:r>
            <a:r>
              <a:rPr lang="en-GB" sz="2000" b="1" i="0">
                <a:latin typeface="Courier New" pitchFamily="49" charset="0"/>
              </a:rPr>
              <a:t> 0px</a:t>
            </a:r>
            <a:r>
              <a:rPr lang="en-GB" sz="2000" b="1" i="0">
                <a:solidFill>
                  <a:srgbClr val="FF9900"/>
                </a:solidFill>
                <a:latin typeface="Courier New" pitchFamily="49" charset="0"/>
              </a:rPr>
              <a:t>;</a:t>
            </a:r>
            <a:r>
              <a:rPr lang="en-GB" sz="2000" b="1" i="0">
                <a:latin typeface="Courier New" pitchFamily="49" charset="0"/>
              </a:rPr>
              <a:t> </a:t>
            </a:r>
            <a:r>
              <a:rPr lang="en-GB" sz="2000" b="1" i="0">
                <a:solidFill>
                  <a:srgbClr val="FF9900"/>
                </a:solidFill>
                <a:latin typeface="Courier New" pitchFamily="49" charset="0"/>
              </a:rPr>
              <a:t>border-color:</a:t>
            </a:r>
            <a:r>
              <a:rPr lang="en-GB" sz="2000" b="1" i="0">
                <a:latin typeface="Courier New" pitchFamily="49" charset="0"/>
              </a:rPr>
              <a:t> blue</a:t>
            </a:r>
            <a:r>
              <a:rPr lang="en-GB" sz="2000" b="1" i="0">
                <a:solidFill>
                  <a:srgbClr val="FF9900"/>
                </a:solidFill>
                <a:latin typeface="Courier New" pitchFamily="49" charset="0"/>
              </a:rPr>
              <a:t>;</a:t>
            </a:r>
            <a:r>
              <a:rPr lang="en-GB" sz="2000" b="1" i="0">
                <a:latin typeface="Courier New" pitchFamily="49" charset="0"/>
              </a:rPr>
              <a:t>"&gt;</a:t>
            </a:r>
            <a:br>
              <a:rPr lang="en-GB" sz="2000" b="1" i="0">
                <a:latin typeface="Courier New" pitchFamily="49" charset="0"/>
              </a:rPr>
            </a:br>
            <a:r>
              <a:rPr lang="en-GB" sz="2000" b="1" i="0">
                <a:latin typeface="Courier New" pitchFamily="49" charset="0"/>
              </a:rPr>
              <a:t>    A relatively positioned element...&lt;/div&gt;</a:t>
            </a:r>
            <a:endParaRPr lang="en-GB" sz="2000" b="1" i="0">
              <a:solidFill>
                <a:schemeClr val="tx1"/>
              </a:solidFill>
              <a:latin typeface="Courier New" pitchFamily="49" charset="0"/>
            </a:endParaRPr>
          </a:p>
          <a:p>
            <a:pPr algn="l"/>
            <a:r>
              <a:rPr lang="en-GB" sz="2000" b="1" i="0">
                <a:solidFill>
                  <a:schemeClr val="tx1"/>
                </a:solidFill>
                <a:latin typeface="Courier New" pitchFamily="49" charset="0"/>
              </a:rPr>
              <a:t>  </a:t>
            </a:r>
            <a:r>
              <a:rPr lang="en-GB" sz="2000" b="1" i="0">
                <a:solidFill>
                  <a:schemeClr val="accent2"/>
                </a:solidFill>
                <a:latin typeface="Courier New" pitchFamily="49" charset="0"/>
              </a:rPr>
              <a:t>&lt;div style="</a:t>
            </a:r>
            <a:r>
              <a:rPr lang="en-GB" sz="2000" b="1" i="0">
                <a:solidFill>
                  <a:srgbClr val="FF9900"/>
                </a:solidFill>
                <a:latin typeface="Courier New" pitchFamily="49" charset="0"/>
              </a:rPr>
              <a:t>position:</a:t>
            </a:r>
            <a:r>
              <a:rPr lang="en-GB" sz="2000" b="1" i="0">
                <a:solidFill>
                  <a:schemeClr val="accent2"/>
                </a:solidFill>
                <a:latin typeface="Courier New" pitchFamily="49" charset="0"/>
              </a:rPr>
              <a:t> </a:t>
            </a:r>
            <a:r>
              <a:rPr lang="en-GB" sz="2000" b="1" i="0" u="sng">
                <a:solidFill>
                  <a:schemeClr val="accent2"/>
                </a:solidFill>
                <a:latin typeface="Courier New" pitchFamily="49" charset="0"/>
              </a:rPr>
              <a:t>absolute</a:t>
            </a:r>
            <a:r>
              <a:rPr lang="en-GB" sz="2000" b="1" i="0">
                <a:solidFill>
                  <a:srgbClr val="FF9900"/>
                </a:solidFill>
                <a:latin typeface="Courier New" pitchFamily="49" charset="0"/>
              </a:rPr>
              <a:t>;</a:t>
            </a:r>
            <a:r>
              <a:rPr lang="en-GB" sz="2000" b="1" i="0">
                <a:solidFill>
                  <a:schemeClr val="accent2"/>
                </a:solidFill>
                <a:latin typeface="Courier New" pitchFamily="49" charset="0"/>
              </a:rPr>
              <a:t> </a:t>
            </a:r>
          </a:p>
          <a:p>
            <a:pPr algn="l"/>
            <a:r>
              <a:rPr lang="en-GB" sz="2000" b="1" i="0">
                <a:solidFill>
                  <a:schemeClr val="accent2"/>
                </a:solidFill>
                <a:latin typeface="Courier New" pitchFamily="49" charset="0"/>
              </a:rPr>
              <a:t>    </a:t>
            </a:r>
            <a:r>
              <a:rPr lang="en-GB" sz="2000" b="1" i="0">
                <a:solidFill>
                  <a:srgbClr val="FF9900"/>
                </a:solidFill>
                <a:latin typeface="Courier New" pitchFamily="49" charset="0"/>
              </a:rPr>
              <a:t>left:</a:t>
            </a:r>
            <a:r>
              <a:rPr lang="en-GB" sz="2000" b="1" i="0">
                <a:solidFill>
                  <a:schemeClr val="accent2"/>
                </a:solidFill>
                <a:latin typeface="Courier New" pitchFamily="49" charset="0"/>
              </a:rPr>
              <a:t> 0px</a:t>
            </a:r>
            <a:r>
              <a:rPr lang="en-GB" sz="2000" b="1" i="0">
                <a:solidFill>
                  <a:srgbClr val="FF9900"/>
                </a:solidFill>
                <a:latin typeface="Courier New" pitchFamily="49" charset="0"/>
              </a:rPr>
              <a:t>;</a:t>
            </a:r>
            <a:r>
              <a:rPr lang="en-GB" sz="2000" b="1" i="0">
                <a:solidFill>
                  <a:schemeClr val="accent2"/>
                </a:solidFill>
                <a:latin typeface="Courier New" pitchFamily="49" charset="0"/>
              </a:rPr>
              <a:t> </a:t>
            </a:r>
            <a:r>
              <a:rPr lang="en-GB" sz="2000" b="1" i="0">
                <a:solidFill>
                  <a:srgbClr val="FF9900"/>
                </a:solidFill>
                <a:latin typeface="Courier New" pitchFamily="49" charset="0"/>
              </a:rPr>
              <a:t>top:</a:t>
            </a:r>
            <a:r>
              <a:rPr lang="en-GB" sz="2000" b="1" i="0">
                <a:solidFill>
                  <a:schemeClr val="accent2"/>
                </a:solidFill>
                <a:latin typeface="Courier New" pitchFamily="49" charset="0"/>
              </a:rPr>
              <a:t> 0px</a:t>
            </a:r>
            <a:r>
              <a:rPr lang="en-GB" sz="2000" b="1" i="0">
                <a:solidFill>
                  <a:srgbClr val="FF9900"/>
                </a:solidFill>
                <a:latin typeface="Courier New" pitchFamily="49" charset="0"/>
              </a:rPr>
              <a:t>;</a:t>
            </a:r>
            <a:r>
              <a:rPr lang="en-GB" sz="2000" b="1" i="0">
                <a:solidFill>
                  <a:schemeClr val="accent2"/>
                </a:solidFill>
                <a:latin typeface="Courier New" pitchFamily="49" charset="0"/>
              </a:rPr>
              <a:t> </a:t>
            </a:r>
            <a:r>
              <a:rPr lang="en-GB" sz="2000" b="1" i="0">
                <a:solidFill>
                  <a:srgbClr val="FF9900"/>
                </a:solidFill>
                <a:latin typeface="Courier New" pitchFamily="49" charset="0"/>
              </a:rPr>
              <a:t>border-color:</a:t>
            </a:r>
            <a:r>
              <a:rPr lang="en-GB" sz="2000" b="1" i="0">
                <a:solidFill>
                  <a:schemeClr val="accent2"/>
                </a:solidFill>
                <a:latin typeface="Courier New" pitchFamily="49" charset="0"/>
              </a:rPr>
              <a:t> blue</a:t>
            </a:r>
            <a:r>
              <a:rPr lang="en-GB" sz="2000" b="1" i="0">
                <a:solidFill>
                  <a:srgbClr val="FF9900"/>
                </a:solidFill>
                <a:latin typeface="Courier New" pitchFamily="49" charset="0"/>
              </a:rPr>
              <a:t>;</a:t>
            </a:r>
            <a:r>
              <a:rPr lang="en-GB" sz="2000" b="1" i="0">
                <a:solidFill>
                  <a:schemeClr val="accent2"/>
                </a:solidFill>
                <a:latin typeface="Courier New" pitchFamily="49" charset="0"/>
              </a:rPr>
              <a:t>"&gt;</a:t>
            </a:r>
          </a:p>
          <a:p>
            <a:pPr algn="l"/>
            <a:r>
              <a:rPr lang="en-GB" sz="2000" b="1" i="0">
                <a:solidFill>
                  <a:schemeClr val="accent2"/>
                </a:solidFill>
                <a:latin typeface="Courier New" pitchFamily="49" charset="0"/>
              </a:rPr>
              <a:t>    Another relatively positioned element&lt;/div&gt;</a:t>
            </a:r>
            <a:endParaRPr lang="en-GB" sz="2000" b="1" i="0">
              <a:solidFill>
                <a:schemeClr val="tx1"/>
              </a:solidFill>
              <a:latin typeface="Courier New" pitchFamily="49" charset="0"/>
            </a:endParaRPr>
          </a:p>
          <a:p>
            <a:pPr algn="l"/>
            <a:r>
              <a:rPr lang="en-GB" sz="2000" b="1" i="0">
                <a:solidFill>
                  <a:schemeClr val="tx1"/>
                </a:solidFill>
                <a:latin typeface="Courier New" pitchFamily="49" charset="0"/>
              </a:rPr>
              <a:t>&lt;/div&gt;</a:t>
            </a:r>
            <a:endParaRPr lang="en-GB" i="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9284"/>
                                        </p:tgtEl>
                                        <p:attrNameLst>
                                          <p:attrName>style.visibility</p:attrName>
                                        </p:attrNameLst>
                                      </p:cBhvr>
                                      <p:to>
                                        <p:strVal val="visible"/>
                                      </p:to>
                                    </p:set>
                                    <p:animEffect transition="in" filter="wipe(up)">
                                      <p:cBhvr>
                                        <p:cTn id="7" dur="500"/>
                                        <p:tgtEl>
                                          <p:spTgt spid="60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457200" y="228600"/>
            <a:ext cx="8229600" cy="838200"/>
          </a:xfrm>
          <a:ln/>
        </p:spPr>
        <p:txBody>
          <a:bodyPr>
            <a:normAutofit fontScale="90000"/>
          </a:bodyPr>
          <a:lstStyle/>
          <a:p>
            <a:r>
              <a:rPr lang="en-GB" dirty="0"/>
              <a:t>Absolute positioning #2 (</a:t>
            </a:r>
            <a:r>
              <a:rPr lang="en-GB" dirty="0" err="1" smtClean="0">
                <a:hlinkClick r:id="rId4"/>
              </a:rPr>
              <a:t>url</a:t>
            </a:r>
            <a:r>
              <a:rPr lang="en-GB" dirty="0" smtClean="0"/>
              <a:t> </a:t>
            </a:r>
            <a:r>
              <a:rPr lang="en-GB" dirty="0" smtClean="0">
                <a:hlinkClick r:id="rId5"/>
              </a:rPr>
              <a:t>Thimble</a:t>
            </a:r>
            <a:r>
              <a:rPr lang="en-GB" dirty="0" smtClean="0"/>
              <a:t>)</a:t>
            </a:r>
            <a:endParaRPr lang="en-GB" dirty="0"/>
          </a:p>
        </p:txBody>
      </p:sp>
      <p:sp>
        <p:nvSpPr>
          <p:cNvPr id="611331" name="Rectangle 3"/>
          <p:cNvSpPr>
            <a:spLocks noGrp="1" noChangeArrowheads="1"/>
          </p:cNvSpPr>
          <p:nvPr>
            <p:ph idx="1"/>
          </p:nvPr>
        </p:nvSpPr>
        <p:spPr>
          <a:xfrm>
            <a:off x="457200" y="1371600"/>
            <a:ext cx="8229600" cy="4724400"/>
          </a:xfrm>
          <a:ln/>
        </p:spPr>
        <p:txBody>
          <a:bodyPr/>
          <a:lstStyle/>
          <a:p>
            <a:r>
              <a:rPr lang="en-GB" sz="3600" b="1" dirty="0">
                <a:solidFill>
                  <a:srgbClr val="FF9900"/>
                </a:solidFill>
                <a:latin typeface="Courier New" pitchFamily="49" charset="0"/>
              </a:rPr>
              <a:t>position:</a:t>
            </a:r>
            <a:r>
              <a:rPr lang="en-GB" sz="3600" b="1" dirty="0">
                <a:solidFill>
                  <a:schemeClr val="folHlink"/>
                </a:solidFill>
                <a:latin typeface="Courier New" pitchFamily="49" charset="0"/>
              </a:rPr>
              <a:t> absolute</a:t>
            </a:r>
            <a:r>
              <a:rPr lang="en-GB" sz="3600" b="1" dirty="0">
                <a:solidFill>
                  <a:srgbClr val="FF9900"/>
                </a:solidFill>
                <a:latin typeface="Courier New" pitchFamily="49" charset="0"/>
              </a:rPr>
              <a:t>;</a:t>
            </a:r>
            <a:endParaRPr lang="en-GB" dirty="0"/>
          </a:p>
          <a:p>
            <a:pPr lvl="1"/>
            <a:r>
              <a:rPr lang="en-GB" dirty="0" err="1"/>
              <a:t>w.r.t</a:t>
            </a:r>
            <a:r>
              <a:rPr lang="en-GB" dirty="0"/>
              <a:t> the </a:t>
            </a:r>
            <a:r>
              <a:rPr lang="en-GB" dirty="0" smtClean="0"/>
              <a:t>ancestor </a:t>
            </a:r>
            <a:r>
              <a:rPr lang="en-GB" i="1" dirty="0" smtClean="0"/>
              <a:t>positioned </a:t>
            </a:r>
            <a:r>
              <a:rPr lang="en-GB" dirty="0" smtClean="0"/>
              <a:t>element (“container”)</a:t>
            </a:r>
            <a:endParaRPr lang="en-GB" dirty="0"/>
          </a:p>
          <a:p>
            <a:r>
              <a:rPr lang="en-GB" i="1" dirty="0"/>
              <a:t>E.g.</a:t>
            </a:r>
            <a:endParaRPr lang="en-GB" dirty="0"/>
          </a:p>
        </p:txBody>
      </p:sp>
      <p:sp>
        <p:nvSpPr>
          <p:cNvPr id="6"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7" name="Slide Number Placeholder 5"/>
          <p:cNvSpPr>
            <a:spLocks noGrp="1"/>
          </p:cNvSpPr>
          <p:nvPr>
            <p:ph type="sldNum" sz="quarter" idx="12"/>
          </p:nvPr>
        </p:nvSpPr>
        <p:spPr/>
        <p:txBody>
          <a:bodyPr/>
          <a:lstStyle/>
          <a:p>
            <a:fld id="{AB118FC4-5297-47A9-9905-E41F1E3C0BFF}" type="slidenum">
              <a:rPr lang="en-GB"/>
              <a:pPr/>
              <a:t>32</a:t>
            </a:fld>
            <a:endParaRPr lang="en-GB"/>
          </a:p>
        </p:txBody>
      </p:sp>
      <p:sp>
        <p:nvSpPr>
          <p:cNvPr id="611332" name="Text Box 4"/>
          <p:cNvSpPr txBox="1">
            <a:spLocks noChangeArrowheads="1"/>
          </p:cNvSpPr>
          <p:nvPr/>
        </p:nvSpPr>
        <p:spPr bwMode="auto">
          <a:xfrm>
            <a:off x="762000" y="3124200"/>
            <a:ext cx="7661275" cy="2844800"/>
          </a:xfrm>
          <a:prstGeom prst="rect">
            <a:avLst/>
          </a:prstGeom>
          <a:noFill/>
          <a:ln w="9525">
            <a:solidFill>
              <a:schemeClr val="tx1"/>
            </a:solidFill>
            <a:prstDash val="dash"/>
            <a:miter lim="800000"/>
            <a:headEnd/>
            <a:tailEnd/>
          </a:ln>
          <a:effectLst/>
        </p:spPr>
        <p:txBody>
          <a:bodyPr wrap="none">
            <a:spAutoFit/>
          </a:bodyPr>
          <a:lstStyle/>
          <a:p>
            <a:pPr algn="l"/>
            <a:r>
              <a:rPr lang="en-GB" sz="2000" b="1" i="0" dirty="0">
                <a:solidFill>
                  <a:schemeClr val="tx1"/>
                </a:solidFill>
                <a:latin typeface="Courier New" pitchFamily="49" charset="0"/>
              </a:rPr>
              <a:t>&lt;div style="</a:t>
            </a:r>
            <a:r>
              <a:rPr lang="en-GB" sz="2000" b="1" i="0" dirty="0">
                <a:solidFill>
                  <a:srgbClr val="FF9900"/>
                </a:solidFill>
                <a:latin typeface="Courier New" pitchFamily="49" charset="0"/>
              </a:rPr>
              <a:t>position:</a:t>
            </a:r>
            <a:r>
              <a:rPr lang="en-GB" sz="2000" b="1" i="0" dirty="0">
                <a:solidFill>
                  <a:schemeClr val="tx1"/>
                </a:solidFill>
                <a:latin typeface="Courier New" pitchFamily="49" charset="0"/>
              </a:rPr>
              <a:t> </a:t>
            </a:r>
            <a:r>
              <a:rPr lang="en-GB" sz="2000" b="1" i="0" dirty="0" smtClean="0">
                <a:solidFill>
                  <a:schemeClr val="tx1"/>
                </a:solidFill>
                <a:latin typeface="Courier New" pitchFamily="49" charset="0"/>
              </a:rPr>
              <a:t>relative</a:t>
            </a:r>
            <a:r>
              <a:rPr lang="en-GB" sz="2000" b="1" i="0" dirty="0" smtClean="0">
                <a:solidFill>
                  <a:srgbClr val="FF9900"/>
                </a:solidFill>
                <a:latin typeface="Courier New" pitchFamily="49" charset="0"/>
              </a:rPr>
              <a:t>;</a:t>
            </a:r>
            <a:r>
              <a:rPr lang="en-GB" sz="2000" b="1" i="0" dirty="0" smtClean="0">
                <a:solidFill>
                  <a:schemeClr val="tx1"/>
                </a:solidFill>
                <a:latin typeface="Courier New" pitchFamily="49" charset="0"/>
              </a:rPr>
              <a:t> /*container*/</a:t>
            </a:r>
            <a:endParaRPr lang="en-GB" sz="2000" b="1" i="0" dirty="0">
              <a:solidFill>
                <a:schemeClr val="tx1"/>
              </a:solidFill>
              <a:latin typeface="Courier New" pitchFamily="49" charset="0"/>
            </a:endParaRPr>
          </a:p>
          <a:p>
            <a:pPr algn="l"/>
            <a:r>
              <a:rPr lang="en-GB" sz="2000" b="1" i="0" dirty="0">
                <a:solidFill>
                  <a:schemeClr val="tx1"/>
                </a:solidFill>
                <a:latin typeface="Courier New" pitchFamily="49" charset="0"/>
              </a:rPr>
              <a:t>       </a:t>
            </a:r>
            <a:r>
              <a:rPr lang="en-GB" sz="2000" b="1" i="0" dirty="0">
                <a:solidFill>
                  <a:srgbClr val="FF9900"/>
                </a:solidFill>
                <a:latin typeface="Courier New" pitchFamily="49" charset="0"/>
              </a:rPr>
              <a:t>border-</a:t>
            </a:r>
            <a:r>
              <a:rPr lang="en-GB" sz="2000" b="1" i="0" dirty="0" err="1">
                <a:solidFill>
                  <a:srgbClr val="FF9900"/>
                </a:solidFill>
                <a:latin typeface="Courier New" pitchFamily="49" charset="0"/>
              </a:rPr>
              <a:t>color</a:t>
            </a:r>
            <a:r>
              <a:rPr lang="en-GB" sz="2000" b="1" i="0" dirty="0">
                <a:solidFill>
                  <a:srgbClr val="FF9900"/>
                </a:solidFill>
                <a:latin typeface="Courier New" pitchFamily="49" charset="0"/>
              </a:rPr>
              <a:t>:</a:t>
            </a:r>
            <a:r>
              <a:rPr lang="en-GB" sz="2000" b="1" i="0" dirty="0">
                <a:solidFill>
                  <a:schemeClr val="tx1"/>
                </a:solidFill>
                <a:latin typeface="Courier New" pitchFamily="49" charset="0"/>
              </a:rPr>
              <a:t> red</a:t>
            </a:r>
            <a:r>
              <a:rPr lang="en-GB" sz="2000" b="1" i="0" dirty="0">
                <a:solidFill>
                  <a:srgbClr val="FF9900"/>
                </a:solidFill>
                <a:latin typeface="Courier New" pitchFamily="49" charset="0"/>
              </a:rPr>
              <a:t>;</a:t>
            </a:r>
            <a:r>
              <a:rPr lang="en-GB" sz="2000" b="1" i="0" dirty="0">
                <a:solidFill>
                  <a:schemeClr val="tx1"/>
                </a:solidFill>
                <a:latin typeface="Courier New" pitchFamily="49" charset="0"/>
              </a:rPr>
              <a:t> </a:t>
            </a:r>
            <a:r>
              <a:rPr lang="en-GB" sz="2000" b="1" i="0" dirty="0">
                <a:solidFill>
                  <a:srgbClr val="FF9900"/>
                </a:solidFill>
                <a:latin typeface="Courier New" pitchFamily="49" charset="0"/>
              </a:rPr>
              <a:t>border-style:</a:t>
            </a:r>
            <a:r>
              <a:rPr lang="en-GB" sz="2000" b="1" i="0" dirty="0">
                <a:solidFill>
                  <a:schemeClr val="tx1"/>
                </a:solidFill>
                <a:latin typeface="Courier New" pitchFamily="49" charset="0"/>
              </a:rPr>
              <a:t> dashed</a:t>
            </a:r>
            <a:r>
              <a:rPr lang="en-GB" sz="2000" b="1" i="0" dirty="0">
                <a:solidFill>
                  <a:srgbClr val="FF9900"/>
                </a:solidFill>
                <a:latin typeface="Courier New" pitchFamily="49" charset="0"/>
              </a:rPr>
              <a:t>;</a:t>
            </a:r>
            <a:r>
              <a:rPr lang="en-GB" sz="2000" b="1" i="0" dirty="0">
                <a:solidFill>
                  <a:schemeClr val="tx1"/>
                </a:solidFill>
                <a:latin typeface="Courier New" pitchFamily="49" charset="0"/>
              </a:rPr>
              <a:t>"&gt;</a:t>
            </a:r>
          </a:p>
          <a:p>
            <a:pPr algn="l"/>
            <a:r>
              <a:rPr lang="en-GB" sz="2000" b="1" i="0" dirty="0">
                <a:solidFill>
                  <a:schemeClr val="tx1"/>
                </a:solidFill>
                <a:latin typeface="Courier New" pitchFamily="49" charset="0"/>
              </a:rPr>
              <a:t>  </a:t>
            </a:r>
            <a:r>
              <a:rPr lang="en-GB" sz="2000" b="1" i="0" dirty="0">
                <a:latin typeface="Courier New" pitchFamily="49" charset="0"/>
              </a:rPr>
              <a:t>&lt;div style="</a:t>
            </a:r>
            <a:r>
              <a:rPr lang="en-GB" sz="2000" b="1" i="0" dirty="0">
                <a:solidFill>
                  <a:srgbClr val="FF9900"/>
                </a:solidFill>
                <a:latin typeface="Courier New" pitchFamily="49" charset="0"/>
              </a:rPr>
              <a:t>position:</a:t>
            </a:r>
            <a:r>
              <a:rPr lang="en-GB" sz="2000" b="1" i="0" dirty="0">
                <a:latin typeface="Courier New" pitchFamily="49" charset="0"/>
              </a:rPr>
              <a:t> </a:t>
            </a:r>
            <a:r>
              <a:rPr lang="en-GB" sz="2000" b="1" i="0" u="sng" dirty="0">
                <a:latin typeface="Courier New" pitchFamily="49" charset="0"/>
              </a:rPr>
              <a:t>absolute</a:t>
            </a:r>
            <a:r>
              <a:rPr lang="en-GB" sz="2000" b="1" i="0" dirty="0">
                <a:latin typeface="Courier New" pitchFamily="49" charset="0"/>
              </a:rPr>
              <a:t>;</a:t>
            </a:r>
          </a:p>
          <a:p>
            <a:pPr algn="l"/>
            <a:r>
              <a:rPr lang="en-GB" sz="2000" b="1" i="0" dirty="0">
                <a:latin typeface="Courier New" pitchFamily="49" charset="0"/>
              </a:rPr>
              <a:t>      </a:t>
            </a:r>
            <a:r>
              <a:rPr lang="en-GB" sz="2000" b="1" i="0" dirty="0">
                <a:solidFill>
                  <a:srgbClr val="FF9900"/>
                </a:solidFill>
                <a:latin typeface="Courier New" pitchFamily="49" charset="0"/>
              </a:rPr>
              <a:t>left:</a:t>
            </a:r>
            <a:r>
              <a:rPr lang="en-GB" sz="2000" b="1" i="0" dirty="0">
                <a:latin typeface="Courier New" pitchFamily="49" charset="0"/>
              </a:rPr>
              <a:t> 0px</a:t>
            </a:r>
            <a:r>
              <a:rPr lang="en-GB" sz="2000" b="1" i="0" dirty="0">
                <a:solidFill>
                  <a:srgbClr val="FF9900"/>
                </a:solidFill>
                <a:latin typeface="Courier New" pitchFamily="49" charset="0"/>
              </a:rPr>
              <a:t>;</a:t>
            </a:r>
            <a:r>
              <a:rPr lang="en-GB" sz="2000" b="1" i="0" dirty="0">
                <a:latin typeface="Courier New" pitchFamily="49" charset="0"/>
              </a:rPr>
              <a:t> </a:t>
            </a:r>
            <a:r>
              <a:rPr lang="en-GB" sz="2000" b="1" i="0" dirty="0">
                <a:solidFill>
                  <a:srgbClr val="FF9900"/>
                </a:solidFill>
                <a:latin typeface="Courier New" pitchFamily="49" charset="0"/>
              </a:rPr>
              <a:t>top:</a:t>
            </a:r>
            <a:r>
              <a:rPr lang="en-GB" sz="2000" b="1" i="0" dirty="0">
                <a:latin typeface="Courier New" pitchFamily="49" charset="0"/>
              </a:rPr>
              <a:t> 0px</a:t>
            </a:r>
            <a:r>
              <a:rPr lang="en-GB" sz="2000" b="1" i="0" dirty="0">
                <a:solidFill>
                  <a:srgbClr val="FF9900"/>
                </a:solidFill>
                <a:latin typeface="Courier New" pitchFamily="49" charset="0"/>
              </a:rPr>
              <a:t>;</a:t>
            </a:r>
            <a:r>
              <a:rPr lang="en-GB" sz="2000" b="1" i="0" dirty="0">
                <a:latin typeface="Courier New" pitchFamily="49" charset="0"/>
              </a:rPr>
              <a:t> </a:t>
            </a:r>
            <a:r>
              <a:rPr lang="en-GB" sz="2000" b="1" i="0" dirty="0">
                <a:solidFill>
                  <a:srgbClr val="FF9900"/>
                </a:solidFill>
                <a:latin typeface="Courier New" pitchFamily="49" charset="0"/>
              </a:rPr>
              <a:t>border-</a:t>
            </a:r>
            <a:r>
              <a:rPr lang="en-GB" sz="2000" b="1" i="0" dirty="0" err="1">
                <a:solidFill>
                  <a:srgbClr val="FF9900"/>
                </a:solidFill>
                <a:latin typeface="Courier New" pitchFamily="49" charset="0"/>
              </a:rPr>
              <a:t>color</a:t>
            </a:r>
            <a:r>
              <a:rPr lang="en-GB" sz="2000" b="1" i="0" dirty="0">
                <a:solidFill>
                  <a:srgbClr val="FF9900"/>
                </a:solidFill>
                <a:latin typeface="Courier New" pitchFamily="49" charset="0"/>
              </a:rPr>
              <a:t>:</a:t>
            </a:r>
            <a:r>
              <a:rPr lang="en-GB" sz="2000" b="1" i="0" dirty="0">
                <a:latin typeface="Courier New" pitchFamily="49" charset="0"/>
              </a:rPr>
              <a:t> green</a:t>
            </a:r>
            <a:r>
              <a:rPr lang="en-GB" sz="2000" b="1" i="0" dirty="0">
                <a:solidFill>
                  <a:srgbClr val="FF9900"/>
                </a:solidFill>
                <a:latin typeface="Courier New" pitchFamily="49" charset="0"/>
              </a:rPr>
              <a:t>;</a:t>
            </a:r>
            <a:r>
              <a:rPr lang="en-GB" sz="2000" b="1" i="0" dirty="0">
                <a:latin typeface="Courier New" pitchFamily="49" charset="0"/>
              </a:rPr>
              <a:t>"&gt;</a:t>
            </a:r>
            <a:br>
              <a:rPr lang="en-GB" sz="2000" b="1" i="0" dirty="0">
                <a:latin typeface="Courier New" pitchFamily="49" charset="0"/>
              </a:rPr>
            </a:br>
            <a:r>
              <a:rPr lang="en-GB" sz="2000" b="1" i="0" dirty="0">
                <a:latin typeface="Courier New" pitchFamily="49" charset="0"/>
              </a:rPr>
              <a:t>    A relatively positioned element...&lt;/div&gt;</a:t>
            </a:r>
            <a:endParaRPr lang="en-GB" sz="2000" b="1" i="0" dirty="0">
              <a:solidFill>
                <a:schemeClr val="tx1"/>
              </a:solidFill>
              <a:latin typeface="Courier New" pitchFamily="49" charset="0"/>
            </a:endParaRPr>
          </a:p>
          <a:p>
            <a:pPr algn="l"/>
            <a:r>
              <a:rPr lang="en-GB" sz="2000" b="1" i="0" dirty="0">
                <a:solidFill>
                  <a:schemeClr val="tx1"/>
                </a:solidFill>
                <a:latin typeface="Courier New" pitchFamily="49" charset="0"/>
              </a:rPr>
              <a:t>  </a:t>
            </a:r>
            <a:r>
              <a:rPr lang="en-GB" sz="2000" b="1" i="0" dirty="0">
                <a:solidFill>
                  <a:schemeClr val="accent2"/>
                </a:solidFill>
                <a:latin typeface="Courier New" pitchFamily="49" charset="0"/>
              </a:rPr>
              <a:t>&lt;div style="</a:t>
            </a:r>
            <a:r>
              <a:rPr lang="en-GB" sz="2000" b="1" i="0" dirty="0">
                <a:solidFill>
                  <a:srgbClr val="FF9900"/>
                </a:solidFill>
                <a:latin typeface="Courier New" pitchFamily="49" charset="0"/>
              </a:rPr>
              <a:t>position:</a:t>
            </a:r>
            <a:r>
              <a:rPr lang="en-GB" sz="2000" b="1" i="0" dirty="0">
                <a:solidFill>
                  <a:schemeClr val="accent2"/>
                </a:solidFill>
                <a:latin typeface="Courier New" pitchFamily="49" charset="0"/>
              </a:rPr>
              <a:t> </a:t>
            </a:r>
            <a:r>
              <a:rPr lang="en-GB" sz="2000" b="1" i="0" u="sng" dirty="0">
                <a:solidFill>
                  <a:schemeClr val="accent2"/>
                </a:solidFill>
                <a:latin typeface="Courier New" pitchFamily="49" charset="0"/>
              </a:rPr>
              <a:t>absolute</a:t>
            </a:r>
            <a:r>
              <a:rPr lang="en-GB" sz="2000" b="1" i="0" dirty="0">
                <a:solidFill>
                  <a:srgbClr val="FF9900"/>
                </a:solidFill>
                <a:latin typeface="Courier New" pitchFamily="49" charset="0"/>
              </a:rPr>
              <a:t>;</a:t>
            </a:r>
            <a:r>
              <a:rPr lang="en-GB" sz="2000" b="1" i="0" dirty="0">
                <a:solidFill>
                  <a:schemeClr val="accent2"/>
                </a:solidFill>
                <a:latin typeface="Courier New" pitchFamily="49" charset="0"/>
              </a:rPr>
              <a:t> </a:t>
            </a:r>
          </a:p>
          <a:p>
            <a:pPr algn="l"/>
            <a:r>
              <a:rPr lang="en-GB" sz="2000" b="1" i="0" dirty="0">
                <a:solidFill>
                  <a:schemeClr val="accent2"/>
                </a:solidFill>
                <a:latin typeface="Courier New" pitchFamily="49" charset="0"/>
              </a:rPr>
              <a:t>    </a:t>
            </a:r>
            <a:r>
              <a:rPr lang="en-GB" sz="2000" b="1" i="0" dirty="0">
                <a:solidFill>
                  <a:srgbClr val="FF9900"/>
                </a:solidFill>
                <a:latin typeface="Courier New" pitchFamily="49" charset="0"/>
              </a:rPr>
              <a:t>left:</a:t>
            </a:r>
            <a:r>
              <a:rPr lang="en-GB" sz="2000" b="1" i="0" dirty="0">
                <a:solidFill>
                  <a:schemeClr val="accent2"/>
                </a:solidFill>
                <a:latin typeface="Courier New" pitchFamily="49" charset="0"/>
              </a:rPr>
              <a:t> 0px</a:t>
            </a:r>
            <a:r>
              <a:rPr lang="en-GB" sz="2000" b="1" i="0" dirty="0">
                <a:solidFill>
                  <a:srgbClr val="FF9900"/>
                </a:solidFill>
                <a:latin typeface="Courier New" pitchFamily="49" charset="0"/>
              </a:rPr>
              <a:t>;</a:t>
            </a:r>
            <a:r>
              <a:rPr lang="en-GB" sz="2000" b="1" i="0" dirty="0">
                <a:solidFill>
                  <a:schemeClr val="accent2"/>
                </a:solidFill>
                <a:latin typeface="Courier New" pitchFamily="49" charset="0"/>
              </a:rPr>
              <a:t> </a:t>
            </a:r>
            <a:r>
              <a:rPr lang="en-GB" sz="2000" b="1" i="0" dirty="0">
                <a:solidFill>
                  <a:srgbClr val="FF9900"/>
                </a:solidFill>
                <a:latin typeface="Courier New" pitchFamily="49" charset="0"/>
              </a:rPr>
              <a:t>top:</a:t>
            </a:r>
            <a:r>
              <a:rPr lang="en-GB" sz="2000" b="1" i="0" dirty="0">
                <a:solidFill>
                  <a:schemeClr val="accent2"/>
                </a:solidFill>
                <a:latin typeface="Courier New" pitchFamily="49" charset="0"/>
              </a:rPr>
              <a:t> 0px</a:t>
            </a:r>
            <a:r>
              <a:rPr lang="en-GB" sz="2000" b="1" i="0" dirty="0">
                <a:solidFill>
                  <a:srgbClr val="FF9900"/>
                </a:solidFill>
                <a:latin typeface="Courier New" pitchFamily="49" charset="0"/>
              </a:rPr>
              <a:t>;</a:t>
            </a:r>
            <a:r>
              <a:rPr lang="en-GB" sz="2000" b="1" i="0" dirty="0">
                <a:solidFill>
                  <a:schemeClr val="accent2"/>
                </a:solidFill>
                <a:latin typeface="Courier New" pitchFamily="49" charset="0"/>
              </a:rPr>
              <a:t> </a:t>
            </a:r>
            <a:r>
              <a:rPr lang="en-GB" sz="2000" b="1" i="0" dirty="0">
                <a:solidFill>
                  <a:srgbClr val="FF9900"/>
                </a:solidFill>
                <a:latin typeface="Courier New" pitchFamily="49" charset="0"/>
              </a:rPr>
              <a:t>border-</a:t>
            </a:r>
            <a:r>
              <a:rPr lang="en-GB" sz="2000" b="1" i="0" dirty="0" err="1">
                <a:solidFill>
                  <a:srgbClr val="FF9900"/>
                </a:solidFill>
                <a:latin typeface="Courier New" pitchFamily="49" charset="0"/>
              </a:rPr>
              <a:t>color</a:t>
            </a:r>
            <a:r>
              <a:rPr lang="en-GB" sz="2000" b="1" i="0" dirty="0">
                <a:solidFill>
                  <a:srgbClr val="FF9900"/>
                </a:solidFill>
                <a:latin typeface="Courier New" pitchFamily="49" charset="0"/>
              </a:rPr>
              <a:t>:</a:t>
            </a:r>
            <a:r>
              <a:rPr lang="en-GB" sz="2000" b="1" i="0" dirty="0">
                <a:solidFill>
                  <a:schemeClr val="accent2"/>
                </a:solidFill>
                <a:latin typeface="Courier New" pitchFamily="49" charset="0"/>
              </a:rPr>
              <a:t> blue</a:t>
            </a:r>
            <a:r>
              <a:rPr lang="en-GB" sz="2000" b="1" i="0" dirty="0">
                <a:solidFill>
                  <a:srgbClr val="FF9900"/>
                </a:solidFill>
                <a:latin typeface="Courier New" pitchFamily="49" charset="0"/>
              </a:rPr>
              <a:t>;</a:t>
            </a:r>
            <a:r>
              <a:rPr lang="en-GB" sz="2000" b="1" i="0" dirty="0">
                <a:solidFill>
                  <a:schemeClr val="accent2"/>
                </a:solidFill>
                <a:latin typeface="Courier New" pitchFamily="49" charset="0"/>
              </a:rPr>
              <a:t>"&gt;</a:t>
            </a:r>
          </a:p>
          <a:p>
            <a:pPr algn="l"/>
            <a:r>
              <a:rPr lang="en-GB" sz="2000" b="1" i="0" dirty="0">
                <a:solidFill>
                  <a:schemeClr val="accent2"/>
                </a:solidFill>
                <a:latin typeface="Courier New" pitchFamily="49" charset="0"/>
              </a:rPr>
              <a:t>    Another relatively positioned element&lt;/div&gt;</a:t>
            </a:r>
            <a:endParaRPr lang="en-GB" sz="2000" b="1" i="0" dirty="0">
              <a:solidFill>
                <a:schemeClr val="tx1"/>
              </a:solidFill>
              <a:latin typeface="Courier New" pitchFamily="49" charset="0"/>
            </a:endParaRPr>
          </a:p>
          <a:p>
            <a:pPr algn="l"/>
            <a:r>
              <a:rPr lang="en-GB" sz="2000" b="1" i="0" dirty="0">
                <a:solidFill>
                  <a:schemeClr val="tx1"/>
                </a:solidFill>
                <a:latin typeface="Courier New" pitchFamily="49" charset="0"/>
              </a:rPr>
              <a:t>&lt;/div&gt;</a:t>
            </a:r>
            <a:endParaRPr lang="en-GB" i="0" dirty="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1332"/>
                                        </p:tgtEl>
                                        <p:attrNameLst>
                                          <p:attrName>style.visibility</p:attrName>
                                        </p:attrNameLst>
                                      </p:cBhvr>
                                      <p:to>
                                        <p:strVal val="visible"/>
                                      </p:to>
                                    </p:set>
                                    <p:animEffect transition="in" filter="wipe(up)">
                                      <p:cBhvr>
                                        <p:cTn id="7" dur="500"/>
                                        <p:tgtEl>
                                          <p:spTgt spid="611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457200" y="228600"/>
            <a:ext cx="8229600" cy="838200"/>
          </a:xfrm>
          <a:ln/>
        </p:spPr>
        <p:txBody>
          <a:bodyPr/>
          <a:lstStyle/>
          <a:p>
            <a:r>
              <a:rPr lang="en-GB" dirty="0"/>
              <a:t>Fixed positioning </a:t>
            </a:r>
            <a:r>
              <a:rPr lang="en-GB" dirty="0" smtClean="0"/>
              <a:t>(</a:t>
            </a:r>
            <a:r>
              <a:rPr lang="en-GB" dirty="0" smtClean="0">
                <a:hlinkClick r:id="rId4"/>
              </a:rPr>
              <a:t>#1</a:t>
            </a:r>
            <a:r>
              <a:rPr lang="en-GB" dirty="0" smtClean="0"/>
              <a:t> </a:t>
            </a:r>
            <a:r>
              <a:rPr lang="en-GB" dirty="0" smtClean="0">
                <a:hlinkClick r:id="rId5"/>
              </a:rPr>
              <a:t>#2</a:t>
            </a:r>
            <a:r>
              <a:rPr lang="en-GB" dirty="0" smtClean="0"/>
              <a:t> </a:t>
            </a:r>
            <a:r>
              <a:rPr lang="en-GB" dirty="0" smtClean="0">
                <a:hlinkClick r:id="rId6"/>
              </a:rPr>
              <a:t>Thimble</a:t>
            </a:r>
            <a:r>
              <a:rPr lang="en-GB" dirty="0" smtClean="0"/>
              <a:t>)</a:t>
            </a:r>
            <a:endParaRPr lang="en-GB" dirty="0"/>
          </a:p>
        </p:txBody>
      </p:sp>
      <p:sp>
        <p:nvSpPr>
          <p:cNvPr id="613379" name="Rectangle 3"/>
          <p:cNvSpPr>
            <a:spLocks noGrp="1" noChangeArrowheads="1"/>
          </p:cNvSpPr>
          <p:nvPr>
            <p:ph idx="1"/>
          </p:nvPr>
        </p:nvSpPr>
        <p:spPr>
          <a:xfrm>
            <a:off x="457200" y="1371600"/>
            <a:ext cx="8229600" cy="4724400"/>
          </a:xfrm>
          <a:ln/>
        </p:spPr>
        <p:txBody>
          <a:bodyPr/>
          <a:lstStyle/>
          <a:p>
            <a:r>
              <a:rPr lang="en-GB" sz="3600" b="1" dirty="0">
                <a:solidFill>
                  <a:srgbClr val="FF9900"/>
                </a:solidFill>
                <a:latin typeface="Courier New" pitchFamily="49" charset="0"/>
              </a:rPr>
              <a:t>position:</a:t>
            </a:r>
            <a:r>
              <a:rPr lang="en-GB" sz="3600" b="1" dirty="0">
                <a:solidFill>
                  <a:schemeClr val="folHlink"/>
                </a:solidFill>
                <a:latin typeface="Courier New" pitchFamily="49" charset="0"/>
              </a:rPr>
              <a:t> fixed</a:t>
            </a:r>
            <a:r>
              <a:rPr lang="en-GB" sz="3600" b="1" dirty="0">
                <a:solidFill>
                  <a:srgbClr val="FF9900"/>
                </a:solidFill>
                <a:latin typeface="Courier New" pitchFamily="49" charset="0"/>
              </a:rPr>
              <a:t>;</a:t>
            </a:r>
            <a:endParaRPr lang="en-GB" dirty="0"/>
          </a:p>
          <a:p>
            <a:pPr marL="957263" lvl="1" indent="-500063"/>
            <a:r>
              <a:rPr lang="en-GB" dirty="0" err="1"/>
              <a:t>w.r.t</a:t>
            </a:r>
            <a:r>
              <a:rPr lang="en-GB" dirty="0"/>
              <a:t> the browser </a:t>
            </a:r>
            <a:r>
              <a:rPr lang="en-GB" i="1" dirty="0"/>
              <a:t>window</a:t>
            </a:r>
            <a:r>
              <a:rPr lang="en-GB" dirty="0"/>
              <a:t> or frame</a:t>
            </a:r>
          </a:p>
          <a:p>
            <a:r>
              <a:rPr lang="en-GB" dirty="0">
                <a:sym typeface="Symbol" pitchFamily="18" charset="2"/>
              </a:rPr>
              <a:t>New in CSS2:</a:t>
            </a:r>
          </a:p>
          <a:p>
            <a:pPr marL="957263" lvl="1" indent="-500063">
              <a:buFont typeface="Wingdings" pitchFamily="2" charset="2"/>
              <a:buChar char="L"/>
            </a:pPr>
            <a:r>
              <a:rPr lang="en-GB" dirty="0">
                <a:sym typeface="Symbol" pitchFamily="18" charset="2"/>
              </a:rPr>
              <a:t>Unsupported in Windows IE5, IE6</a:t>
            </a:r>
          </a:p>
          <a:p>
            <a:pPr marL="957263" lvl="1" indent="-500063">
              <a:buFont typeface="Wingdings" pitchFamily="2" charset="2"/>
              <a:buChar char="J"/>
            </a:pPr>
            <a:r>
              <a:rPr lang="en-GB" dirty="0">
                <a:sym typeface="Symbol" pitchFamily="18" charset="2"/>
              </a:rPr>
              <a:t>Works in Mozilla, Opera</a:t>
            </a:r>
            <a:r>
              <a:rPr lang="en-GB" dirty="0" smtClean="0">
                <a:sym typeface="Symbol" pitchFamily="18" charset="2"/>
              </a:rPr>
              <a:t>, IE7+</a:t>
            </a:r>
            <a:r>
              <a:rPr lang="en-GB" i="1" dirty="0" smtClean="0">
                <a:sym typeface="Symbol" pitchFamily="18" charset="2"/>
              </a:rPr>
              <a:t> etc.</a:t>
            </a:r>
            <a:endParaRPr lang="en-GB" dirty="0">
              <a:sym typeface="Symbol" pitchFamily="18" charset="2"/>
            </a:endParaRPr>
          </a:p>
          <a:p>
            <a:pPr marL="957263" lvl="1" indent="-500063">
              <a:buFont typeface="Wingdings" pitchFamily="2" charset="2"/>
              <a:buChar char="K"/>
            </a:pPr>
            <a:r>
              <a:rPr lang="en-GB" dirty="0" smtClean="0">
                <a:sym typeface="Symbol" pitchFamily="18" charset="2"/>
              </a:rPr>
              <a:t>If you care about IE6, some </a:t>
            </a:r>
            <a:r>
              <a:rPr lang="en-GB" dirty="0">
                <a:sym typeface="Symbol" pitchFamily="18" charset="2"/>
              </a:rPr>
              <a:t>JavaScript workarounds exist…</a:t>
            </a:r>
          </a:p>
          <a:p>
            <a:pPr marL="1497013" lvl="2" indent="-425450">
              <a:buFont typeface="Symbol" pitchFamily="18" charset="2"/>
              <a:buChar char="®"/>
            </a:pPr>
            <a:r>
              <a:rPr lang="en-GB" i="1" dirty="0">
                <a:sym typeface="Symbol" pitchFamily="18" charset="2"/>
              </a:rPr>
              <a:t>E.g.</a:t>
            </a:r>
            <a:r>
              <a:rPr lang="en-GB" dirty="0">
                <a:sym typeface="Symbol" pitchFamily="18" charset="2"/>
              </a:rPr>
              <a:t> </a:t>
            </a:r>
            <a:r>
              <a:rPr lang="en-GB" dirty="0">
                <a:sym typeface="Symbol" pitchFamily="18" charset="2"/>
                <a:hlinkClick r:id="rId7"/>
              </a:rPr>
              <a:t>this example</a:t>
            </a:r>
            <a:endParaRPr lang="en-GB" i="1" dirty="0">
              <a:sym typeface="Symbol" pitchFamily="18" charset="2"/>
            </a:endParaRP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767559FB-B14A-4D82-8567-7FC1A1CFDD05}" type="slidenum">
              <a:rPr lang="en-GB"/>
              <a:pPr/>
              <a:t>33</a:t>
            </a:fld>
            <a:endParaRPr lang="en-GB"/>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ln/>
        </p:spPr>
        <p:txBody>
          <a:bodyPr/>
          <a:lstStyle/>
          <a:p>
            <a:r>
              <a:rPr lang="en-GB"/>
              <a:t>Summary: CSS positioning</a:t>
            </a:r>
          </a:p>
        </p:txBody>
      </p:sp>
      <p:sp>
        <p:nvSpPr>
          <p:cNvPr id="465923" name="Rectangle 3"/>
          <p:cNvSpPr>
            <a:spLocks noGrp="1" noChangeArrowheads="1"/>
          </p:cNvSpPr>
          <p:nvPr>
            <p:ph idx="1"/>
          </p:nvPr>
        </p:nvSpPr>
        <p:spPr>
          <a:xfrm>
            <a:off x="684213" y="1557338"/>
            <a:ext cx="7772400" cy="4495800"/>
          </a:xfrm>
          <a:ln/>
        </p:spPr>
        <p:txBody>
          <a:bodyPr/>
          <a:lstStyle/>
          <a:p>
            <a:pPr>
              <a:lnSpc>
                <a:spcPct val="90000"/>
              </a:lnSpc>
            </a:pPr>
            <a:r>
              <a:rPr lang="en-GB" sz="2400" b="1" dirty="0">
                <a:solidFill>
                  <a:srgbClr val="FF9900"/>
                </a:solidFill>
                <a:latin typeface="Courier New" pitchFamily="49" charset="0"/>
                <a:sym typeface="Symbol" pitchFamily="18" charset="2"/>
              </a:rPr>
              <a:t>position:</a:t>
            </a:r>
            <a:r>
              <a:rPr lang="en-GB" sz="2400" b="1" dirty="0">
                <a:solidFill>
                  <a:schemeClr val="folHlink"/>
                </a:solidFill>
                <a:latin typeface="Courier New" pitchFamily="49" charset="0"/>
                <a:sym typeface="Symbol" pitchFamily="18" charset="2"/>
              </a:rPr>
              <a:t> static</a:t>
            </a:r>
            <a:r>
              <a:rPr lang="en-GB" sz="2400" b="1" dirty="0">
                <a:solidFill>
                  <a:srgbClr val="FF9900"/>
                </a:solidFill>
                <a:latin typeface="Courier New" pitchFamily="49" charset="0"/>
                <a:sym typeface="Symbol" pitchFamily="18" charset="2"/>
              </a:rPr>
              <a:t>;</a:t>
            </a:r>
            <a:endParaRPr lang="en-GB" sz="2000" dirty="0">
              <a:sym typeface="Symbol" pitchFamily="18" charset="2"/>
            </a:endParaRPr>
          </a:p>
          <a:p>
            <a:pPr lvl="1">
              <a:lnSpc>
                <a:spcPct val="90000"/>
              </a:lnSpc>
            </a:pPr>
            <a:r>
              <a:rPr lang="en-GB" sz="2000" dirty="0">
                <a:sym typeface="Symbol" pitchFamily="18" charset="2"/>
              </a:rPr>
              <a:t>elements can't be moved from their default position</a:t>
            </a:r>
          </a:p>
          <a:p>
            <a:pPr>
              <a:lnSpc>
                <a:spcPct val="90000"/>
              </a:lnSpc>
            </a:pPr>
            <a:r>
              <a:rPr lang="en-GB" sz="2400" dirty="0">
                <a:sym typeface="Symbol" pitchFamily="18" charset="2"/>
              </a:rPr>
              <a:t> </a:t>
            </a:r>
            <a:r>
              <a:rPr lang="en-GB" sz="2400" b="1" dirty="0">
                <a:solidFill>
                  <a:srgbClr val="FF9900"/>
                </a:solidFill>
                <a:latin typeface="Courier New" pitchFamily="49" charset="0"/>
                <a:sym typeface="Symbol" pitchFamily="18" charset="2"/>
              </a:rPr>
              <a:t>position:</a:t>
            </a:r>
            <a:r>
              <a:rPr lang="en-GB" sz="2400" b="1" dirty="0">
                <a:solidFill>
                  <a:schemeClr val="folHlink"/>
                </a:solidFill>
                <a:latin typeface="Courier New" pitchFamily="49" charset="0"/>
                <a:sym typeface="Symbol" pitchFamily="18" charset="2"/>
              </a:rPr>
              <a:t> relative</a:t>
            </a:r>
            <a:r>
              <a:rPr lang="en-GB" sz="2400" b="1" dirty="0">
                <a:solidFill>
                  <a:srgbClr val="FF9900"/>
                </a:solidFill>
                <a:latin typeface="Courier New" pitchFamily="49" charset="0"/>
                <a:sym typeface="Symbol" pitchFamily="18" charset="2"/>
              </a:rPr>
              <a:t>; </a:t>
            </a:r>
            <a:r>
              <a:rPr lang="en-GB" sz="2000" dirty="0">
                <a:sym typeface="Symbol" pitchFamily="18" charset="2"/>
              </a:rPr>
              <a:t>(</a:t>
            </a:r>
            <a:r>
              <a:rPr lang="en-GB" sz="2000" dirty="0">
                <a:sym typeface="Symbol" pitchFamily="18" charset="2"/>
                <a:hlinkClick r:id="rId4"/>
              </a:rPr>
              <a:t>file1</a:t>
            </a:r>
            <a:r>
              <a:rPr lang="en-GB" sz="2000" dirty="0">
                <a:sym typeface="Symbol" pitchFamily="18" charset="2"/>
              </a:rPr>
              <a:t>)</a:t>
            </a:r>
            <a:endParaRPr lang="en-GB" sz="2400" dirty="0">
              <a:sym typeface="Symbol" pitchFamily="18" charset="2"/>
            </a:endParaRPr>
          </a:p>
          <a:p>
            <a:pPr lvl="1">
              <a:lnSpc>
                <a:spcPct val="90000"/>
              </a:lnSpc>
            </a:pPr>
            <a:r>
              <a:rPr lang="en-GB" sz="2000" dirty="0">
                <a:sym typeface="Symbol" pitchFamily="18" charset="2"/>
              </a:rPr>
              <a:t>relative to the position </a:t>
            </a:r>
            <a:r>
              <a:rPr lang="en-GB" sz="2000" i="1" dirty="0">
                <a:sym typeface="Symbol" pitchFamily="18" charset="2"/>
              </a:rPr>
              <a:t>within the document flow</a:t>
            </a:r>
            <a:r>
              <a:rPr lang="en-GB" sz="2000" dirty="0">
                <a:sym typeface="Symbol" pitchFamily="18" charset="2"/>
              </a:rPr>
              <a:t> the element would otherwise take.</a:t>
            </a:r>
          </a:p>
          <a:p>
            <a:pPr>
              <a:lnSpc>
                <a:spcPct val="90000"/>
              </a:lnSpc>
            </a:pPr>
            <a:r>
              <a:rPr lang="en-GB" sz="2400" b="1" dirty="0">
                <a:solidFill>
                  <a:srgbClr val="FF9900"/>
                </a:solidFill>
                <a:latin typeface="Courier New" pitchFamily="49" charset="0"/>
                <a:sym typeface="Symbol" pitchFamily="18" charset="2"/>
              </a:rPr>
              <a:t>position:</a:t>
            </a:r>
            <a:r>
              <a:rPr lang="en-GB" sz="2400" b="1" dirty="0">
                <a:solidFill>
                  <a:schemeClr val="folHlink"/>
                </a:solidFill>
                <a:latin typeface="Courier New" pitchFamily="49" charset="0"/>
                <a:sym typeface="Symbol" pitchFamily="18" charset="2"/>
              </a:rPr>
              <a:t> absolute</a:t>
            </a:r>
            <a:r>
              <a:rPr lang="en-GB" sz="2400" b="1" dirty="0">
                <a:solidFill>
                  <a:srgbClr val="FF9900"/>
                </a:solidFill>
                <a:latin typeface="Courier New" pitchFamily="49" charset="0"/>
                <a:sym typeface="Symbol" pitchFamily="18" charset="2"/>
              </a:rPr>
              <a:t>;</a:t>
            </a:r>
            <a:r>
              <a:rPr lang="en-GB" sz="2400" b="1" dirty="0">
                <a:solidFill>
                  <a:schemeClr val="folHlink"/>
                </a:solidFill>
                <a:latin typeface="Courier New" pitchFamily="49" charset="0"/>
                <a:sym typeface="Symbol" pitchFamily="18" charset="2"/>
              </a:rPr>
              <a:t> </a:t>
            </a:r>
            <a:r>
              <a:rPr lang="en-GB" sz="2000" dirty="0">
                <a:sym typeface="Symbol" pitchFamily="18" charset="2"/>
              </a:rPr>
              <a:t>(</a:t>
            </a:r>
            <a:r>
              <a:rPr lang="en-GB" sz="2000" dirty="0">
                <a:sym typeface="Symbol" pitchFamily="18" charset="2"/>
                <a:hlinkClick r:id="rId5"/>
              </a:rPr>
              <a:t>file2</a:t>
            </a:r>
            <a:r>
              <a:rPr lang="en-GB" sz="2000" dirty="0">
                <a:sym typeface="Symbol" pitchFamily="18" charset="2"/>
              </a:rPr>
              <a:t> </a:t>
            </a:r>
            <a:r>
              <a:rPr lang="en-GB" sz="2000" dirty="0">
                <a:sym typeface="Symbol" pitchFamily="18" charset="2"/>
                <a:hlinkClick r:id="rId6"/>
              </a:rPr>
              <a:t>file3</a:t>
            </a:r>
            <a:r>
              <a:rPr lang="en-GB" sz="2000" dirty="0">
                <a:sym typeface="Symbol" pitchFamily="18" charset="2"/>
              </a:rPr>
              <a:t>)</a:t>
            </a:r>
            <a:endParaRPr lang="en-GB" sz="2400" dirty="0">
              <a:sym typeface="Symbol" pitchFamily="18" charset="2"/>
            </a:endParaRPr>
          </a:p>
          <a:p>
            <a:pPr lvl="1">
              <a:lnSpc>
                <a:spcPct val="90000"/>
              </a:lnSpc>
            </a:pPr>
            <a:r>
              <a:rPr lang="en-GB" sz="2000" b="1" dirty="0">
                <a:solidFill>
                  <a:schemeClr val="hlink"/>
                </a:solidFill>
                <a:latin typeface="Courier New" pitchFamily="49" charset="0"/>
                <a:sym typeface="Symbol" pitchFamily="18" charset="2"/>
              </a:rPr>
              <a:t>top</a:t>
            </a:r>
            <a:r>
              <a:rPr lang="en-GB" sz="2000" dirty="0">
                <a:sym typeface="Symbol" pitchFamily="18" charset="2"/>
              </a:rPr>
              <a:t>/</a:t>
            </a:r>
            <a:r>
              <a:rPr lang="en-GB" sz="2000" b="1" dirty="0">
                <a:solidFill>
                  <a:schemeClr val="hlink"/>
                </a:solidFill>
                <a:latin typeface="Courier New" pitchFamily="49" charset="0"/>
                <a:sym typeface="Symbol" pitchFamily="18" charset="2"/>
              </a:rPr>
              <a:t>left</a:t>
            </a:r>
            <a:r>
              <a:rPr lang="en-GB" sz="2000" dirty="0">
                <a:sym typeface="Symbol" pitchFamily="18" charset="2"/>
              </a:rPr>
              <a:t> </a:t>
            </a:r>
            <a:r>
              <a:rPr lang="en-GB" sz="2000" b="1" dirty="0">
                <a:solidFill>
                  <a:schemeClr val="hlink"/>
                </a:solidFill>
                <a:latin typeface="Courier New" pitchFamily="49" charset="0"/>
                <a:sym typeface="Symbol" pitchFamily="18" charset="2"/>
              </a:rPr>
              <a:t>bottom</a:t>
            </a:r>
            <a:r>
              <a:rPr lang="en-GB" sz="2000" dirty="0">
                <a:sym typeface="Symbol" pitchFamily="18" charset="2"/>
              </a:rPr>
              <a:t>/</a:t>
            </a:r>
            <a:r>
              <a:rPr lang="en-GB" sz="2000" b="1" dirty="0">
                <a:solidFill>
                  <a:schemeClr val="hlink"/>
                </a:solidFill>
                <a:latin typeface="Courier New" pitchFamily="49" charset="0"/>
                <a:sym typeface="Symbol" pitchFamily="18" charset="2"/>
              </a:rPr>
              <a:t>right</a:t>
            </a:r>
            <a:r>
              <a:rPr lang="en-GB" sz="2000" dirty="0">
                <a:sym typeface="Symbol" pitchFamily="18" charset="2"/>
              </a:rPr>
              <a:t> relative to the nearest surrounding </a:t>
            </a:r>
            <a:r>
              <a:rPr lang="en-GB" sz="2000" u="sng" dirty="0">
                <a:sym typeface="Symbol" pitchFamily="18" charset="2"/>
              </a:rPr>
              <a:t>positioned</a:t>
            </a:r>
            <a:r>
              <a:rPr lang="en-GB" sz="2000" dirty="0">
                <a:sym typeface="Symbol" pitchFamily="18" charset="2"/>
              </a:rPr>
              <a:t> container (usually the </a:t>
            </a:r>
            <a:r>
              <a:rPr lang="en-GB" sz="2000" b="1" dirty="0">
                <a:latin typeface="Courier New" pitchFamily="49" charset="0"/>
                <a:sym typeface="Symbol" pitchFamily="18" charset="2"/>
              </a:rPr>
              <a:t>&lt;body&gt;</a:t>
            </a:r>
            <a:r>
              <a:rPr lang="en-GB" sz="2000" dirty="0">
                <a:sym typeface="Symbol" pitchFamily="18" charset="2"/>
              </a:rPr>
              <a:t> or surrounding positioned </a:t>
            </a:r>
            <a:r>
              <a:rPr lang="en-GB" sz="2000" b="1" dirty="0">
                <a:latin typeface="Courier New" pitchFamily="49" charset="0"/>
                <a:sym typeface="Symbol" pitchFamily="18" charset="2"/>
              </a:rPr>
              <a:t>&lt;div&gt;</a:t>
            </a:r>
            <a:r>
              <a:rPr lang="en-GB" sz="2000" dirty="0">
                <a:sym typeface="Symbol" pitchFamily="18" charset="2"/>
              </a:rPr>
              <a:t>) </a:t>
            </a:r>
            <a:r>
              <a:rPr lang="en-GB" sz="2000" i="1" dirty="0">
                <a:sym typeface="Symbol" pitchFamily="18" charset="2"/>
              </a:rPr>
              <a:t>outside the document flow.</a:t>
            </a:r>
            <a:endParaRPr lang="en-GB" sz="2000" dirty="0">
              <a:sym typeface="Symbol" pitchFamily="18" charset="2"/>
            </a:endParaRPr>
          </a:p>
          <a:p>
            <a:pPr>
              <a:lnSpc>
                <a:spcPct val="90000"/>
              </a:lnSpc>
            </a:pPr>
            <a:r>
              <a:rPr lang="en-GB" sz="2400" dirty="0">
                <a:sym typeface="Symbol" pitchFamily="18" charset="2"/>
              </a:rPr>
              <a:t> </a:t>
            </a:r>
            <a:r>
              <a:rPr lang="en-GB" sz="2400" b="1" dirty="0">
                <a:solidFill>
                  <a:srgbClr val="FF9900"/>
                </a:solidFill>
                <a:latin typeface="Courier New" pitchFamily="49" charset="0"/>
                <a:sym typeface="Symbol" pitchFamily="18" charset="2"/>
              </a:rPr>
              <a:t>position:</a:t>
            </a:r>
            <a:r>
              <a:rPr lang="en-GB" sz="2400" b="1" dirty="0">
                <a:solidFill>
                  <a:schemeClr val="folHlink"/>
                </a:solidFill>
                <a:latin typeface="Courier New" pitchFamily="49" charset="0"/>
                <a:sym typeface="Symbol" pitchFamily="18" charset="2"/>
              </a:rPr>
              <a:t> fixed</a:t>
            </a:r>
            <a:r>
              <a:rPr lang="en-GB" sz="2400" b="1" dirty="0">
                <a:solidFill>
                  <a:srgbClr val="FF9900"/>
                </a:solidFill>
                <a:latin typeface="Courier New" pitchFamily="49" charset="0"/>
                <a:sym typeface="Symbol" pitchFamily="18" charset="2"/>
              </a:rPr>
              <a:t>;</a:t>
            </a:r>
            <a:r>
              <a:rPr lang="en-GB" sz="2400" b="1" dirty="0">
                <a:solidFill>
                  <a:schemeClr val="folHlink"/>
                </a:solidFill>
                <a:latin typeface="Courier New" pitchFamily="49" charset="0"/>
                <a:sym typeface="Symbol" pitchFamily="18" charset="2"/>
              </a:rPr>
              <a:t> </a:t>
            </a:r>
            <a:r>
              <a:rPr lang="en-GB" sz="2000" dirty="0">
                <a:sym typeface="Symbol" pitchFamily="18" charset="2"/>
              </a:rPr>
              <a:t>(</a:t>
            </a:r>
            <a:r>
              <a:rPr lang="en-GB" sz="2000" dirty="0">
                <a:sym typeface="Symbol" pitchFamily="18" charset="2"/>
                <a:hlinkClick r:id="rId7"/>
              </a:rPr>
              <a:t>file4</a:t>
            </a:r>
            <a:r>
              <a:rPr lang="en-GB" sz="2000" dirty="0">
                <a:sym typeface="Symbol" pitchFamily="18" charset="2"/>
              </a:rPr>
              <a:t> </a:t>
            </a:r>
            <a:r>
              <a:rPr lang="en-GB" sz="2000" dirty="0" smtClean="0">
                <a:sym typeface="Symbol" pitchFamily="18" charset="2"/>
                <a:hlinkClick r:id="rId8"/>
              </a:rPr>
              <a:t>file5</a:t>
            </a:r>
            <a:r>
              <a:rPr lang="en-GB" sz="2000" dirty="0" smtClean="0">
                <a:sym typeface="Symbol" pitchFamily="18" charset="2"/>
              </a:rPr>
              <a:t> broken </a:t>
            </a:r>
            <a:r>
              <a:rPr lang="en-GB" sz="2000" dirty="0">
                <a:sym typeface="Symbol" pitchFamily="18" charset="2"/>
              </a:rPr>
              <a:t>in IE6!)</a:t>
            </a:r>
            <a:endParaRPr lang="en-GB" sz="2400" dirty="0">
              <a:sym typeface="Symbol" pitchFamily="18" charset="2"/>
            </a:endParaRPr>
          </a:p>
          <a:p>
            <a:pPr lvl="1">
              <a:lnSpc>
                <a:spcPct val="90000"/>
              </a:lnSpc>
            </a:pPr>
            <a:r>
              <a:rPr lang="en-GB" sz="2000" dirty="0">
                <a:sym typeface="Symbol" pitchFamily="18" charset="2"/>
              </a:rPr>
              <a:t>Fixed with respect to the window (~frame sidebar)</a:t>
            </a:r>
          </a:p>
          <a:p>
            <a:pPr lvl="2">
              <a:lnSpc>
                <a:spcPct val="90000"/>
              </a:lnSpc>
            </a:pPr>
            <a:r>
              <a:rPr lang="en-GB" sz="1800" dirty="0">
                <a:sym typeface="Symbol" pitchFamily="18" charset="2"/>
              </a:rPr>
              <a:t>New in CSS2: Mozilla, Opera, IE5 Mac, </a:t>
            </a:r>
            <a:r>
              <a:rPr lang="en-GB" sz="1800" dirty="0" smtClean="0">
                <a:sym typeface="Symbol" pitchFamily="18" charset="2"/>
              </a:rPr>
              <a:t>IE7+.</a:t>
            </a:r>
            <a:endParaRPr lang="en-GB" sz="1800" dirty="0">
              <a:sym typeface="Symbol" pitchFamily="18" charset="2"/>
            </a:endParaRPr>
          </a:p>
        </p:txBody>
      </p:sp>
      <p:sp>
        <p:nvSpPr>
          <p:cNvPr id="9"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10" name="Slide Number Placeholder 5"/>
          <p:cNvSpPr>
            <a:spLocks noGrp="1"/>
          </p:cNvSpPr>
          <p:nvPr>
            <p:ph type="sldNum" sz="quarter" idx="12"/>
          </p:nvPr>
        </p:nvSpPr>
        <p:spPr/>
        <p:txBody>
          <a:bodyPr/>
          <a:lstStyle/>
          <a:p>
            <a:fld id="{0421CDE9-D28F-4BE9-8989-6D8540529EE9}" type="slidenum">
              <a:rPr lang="en-GB"/>
              <a:pPr/>
              <a:t>34</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65922"/>
                                        </p:tgtEl>
                                        <p:attrNameLst>
                                          <p:attrName>style.visibility</p:attrName>
                                        </p:attrNameLst>
                                      </p:cBhvr>
                                      <p:to>
                                        <p:strVal val="visible"/>
                                      </p:to>
                                    </p:set>
                                    <p:animEffect transition="in" filter="wipe(up)">
                                      <p:cBhvr>
                                        <p:cTn id="7" dur="500"/>
                                        <p:tgtEl>
                                          <p:spTgt spid="4659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5923">
                                            <p:bg/>
                                          </p:spTgt>
                                        </p:tgtEl>
                                        <p:attrNameLst>
                                          <p:attrName>style.visibility</p:attrName>
                                        </p:attrNameLst>
                                      </p:cBhvr>
                                      <p:to>
                                        <p:strVal val="visible"/>
                                      </p:to>
                                    </p:set>
                                    <p:animEffect transition="in" filter="wipe(up)">
                                      <p:cBhvr>
                                        <p:cTn id="10" dur="500"/>
                                        <p:tgtEl>
                                          <p:spTgt spid="465923">
                                            <p:bg/>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65923">
                                            <p:txEl>
                                              <p:pRg st="0" end="0"/>
                                            </p:txEl>
                                          </p:spTgt>
                                        </p:tgtEl>
                                        <p:attrNameLst>
                                          <p:attrName>style.visibility</p:attrName>
                                        </p:attrNameLst>
                                      </p:cBhvr>
                                      <p:to>
                                        <p:strVal val="visible"/>
                                      </p:to>
                                    </p:set>
                                    <p:animEffect transition="in" filter="wipe(up)">
                                      <p:cBhvr>
                                        <p:cTn id="13" dur="500"/>
                                        <p:tgtEl>
                                          <p:spTgt spid="465923">
                                            <p:txEl>
                                              <p:pRg st="0" end="0"/>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65923">
                                            <p:txEl>
                                              <p:pRg st="1" end="1"/>
                                            </p:txEl>
                                          </p:spTgt>
                                        </p:tgtEl>
                                        <p:attrNameLst>
                                          <p:attrName>style.visibility</p:attrName>
                                        </p:attrNameLst>
                                      </p:cBhvr>
                                      <p:to>
                                        <p:strVal val="visible"/>
                                      </p:to>
                                    </p:set>
                                    <p:animEffect transition="in" filter="wipe(up)">
                                      <p:cBhvr>
                                        <p:cTn id="16" dur="500"/>
                                        <p:tgtEl>
                                          <p:spTgt spid="465923">
                                            <p:txEl>
                                              <p:pRg st="1" end="1"/>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65923">
                                            <p:txEl>
                                              <p:pRg st="2" end="2"/>
                                            </p:txEl>
                                          </p:spTgt>
                                        </p:tgtEl>
                                        <p:attrNameLst>
                                          <p:attrName>style.visibility</p:attrName>
                                        </p:attrNameLst>
                                      </p:cBhvr>
                                      <p:to>
                                        <p:strVal val="visible"/>
                                      </p:to>
                                    </p:set>
                                    <p:animEffect transition="in" filter="wipe(up)">
                                      <p:cBhvr>
                                        <p:cTn id="19" dur="500"/>
                                        <p:tgtEl>
                                          <p:spTgt spid="465923">
                                            <p:txEl>
                                              <p:pRg st="2" end="2"/>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65923">
                                            <p:txEl>
                                              <p:pRg st="3" end="3"/>
                                            </p:txEl>
                                          </p:spTgt>
                                        </p:tgtEl>
                                        <p:attrNameLst>
                                          <p:attrName>style.visibility</p:attrName>
                                        </p:attrNameLst>
                                      </p:cBhvr>
                                      <p:to>
                                        <p:strVal val="visible"/>
                                      </p:to>
                                    </p:set>
                                    <p:animEffect transition="in" filter="wipe(up)">
                                      <p:cBhvr>
                                        <p:cTn id="22" dur="500"/>
                                        <p:tgtEl>
                                          <p:spTgt spid="465923">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65923">
                                            <p:txEl>
                                              <p:pRg st="4" end="4"/>
                                            </p:txEl>
                                          </p:spTgt>
                                        </p:tgtEl>
                                        <p:attrNameLst>
                                          <p:attrName>style.visibility</p:attrName>
                                        </p:attrNameLst>
                                      </p:cBhvr>
                                      <p:to>
                                        <p:strVal val="visible"/>
                                      </p:to>
                                    </p:set>
                                    <p:animEffect transition="in" filter="wipe(up)">
                                      <p:cBhvr>
                                        <p:cTn id="25" dur="500"/>
                                        <p:tgtEl>
                                          <p:spTgt spid="465923">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65923">
                                            <p:txEl>
                                              <p:pRg st="5" end="5"/>
                                            </p:txEl>
                                          </p:spTgt>
                                        </p:tgtEl>
                                        <p:attrNameLst>
                                          <p:attrName>style.visibility</p:attrName>
                                        </p:attrNameLst>
                                      </p:cBhvr>
                                      <p:to>
                                        <p:strVal val="visible"/>
                                      </p:to>
                                    </p:set>
                                    <p:animEffect transition="in" filter="wipe(up)">
                                      <p:cBhvr>
                                        <p:cTn id="28" dur="500"/>
                                        <p:tgtEl>
                                          <p:spTgt spid="465923">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65923">
                                            <p:txEl>
                                              <p:pRg st="6" end="6"/>
                                            </p:txEl>
                                          </p:spTgt>
                                        </p:tgtEl>
                                        <p:attrNameLst>
                                          <p:attrName>style.visibility</p:attrName>
                                        </p:attrNameLst>
                                      </p:cBhvr>
                                      <p:to>
                                        <p:strVal val="visible"/>
                                      </p:to>
                                    </p:set>
                                    <p:animEffect transition="in" filter="wipe(up)">
                                      <p:cBhvr>
                                        <p:cTn id="31" dur="500"/>
                                        <p:tgtEl>
                                          <p:spTgt spid="46592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65923">
                                            <p:txEl>
                                              <p:pRg st="7" end="7"/>
                                            </p:txEl>
                                          </p:spTgt>
                                        </p:tgtEl>
                                        <p:attrNameLst>
                                          <p:attrName>style.visibility</p:attrName>
                                        </p:attrNameLst>
                                      </p:cBhvr>
                                      <p:to>
                                        <p:strVal val="visible"/>
                                      </p:to>
                                    </p:set>
                                    <p:animEffect transition="in" filter="wipe(up)">
                                      <p:cBhvr>
                                        <p:cTn id="34" dur="500"/>
                                        <p:tgtEl>
                                          <p:spTgt spid="465923">
                                            <p:txEl>
                                              <p:pRg st="7" end="7"/>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65923">
                                            <p:txEl>
                                              <p:pRg st="8" end="8"/>
                                            </p:txEl>
                                          </p:spTgt>
                                        </p:tgtEl>
                                        <p:attrNameLst>
                                          <p:attrName>style.visibility</p:attrName>
                                        </p:attrNameLst>
                                      </p:cBhvr>
                                      <p:to>
                                        <p:strVal val="visible"/>
                                      </p:to>
                                    </p:set>
                                    <p:animEffect transition="in" filter="wipe(up)">
                                      <p:cBhvr>
                                        <p:cTn id="37" dur="500"/>
                                        <p:tgtEl>
                                          <p:spTgt spid="465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animBg="1"/>
      <p:bldP spid="46592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399032"/>
          </a:xfrm>
        </p:spPr>
        <p:txBody>
          <a:bodyPr/>
          <a:lstStyle/>
          <a:p>
            <a:pPr marL="0"/>
            <a:r>
              <a:rPr lang="en-GB" i="1" dirty="0" smtClean="0"/>
              <a:t>E.g.</a:t>
            </a:r>
            <a:r>
              <a:rPr lang="en-GB" dirty="0" smtClean="0"/>
              <a:t> 2 columns next to each-other?</a:t>
            </a:r>
            <a:endParaRPr lang="en-GB" i="1" dirty="0"/>
          </a:p>
        </p:txBody>
      </p:sp>
      <p:sp>
        <p:nvSpPr>
          <p:cNvPr id="4" name="Footer Placeholder 3"/>
          <p:cNvSpPr>
            <a:spLocks noGrp="1"/>
          </p:cNvSpPr>
          <p:nvPr>
            <p:ph type="ftr" sz="quarter" idx="11"/>
          </p:nvPr>
        </p:nvSpPr>
        <p:spPr/>
        <p:txBody>
          <a:bodyPr/>
          <a:lstStyle/>
          <a:p>
            <a:r>
              <a:rPr lang="en-GB" dirty="0" smtClean="0"/>
              <a:t>CO2013/CO3013</a:t>
            </a:r>
            <a:br>
              <a:rPr lang="en-GB" dirty="0" smtClean="0"/>
            </a:br>
            <a:r>
              <a:rPr lang="en-GB" dirty="0" smtClean="0"/>
              <a:t>Web Technologies</a:t>
            </a:r>
            <a:endParaRPr lang="en-GB" dirty="0"/>
          </a:p>
        </p:txBody>
      </p:sp>
      <p:sp>
        <p:nvSpPr>
          <p:cNvPr id="5" name="Slide Number Placeholder 4"/>
          <p:cNvSpPr>
            <a:spLocks noGrp="1"/>
          </p:cNvSpPr>
          <p:nvPr>
            <p:ph type="sldNum" sz="quarter" idx="12"/>
          </p:nvPr>
        </p:nvSpPr>
        <p:spPr/>
        <p:txBody>
          <a:bodyPr/>
          <a:lstStyle/>
          <a:p>
            <a:fld id="{3960CD06-5368-4716-AEDA-6B56AB79EF03}" type="slidenum">
              <a:rPr lang="en-GB" smtClean="0"/>
              <a:pPr/>
              <a:t>35</a:t>
            </a:fld>
            <a:endParaRPr lang="en-GB" dirty="0"/>
          </a:p>
        </p:txBody>
      </p:sp>
      <p:graphicFrame>
        <p:nvGraphicFramePr>
          <p:cNvPr id="6" name="TPChart"/>
          <p:cNvGraphicFramePr>
            <a:graphicFrameLocks noChangeAspect="1"/>
          </p:cNvGraphicFramePr>
          <p:nvPr/>
        </p:nvGraphicFramePr>
        <p:xfrm>
          <a:off x="127000" y="1473200"/>
          <a:ext cx="9144000" cy="3238500"/>
        </p:xfrm>
        <a:graphic>
          <a:graphicData uri="http://schemas.openxmlformats.org/presentationml/2006/ole">
            <p:oleObj spid="_x0000_s1129474" name="Chart" r:id="rId6" imgW="9144000" imgH="3238520" progId="MSGraph.Chart.8">
              <p:embed followColorScheme="full"/>
            </p:oleObj>
          </a:graphicData>
        </a:graphic>
      </p:graphicFrame>
      <p:sp>
        <p:nvSpPr>
          <p:cNvPr id="7" name="TextBox 6"/>
          <p:cNvSpPr txBox="1"/>
          <p:nvPr/>
        </p:nvSpPr>
        <p:spPr>
          <a:xfrm>
            <a:off x="467544" y="4811668"/>
            <a:ext cx="4253087" cy="1569660"/>
          </a:xfrm>
          <a:prstGeom prst="rect">
            <a:avLst/>
          </a:prstGeom>
          <a:noFill/>
        </p:spPr>
        <p:txBody>
          <a:bodyPr wrap="none" rtlCol="0">
            <a:spAutoFit/>
          </a:bodyPr>
          <a:lstStyle/>
          <a:p>
            <a:pPr algn="l"/>
            <a:r>
              <a:rPr lang="en-GB" sz="3200" i="0" dirty="0" smtClean="0">
                <a:solidFill>
                  <a:schemeClr val="tx2"/>
                </a:solidFill>
                <a:latin typeface="Consolas" pitchFamily="49" charset="0"/>
              </a:rPr>
              <a:t>#</a:t>
            </a:r>
            <a:r>
              <a:rPr lang="en-GB" sz="3200" i="0" dirty="0" err="1" smtClean="0">
                <a:solidFill>
                  <a:schemeClr val="tx2"/>
                </a:solidFill>
                <a:latin typeface="Consolas" pitchFamily="49" charset="0"/>
              </a:rPr>
              <a:t>nav</a:t>
            </a:r>
            <a:r>
              <a:rPr lang="en-GB" sz="3200" i="0" dirty="0" smtClean="0">
                <a:solidFill>
                  <a:schemeClr val="tx2"/>
                </a:solidFill>
                <a:latin typeface="Consolas" pitchFamily="49" charset="0"/>
              </a:rPr>
              <a:t> {width:38.5%}</a:t>
            </a:r>
            <a:br>
              <a:rPr lang="en-GB" sz="3200" i="0" dirty="0" smtClean="0">
                <a:solidFill>
                  <a:schemeClr val="tx2"/>
                </a:solidFill>
                <a:latin typeface="Consolas" pitchFamily="49" charset="0"/>
              </a:rPr>
            </a:br>
            <a:r>
              <a:rPr lang="en-GB" sz="3200" i="0" dirty="0" smtClean="0">
                <a:solidFill>
                  <a:schemeClr val="tx2"/>
                </a:solidFill>
                <a:latin typeface="Consolas" pitchFamily="49" charset="0"/>
              </a:rPr>
              <a:t>#main{width:61.5%}</a:t>
            </a:r>
          </a:p>
          <a:p>
            <a:pPr algn="r"/>
            <a:r>
              <a:rPr lang="en-GB" sz="3200" i="0" dirty="0" smtClean="0">
                <a:solidFill>
                  <a:schemeClr val="tx2"/>
                </a:solidFill>
                <a:latin typeface="Consolas" pitchFamily="49" charset="0"/>
              </a:rPr>
              <a:t>(</a:t>
            </a:r>
            <a:r>
              <a:rPr lang="en-GB" sz="3200" i="0" dirty="0" smtClean="0">
                <a:solidFill>
                  <a:schemeClr val="tx2"/>
                </a:solidFill>
                <a:latin typeface="Consolas" pitchFamily="49" charset="0"/>
                <a:hlinkClick r:id="rId7"/>
              </a:rPr>
              <a:t>url</a:t>
            </a:r>
            <a:r>
              <a:rPr lang="en-GB" sz="3200" i="0" dirty="0" smtClean="0">
                <a:solidFill>
                  <a:schemeClr val="tx2"/>
                </a:solidFill>
                <a:latin typeface="Consolas" pitchFamily="49" charset="0"/>
              </a:rPr>
              <a:t> </a:t>
            </a:r>
            <a:r>
              <a:rPr lang="en-GB" sz="3200" dirty="0" smtClean="0">
                <a:solidFill>
                  <a:schemeClr val="tx2"/>
                </a:solidFill>
                <a:latin typeface="Consolas" pitchFamily="49" charset="0"/>
                <a:hlinkClick r:id="rId8"/>
              </a:rPr>
              <a:t>Thimble</a:t>
            </a:r>
            <a:r>
              <a:rPr lang="en-GB" sz="3200" i="0" dirty="0" smtClean="0">
                <a:solidFill>
                  <a:schemeClr val="tx2"/>
                </a:solidFill>
                <a:latin typeface="Consolas" pitchFamily="49" charset="0"/>
              </a:rPr>
              <a:t>)</a:t>
            </a:r>
          </a:p>
        </p:txBody>
      </p:sp>
      <p:sp>
        <p:nvSpPr>
          <p:cNvPr id="3" name="TPAnswers"/>
          <p:cNvSpPr>
            <a:spLocks noGrp="1"/>
          </p:cNvSpPr>
          <p:nvPr>
            <p:ph type="body" idx="1"/>
            <p:custDataLst>
              <p:tags r:id="rId3"/>
            </p:custDataLst>
          </p:nvPr>
        </p:nvSpPr>
        <p:spPr>
          <a:xfrm>
            <a:off x="1397000" y="1600200"/>
            <a:ext cx="8229600" cy="4525962"/>
          </a:xfrm>
        </p:spPr>
        <p:txBody>
          <a:bodyPr tIns="45719" bIns="45719">
            <a:noAutofit/>
          </a:bodyPr>
          <a:lstStyle/>
          <a:p>
            <a:pPr marL="578358" indent="-514350">
              <a:buClr>
                <a:schemeClr val="tx1">
                  <a:lumMod val="85000"/>
                </a:schemeClr>
              </a:buClr>
              <a:buFont typeface="Wingdings 2"/>
              <a:buAutoNum type="arabicPeriod"/>
            </a:pPr>
            <a:r>
              <a:rPr lang="en-GB" sz="3200" dirty="0" smtClean="0"/>
              <a:t>#main {</a:t>
            </a:r>
            <a:r>
              <a:rPr lang="en-GB" sz="3200" dirty="0" err="1" smtClean="0"/>
              <a:t>position:relative</a:t>
            </a:r>
            <a:r>
              <a:rPr lang="en-GB" sz="3200" dirty="0" smtClean="0"/>
              <a:t>;}</a:t>
            </a:r>
          </a:p>
          <a:p>
            <a:pPr marL="578358" indent="-514350">
              <a:buClr>
                <a:schemeClr val="tx1">
                  <a:lumMod val="85000"/>
                </a:schemeClr>
              </a:buClr>
              <a:buFont typeface="Wingdings 2"/>
              <a:buAutoNum type="arabicPeriod"/>
            </a:pPr>
            <a:r>
              <a:rPr lang="en-GB" sz="3200" dirty="0" smtClean="0"/>
              <a:t>#main {</a:t>
            </a:r>
            <a:r>
              <a:rPr lang="en-GB" sz="3200" dirty="0" err="1" smtClean="0"/>
              <a:t>position:absolute</a:t>
            </a:r>
            <a:r>
              <a:rPr lang="en-GB" sz="3200" dirty="0" smtClean="0"/>
              <a:t>;}</a:t>
            </a:r>
          </a:p>
          <a:p>
            <a:pPr marL="578358" indent="-514350">
              <a:buClr>
                <a:schemeClr val="tx1">
                  <a:lumMod val="85000"/>
                </a:schemeClr>
              </a:buClr>
              <a:buFont typeface="Wingdings 2"/>
              <a:buAutoNum type="arabicPeriod"/>
            </a:pPr>
            <a:r>
              <a:rPr lang="en-GB" sz="3200" dirty="0" smtClean="0"/>
              <a:t>#</a:t>
            </a:r>
            <a:r>
              <a:rPr lang="en-GB" sz="3200" dirty="0" err="1" smtClean="0"/>
              <a:t>nav</a:t>
            </a:r>
            <a:r>
              <a:rPr lang="en-GB" sz="3200" dirty="0" smtClean="0"/>
              <a:t> {</a:t>
            </a:r>
            <a:r>
              <a:rPr lang="en-GB" sz="3200" dirty="0" err="1" smtClean="0"/>
              <a:t>position:relative</a:t>
            </a:r>
            <a:r>
              <a:rPr lang="en-GB" sz="3200" dirty="0" smtClean="0"/>
              <a:t>;}</a:t>
            </a:r>
          </a:p>
          <a:p>
            <a:pPr marL="578358" indent="-514350">
              <a:buClr>
                <a:schemeClr val="tx1">
                  <a:lumMod val="85000"/>
                </a:schemeClr>
              </a:buClr>
              <a:buFont typeface="Wingdings 2"/>
              <a:buAutoNum type="arabicPeriod"/>
            </a:pPr>
            <a:r>
              <a:rPr lang="en-GB" sz="3200" dirty="0" smtClean="0"/>
              <a:t>#</a:t>
            </a:r>
            <a:r>
              <a:rPr lang="en-GB" sz="3200" dirty="0" err="1" smtClean="0"/>
              <a:t>nav</a:t>
            </a:r>
            <a:r>
              <a:rPr lang="en-GB" sz="3200" dirty="0" smtClean="0"/>
              <a:t> {</a:t>
            </a:r>
            <a:r>
              <a:rPr lang="en-GB" sz="3200" dirty="0" err="1" smtClean="0"/>
              <a:t>position:absolute</a:t>
            </a:r>
            <a:r>
              <a:rPr lang="en-GB" sz="3200" dirty="0" smtClean="0"/>
              <a:t>;}</a:t>
            </a:r>
          </a:p>
          <a:p>
            <a:pPr marL="578358" indent="-514350">
              <a:buClr>
                <a:schemeClr val="tx1">
                  <a:lumMod val="85000"/>
                </a:schemeClr>
              </a:buClr>
              <a:buFont typeface="Wingdings 2"/>
              <a:buAutoNum type="arabicPeriod"/>
            </a:pPr>
            <a:r>
              <a:rPr lang="en-GB" sz="3200" dirty="0" smtClean="0"/>
              <a:t>#</a:t>
            </a:r>
            <a:r>
              <a:rPr lang="en-GB" sz="3200" dirty="0" err="1" smtClean="0"/>
              <a:t>nav</a:t>
            </a:r>
            <a:r>
              <a:rPr lang="en-GB" sz="3200" dirty="0" smtClean="0"/>
              <a:t> {</a:t>
            </a:r>
            <a:r>
              <a:rPr lang="en-GB" sz="3200" dirty="0" err="1" smtClean="0"/>
              <a:t>position:fixed</a:t>
            </a:r>
            <a:r>
              <a:rPr lang="en-GB" sz="3200" dirty="0" smtClean="0"/>
              <a:t>;}</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p:cNvSpPr>
            <a:spLocks noGrp="1" noChangeArrowheads="1"/>
          </p:cNvSpPr>
          <p:nvPr>
            <p:ph type="title"/>
          </p:nvPr>
        </p:nvSpPr>
        <p:spPr>
          <a:xfrm>
            <a:off x="827088" y="76200"/>
            <a:ext cx="7489825" cy="831850"/>
          </a:xfrm>
          <a:ln/>
        </p:spPr>
        <p:txBody>
          <a:bodyPr/>
          <a:lstStyle/>
          <a:p>
            <a:r>
              <a:rPr lang="en-GB" sz="3200" dirty="0" smtClean="0">
                <a:hlinkClick r:id="rId4"/>
              </a:rPr>
              <a:t>IE</a:t>
            </a:r>
            <a:r>
              <a:rPr lang="en-GB" sz="3200" dirty="0" smtClean="0"/>
              <a:t> </a:t>
            </a:r>
            <a:r>
              <a:rPr lang="en-GB" sz="3200" dirty="0"/>
              <a:t>&amp; W3C CSS box model </a:t>
            </a:r>
            <a:r>
              <a:rPr lang="en-GB" sz="2400" dirty="0"/>
              <a:t>(</a:t>
            </a:r>
            <a:r>
              <a:rPr lang="en-GB" sz="2400" dirty="0">
                <a:hlinkClick r:id="rId5"/>
              </a:rPr>
              <a:t>url</a:t>
            </a:r>
            <a:r>
              <a:rPr lang="en-GB" sz="2400" dirty="0"/>
              <a:t>)</a:t>
            </a:r>
            <a:endParaRPr lang="en-GB" sz="3200" dirty="0"/>
          </a:p>
        </p:txBody>
      </p:sp>
      <p:sp>
        <p:nvSpPr>
          <p:cNvPr id="28"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29" name="Slide Number Placeholder 5"/>
          <p:cNvSpPr>
            <a:spLocks noGrp="1"/>
          </p:cNvSpPr>
          <p:nvPr>
            <p:ph type="sldNum" sz="quarter" idx="12"/>
          </p:nvPr>
        </p:nvSpPr>
        <p:spPr/>
        <p:txBody>
          <a:bodyPr/>
          <a:lstStyle/>
          <a:p>
            <a:fld id="{D7764528-C37E-40C1-9600-544FB6B0DCFF}" type="slidenum">
              <a:rPr lang="en-GB"/>
              <a:pPr/>
              <a:t>36</a:t>
            </a:fld>
            <a:endParaRPr lang="en-GB"/>
          </a:p>
        </p:txBody>
      </p:sp>
      <p:sp>
        <p:nvSpPr>
          <p:cNvPr id="470018" name="Rectangle 2"/>
          <p:cNvSpPr>
            <a:spLocks noChangeArrowheads="1"/>
          </p:cNvSpPr>
          <p:nvPr/>
        </p:nvSpPr>
        <p:spPr bwMode="auto">
          <a:xfrm>
            <a:off x="1295400" y="1371600"/>
            <a:ext cx="6629400" cy="4876800"/>
          </a:xfrm>
          <a:prstGeom prst="rect">
            <a:avLst/>
          </a:prstGeom>
          <a:solidFill>
            <a:schemeClr val="tx1"/>
          </a:solidFill>
          <a:ln w="9525">
            <a:solidFill>
              <a:schemeClr val="tx1"/>
            </a:solidFill>
            <a:miter lim="800000"/>
            <a:headEnd/>
            <a:tailEnd/>
          </a:ln>
          <a:effectLst/>
        </p:spPr>
        <p:txBody>
          <a:bodyPr wrap="none" anchor="ctr"/>
          <a:lstStyle/>
          <a:p>
            <a:endParaRPr lang="en-GB" dirty="0">
              <a:solidFill>
                <a:schemeClr val="bg1"/>
              </a:solidFill>
            </a:endParaRPr>
          </a:p>
        </p:txBody>
      </p:sp>
      <p:sp>
        <p:nvSpPr>
          <p:cNvPr id="470020" name="Rectangle 4"/>
          <p:cNvSpPr>
            <a:spLocks noChangeArrowheads="1"/>
          </p:cNvSpPr>
          <p:nvPr/>
        </p:nvSpPr>
        <p:spPr bwMode="auto">
          <a:xfrm>
            <a:off x="1828800" y="1828800"/>
            <a:ext cx="5562600" cy="3886200"/>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endParaRPr lang="en-GB"/>
          </a:p>
        </p:txBody>
      </p:sp>
      <p:sp>
        <p:nvSpPr>
          <p:cNvPr id="470021" name="Rectangle 5"/>
          <p:cNvSpPr>
            <a:spLocks noChangeArrowheads="1"/>
          </p:cNvSpPr>
          <p:nvPr/>
        </p:nvSpPr>
        <p:spPr bwMode="auto">
          <a:xfrm>
            <a:off x="2286000" y="2286000"/>
            <a:ext cx="4648200" cy="3048000"/>
          </a:xfrm>
          <a:prstGeom prst="rect">
            <a:avLst/>
          </a:prstGeom>
          <a:solidFill>
            <a:srgbClr val="99CCFF"/>
          </a:solidFill>
          <a:ln w="9525">
            <a:solidFill>
              <a:schemeClr val="tx1"/>
            </a:solidFill>
            <a:miter lim="800000"/>
            <a:headEnd/>
            <a:tailEnd/>
          </a:ln>
          <a:effectLst/>
        </p:spPr>
        <p:txBody>
          <a:bodyPr wrap="none" anchor="ctr"/>
          <a:lstStyle/>
          <a:p>
            <a:endParaRPr lang="en-GB"/>
          </a:p>
        </p:txBody>
      </p:sp>
      <p:sp>
        <p:nvSpPr>
          <p:cNvPr id="470022" name="Rectangle 6" descr="5%"/>
          <p:cNvSpPr>
            <a:spLocks noChangeArrowheads="1"/>
          </p:cNvSpPr>
          <p:nvPr/>
        </p:nvSpPr>
        <p:spPr bwMode="auto">
          <a:xfrm>
            <a:off x="2743200" y="2743200"/>
            <a:ext cx="3657600" cy="2133600"/>
          </a:xfrm>
          <a:prstGeom prst="rect">
            <a:avLst/>
          </a:prstGeom>
          <a:solidFill>
            <a:schemeClr val="accent2">
              <a:lumMod val="50000"/>
            </a:schemeClr>
          </a:solidFill>
          <a:ln w="9525">
            <a:solidFill>
              <a:schemeClr val="tx1"/>
            </a:solidFill>
            <a:miter lim="800000"/>
            <a:headEnd/>
            <a:tailEnd/>
          </a:ln>
          <a:effectLst/>
        </p:spPr>
        <p:txBody>
          <a:bodyPr wrap="none" anchor="ctr"/>
          <a:lstStyle/>
          <a:p>
            <a:endParaRPr lang="en-US" i="0">
              <a:solidFill>
                <a:schemeClr val="tx1"/>
              </a:solidFill>
            </a:endParaRPr>
          </a:p>
        </p:txBody>
      </p:sp>
      <p:sp>
        <p:nvSpPr>
          <p:cNvPr id="470023" name="Text Box 7"/>
          <p:cNvSpPr txBox="1">
            <a:spLocks noChangeArrowheads="1"/>
          </p:cNvSpPr>
          <p:nvPr/>
        </p:nvSpPr>
        <p:spPr bwMode="auto">
          <a:xfrm>
            <a:off x="2819400" y="2794000"/>
            <a:ext cx="2208213" cy="396875"/>
          </a:xfrm>
          <a:prstGeom prst="rect">
            <a:avLst/>
          </a:prstGeom>
          <a:noFill/>
          <a:ln w="9525">
            <a:noFill/>
            <a:miter lim="800000"/>
            <a:headEnd/>
            <a:tailEnd/>
          </a:ln>
          <a:effectLst/>
        </p:spPr>
        <p:txBody>
          <a:bodyPr wrap="none">
            <a:spAutoFit/>
          </a:bodyPr>
          <a:lstStyle/>
          <a:p>
            <a:pPr algn="l"/>
            <a:r>
              <a:rPr lang="en-GB" sz="2000" b="1" i="0">
                <a:solidFill>
                  <a:schemeClr val="tx1"/>
                </a:solidFill>
                <a:latin typeface="Verdana" pitchFamily="34" charset="0"/>
              </a:rPr>
              <a:t>Content space</a:t>
            </a:r>
            <a:endParaRPr lang="en-GB" b="1" i="0">
              <a:solidFill>
                <a:schemeClr val="tx1"/>
              </a:solidFill>
              <a:latin typeface="Verdana" pitchFamily="34" charset="0"/>
            </a:endParaRPr>
          </a:p>
        </p:txBody>
      </p:sp>
      <p:sp>
        <p:nvSpPr>
          <p:cNvPr id="470024" name="Line 8"/>
          <p:cNvSpPr>
            <a:spLocks noChangeShapeType="1"/>
          </p:cNvSpPr>
          <p:nvPr/>
        </p:nvSpPr>
        <p:spPr bwMode="auto">
          <a:xfrm>
            <a:off x="2771775" y="4648200"/>
            <a:ext cx="3657600" cy="0"/>
          </a:xfrm>
          <a:prstGeom prst="line">
            <a:avLst/>
          </a:prstGeom>
          <a:noFill/>
          <a:ln w="38100">
            <a:solidFill>
              <a:schemeClr val="tx1"/>
            </a:solidFill>
            <a:round/>
            <a:headEnd type="triangle" w="med" len="med"/>
            <a:tailEnd type="triangle" w="med" len="med"/>
          </a:ln>
          <a:effectLst/>
        </p:spPr>
        <p:txBody>
          <a:bodyPr wrap="none" anchor="ctr"/>
          <a:lstStyle/>
          <a:p>
            <a:endParaRPr lang="en-GB"/>
          </a:p>
        </p:txBody>
      </p:sp>
      <p:sp>
        <p:nvSpPr>
          <p:cNvPr id="470025" name="Line 9"/>
          <p:cNvSpPr>
            <a:spLocks noChangeShapeType="1"/>
          </p:cNvSpPr>
          <p:nvPr/>
        </p:nvSpPr>
        <p:spPr bwMode="auto">
          <a:xfrm>
            <a:off x="6172200" y="2743200"/>
            <a:ext cx="0" cy="2133600"/>
          </a:xfrm>
          <a:prstGeom prst="line">
            <a:avLst/>
          </a:prstGeom>
          <a:noFill/>
          <a:ln w="38100">
            <a:solidFill>
              <a:schemeClr val="tx1"/>
            </a:solidFill>
            <a:round/>
            <a:headEnd type="triangle" w="med" len="med"/>
            <a:tailEnd type="triangle" w="med" len="med"/>
          </a:ln>
          <a:effectLst/>
        </p:spPr>
        <p:txBody>
          <a:bodyPr wrap="none" anchor="ctr"/>
          <a:lstStyle/>
          <a:p>
            <a:endParaRPr lang="en-GB"/>
          </a:p>
        </p:txBody>
      </p:sp>
      <p:sp>
        <p:nvSpPr>
          <p:cNvPr id="470026" name="Text Box 10"/>
          <p:cNvSpPr txBox="1">
            <a:spLocks noChangeArrowheads="1"/>
          </p:cNvSpPr>
          <p:nvPr/>
        </p:nvSpPr>
        <p:spPr bwMode="auto">
          <a:xfrm>
            <a:off x="4271963" y="4368800"/>
            <a:ext cx="750887" cy="304800"/>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width</a:t>
            </a:r>
            <a:endParaRPr lang="en-GB" b="1" i="0">
              <a:solidFill>
                <a:schemeClr val="tx1"/>
              </a:solidFill>
              <a:latin typeface="Verdana" pitchFamily="34" charset="0"/>
            </a:endParaRPr>
          </a:p>
        </p:txBody>
      </p:sp>
      <p:sp>
        <p:nvSpPr>
          <p:cNvPr id="470027" name="Text Box 11"/>
          <p:cNvSpPr txBox="1">
            <a:spLocks noChangeArrowheads="1"/>
          </p:cNvSpPr>
          <p:nvPr/>
        </p:nvSpPr>
        <p:spPr bwMode="auto">
          <a:xfrm rot="-5400000">
            <a:off x="5609431" y="3658394"/>
            <a:ext cx="820738" cy="304800"/>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height</a:t>
            </a:r>
            <a:endParaRPr lang="en-GB" b="1" i="0">
              <a:solidFill>
                <a:schemeClr val="tx1"/>
              </a:solidFill>
              <a:latin typeface="Verdana" pitchFamily="34" charset="0"/>
            </a:endParaRPr>
          </a:p>
        </p:txBody>
      </p:sp>
      <p:sp>
        <p:nvSpPr>
          <p:cNvPr id="470028" name="Text Box 12"/>
          <p:cNvSpPr txBox="1">
            <a:spLocks noChangeArrowheads="1"/>
          </p:cNvSpPr>
          <p:nvPr/>
        </p:nvSpPr>
        <p:spPr bwMode="auto">
          <a:xfrm>
            <a:off x="1828800" y="5257800"/>
            <a:ext cx="4965700" cy="457200"/>
          </a:xfrm>
          <a:prstGeom prst="rect">
            <a:avLst/>
          </a:prstGeom>
          <a:noFill/>
          <a:ln w="9525">
            <a:noFill/>
            <a:miter lim="800000"/>
            <a:headEnd/>
            <a:tailEnd/>
          </a:ln>
          <a:effectLst/>
        </p:spPr>
        <p:txBody>
          <a:bodyPr wrap="none">
            <a:spAutoFit/>
          </a:bodyPr>
          <a:lstStyle/>
          <a:p>
            <a:pPr algn="l"/>
            <a:r>
              <a:rPr lang="en-GB" sz="2000" b="1" i="0" dirty="0">
                <a:solidFill>
                  <a:schemeClr val="bg1"/>
                </a:solidFill>
                <a:latin typeface="Verdana" pitchFamily="34" charset="0"/>
              </a:rPr>
              <a:t>Border space</a:t>
            </a:r>
            <a:r>
              <a:rPr lang="en-GB" b="1" i="0" dirty="0">
                <a:solidFill>
                  <a:schemeClr val="bg1"/>
                </a:solidFill>
                <a:latin typeface="Verdana" pitchFamily="34" charset="0"/>
              </a:rPr>
              <a:t> </a:t>
            </a:r>
            <a:r>
              <a:rPr lang="en-GB" sz="1400" b="1" i="0" dirty="0">
                <a:solidFill>
                  <a:schemeClr val="bg1"/>
                </a:solidFill>
                <a:latin typeface="Verdana" pitchFamily="34" charset="0"/>
              </a:rPr>
              <a:t>(border-</a:t>
            </a:r>
            <a:r>
              <a:rPr lang="en-GB" sz="1400" b="1" i="0" dirty="0" err="1">
                <a:solidFill>
                  <a:schemeClr val="bg1"/>
                </a:solidFill>
                <a:latin typeface="Verdana" pitchFamily="34" charset="0"/>
              </a:rPr>
              <a:t>color</a:t>
            </a:r>
            <a:r>
              <a:rPr lang="en-GB" sz="1400" b="1" i="0" dirty="0">
                <a:solidFill>
                  <a:schemeClr val="bg1"/>
                </a:solidFill>
                <a:latin typeface="Verdana" pitchFamily="34" charset="0"/>
              </a:rPr>
              <a:t>; border-style)</a:t>
            </a:r>
            <a:endParaRPr lang="en-GB" sz="2000" b="1" i="0" dirty="0">
              <a:solidFill>
                <a:schemeClr val="bg1"/>
              </a:solidFill>
              <a:latin typeface="Verdana" pitchFamily="34" charset="0"/>
            </a:endParaRPr>
          </a:p>
        </p:txBody>
      </p:sp>
      <p:sp>
        <p:nvSpPr>
          <p:cNvPr id="470029" name="Text Box 13"/>
          <p:cNvSpPr txBox="1">
            <a:spLocks noChangeArrowheads="1"/>
          </p:cNvSpPr>
          <p:nvPr/>
        </p:nvSpPr>
        <p:spPr bwMode="auto">
          <a:xfrm>
            <a:off x="2286000" y="4953000"/>
            <a:ext cx="4572000" cy="396875"/>
          </a:xfrm>
          <a:prstGeom prst="rect">
            <a:avLst/>
          </a:prstGeom>
          <a:noFill/>
          <a:ln w="9525">
            <a:noFill/>
            <a:miter lim="800000"/>
            <a:headEnd/>
            <a:tailEnd/>
          </a:ln>
          <a:effectLst/>
        </p:spPr>
        <p:txBody>
          <a:bodyPr wrap="none">
            <a:spAutoFit/>
          </a:bodyPr>
          <a:lstStyle/>
          <a:p>
            <a:pPr algn="l"/>
            <a:r>
              <a:rPr lang="en-GB" sz="2000" b="1" i="0" dirty="0">
                <a:solidFill>
                  <a:schemeClr val="bg1"/>
                </a:solidFill>
                <a:latin typeface="Verdana" pitchFamily="34" charset="0"/>
              </a:rPr>
              <a:t>Padding space </a:t>
            </a:r>
            <a:r>
              <a:rPr lang="en-GB" sz="1600" b="1" i="0" dirty="0">
                <a:solidFill>
                  <a:schemeClr val="bg1"/>
                </a:solidFill>
                <a:latin typeface="Verdana" pitchFamily="34" charset="0"/>
              </a:rPr>
              <a:t>(background-</a:t>
            </a:r>
            <a:r>
              <a:rPr lang="en-GB" sz="1600" b="1" i="0" dirty="0" err="1">
                <a:solidFill>
                  <a:schemeClr val="bg1"/>
                </a:solidFill>
                <a:latin typeface="Verdana" pitchFamily="34" charset="0"/>
              </a:rPr>
              <a:t>color</a:t>
            </a:r>
            <a:r>
              <a:rPr lang="en-GB" sz="1600" b="1" i="0" dirty="0">
                <a:solidFill>
                  <a:schemeClr val="bg1"/>
                </a:solidFill>
                <a:latin typeface="Verdana" pitchFamily="34" charset="0"/>
              </a:rPr>
              <a:t>)</a:t>
            </a:r>
          </a:p>
        </p:txBody>
      </p:sp>
      <p:sp>
        <p:nvSpPr>
          <p:cNvPr id="470030" name="Text Box 14"/>
          <p:cNvSpPr txBox="1">
            <a:spLocks noChangeArrowheads="1"/>
          </p:cNvSpPr>
          <p:nvPr/>
        </p:nvSpPr>
        <p:spPr bwMode="auto">
          <a:xfrm>
            <a:off x="1295400" y="1371600"/>
            <a:ext cx="3746500" cy="457200"/>
          </a:xfrm>
          <a:prstGeom prst="rect">
            <a:avLst/>
          </a:prstGeom>
          <a:noFill/>
          <a:ln w="9525">
            <a:noFill/>
            <a:miter lim="800000"/>
            <a:headEnd/>
            <a:tailEnd/>
          </a:ln>
          <a:effectLst/>
        </p:spPr>
        <p:txBody>
          <a:bodyPr wrap="none">
            <a:spAutoFit/>
          </a:bodyPr>
          <a:lstStyle/>
          <a:p>
            <a:pPr algn="l"/>
            <a:r>
              <a:rPr lang="en-GB" sz="2000" b="1" i="0" dirty="0">
                <a:solidFill>
                  <a:schemeClr val="bg1"/>
                </a:solidFill>
                <a:latin typeface="Verdana" pitchFamily="34" charset="0"/>
              </a:rPr>
              <a:t>Margin space</a:t>
            </a:r>
            <a:r>
              <a:rPr lang="en-GB" b="1" i="0" dirty="0">
                <a:solidFill>
                  <a:schemeClr val="bg1"/>
                </a:solidFill>
                <a:latin typeface="Verdana" pitchFamily="34" charset="0"/>
              </a:rPr>
              <a:t> </a:t>
            </a:r>
            <a:r>
              <a:rPr lang="en-GB" sz="1600" b="1" i="0" dirty="0">
                <a:solidFill>
                  <a:schemeClr val="bg1"/>
                </a:solidFill>
                <a:latin typeface="Verdana" pitchFamily="34" charset="0"/>
              </a:rPr>
              <a:t>(transparent)</a:t>
            </a:r>
            <a:endParaRPr lang="en-GB" b="1" i="0" dirty="0">
              <a:solidFill>
                <a:schemeClr val="bg1"/>
              </a:solidFill>
              <a:latin typeface="Verdana" pitchFamily="34" charset="0"/>
            </a:endParaRPr>
          </a:p>
        </p:txBody>
      </p:sp>
      <p:grpSp>
        <p:nvGrpSpPr>
          <p:cNvPr id="2" name="Group 15"/>
          <p:cNvGrpSpPr>
            <a:grpSpLocks/>
          </p:cNvGrpSpPr>
          <p:nvPr/>
        </p:nvGrpSpPr>
        <p:grpSpPr bwMode="auto">
          <a:xfrm>
            <a:off x="287338" y="1270000"/>
            <a:ext cx="1001712" cy="304800"/>
            <a:chOff x="181" y="800"/>
            <a:chExt cx="631" cy="192"/>
          </a:xfrm>
        </p:grpSpPr>
        <p:sp>
          <p:nvSpPr>
            <p:cNvPr id="470032" name="Line 16"/>
            <p:cNvSpPr>
              <a:spLocks noChangeShapeType="1"/>
            </p:cNvSpPr>
            <p:nvPr/>
          </p:nvSpPr>
          <p:spPr bwMode="auto">
            <a:xfrm>
              <a:off x="476" y="890"/>
              <a:ext cx="336"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0033" name="Text Box 17"/>
            <p:cNvSpPr txBox="1">
              <a:spLocks noChangeArrowheads="1"/>
            </p:cNvSpPr>
            <p:nvPr/>
          </p:nvSpPr>
          <p:spPr bwMode="auto">
            <a:xfrm>
              <a:off x="181" y="800"/>
              <a:ext cx="326" cy="192"/>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left</a:t>
              </a:r>
              <a:endParaRPr lang="en-GB" b="1" i="0">
                <a:solidFill>
                  <a:schemeClr val="tx1"/>
                </a:solidFill>
                <a:latin typeface="Verdana" pitchFamily="34" charset="0"/>
              </a:endParaRPr>
            </a:p>
          </p:txBody>
        </p:sp>
      </p:grpSp>
      <p:grpSp>
        <p:nvGrpSpPr>
          <p:cNvPr id="3" name="Group 18"/>
          <p:cNvGrpSpPr>
            <a:grpSpLocks/>
          </p:cNvGrpSpPr>
          <p:nvPr/>
        </p:nvGrpSpPr>
        <p:grpSpPr bwMode="auto">
          <a:xfrm>
            <a:off x="1298575" y="827088"/>
            <a:ext cx="511175" cy="533400"/>
            <a:chOff x="818" y="521"/>
            <a:chExt cx="322" cy="336"/>
          </a:xfrm>
        </p:grpSpPr>
        <p:sp>
          <p:nvSpPr>
            <p:cNvPr id="470035" name="Line 19"/>
            <p:cNvSpPr>
              <a:spLocks noChangeShapeType="1"/>
            </p:cNvSpPr>
            <p:nvPr/>
          </p:nvSpPr>
          <p:spPr bwMode="auto">
            <a:xfrm>
              <a:off x="818" y="521"/>
              <a:ext cx="0" cy="336"/>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0036" name="Text Box 20"/>
            <p:cNvSpPr txBox="1">
              <a:spLocks noChangeArrowheads="1"/>
            </p:cNvSpPr>
            <p:nvPr/>
          </p:nvSpPr>
          <p:spPr bwMode="auto">
            <a:xfrm>
              <a:off x="818" y="569"/>
              <a:ext cx="322" cy="192"/>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top</a:t>
              </a:r>
              <a:endParaRPr lang="en-GB" b="1" i="0">
                <a:solidFill>
                  <a:schemeClr val="tx1"/>
                </a:solidFill>
                <a:latin typeface="Verdana" pitchFamily="34" charset="0"/>
              </a:endParaRPr>
            </a:p>
          </p:txBody>
        </p:sp>
      </p:grpSp>
      <p:grpSp>
        <p:nvGrpSpPr>
          <p:cNvPr id="4" name="Group 21"/>
          <p:cNvGrpSpPr>
            <a:grpSpLocks/>
          </p:cNvGrpSpPr>
          <p:nvPr/>
        </p:nvGrpSpPr>
        <p:grpSpPr bwMode="auto">
          <a:xfrm>
            <a:off x="7948613" y="5867400"/>
            <a:ext cx="817562" cy="381000"/>
            <a:chOff x="5007" y="3696"/>
            <a:chExt cx="515" cy="240"/>
          </a:xfrm>
        </p:grpSpPr>
        <p:sp>
          <p:nvSpPr>
            <p:cNvPr id="470038" name="Line 22"/>
            <p:cNvSpPr>
              <a:spLocks noChangeShapeType="1"/>
            </p:cNvSpPr>
            <p:nvPr/>
          </p:nvSpPr>
          <p:spPr bwMode="auto">
            <a:xfrm flipH="1">
              <a:off x="5007" y="3936"/>
              <a:ext cx="336"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0039" name="Text Box 23"/>
            <p:cNvSpPr txBox="1">
              <a:spLocks noChangeArrowheads="1"/>
            </p:cNvSpPr>
            <p:nvPr/>
          </p:nvSpPr>
          <p:spPr bwMode="auto">
            <a:xfrm>
              <a:off x="5103" y="3696"/>
              <a:ext cx="419" cy="192"/>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right</a:t>
              </a:r>
              <a:endParaRPr lang="en-GB" b="1" i="0">
                <a:solidFill>
                  <a:schemeClr val="tx1"/>
                </a:solidFill>
                <a:latin typeface="Verdana" pitchFamily="34" charset="0"/>
              </a:endParaRPr>
            </a:p>
          </p:txBody>
        </p:sp>
      </p:grpSp>
      <p:grpSp>
        <p:nvGrpSpPr>
          <p:cNvPr id="5" name="Group 24"/>
          <p:cNvGrpSpPr>
            <a:grpSpLocks/>
          </p:cNvGrpSpPr>
          <p:nvPr/>
        </p:nvGrpSpPr>
        <p:grpSpPr bwMode="auto">
          <a:xfrm>
            <a:off x="7872413" y="6248400"/>
            <a:ext cx="903287" cy="609600"/>
            <a:chOff x="4959" y="3936"/>
            <a:chExt cx="569" cy="384"/>
          </a:xfrm>
        </p:grpSpPr>
        <p:sp>
          <p:nvSpPr>
            <p:cNvPr id="470041" name="Line 25"/>
            <p:cNvSpPr>
              <a:spLocks noChangeShapeType="1"/>
            </p:cNvSpPr>
            <p:nvPr/>
          </p:nvSpPr>
          <p:spPr bwMode="auto">
            <a:xfrm flipV="1">
              <a:off x="5007" y="3936"/>
              <a:ext cx="0" cy="288"/>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0042" name="Text Box 26"/>
            <p:cNvSpPr txBox="1">
              <a:spLocks noChangeArrowheads="1"/>
            </p:cNvSpPr>
            <p:nvPr/>
          </p:nvSpPr>
          <p:spPr bwMode="auto">
            <a:xfrm>
              <a:off x="4959" y="4128"/>
              <a:ext cx="569" cy="192"/>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bottom</a:t>
              </a:r>
              <a:endParaRPr lang="en-GB" b="1" i="0">
                <a:solidFill>
                  <a:schemeClr val="tx1"/>
                </a:solidFill>
                <a:latin typeface="Verdana" pitchFamily="34" charset="0"/>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0024"/>
                                        </p:tgtEl>
                                        <p:attrNameLst>
                                          <p:attrName>style.visibility</p:attrName>
                                        </p:attrNameLst>
                                      </p:cBhvr>
                                      <p:to>
                                        <p:strVal val="visible"/>
                                      </p:to>
                                    </p:set>
                                    <p:anim calcmode="lin" valueType="num">
                                      <p:cBhvr>
                                        <p:cTn id="7" dur="500" fill="hold"/>
                                        <p:tgtEl>
                                          <p:spTgt spid="470024"/>
                                        </p:tgtEl>
                                        <p:attrNameLst>
                                          <p:attrName>ppt_w</p:attrName>
                                        </p:attrNameLst>
                                      </p:cBhvr>
                                      <p:tavLst>
                                        <p:tav tm="0">
                                          <p:val>
                                            <p:fltVal val="0"/>
                                          </p:val>
                                        </p:tav>
                                        <p:tav tm="100000">
                                          <p:val>
                                            <p:strVal val="#ppt_w"/>
                                          </p:val>
                                        </p:tav>
                                      </p:tavLst>
                                    </p:anim>
                                    <p:anim calcmode="lin" valueType="num">
                                      <p:cBhvr>
                                        <p:cTn id="8" dur="500" fill="hold"/>
                                        <p:tgtEl>
                                          <p:spTgt spid="470024"/>
                                        </p:tgtEl>
                                        <p:attrNameLst>
                                          <p:attrName>ppt_h</p:attrName>
                                        </p:attrNameLst>
                                      </p:cBhvr>
                                      <p:tavLst>
                                        <p:tav tm="0">
                                          <p:val>
                                            <p:strVal val="#ppt_h"/>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470027"/>
                                        </p:tgtEl>
                                        <p:attrNameLst>
                                          <p:attrName>style.visibility</p:attrName>
                                        </p:attrNameLst>
                                      </p:cBhvr>
                                      <p:to>
                                        <p:strVal val="visible"/>
                                      </p:to>
                                    </p:se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470025"/>
                                        </p:tgtEl>
                                        <p:attrNameLst>
                                          <p:attrName>style.visibility</p:attrName>
                                        </p:attrNameLst>
                                      </p:cBhvr>
                                      <p:to>
                                        <p:strVal val="visible"/>
                                      </p:to>
                                    </p:set>
                                    <p:anim calcmode="lin" valueType="num">
                                      <p:cBhvr>
                                        <p:cTn id="14" dur="500" fill="hold"/>
                                        <p:tgtEl>
                                          <p:spTgt spid="470025"/>
                                        </p:tgtEl>
                                        <p:attrNameLst>
                                          <p:attrName>ppt_x</p:attrName>
                                        </p:attrNameLst>
                                      </p:cBhvr>
                                      <p:tavLst>
                                        <p:tav tm="0">
                                          <p:val>
                                            <p:strVal val="#ppt_x"/>
                                          </p:val>
                                        </p:tav>
                                        <p:tav tm="100000">
                                          <p:val>
                                            <p:strVal val="#ppt_x"/>
                                          </p:val>
                                        </p:tav>
                                      </p:tavLst>
                                    </p:anim>
                                    <p:anim calcmode="lin" valueType="num">
                                      <p:cBhvr>
                                        <p:cTn id="15" dur="500" fill="hold"/>
                                        <p:tgtEl>
                                          <p:spTgt spid="470025"/>
                                        </p:tgtEl>
                                        <p:attrNameLst>
                                          <p:attrName>ppt_y</p:attrName>
                                        </p:attrNameLst>
                                      </p:cBhvr>
                                      <p:tavLst>
                                        <p:tav tm="0">
                                          <p:val>
                                            <p:strVal val="#ppt_y+#ppt_h/2"/>
                                          </p:val>
                                        </p:tav>
                                        <p:tav tm="100000">
                                          <p:val>
                                            <p:strVal val="#ppt_y"/>
                                          </p:val>
                                        </p:tav>
                                      </p:tavLst>
                                    </p:anim>
                                    <p:anim calcmode="lin" valueType="num">
                                      <p:cBhvr>
                                        <p:cTn id="16" dur="500" fill="hold"/>
                                        <p:tgtEl>
                                          <p:spTgt spid="470025"/>
                                        </p:tgtEl>
                                        <p:attrNameLst>
                                          <p:attrName>ppt_w</p:attrName>
                                        </p:attrNameLst>
                                      </p:cBhvr>
                                      <p:tavLst>
                                        <p:tav tm="0">
                                          <p:val>
                                            <p:strVal val="#ppt_w"/>
                                          </p:val>
                                        </p:tav>
                                        <p:tav tm="100000">
                                          <p:val>
                                            <p:strVal val="#ppt_w"/>
                                          </p:val>
                                        </p:tav>
                                      </p:tavLst>
                                    </p:anim>
                                    <p:anim calcmode="lin" valueType="num">
                                      <p:cBhvr>
                                        <p:cTn id="17" dur="500" fill="hold"/>
                                        <p:tgtEl>
                                          <p:spTgt spid="470025"/>
                                        </p:tgtEl>
                                        <p:attrNameLst>
                                          <p:attrName>ppt_h</p:attrName>
                                        </p:attrNameLst>
                                      </p:cBhvr>
                                      <p:tavLst>
                                        <p:tav tm="0">
                                          <p:val>
                                            <p:fltVal val="0"/>
                                          </p:val>
                                        </p:tav>
                                        <p:tav tm="100000">
                                          <p:val>
                                            <p:strVal val="#ppt_h"/>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70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4" grpId="0" animBg="1"/>
      <p:bldP spid="470025" grpId="0" animBg="1"/>
      <p:bldP spid="470026" grpId="0"/>
      <p:bldP spid="4700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type="title"/>
          </p:nvPr>
        </p:nvSpPr>
        <p:spPr>
          <a:xfrm>
            <a:off x="395288" y="76200"/>
            <a:ext cx="8353425" cy="831850"/>
          </a:xfrm>
          <a:ln/>
        </p:spPr>
        <p:txBody>
          <a:bodyPr/>
          <a:lstStyle/>
          <a:p>
            <a:r>
              <a:rPr lang="en-GB" sz="3200" dirty="0" smtClean="0"/>
              <a:t>IE’s </a:t>
            </a:r>
            <a:r>
              <a:rPr lang="en-GB" sz="3200" dirty="0"/>
              <a:t>‘Traditional’ box model (</a:t>
            </a:r>
            <a:r>
              <a:rPr lang="en-GB" sz="3200" dirty="0">
                <a:hlinkClick r:id="rId4"/>
              </a:rPr>
              <a:t>url</a:t>
            </a:r>
            <a:r>
              <a:rPr lang="en-GB" sz="3200" dirty="0"/>
              <a:t>)</a:t>
            </a:r>
          </a:p>
        </p:txBody>
      </p:sp>
      <p:sp>
        <p:nvSpPr>
          <p:cNvPr id="24"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25" name="Slide Number Placeholder 5"/>
          <p:cNvSpPr>
            <a:spLocks noGrp="1"/>
          </p:cNvSpPr>
          <p:nvPr>
            <p:ph type="sldNum" sz="quarter" idx="12"/>
          </p:nvPr>
        </p:nvSpPr>
        <p:spPr/>
        <p:txBody>
          <a:bodyPr/>
          <a:lstStyle/>
          <a:p>
            <a:fld id="{CED7E5F7-AA02-4316-A1EC-F2576D525F3E}" type="slidenum">
              <a:rPr lang="en-GB"/>
              <a:pPr/>
              <a:t>37</a:t>
            </a:fld>
            <a:endParaRPr lang="en-GB"/>
          </a:p>
        </p:txBody>
      </p:sp>
      <p:sp>
        <p:nvSpPr>
          <p:cNvPr id="472066" name="Rectangle 2"/>
          <p:cNvSpPr>
            <a:spLocks noChangeArrowheads="1"/>
          </p:cNvSpPr>
          <p:nvPr/>
        </p:nvSpPr>
        <p:spPr bwMode="auto">
          <a:xfrm>
            <a:off x="1295400" y="1371600"/>
            <a:ext cx="6629400" cy="4876800"/>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472068" name="Rectangle 4"/>
          <p:cNvSpPr>
            <a:spLocks noChangeArrowheads="1"/>
          </p:cNvSpPr>
          <p:nvPr/>
        </p:nvSpPr>
        <p:spPr bwMode="auto">
          <a:xfrm>
            <a:off x="1828800" y="1828800"/>
            <a:ext cx="5562600" cy="3886200"/>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endParaRPr lang="en-GB"/>
          </a:p>
        </p:txBody>
      </p:sp>
      <p:sp>
        <p:nvSpPr>
          <p:cNvPr id="472069" name="Rectangle 5"/>
          <p:cNvSpPr>
            <a:spLocks noChangeArrowheads="1"/>
          </p:cNvSpPr>
          <p:nvPr/>
        </p:nvSpPr>
        <p:spPr bwMode="auto">
          <a:xfrm>
            <a:off x="2286000" y="2286000"/>
            <a:ext cx="4648200" cy="3048000"/>
          </a:xfrm>
          <a:prstGeom prst="rect">
            <a:avLst/>
          </a:prstGeom>
          <a:solidFill>
            <a:srgbClr val="99CCFF"/>
          </a:solidFill>
          <a:ln w="9525">
            <a:solidFill>
              <a:schemeClr val="tx1"/>
            </a:solidFill>
            <a:miter lim="800000"/>
            <a:headEnd/>
            <a:tailEnd/>
          </a:ln>
          <a:effectLst/>
        </p:spPr>
        <p:txBody>
          <a:bodyPr wrap="none" anchor="ctr"/>
          <a:lstStyle/>
          <a:p>
            <a:endParaRPr lang="en-GB"/>
          </a:p>
        </p:txBody>
      </p:sp>
      <p:sp>
        <p:nvSpPr>
          <p:cNvPr id="472070" name="Rectangle 6" descr="5%"/>
          <p:cNvSpPr>
            <a:spLocks noChangeArrowheads="1"/>
          </p:cNvSpPr>
          <p:nvPr/>
        </p:nvSpPr>
        <p:spPr bwMode="auto">
          <a:xfrm>
            <a:off x="2743200" y="2743200"/>
            <a:ext cx="3657600" cy="2133600"/>
          </a:xfrm>
          <a:prstGeom prst="rect">
            <a:avLst/>
          </a:prstGeom>
          <a:solidFill>
            <a:schemeClr val="accent2">
              <a:lumMod val="50000"/>
            </a:schemeClr>
          </a:solidFill>
          <a:ln w="9525">
            <a:solidFill>
              <a:schemeClr val="tx1"/>
            </a:solidFill>
            <a:miter lim="800000"/>
            <a:headEnd/>
            <a:tailEnd/>
          </a:ln>
          <a:effectLst/>
        </p:spPr>
        <p:txBody>
          <a:bodyPr wrap="none" anchor="ctr"/>
          <a:lstStyle/>
          <a:p>
            <a:endParaRPr lang="en-US" i="0">
              <a:solidFill>
                <a:schemeClr val="tx1"/>
              </a:solidFill>
            </a:endParaRPr>
          </a:p>
        </p:txBody>
      </p:sp>
      <p:sp>
        <p:nvSpPr>
          <p:cNvPr id="472071" name="Text Box 7"/>
          <p:cNvSpPr txBox="1">
            <a:spLocks noChangeArrowheads="1"/>
          </p:cNvSpPr>
          <p:nvPr/>
        </p:nvSpPr>
        <p:spPr bwMode="auto">
          <a:xfrm>
            <a:off x="2819400" y="2794000"/>
            <a:ext cx="2208213" cy="396875"/>
          </a:xfrm>
          <a:prstGeom prst="rect">
            <a:avLst/>
          </a:prstGeom>
          <a:noFill/>
          <a:ln w="9525">
            <a:noFill/>
            <a:miter lim="800000"/>
            <a:headEnd/>
            <a:tailEnd/>
          </a:ln>
          <a:effectLst/>
        </p:spPr>
        <p:txBody>
          <a:bodyPr wrap="none">
            <a:spAutoFit/>
          </a:bodyPr>
          <a:lstStyle/>
          <a:p>
            <a:pPr algn="l"/>
            <a:r>
              <a:rPr lang="en-GB" sz="2000" b="1" i="0">
                <a:solidFill>
                  <a:schemeClr val="tx1"/>
                </a:solidFill>
                <a:latin typeface="Verdana" pitchFamily="34" charset="0"/>
              </a:rPr>
              <a:t>Content space</a:t>
            </a:r>
            <a:endParaRPr lang="en-GB" b="1" i="0">
              <a:solidFill>
                <a:schemeClr val="tx1"/>
              </a:solidFill>
              <a:latin typeface="Verdana" pitchFamily="34" charset="0"/>
            </a:endParaRPr>
          </a:p>
        </p:txBody>
      </p:sp>
      <p:sp>
        <p:nvSpPr>
          <p:cNvPr id="472072" name="Line 8"/>
          <p:cNvSpPr>
            <a:spLocks noChangeShapeType="1"/>
          </p:cNvSpPr>
          <p:nvPr/>
        </p:nvSpPr>
        <p:spPr bwMode="auto">
          <a:xfrm>
            <a:off x="1835150" y="5805488"/>
            <a:ext cx="5545138" cy="0"/>
          </a:xfrm>
          <a:prstGeom prst="line">
            <a:avLst/>
          </a:prstGeom>
          <a:solidFill>
            <a:schemeClr val="bg1"/>
          </a:solidFill>
          <a:ln w="38100">
            <a:solidFill>
              <a:schemeClr val="bg1"/>
            </a:solidFill>
            <a:round/>
            <a:headEnd type="triangle" w="med" len="med"/>
            <a:tailEnd type="triangle" w="med" len="med"/>
          </a:ln>
          <a:effectLst/>
        </p:spPr>
        <p:txBody>
          <a:bodyPr wrap="none" anchor="ctr"/>
          <a:lstStyle/>
          <a:p>
            <a:endParaRPr lang="en-GB">
              <a:solidFill>
                <a:schemeClr val="bg1"/>
              </a:solidFill>
            </a:endParaRPr>
          </a:p>
        </p:txBody>
      </p:sp>
      <p:sp>
        <p:nvSpPr>
          <p:cNvPr id="472073" name="Line 9"/>
          <p:cNvSpPr>
            <a:spLocks noChangeShapeType="1"/>
          </p:cNvSpPr>
          <p:nvPr/>
        </p:nvSpPr>
        <p:spPr bwMode="auto">
          <a:xfrm>
            <a:off x="7451725" y="1844675"/>
            <a:ext cx="0" cy="3863975"/>
          </a:xfrm>
          <a:prstGeom prst="line">
            <a:avLst/>
          </a:prstGeom>
          <a:solidFill>
            <a:schemeClr val="bg1"/>
          </a:solidFill>
          <a:ln w="38100">
            <a:solidFill>
              <a:schemeClr val="bg1"/>
            </a:solidFill>
            <a:round/>
            <a:headEnd type="triangle" w="med" len="med"/>
            <a:tailEnd type="triangle" w="med" len="med"/>
          </a:ln>
          <a:effectLst/>
        </p:spPr>
        <p:txBody>
          <a:bodyPr wrap="none" anchor="ctr"/>
          <a:lstStyle/>
          <a:p>
            <a:endParaRPr lang="en-GB">
              <a:solidFill>
                <a:schemeClr val="bg1"/>
              </a:solidFill>
            </a:endParaRPr>
          </a:p>
        </p:txBody>
      </p:sp>
      <p:sp>
        <p:nvSpPr>
          <p:cNvPr id="472074" name="Text Box 10"/>
          <p:cNvSpPr txBox="1">
            <a:spLocks noChangeArrowheads="1"/>
          </p:cNvSpPr>
          <p:nvPr/>
        </p:nvSpPr>
        <p:spPr bwMode="auto">
          <a:xfrm>
            <a:off x="4284663" y="5805488"/>
            <a:ext cx="750887" cy="304800"/>
          </a:xfrm>
          <a:prstGeom prst="rect">
            <a:avLst/>
          </a:prstGeom>
          <a:noFill/>
          <a:ln w="9525">
            <a:noFill/>
            <a:miter lim="800000"/>
            <a:headEnd/>
            <a:tailEnd/>
          </a:ln>
          <a:effectLst/>
        </p:spPr>
        <p:txBody>
          <a:bodyPr wrap="none">
            <a:spAutoFit/>
          </a:bodyPr>
          <a:lstStyle/>
          <a:p>
            <a:pPr algn="l"/>
            <a:r>
              <a:rPr lang="en-GB" sz="1400" b="1" dirty="0">
                <a:solidFill>
                  <a:schemeClr val="bg1"/>
                </a:solidFill>
                <a:latin typeface="Verdana" pitchFamily="34" charset="0"/>
              </a:rPr>
              <a:t>width</a:t>
            </a:r>
            <a:endParaRPr lang="en-GB" b="1" i="0" dirty="0">
              <a:solidFill>
                <a:schemeClr val="bg1"/>
              </a:solidFill>
              <a:latin typeface="Verdana" pitchFamily="34" charset="0"/>
            </a:endParaRPr>
          </a:p>
        </p:txBody>
      </p:sp>
      <p:sp>
        <p:nvSpPr>
          <p:cNvPr id="472075" name="Text Box 11"/>
          <p:cNvSpPr txBox="1">
            <a:spLocks noChangeArrowheads="1"/>
          </p:cNvSpPr>
          <p:nvPr/>
        </p:nvSpPr>
        <p:spPr bwMode="auto">
          <a:xfrm rot="-5400000">
            <a:off x="7193756" y="3686969"/>
            <a:ext cx="820738" cy="304800"/>
          </a:xfrm>
          <a:prstGeom prst="rect">
            <a:avLst/>
          </a:prstGeom>
          <a:noFill/>
          <a:ln w="9525">
            <a:noFill/>
            <a:miter lim="800000"/>
            <a:headEnd/>
            <a:tailEnd/>
          </a:ln>
          <a:effectLst/>
        </p:spPr>
        <p:txBody>
          <a:bodyPr wrap="none">
            <a:spAutoFit/>
          </a:bodyPr>
          <a:lstStyle/>
          <a:p>
            <a:pPr algn="l"/>
            <a:r>
              <a:rPr lang="en-GB" sz="1400" b="1" dirty="0">
                <a:solidFill>
                  <a:schemeClr val="bg1"/>
                </a:solidFill>
                <a:latin typeface="Verdana" pitchFamily="34" charset="0"/>
              </a:rPr>
              <a:t>height</a:t>
            </a:r>
            <a:endParaRPr lang="en-GB" b="1" i="0" dirty="0">
              <a:solidFill>
                <a:schemeClr val="bg1"/>
              </a:solidFill>
              <a:latin typeface="Verdana" pitchFamily="34" charset="0"/>
            </a:endParaRPr>
          </a:p>
        </p:txBody>
      </p:sp>
      <p:sp>
        <p:nvSpPr>
          <p:cNvPr id="472076" name="Text Box 12"/>
          <p:cNvSpPr txBox="1">
            <a:spLocks noChangeArrowheads="1"/>
          </p:cNvSpPr>
          <p:nvPr/>
        </p:nvSpPr>
        <p:spPr bwMode="auto">
          <a:xfrm>
            <a:off x="1828800" y="5257800"/>
            <a:ext cx="4965700" cy="457200"/>
          </a:xfrm>
          <a:prstGeom prst="rect">
            <a:avLst/>
          </a:prstGeom>
          <a:noFill/>
          <a:ln w="9525">
            <a:noFill/>
            <a:miter lim="800000"/>
            <a:headEnd/>
            <a:tailEnd/>
          </a:ln>
          <a:effectLst/>
        </p:spPr>
        <p:txBody>
          <a:bodyPr wrap="none">
            <a:spAutoFit/>
          </a:bodyPr>
          <a:lstStyle/>
          <a:p>
            <a:pPr algn="l"/>
            <a:r>
              <a:rPr lang="en-GB" sz="2000" b="1" i="0" dirty="0">
                <a:solidFill>
                  <a:schemeClr val="bg1"/>
                </a:solidFill>
                <a:latin typeface="Verdana" pitchFamily="34" charset="0"/>
              </a:rPr>
              <a:t>Border space</a:t>
            </a:r>
            <a:r>
              <a:rPr lang="en-GB" b="1" i="0" dirty="0">
                <a:solidFill>
                  <a:schemeClr val="bg1"/>
                </a:solidFill>
                <a:latin typeface="Verdana" pitchFamily="34" charset="0"/>
              </a:rPr>
              <a:t> </a:t>
            </a:r>
            <a:r>
              <a:rPr lang="en-GB" sz="1400" b="1" i="0" dirty="0">
                <a:solidFill>
                  <a:schemeClr val="bg1"/>
                </a:solidFill>
                <a:latin typeface="Verdana" pitchFamily="34" charset="0"/>
              </a:rPr>
              <a:t>(border-</a:t>
            </a:r>
            <a:r>
              <a:rPr lang="en-GB" sz="1400" b="1" i="0" dirty="0" err="1">
                <a:solidFill>
                  <a:schemeClr val="bg1"/>
                </a:solidFill>
                <a:latin typeface="Verdana" pitchFamily="34" charset="0"/>
              </a:rPr>
              <a:t>color</a:t>
            </a:r>
            <a:r>
              <a:rPr lang="en-GB" sz="1400" b="1" i="0" dirty="0">
                <a:solidFill>
                  <a:schemeClr val="bg1"/>
                </a:solidFill>
                <a:latin typeface="Verdana" pitchFamily="34" charset="0"/>
              </a:rPr>
              <a:t>; border-style)</a:t>
            </a:r>
            <a:endParaRPr lang="en-GB" sz="2000" b="1" i="0" dirty="0">
              <a:solidFill>
                <a:schemeClr val="bg1"/>
              </a:solidFill>
              <a:latin typeface="Verdana" pitchFamily="34" charset="0"/>
            </a:endParaRPr>
          </a:p>
        </p:txBody>
      </p:sp>
      <p:sp>
        <p:nvSpPr>
          <p:cNvPr id="472077" name="Text Box 13"/>
          <p:cNvSpPr txBox="1">
            <a:spLocks noChangeArrowheads="1"/>
          </p:cNvSpPr>
          <p:nvPr/>
        </p:nvSpPr>
        <p:spPr bwMode="auto">
          <a:xfrm>
            <a:off x="2286000" y="4953000"/>
            <a:ext cx="4572000" cy="396875"/>
          </a:xfrm>
          <a:prstGeom prst="rect">
            <a:avLst/>
          </a:prstGeom>
          <a:noFill/>
          <a:ln w="9525">
            <a:noFill/>
            <a:miter lim="800000"/>
            <a:headEnd/>
            <a:tailEnd/>
          </a:ln>
          <a:effectLst/>
        </p:spPr>
        <p:txBody>
          <a:bodyPr wrap="none">
            <a:spAutoFit/>
          </a:bodyPr>
          <a:lstStyle/>
          <a:p>
            <a:pPr algn="l"/>
            <a:r>
              <a:rPr lang="en-GB" sz="2000" b="1" i="0" dirty="0">
                <a:solidFill>
                  <a:schemeClr val="bg1"/>
                </a:solidFill>
                <a:latin typeface="Verdana" pitchFamily="34" charset="0"/>
              </a:rPr>
              <a:t>Padding space </a:t>
            </a:r>
            <a:r>
              <a:rPr lang="en-GB" sz="1600" b="1" i="0" dirty="0">
                <a:solidFill>
                  <a:schemeClr val="bg1"/>
                </a:solidFill>
                <a:latin typeface="Verdana" pitchFamily="34" charset="0"/>
              </a:rPr>
              <a:t>(background-</a:t>
            </a:r>
            <a:r>
              <a:rPr lang="en-GB" sz="1600" b="1" i="0" dirty="0" err="1">
                <a:solidFill>
                  <a:schemeClr val="bg1"/>
                </a:solidFill>
                <a:latin typeface="Verdana" pitchFamily="34" charset="0"/>
              </a:rPr>
              <a:t>color</a:t>
            </a:r>
            <a:r>
              <a:rPr lang="en-GB" sz="1600" b="1" i="0" dirty="0">
                <a:solidFill>
                  <a:schemeClr val="bg1"/>
                </a:solidFill>
                <a:latin typeface="Verdana" pitchFamily="34" charset="0"/>
              </a:rPr>
              <a:t>)</a:t>
            </a:r>
          </a:p>
        </p:txBody>
      </p:sp>
      <p:sp>
        <p:nvSpPr>
          <p:cNvPr id="472078" name="Text Box 14"/>
          <p:cNvSpPr txBox="1">
            <a:spLocks noChangeArrowheads="1"/>
          </p:cNvSpPr>
          <p:nvPr/>
        </p:nvSpPr>
        <p:spPr bwMode="auto">
          <a:xfrm>
            <a:off x="1295400" y="1371600"/>
            <a:ext cx="3746500" cy="457200"/>
          </a:xfrm>
          <a:prstGeom prst="rect">
            <a:avLst/>
          </a:prstGeom>
          <a:noFill/>
          <a:ln w="9525">
            <a:noFill/>
            <a:miter lim="800000"/>
            <a:headEnd/>
            <a:tailEnd/>
          </a:ln>
          <a:effectLst/>
        </p:spPr>
        <p:txBody>
          <a:bodyPr wrap="none">
            <a:spAutoFit/>
          </a:bodyPr>
          <a:lstStyle/>
          <a:p>
            <a:pPr algn="l"/>
            <a:r>
              <a:rPr lang="en-GB" sz="2000" b="1" i="0" dirty="0">
                <a:solidFill>
                  <a:schemeClr val="bg1"/>
                </a:solidFill>
                <a:latin typeface="Verdana" pitchFamily="34" charset="0"/>
              </a:rPr>
              <a:t>Margin space</a:t>
            </a:r>
            <a:r>
              <a:rPr lang="en-GB" b="1" i="0" dirty="0">
                <a:solidFill>
                  <a:schemeClr val="bg1"/>
                </a:solidFill>
                <a:latin typeface="Verdana" pitchFamily="34" charset="0"/>
              </a:rPr>
              <a:t> </a:t>
            </a:r>
            <a:r>
              <a:rPr lang="en-GB" sz="1600" b="1" i="0" dirty="0">
                <a:solidFill>
                  <a:schemeClr val="bg1"/>
                </a:solidFill>
                <a:latin typeface="Verdana" pitchFamily="34" charset="0"/>
              </a:rPr>
              <a:t>(transparent)</a:t>
            </a:r>
            <a:endParaRPr lang="en-GB" b="1" i="0" dirty="0">
              <a:solidFill>
                <a:schemeClr val="bg1"/>
              </a:solidFill>
              <a:latin typeface="Verdana" pitchFamily="34" charset="0"/>
            </a:endParaRPr>
          </a:p>
        </p:txBody>
      </p:sp>
      <p:sp>
        <p:nvSpPr>
          <p:cNvPr id="472079" name="Line 15"/>
          <p:cNvSpPr>
            <a:spLocks noChangeShapeType="1"/>
          </p:cNvSpPr>
          <p:nvPr/>
        </p:nvSpPr>
        <p:spPr bwMode="auto">
          <a:xfrm>
            <a:off x="755650" y="1412875"/>
            <a:ext cx="533400"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2080" name="Line 16"/>
          <p:cNvSpPr>
            <a:spLocks noChangeShapeType="1"/>
          </p:cNvSpPr>
          <p:nvPr/>
        </p:nvSpPr>
        <p:spPr bwMode="auto">
          <a:xfrm>
            <a:off x="1298575" y="827088"/>
            <a:ext cx="0" cy="5334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2081" name="Text Box 17"/>
          <p:cNvSpPr txBox="1">
            <a:spLocks noChangeArrowheads="1"/>
          </p:cNvSpPr>
          <p:nvPr/>
        </p:nvSpPr>
        <p:spPr bwMode="auto">
          <a:xfrm>
            <a:off x="287338" y="1270000"/>
            <a:ext cx="517525" cy="304800"/>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left</a:t>
            </a:r>
            <a:endParaRPr lang="en-GB" b="1" i="0">
              <a:solidFill>
                <a:schemeClr val="tx1"/>
              </a:solidFill>
              <a:latin typeface="Verdana" pitchFamily="34" charset="0"/>
            </a:endParaRPr>
          </a:p>
        </p:txBody>
      </p:sp>
      <p:sp>
        <p:nvSpPr>
          <p:cNvPr id="472082" name="Text Box 18"/>
          <p:cNvSpPr txBox="1">
            <a:spLocks noChangeArrowheads="1"/>
          </p:cNvSpPr>
          <p:nvPr/>
        </p:nvSpPr>
        <p:spPr bwMode="auto">
          <a:xfrm>
            <a:off x="1298575" y="903288"/>
            <a:ext cx="511175" cy="304800"/>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top</a:t>
            </a:r>
            <a:endParaRPr lang="en-GB" b="1" i="0">
              <a:solidFill>
                <a:schemeClr val="tx1"/>
              </a:solidFill>
              <a:latin typeface="Verdana" pitchFamily="34" charset="0"/>
            </a:endParaRPr>
          </a:p>
        </p:txBody>
      </p:sp>
      <p:sp>
        <p:nvSpPr>
          <p:cNvPr id="472083" name="Line 19"/>
          <p:cNvSpPr>
            <a:spLocks noChangeShapeType="1"/>
          </p:cNvSpPr>
          <p:nvPr/>
        </p:nvSpPr>
        <p:spPr bwMode="auto">
          <a:xfrm flipH="1">
            <a:off x="7948613" y="6248400"/>
            <a:ext cx="533400"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2084" name="Line 20"/>
          <p:cNvSpPr>
            <a:spLocks noChangeShapeType="1"/>
          </p:cNvSpPr>
          <p:nvPr/>
        </p:nvSpPr>
        <p:spPr bwMode="auto">
          <a:xfrm flipV="1">
            <a:off x="7948613" y="6248400"/>
            <a:ext cx="0" cy="457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472085" name="Text Box 21"/>
          <p:cNvSpPr txBox="1">
            <a:spLocks noChangeArrowheads="1"/>
          </p:cNvSpPr>
          <p:nvPr/>
        </p:nvSpPr>
        <p:spPr bwMode="auto">
          <a:xfrm>
            <a:off x="8101013" y="5867400"/>
            <a:ext cx="665162" cy="304800"/>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right</a:t>
            </a:r>
            <a:endParaRPr lang="en-GB" b="1" i="0">
              <a:solidFill>
                <a:schemeClr val="tx1"/>
              </a:solidFill>
              <a:latin typeface="Verdana" pitchFamily="34" charset="0"/>
            </a:endParaRPr>
          </a:p>
        </p:txBody>
      </p:sp>
      <p:sp>
        <p:nvSpPr>
          <p:cNvPr id="472086" name="Text Box 22"/>
          <p:cNvSpPr txBox="1">
            <a:spLocks noChangeArrowheads="1"/>
          </p:cNvSpPr>
          <p:nvPr/>
        </p:nvSpPr>
        <p:spPr bwMode="auto">
          <a:xfrm>
            <a:off x="7872413" y="6553200"/>
            <a:ext cx="903287" cy="304800"/>
          </a:xfrm>
          <a:prstGeom prst="rect">
            <a:avLst/>
          </a:prstGeom>
          <a:noFill/>
          <a:ln w="9525">
            <a:noFill/>
            <a:miter lim="800000"/>
            <a:headEnd/>
            <a:tailEnd/>
          </a:ln>
          <a:effectLst/>
        </p:spPr>
        <p:txBody>
          <a:bodyPr wrap="none">
            <a:spAutoFit/>
          </a:bodyPr>
          <a:lstStyle/>
          <a:p>
            <a:pPr algn="l"/>
            <a:r>
              <a:rPr lang="en-GB" sz="1400" b="1">
                <a:solidFill>
                  <a:schemeClr val="tx1"/>
                </a:solidFill>
                <a:latin typeface="Verdana" pitchFamily="34" charset="0"/>
              </a:rPr>
              <a:t>bottom</a:t>
            </a:r>
            <a:endParaRPr lang="en-GB" b="1" i="0">
              <a:solidFill>
                <a:schemeClr val="tx1"/>
              </a:solidFill>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228600"/>
            <a:ext cx="7772400" cy="823913"/>
          </a:xfrm>
          <a:ln/>
        </p:spPr>
        <p:txBody>
          <a:bodyPr/>
          <a:lstStyle/>
          <a:p>
            <a:r>
              <a:rPr lang="en-GB"/>
              <a:t>Box model differences</a:t>
            </a:r>
          </a:p>
        </p:txBody>
      </p:sp>
      <p:graphicFrame>
        <p:nvGraphicFramePr>
          <p:cNvPr id="480259" name="Object 3"/>
          <p:cNvGraphicFramePr>
            <a:graphicFrameLocks noChangeAspect="1"/>
          </p:cNvGraphicFramePr>
          <p:nvPr>
            <p:ph sz="half" idx="1"/>
          </p:nvPr>
        </p:nvGraphicFramePr>
        <p:xfrm>
          <a:off x="4608544" y="1268413"/>
          <a:ext cx="4392612" cy="4175125"/>
        </p:xfrm>
        <a:graphic>
          <a:graphicData uri="http://schemas.openxmlformats.org/presentationml/2006/ole">
            <p:oleObj spid="_x0000_s1069058" name="Photo Editor Photo" r:id="rId5" imgW="6152381" imgH="5847619" progId="">
              <p:embed/>
            </p:oleObj>
          </a:graphicData>
        </a:graphic>
      </p:graphicFrame>
      <p:graphicFrame>
        <p:nvGraphicFramePr>
          <p:cNvPr id="480260" name="Object 4"/>
          <p:cNvGraphicFramePr>
            <a:graphicFrameLocks noChangeAspect="1"/>
          </p:cNvGraphicFramePr>
          <p:nvPr>
            <p:ph sz="half" idx="2"/>
          </p:nvPr>
        </p:nvGraphicFramePr>
        <p:xfrm>
          <a:off x="107949" y="1268413"/>
          <a:ext cx="4321175" cy="4189412"/>
        </p:xfrm>
        <a:graphic>
          <a:graphicData uri="http://schemas.openxmlformats.org/presentationml/2006/ole">
            <p:oleObj spid="_x0000_s1069059" name="Photo Editor Photo" r:id="rId6" imgW="6020640" imgH="5838095" progId="">
              <p:embed/>
            </p:oleObj>
          </a:graphicData>
        </a:graphic>
      </p:graphicFrame>
      <p:sp>
        <p:nvSpPr>
          <p:cNvPr id="7" name="Footer Placeholder 5"/>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8" name="Slide Number Placeholder 6"/>
          <p:cNvSpPr>
            <a:spLocks noGrp="1"/>
          </p:cNvSpPr>
          <p:nvPr>
            <p:ph type="sldNum" sz="quarter" idx="12"/>
          </p:nvPr>
        </p:nvSpPr>
        <p:spPr/>
        <p:txBody>
          <a:bodyPr/>
          <a:lstStyle/>
          <a:p>
            <a:fld id="{3A4E947A-5B55-4664-A0CA-BD5151DAD56D}" type="slidenum">
              <a:rPr lang="en-GB"/>
              <a:pPr/>
              <a:t>38</a:t>
            </a:fld>
            <a:endParaRPr lang="en-GB"/>
          </a:p>
        </p:txBody>
      </p:sp>
      <p:sp>
        <p:nvSpPr>
          <p:cNvPr id="480261" name="Rectangle 5"/>
          <p:cNvSpPr>
            <a:spLocks noChangeArrowheads="1"/>
          </p:cNvSpPr>
          <p:nvPr/>
        </p:nvSpPr>
        <p:spPr bwMode="auto">
          <a:xfrm>
            <a:off x="176213" y="5661025"/>
            <a:ext cx="8788400" cy="504825"/>
          </a:xfrm>
          <a:prstGeom prst="rect">
            <a:avLst/>
          </a:prstGeom>
          <a:noFill/>
          <a:ln w="9525">
            <a:solidFill>
              <a:srgbClr val="99CCFF"/>
            </a:solidFill>
            <a:miter lim="800000"/>
            <a:headEnd/>
            <a:tailEnd/>
          </a:ln>
          <a:effectLst/>
        </p:spPr>
        <p:txBody>
          <a:bodyPr anchor="ctr"/>
          <a:lstStyle/>
          <a:p>
            <a:r>
              <a:rPr lang="en-GB" i="0">
                <a:solidFill>
                  <a:schemeClr val="tx2"/>
                </a:solidFill>
                <a:latin typeface="Arial Black" pitchFamily="34" charset="0"/>
              </a:rPr>
              <a:t>Stick with the W3C box model for consistency…</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0259"/>
                                        </p:tgtEl>
                                        <p:attrNameLst>
                                          <p:attrName>style.visibility</p:attrName>
                                        </p:attrNameLst>
                                      </p:cBhvr>
                                      <p:to>
                                        <p:strVal val="visible"/>
                                      </p:to>
                                    </p:set>
                                    <p:animEffect transition="in" filter="fade">
                                      <p:cBhvr>
                                        <p:cTn id="7" dur="2000"/>
                                        <p:tgtEl>
                                          <p:spTgt spid="48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ln/>
        </p:spPr>
        <p:txBody>
          <a:bodyPr/>
          <a:lstStyle/>
          <a:p>
            <a:r>
              <a:rPr lang="en-GB"/>
              <a:t>CSS box model </a:t>
            </a:r>
            <a:r>
              <a:rPr lang="en-GB" sz="2800"/>
              <a:t>(</a:t>
            </a:r>
            <a:r>
              <a:rPr lang="en-GB" sz="2800">
                <a:hlinkClick r:id="rId4"/>
              </a:rPr>
              <a:t>url</a:t>
            </a:r>
            <a:r>
              <a:rPr lang="en-GB" sz="2800"/>
              <a:t>)</a:t>
            </a:r>
          </a:p>
        </p:txBody>
      </p:sp>
      <p:sp>
        <p:nvSpPr>
          <p:cNvPr id="509955" name="Rectangle 3"/>
          <p:cNvSpPr>
            <a:spLocks noGrp="1" noChangeArrowheads="1"/>
          </p:cNvSpPr>
          <p:nvPr>
            <p:ph idx="1"/>
          </p:nvPr>
        </p:nvSpPr>
        <p:spPr>
          <a:ln/>
        </p:spPr>
        <p:txBody>
          <a:bodyPr/>
          <a:lstStyle/>
          <a:p>
            <a:pPr>
              <a:lnSpc>
                <a:spcPct val="90000"/>
              </a:lnSpc>
            </a:pPr>
            <a:r>
              <a:rPr lang="en-GB" sz="2400" i="1" dirty="0"/>
              <a:t>Width is for the content, e.g.</a:t>
            </a:r>
            <a:r>
              <a:rPr lang="en-GB" sz="2400" dirty="0"/>
              <a:t> if the </a:t>
            </a:r>
            <a:r>
              <a:rPr lang="en-GB" sz="2400" i="1" dirty="0"/>
              <a:t>element</a:t>
            </a:r>
            <a:r>
              <a:rPr lang="en-GB" sz="2400" dirty="0"/>
              <a:t> is</a:t>
            </a:r>
            <a:br>
              <a:rPr lang="en-GB" sz="2400" dirty="0"/>
            </a:br>
            <a:r>
              <a:rPr lang="en-GB" sz="2000" b="1" dirty="0">
                <a:solidFill>
                  <a:schemeClr val="folHlink"/>
                </a:solidFill>
                <a:latin typeface="Courier New" pitchFamily="49" charset="0"/>
              </a:rPr>
              <a:t>&lt;div style=" </a:t>
            </a:r>
            <a:r>
              <a:rPr lang="en-GB" sz="2000" b="1" dirty="0">
                <a:solidFill>
                  <a:srgbClr val="660033"/>
                </a:solidFill>
                <a:latin typeface="Courier New" pitchFamily="49" charset="0"/>
              </a:rPr>
              <a:t>width:300px;</a:t>
            </a:r>
            <a:br>
              <a:rPr lang="en-GB" sz="2000" b="1" dirty="0">
                <a:solidFill>
                  <a:srgbClr val="660033"/>
                </a:solidFill>
                <a:latin typeface="Courier New" pitchFamily="49" charset="0"/>
              </a:rPr>
            </a:br>
            <a:r>
              <a:rPr lang="en-GB" sz="2000" b="1" dirty="0">
                <a:solidFill>
                  <a:srgbClr val="660033"/>
                </a:solidFill>
                <a:latin typeface="Courier New" pitchFamily="49" charset="0"/>
              </a:rPr>
              <a:t>             </a:t>
            </a:r>
            <a:r>
              <a:rPr lang="en-GB" sz="2000" b="1" dirty="0">
                <a:latin typeface="Courier New" pitchFamily="49" charset="0"/>
              </a:rPr>
              <a:t>border: 20px; padding: 30px; </a:t>
            </a:r>
            <a:r>
              <a:rPr lang="en-GB" sz="2000" b="1" dirty="0">
                <a:solidFill>
                  <a:schemeClr val="folHlink"/>
                </a:solidFill>
                <a:latin typeface="Courier New" pitchFamily="49" charset="0"/>
              </a:rPr>
              <a:t>"&gt;</a:t>
            </a:r>
            <a:endParaRPr lang="en-GB" sz="2400" dirty="0"/>
          </a:p>
          <a:p>
            <a:pPr lvl="1">
              <a:lnSpc>
                <a:spcPct val="90000"/>
              </a:lnSpc>
            </a:pPr>
            <a:r>
              <a:rPr lang="en-GB" sz="2000" dirty="0"/>
              <a:t>Total width = </a:t>
            </a:r>
            <a:r>
              <a:rPr lang="en-GB" sz="2000" dirty="0">
                <a:solidFill>
                  <a:srgbClr val="660033"/>
                </a:solidFill>
              </a:rPr>
              <a:t>300</a:t>
            </a:r>
            <a:r>
              <a:rPr lang="en-GB" sz="2000" dirty="0"/>
              <a:t> + 2</a:t>
            </a:r>
            <a:r>
              <a:rPr lang="en-GB" sz="2000" dirty="0">
                <a:sym typeface="Symbol" pitchFamily="18" charset="2"/>
              </a:rPr>
              <a:t>20 + 230  = 400px</a:t>
            </a:r>
          </a:p>
          <a:p>
            <a:pPr lvl="1">
              <a:lnSpc>
                <a:spcPct val="90000"/>
              </a:lnSpc>
            </a:pPr>
            <a:r>
              <a:rPr lang="en-GB" sz="2000" dirty="0">
                <a:sym typeface="Symbol" pitchFamily="18" charset="2"/>
              </a:rPr>
              <a:t>Content width = </a:t>
            </a:r>
            <a:r>
              <a:rPr lang="en-GB" sz="2000" dirty="0">
                <a:solidFill>
                  <a:srgbClr val="660033"/>
                </a:solidFill>
                <a:sym typeface="Symbol" pitchFamily="18" charset="2"/>
              </a:rPr>
              <a:t>300px</a:t>
            </a:r>
          </a:p>
          <a:p>
            <a:pPr>
              <a:lnSpc>
                <a:spcPct val="90000"/>
              </a:lnSpc>
            </a:pPr>
            <a:r>
              <a:rPr lang="en-GB" sz="2400" dirty="0" smtClean="0">
                <a:solidFill>
                  <a:schemeClr val="accent2"/>
                </a:solidFill>
                <a:sym typeface="Symbol" pitchFamily="18" charset="2"/>
              </a:rPr>
              <a:t>IE5.5</a:t>
            </a:r>
            <a:r>
              <a:rPr lang="en-GB" sz="2400" dirty="0" smtClean="0">
                <a:sym typeface="Symbol" pitchFamily="18" charset="2"/>
              </a:rPr>
              <a:t> included </a:t>
            </a:r>
            <a:r>
              <a:rPr lang="en-GB" sz="2400" dirty="0">
                <a:sym typeface="Symbol" pitchFamily="18" charset="2"/>
              </a:rPr>
              <a:t>the padding and border </a:t>
            </a:r>
            <a:r>
              <a:rPr lang="en-GB" sz="2400" i="1" dirty="0">
                <a:sym typeface="Symbol" pitchFamily="18" charset="2"/>
              </a:rPr>
              <a:t>inside</a:t>
            </a:r>
            <a:r>
              <a:rPr lang="en-GB" sz="2400" dirty="0">
                <a:sym typeface="Symbol" pitchFamily="18" charset="2"/>
              </a:rPr>
              <a:t> the &lt;div&gt; so</a:t>
            </a:r>
          </a:p>
          <a:p>
            <a:pPr lvl="1">
              <a:lnSpc>
                <a:spcPct val="90000"/>
              </a:lnSpc>
            </a:pPr>
            <a:r>
              <a:rPr lang="en-GB" sz="2000" dirty="0"/>
              <a:t>Total width = </a:t>
            </a:r>
            <a:r>
              <a:rPr lang="en-GB" sz="2000" dirty="0">
                <a:solidFill>
                  <a:srgbClr val="660033"/>
                </a:solidFill>
              </a:rPr>
              <a:t>300</a:t>
            </a:r>
            <a:r>
              <a:rPr lang="en-GB" sz="2000" dirty="0">
                <a:solidFill>
                  <a:srgbClr val="660033"/>
                </a:solidFill>
                <a:sym typeface="Symbol" pitchFamily="18" charset="2"/>
              </a:rPr>
              <a:t>px</a:t>
            </a:r>
          </a:p>
          <a:p>
            <a:pPr lvl="1">
              <a:lnSpc>
                <a:spcPct val="90000"/>
              </a:lnSpc>
            </a:pPr>
            <a:r>
              <a:rPr lang="en-GB" sz="2000" dirty="0">
                <a:sym typeface="Symbol" pitchFamily="18" charset="2"/>
              </a:rPr>
              <a:t>Content width = </a:t>
            </a:r>
            <a:r>
              <a:rPr lang="en-GB" sz="2000" dirty="0">
                <a:solidFill>
                  <a:srgbClr val="660033"/>
                </a:solidFill>
                <a:sym typeface="Symbol" pitchFamily="18" charset="2"/>
              </a:rPr>
              <a:t>300</a:t>
            </a:r>
            <a:r>
              <a:rPr lang="en-GB" sz="2000" dirty="0">
                <a:sym typeface="Symbol" pitchFamily="18" charset="2"/>
              </a:rPr>
              <a:t> – 40 – 60 = 200px</a:t>
            </a:r>
          </a:p>
          <a:p>
            <a:pPr>
              <a:lnSpc>
                <a:spcPct val="90000"/>
              </a:lnSpc>
            </a:pPr>
            <a:r>
              <a:rPr lang="en-GB" sz="2400" dirty="0" smtClean="0">
                <a:solidFill>
                  <a:schemeClr val="accent2"/>
                </a:solidFill>
                <a:sym typeface="Symbol" pitchFamily="18" charset="2"/>
              </a:rPr>
              <a:t>IE6+</a:t>
            </a:r>
            <a:r>
              <a:rPr lang="en-GB" sz="2400" dirty="0" smtClean="0">
                <a:sym typeface="Symbol" pitchFamily="18" charset="2"/>
              </a:rPr>
              <a:t> </a:t>
            </a:r>
            <a:r>
              <a:rPr lang="en-GB" sz="2400" dirty="0">
                <a:sym typeface="Symbol" pitchFamily="18" charset="2"/>
              </a:rPr>
              <a:t>reproduces this </a:t>
            </a:r>
            <a:r>
              <a:rPr lang="en-GB" sz="2400" i="1" dirty="0">
                <a:sym typeface="Symbol" pitchFamily="18" charset="2"/>
              </a:rPr>
              <a:t>feature</a:t>
            </a:r>
            <a:r>
              <a:rPr lang="en-GB" sz="2400" dirty="0">
                <a:sym typeface="Symbol" pitchFamily="18" charset="2"/>
              </a:rPr>
              <a:t> in ‘Quirks’ mode</a:t>
            </a:r>
            <a:br>
              <a:rPr lang="en-GB" sz="2400" dirty="0">
                <a:sym typeface="Symbol" pitchFamily="18" charset="2"/>
              </a:rPr>
            </a:br>
            <a:r>
              <a:rPr lang="en-GB" sz="2400" i="1" dirty="0">
                <a:sym typeface="Symbol" pitchFamily="18" charset="2"/>
              </a:rPr>
              <a:t>E.g.</a:t>
            </a:r>
            <a:r>
              <a:rPr lang="en-GB" sz="2400" dirty="0">
                <a:sym typeface="Symbol" pitchFamily="18" charset="2"/>
              </a:rPr>
              <a:t> XHTML document with </a:t>
            </a:r>
            <a:r>
              <a:rPr lang="en-GB" sz="2400" b="1" i="1" dirty="0">
                <a:sym typeface="Symbol" pitchFamily="18" charset="2"/>
              </a:rPr>
              <a:t>anything </a:t>
            </a:r>
            <a:r>
              <a:rPr lang="en-GB" sz="2400" b="1" i="1" dirty="0" smtClean="0">
                <a:sym typeface="Symbol" pitchFamily="18" charset="2"/>
              </a:rPr>
              <a:t>except </a:t>
            </a:r>
            <a:r>
              <a:rPr lang="en-GB" sz="2400" dirty="0" smtClean="0">
                <a:sym typeface="Symbol" pitchFamily="18" charset="2"/>
              </a:rPr>
              <a:t>a </a:t>
            </a:r>
            <a:r>
              <a:rPr lang="en-GB" sz="2400" dirty="0">
                <a:sym typeface="Symbol" pitchFamily="18" charset="2"/>
              </a:rPr>
              <a:t>valid </a:t>
            </a:r>
            <a:r>
              <a:rPr lang="en-GB" sz="2400" dirty="0" err="1">
                <a:sym typeface="Symbol" pitchFamily="18" charset="2"/>
              </a:rPr>
              <a:t>DOCTYYPE</a:t>
            </a:r>
            <a:r>
              <a:rPr lang="en-GB" sz="2400" dirty="0">
                <a:sym typeface="Symbol" pitchFamily="18" charset="2"/>
              </a:rPr>
              <a:t> on the 1</a:t>
            </a:r>
            <a:r>
              <a:rPr lang="en-GB" sz="2400" baseline="30000" dirty="0">
                <a:sym typeface="Symbol" pitchFamily="18" charset="2"/>
              </a:rPr>
              <a:t>st</a:t>
            </a:r>
            <a:r>
              <a:rPr lang="en-GB" sz="2400" dirty="0">
                <a:sym typeface="Symbol" pitchFamily="18" charset="2"/>
              </a:rPr>
              <a:t> line</a:t>
            </a:r>
          </a:p>
          <a:p>
            <a:pPr lvl="1">
              <a:lnSpc>
                <a:spcPct val="90000"/>
              </a:lnSpc>
            </a:pPr>
            <a:r>
              <a:rPr lang="en-GB" sz="2000" i="1" dirty="0">
                <a:sym typeface="Symbol" pitchFamily="18" charset="2"/>
              </a:rPr>
              <a:t>E.g. </a:t>
            </a:r>
            <a:r>
              <a:rPr lang="en-GB" sz="2000" dirty="0" smtClean="0">
                <a:sym typeface="Symbol" pitchFamily="18" charset="2"/>
              </a:rPr>
              <a:t>an empty line, a space, an invalid DOCTYPE, an </a:t>
            </a:r>
            <a:r>
              <a:rPr lang="en-GB" sz="2000" dirty="0">
                <a:sym typeface="Symbol" pitchFamily="18" charset="2"/>
              </a:rPr>
              <a:t>XML </a:t>
            </a:r>
            <a:r>
              <a:rPr lang="en-GB" sz="2000" dirty="0" err="1">
                <a:sym typeface="Symbol" pitchFamily="18" charset="2"/>
              </a:rPr>
              <a:t>prolog</a:t>
            </a:r>
            <a:r>
              <a:rPr lang="en-GB" sz="2000" dirty="0">
                <a:sym typeface="Symbol" pitchFamily="18" charset="2"/>
              </a:rPr>
              <a:t> </a:t>
            </a:r>
            <a:r>
              <a:rPr lang="en-GB" sz="2000" dirty="0" smtClean="0">
                <a:sym typeface="Symbol" pitchFamily="18" charset="2"/>
              </a:rPr>
              <a:t/>
            </a:r>
            <a:br>
              <a:rPr lang="en-GB" sz="2000" dirty="0" smtClean="0">
                <a:sym typeface="Symbol" pitchFamily="18" charset="2"/>
              </a:rPr>
            </a:br>
            <a:r>
              <a:rPr lang="en-GB" sz="1800" b="1" dirty="0" smtClean="0">
                <a:latin typeface="Courier New" pitchFamily="49" charset="0"/>
                <a:sym typeface="Symbol" pitchFamily="18" charset="2"/>
              </a:rPr>
              <a:t>&lt;</a:t>
            </a:r>
            <a:r>
              <a:rPr lang="en-GB" sz="1800" b="1" dirty="0" smtClean="0">
                <a:latin typeface="Courier New" pitchFamily="49" charset="0"/>
              </a:rPr>
              <a:t>?</a:t>
            </a:r>
            <a:r>
              <a:rPr lang="en-GB" sz="1800" b="1" dirty="0">
                <a:latin typeface="Courier New" pitchFamily="49" charset="0"/>
              </a:rPr>
              <a:t>xml version="1.0"?&gt;</a:t>
            </a: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1853CEC9-F521-413E-AC91-DA6B0CE83AEC}" type="slidenum">
              <a:rPr lang="en-GB"/>
              <a:pPr/>
              <a:t>39</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9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09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099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99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099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099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99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09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3362" name="TPQuestion"/>
          <p:cNvSpPr>
            <a:spLocks noGrp="1" noChangeArrowheads="1"/>
          </p:cNvSpPr>
          <p:nvPr>
            <p:ph type="title"/>
          </p:nvPr>
        </p:nvSpPr>
        <p:spPr>
          <a:xfrm>
            <a:off x="685800" y="228600"/>
            <a:ext cx="7772400" cy="1905000"/>
          </a:xfrm>
          <a:ln/>
        </p:spPr>
        <p:txBody>
          <a:bodyPr>
            <a:normAutofit/>
          </a:bodyPr>
          <a:lstStyle/>
          <a:p>
            <a:r>
              <a:rPr lang="en-GB" sz="3700" dirty="0"/>
              <a:t>Have you </a:t>
            </a:r>
            <a:r>
              <a:rPr lang="en-GB" sz="3700" dirty="0" smtClean="0"/>
              <a:t>decided upon your </a:t>
            </a:r>
            <a:r>
              <a:rPr lang="en-GB" sz="3700" dirty="0"/>
              <a:t>project group? (Deadline for self-made groups </a:t>
            </a:r>
            <a:r>
              <a:rPr lang="en-GB" sz="3700" dirty="0" smtClean="0"/>
              <a:t>was today...)</a:t>
            </a:r>
            <a:endParaRPr lang="en-GB" sz="3700" dirty="0"/>
          </a:p>
        </p:txBody>
      </p:sp>
      <p:sp>
        <p:nvSpPr>
          <p:cNvPr id="6"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7" name="Slide Number Placeholder 5"/>
          <p:cNvSpPr>
            <a:spLocks noGrp="1"/>
          </p:cNvSpPr>
          <p:nvPr>
            <p:ph type="sldNum" sz="quarter" idx="12"/>
          </p:nvPr>
        </p:nvSpPr>
        <p:spPr/>
        <p:txBody>
          <a:bodyPr/>
          <a:lstStyle/>
          <a:p>
            <a:fld id="{B3298A2D-E1F1-4851-9743-4171EA426B82}" type="slidenum">
              <a:rPr lang="en-GB"/>
              <a:pPr/>
              <a:t>4</a:t>
            </a:fld>
            <a:endParaRPr lang="en-GB"/>
          </a:p>
        </p:txBody>
      </p:sp>
      <p:sp>
        <p:nvSpPr>
          <p:cNvPr id="783365" name="vote">
            <a:hlinkClick r:id="rId6" action="ppaction://program"/>
          </p:cNvPr>
          <p:cNvSpPr>
            <a:spLocks noChangeArrowheads="1"/>
          </p:cNvSpPr>
          <p:nvPr/>
        </p:nvSpPr>
        <p:spPr bwMode="auto">
          <a:xfrm>
            <a:off x="8229600" y="5943600"/>
            <a:ext cx="914400" cy="914400"/>
          </a:xfrm>
          <a:prstGeom prst="rect">
            <a:avLst/>
          </a:prstGeom>
          <a:noFill/>
          <a:ln w="12700">
            <a:noFill/>
            <a:miter lim="800000"/>
            <a:headEnd/>
            <a:tailEnd/>
          </a:ln>
          <a:effectLst/>
        </p:spPr>
        <p:txBody>
          <a:bodyPr wrap="none" anchor="ctr"/>
          <a:lstStyle/>
          <a:p>
            <a:endParaRPr lang="en-GB"/>
          </a:p>
        </p:txBody>
      </p:sp>
      <p:graphicFrame>
        <p:nvGraphicFramePr>
          <p:cNvPr id="8" name="TPChart"/>
          <p:cNvGraphicFramePr>
            <a:graphicFrameLocks noChangeAspect="1"/>
          </p:cNvGraphicFramePr>
          <p:nvPr/>
        </p:nvGraphicFramePr>
        <p:xfrm>
          <a:off x="3714744" y="2054732"/>
          <a:ext cx="5441956" cy="4739768"/>
        </p:xfrm>
        <a:graphic>
          <a:graphicData uri="http://schemas.openxmlformats.org/presentationml/2006/ole">
            <p:oleObj spid="_x0000_s1124354" name="Chart" r:id="rId7" imgW="4724319" imgH="4114719" progId="MSGraph.Chart.8">
              <p:embed followColorScheme="full"/>
            </p:oleObj>
          </a:graphicData>
        </a:graphic>
      </p:graphicFrame>
      <p:sp>
        <p:nvSpPr>
          <p:cNvPr id="783363" name="TPAnswers"/>
          <p:cNvSpPr>
            <a:spLocks noGrp="1" noChangeArrowheads="1"/>
          </p:cNvSpPr>
          <p:nvPr>
            <p:ph idx="1"/>
            <p:custDataLst>
              <p:tags r:id="rId3"/>
            </p:custDataLst>
          </p:nvPr>
        </p:nvSpPr>
        <p:spPr>
          <a:xfrm>
            <a:off x="685800" y="2349500"/>
            <a:ext cx="7772400" cy="3816350"/>
          </a:xfrm>
          <a:ln/>
        </p:spPr>
        <p:txBody>
          <a:bodyPr>
            <a:noAutofit/>
          </a:bodyPr>
          <a:lstStyle/>
          <a:p>
            <a:pPr marL="514350" indent="-514350">
              <a:buFontTx/>
              <a:buAutoNum type="arabicPeriod"/>
            </a:pPr>
            <a:r>
              <a:rPr lang="en-GB" dirty="0"/>
              <a:t> </a:t>
            </a:r>
            <a:r>
              <a:rPr lang="en-GB" dirty="0" smtClean="0"/>
              <a:t>Yes</a:t>
            </a:r>
            <a:endParaRPr lang="en-GB" dirty="0"/>
          </a:p>
          <a:p>
            <a:pPr marL="514350" indent="-514350">
              <a:buFontTx/>
              <a:buAutoNum type="arabicPeriod"/>
            </a:pPr>
            <a:r>
              <a:rPr lang="en-GB" dirty="0"/>
              <a:t> </a:t>
            </a:r>
            <a:r>
              <a:rPr lang="en-GB" dirty="0" smtClean="0"/>
              <a:t>No</a:t>
            </a:r>
            <a:endParaRPr lang="en-GB"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685800" y="228600"/>
            <a:ext cx="7772400" cy="838200"/>
          </a:xfrm>
          <a:ln/>
        </p:spPr>
        <p:txBody>
          <a:bodyPr/>
          <a:lstStyle/>
          <a:p>
            <a:r>
              <a:rPr lang="en-GB" sz="3200"/>
              <a:t>XHTML as valid XML documents</a:t>
            </a:r>
          </a:p>
        </p:txBody>
      </p:sp>
      <p:sp>
        <p:nvSpPr>
          <p:cNvPr id="476163" name="Rectangle 3"/>
          <p:cNvSpPr>
            <a:spLocks noGrp="1" noChangeArrowheads="1"/>
          </p:cNvSpPr>
          <p:nvPr>
            <p:ph idx="1"/>
          </p:nvPr>
        </p:nvSpPr>
        <p:spPr>
          <a:xfrm>
            <a:off x="533400" y="1219200"/>
            <a:ext cx="8077200" cy="4876800"/>
          </a:xfrm>
          <a:ln/>
        </p:spPr>
        <p:txBody>
          <a:bodyPr/>
          <a:lstStyle/>
          <a:p>
            <a:pPr>
              <a:lnSpc>
                <a:spcPct val="90000"/>
              </a:lnSpc>
            </a:pPr>
            <a:r>
              <a:rPr lang="en-GB" sz="2800" dirty="0"/>
              <a:t>XHTML was (eventually) supposed to replace HTML.</a:t>
            </a:r>
          </a:p>
          <a:p>
            <a:pPr lvl="1">
              <a:lnSpc>
                <a:spcPct val="90000"/>
              </a:lnSpc>
            </a:pPr>
            <a:r>
              <a:rPr lang="en-GB" sz="2400" dirty="0"/>
              <a:t>Valid XHTML documents are </a:t>
            </a:r>
            <a:r>
              <a:rPr lang="en-GB" sz="2400" i="1" dirty="0"/>
              <a:t>also</a:t>
            </a:r>
            <a:r>
              <a:rPr lang="en-GB" sz="2400" dirty="0"/>
              <a:t> valid XML documents</a:t>
            </a:r>
          </a:p>
          <a:p>
            <a:pPr lvl="2">
              <a:lnSpc>
                <a:spcPct val="90000"/>
              </a:lnSpc>
            </a:pPr>
            <a:r>
              <a:rPr lang="en-GB" sz="2000" dirty="0"/>
              <a:t>(we follow the XML rules)</a:t>
            </a:r>
          </a:p>
          <a:p>
            <a:pPr lvl="1">
              <a:lnSpc>
                <a:spcPct val="90000"/>
              </a:lnSpc>
              <a:buFontTx/>
              <a:buNone/>
            </a:pPr>
            <a:r>
              <a:rPr lang="en-GB" sz="2400" dirty="0"/>
              <a:t>…as long as the </a:t>
            </a:r>
            <a:r>
              <a:rPr lang="en-GB" sz="2400" u="sng" dirty="0"/>
              <a:t>1</a:t>
            </a:r>
            <a:r>
              <a:rPr lang="en-GB" sz="2400" u="sng" baseline="30000" dirty="0"/>
              <a:t>st</a:t>
            </a:r>
            <a:r>
              <a:rPr lang="en-GB" sz="2400" u="sng" dirty="0"/>
              <a:t> line</a:t>
            </a:r>
            <a:r>
              <a:rPr lang="en-GB" sz="2400" dirty="0"/>
              <a:t> in the XHTML file is an XML </a:t>
            </a:r>
            <a:r>
              <a:rPr lang="en-GB" sz="2400" dirty="0" err="1"/>
              <a:t>prolog</a:t>
            </a:r>
            <a:r>
              <a:rPr lang="en-GB" sz="2400" dirty="0"/>
              <a:t> like the following:</a:t>
            </a:r>
          </a:p>
          <a:p>
            <a:pPr lvl="1">
              <a:lnSpc>
                <a:spcPct val="90000"/>
              </a:lnSpc>
              <a:buFontTx/>
              <a:buNone/>
            </a:pPr>
            <a:r>
              <a:rPr lang="en-GB" sz="2000" b="1" dirty="0">
                <a:solidFill>
                  <a:schemeClr val="accent2"/>
                </a:solidFill>
                <a:latin typeface="Courier New" pitchFamily="49" charset="0"/>
              </a:rPr>
              <a:t>	&lt;?xml version="1.0" encoding="ISO-8859-1"?&gt;</a:t>
            </a:r>
          </a:p>
          <a:p>
            <a:pPr lvl="1">
              <a:lnSpc>
                <a:spcPct val="90000"/>
              </a:lnSpc>
            </a:pPr>
            <a:r>
              <a:rPr lang="en-GB" sz="2400" dirty="0"/>
              <a:t>This tells the </a:t>
            </a:r>
            <a:r>
              <a:rPr lang="en-GB" sz="2400" i="1" dirty="0"/>
              <a:t>XML</a:t>
            </a:r>
            <a:r>
              <a:rPr lang="en-GB" sz="2400" dirty="0"/>
              <a:t> parser a few things about the document and is </a:t>
            </a:r>
            <a:r>
              <a:rPr lang="en-GB" sz="2400" u="sng" dirty="0"/>
              <a:t>mandatory</a:t>
            </a:r>
            <a:r>
              <a:rPr lang="en-GB" sz="2400" dirty="0"/>
              <a:t> for an XML document</a:t>
            </a:r>
          </a:p>
          <a:p>
            <a:pPr lvl="1">
              <a:lnSpc>
                <a:spcPct val="90000"/>
              </a:lnSpc>
              <a:buFontTx/>
              <a:buNone/>
            </a:pPr>
            <a:r>
              <a:rPr lang="en-GB" sz="2400" dirty="0"/>
              <a:t>…	but browsers are not XML parsers &amp; the XML </a:t>
            </a:r>
            <a:r>
              <a:rPr lang="en-GB" sz="2400" dirty="0" err="1"/>
              <a:t>prolog</a:t>
            </a:r>
            <a:r>
              <a:rPr lang="en-GB" sz="2400" dirty="0"/>
              <a:t> is </a:t>
            </a:r>
            <a:r>
              <a:rPr lang="en-GB" sz="2400" i="1" dirty="0">
                <a:hlinkClick r:id="rId4"/>
              </a:rPr>
              <a:t>optional</a:t>
            </a:r>
            <a:r>
              <a:rPr lang="en-GB" sz="2400" dirty="0"/>
              <a:t> in XHTML!</a:t>
            </a:r>
          </a:p>
        </p:txBody>
      </p:sp>
      <p:sp>
        <p:nvSpPr>
          <p:cNvPr id="7"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8" name="Slide Number Placeholder 5"/>
          <p:cNvSpPr>
            <a:spLocks noGrp="1"/>
          </p:cNvSpPr>
          <p:nvPr>
            <p:ph type="sldNum" sz="quarter" idx="12"/>
          </p:nvPr>
        </p:nvSpPr>
        <p:spPr/>
        <p:txBody>
          <a:bodyPr/>
          <a:lstStyle/>
          <a:p>
            <a:fld id="{F7D333A0-6CC4-4AD4-9D3B-5D3F069AB0B5}" type="slidenum">
              <a:rPr lang="en-GB"/>
              <a:pPr/>
              <a:t>40</a:t>
            </a:fld>
            <a:endParaRPr lang="en-GB"/>
          </a:p>
        </p:txBody>
      </p:sp>
      <p:sp>
        <p:nvSpPr>
          <p:cNvPr id="476164" name="Rectangle 4"/>
          <p:cNvSpPr>
            <a:spLocks noChangeArrowheads="1"/>
          </p:cNvSpPr>
          <p:nvPr/>
        </p:nvSpPr>
        <p:spPr bwMode="auto">
          <a:xfrm>
            <a:off x="5959475" y="3568703"/>
            <a:ext cx="1511300" cy="288925"/>
          </a:xfrm>
          <a:prstGeom prst="rect">
            <a:avLst/>
          </a:prstGeom>
          <a:noFill/>
          <a:ln w="9525" cap="rnd">
            <a:solidFill>
              <a:schemeClr val="tx1"/>
            </a:solidFill>
            <a:prstDash val="sysDot"/>
            <a:miter lim="800000"/>
            <a:headEnd/>
            <a:tailEnd/>
          </a:ln>
          <a:effectLst/>
        </p:spPr>
        <p:txBody>
          <a:bodyPr wrap="none" anchor="ctr"/>
          <a:lstStyle/>
          <a:p>
            <a:endParaRPr lang="en-GB"/>
          </a:p>
        </p:txBody>
      </p:sp>
      <p:sp>
        <p:nvSpPr>
          <p:cNvPr id="476165" name="AutoShape 5"/>
          <p:cNvSpPr>
            <a:spLocks/>
          </p:cNvSpPr>
          <p:nvPr/>
        </p:nvSpPr>
        <p:spPr bwMode="auto">
          <a:xfrm>
            <a:off x="5929322" y="2357430"/>
            <a:ext cx="2909878" cy="500066"/>
          </a:xfrm>
          <a:prstGeom prst="borderCallout3">
            <a:avLst>
              <a:gd name="adj1" fmla="val 18750"/>
              <a:gd name="adj2" fmla="val 102037"/>
              <a:gd name="adj3" fmla="val 18750"/>
              <a:gd name="adj4" fmla="val 102588"/>
              <a:gd name="adj5" fmla="val 130731"/>
              <a:gd name="adj6" fmla="val 102588"/>
              <a:gd name="adj7" fmla="val 245739"/>
              <a:gd name="adj8" fmla="val 52983"/>
            </a:avLst>
          </a:prstGeom>
          <a:solidFill>
            <a:schemeClr val="bg1">
              <a:alpha val="69000"/>
            </a:schemeClr>
          </a:solidFill>
          <a:ln w="9525" cap="rnd">
            <a:solidFill>
              <a:schemeClr val="tx1"/>
            </a:solidFill>
            <a:prstDash val="sysDot"/>
            <a:miter lim="800000"/>
            <a:headEnd/>
            <a:tailEnd/>
          </a:ln>
          <a:effectLst/>
        </p:spPr>
        <p:txBody>
          <a:bodyPr/>
          <a:lstStyle/>
          <a:p>
            <a:pPr algn="l"/>
            <a:r>
              <a:rPr lang="en-GB" sz="1400" i="0" dirty="0">
                <a:solidFill>
                  <a:schemeClr val="tx1"/>
                </a:solidFill>
                <a:latin typeface="Verdana" pitchFamily="34" charset="0"/>
              </a:rPr>
              <a:t>This is the </a:t>
            </a:r>
            <a:r>
              <a:rPr lang="en-GB" sz="1400" dirty="0">
                <a:solidFill>
                  <a:schemeClr val="tx1"/>
                </a:solidFill>
                <a:latin typeface="Verdana" pitchFamily="34" charset="0"/>
              </a:rPr>
              <a:t>XML </a:t>
            </a:r>
            <a:r>
              <a:rPr lang="en-GB" sz="1400" i="0" dirty="0">
                <a:solidFill>
                  <a:schemeClr val="tx1"/>
                </a:solidFill>
                <a:latin typeface="Verdana" pitchFamily="34" charset="0"/>
              </a:rPr>
              <a:t>document encoding. </a:t>
            </a:r>
            <a:r>
              <a:rPr lang="en-GB" sz="1400" i="0" u="sng" dirty="0">
                <a:solidFill>
                  <a:schemeClr val="tx1"/>
                </a:solidFill>
                <a:latin typeface="Verdana" pitchFamily="34" charset="0"/>
              </a:rPr>
              <a:t>We</a:t>
            </a:r>
            <a:r>
              <a:rPr lang="en-GB" sz="1400" i="0" dirty="0">
                <a:solidFill>
                  <a:schemeClr val="tx1"/>
                </a:solidFill>
                <a:latin typeface="Verdana" pitchFamily="34" charset="0"/>
              </a:rPr>
              <a:t> use a </a:t>
            </a:r>
            <a:r>
              <a:rPr lang="en-GB" sz="1400" b="1" i="0" dirty="0">
                <a:solidFill>
                  <a:schemeClr val="tx1"/>
                </a:solidFill>
                <a:latin typeface="Courier New" pitchFamily="49" charset="0"/>
              </a:rPr>
              <a:t>META</a:t>
            </a:r>
            <a:r>
              <a:rPr lang="en-GB" sz="1400" i="0" dirty="0">
                <a:solidFill>
                  <a:schemeClr val="tx1"/>
                </a:solidFill>
                <a:latin typeface="Verdana" pitchFamily="34" charset="0"/>
              </a:rPr>
              <a:t> tag.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6164"/>
                                        </p:tgtEl>
                                        <p:attrNameLst>
                                          <p:attrName>style.visibility</p:attrName>
                                        </p:attrNameLst>
                                      </p:cBhvr>
                                      <p:to>
                                        <p:strVal val="visible"/>
                                      </p:to>
                                    </p:set>
                                    <p:animEffect transition="in" filter="wipe(left)">
                                      <p:cBhvr>
                                        <p:cTn id="7" dur="500"/>
                                        <p:tgtEl>
                                          <p:spTgt spid="4761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6165"/>
                                        </p:tgtEl>
                                        <p:attrNameLst>
                                          <p:attrName>style.visibility</p:attrName>
                                        </p:attrNameLst>
                                      </p:cBhvr>
                                      <p:to>
                                        <p:strVal val="visible"/>
                                      </p:to>
                                    </p:set>
                                    <p:animEffect transition="in" filter="wipe(down)">
                                      <p:cBhvr>
                                        <p:cTn id="11" dur="500"/>
                                        <p:tgtEl>
                                          <p:spTgt spid="47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animBg="1"/>
      <p:bldP spid="47616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685800" y="228600"/>
            <a:ext cx="7772400" cy="896938"/>
          </a:xfrm>
          <a:ln/>
        </p:spPr>
        <p:txBody>
          <a:bodyPr/>
          <a:lstStyle/>
          <a:p>
            <a:r>
              <a:rPr lang="en-GB"/>
              <a:t>So what?</a:t>
            </a:r>
          </a:p>
        </p:txBody>
      </p:sp>
      <p:sp>
        <p:nvSpPr>
          <p:cNvPr id="478211" name="Rectangle 3"/>
          <p:cNvSpPr>
            <a:spLocks noGrp="1" noChangeArrowheads="1"/>
          </p:cNvSpPr>
          <p:nvPr>
            <p:ph idx="1"/>
          </p:nvPr>
        </p:nvSpPr>
        <p:spPr>
          <a:xfrm>
            <a:off x="304800" y="1268413"/>
            <a:ext cx="8534400" cy="4827587"/>
          </a:xfrm>
          <a:ln/>
        </p:spPr>
        <p:txBody>
          <a:bodyPr/>
          <a:lstStyle/>
          <a:p>
            <a:pPr marL="363538" indent="-363538">
              <a:lnSpc>
                <a:spcPct val="90000"/>
              </a:lnSpc>
            </a:pPr>
            <a:r>
              <a:rPr lang="en-GB" dirty="0"/>
              <a:t>We don't </a:t>
            </a:r>
            <a:r>
              <a:rPr lang="en-GB" dirty="0" smtClean="0"/>
              <a:t>have to bother </a:t>
            </a:r>
            <a:r>
              <a:rPr lang="en-GB" dirty="0"/>
              <a:t>about it as current browsers </a:t>
            </a:r>
            <a:r>
              <a:rPr lang="en-GB" i="1" dirty="0"/>
              <a:t>except</a:t>
            </a:r>
            <a:r>
              <a:rPr lang="en-GB" dirty="0"/>
              <a:t> </a:t>
            </a:r>
            <a:r>
              <a:rPr lang="en-GB" dirty="0">
                <a:hlinkClick r:id="rId4"/>
              </a:rPr>
              <a:t>Opera</a:t>
            </a:r>
            <a:r>
              <a:rPr lang="en-GB" dirty="0"/>
              <a:t> and </a:t>
            </a:r>
            <a:r>
              <a:rPr lang="en-GB" dirty="0">
                <a:hlinkClick r:id="rId5"/>
              </a:rPr>
              <a:t>Mozilla</a:t>
            </a:r>
            <a:r>
              <a:rPr lang="en-GB" dirty="0"/>
              <a:t> </a:t>
            </a:r>
            <a:r>
              <a:rPr lang="en-GB" b="1" dirty="0"/>
              <a:t>don’t understand XHTML as XML!</a:t>
            </a:r>
          </a:p>
          <a:p>
            <a:pPr marL="906463" lvl="1" indent="-363538">
              <a:lnSpc>
                <a:spcPct val="90000"/>
              </a:lnSpc>
            </a:pPr>
            <a:r>
              <a:rPr lang="en-GB" dirty="0"/>
              <a:t>Serve an XHTML document as an XML ‘MIME type’ to Internet Explorer and it chokes!</a:t>
            </a:r>
          </a:p>
          <a:p>
            <a:pPr marL="1347788" lvl="2" indent="-261938">
              <a:lnSpc>
                <a:spcPct val="90000"/>
              </a:lnSpc>
            </a:pPr>
            <a:r>
              <a:rPr lang="en-GB" dirty="0"/>
              <a:t>The ‘MIME type’ tells the browser what kind of document it is</a:t>
            </a:r>
          </a:p>
          <a:p>
            <a:pPr marL="1755775" lvl="3">
              <a:lnSpc>
                <a:spcPct val="90000"/>
              </a:lnSpc>
            </a:pPr>
            <a:r>
              <a:rPr lang="en-GB" dirty="0">
                <a:solidFill>
                  <a:schemeClr val="hlink"/>
                </a:solidFill>
              </a:rPr>
              <a:t>HTML</a:t>
            </a:r>
            <a:r>
              <a:rPr lang="en-GB" dirty="0"/>
              <a:t> is ‘</a:t>
            </a:r>
            <a:r>
              <a:rPr lang="en-GB" dirty="0">
                <a:solidFill>
                  <a:schemeClr val="hlink"/>
                </a:solidFill>
              </a:rPr>
              <a:t>text/html</a:t>
            </a:r>
            <a:r>
              <a:rPr lang="en-GB" dirty="0"/>
              <a:t>’ (</a:t>
            </a:r>
            <a:r>
              <a:rPr lang="en-GB" dirty="0">
                <a:hlinkClick r:id="rId6"/>
              </a:rPr>
              <a:t>url</a:t>
            </a:r>
            <a:r>
              <a:rPr lang="en-GB" dirty="0"/>
              <a:t>)</a:t>
            </a:r>
          </a:p>
          <a:p>
            <a:pPr marL="1755775" lvl="3">
              <a:lnSpc>
                <a:spcPct val="90000"/>
              </a:lnSpc>
            </a:pPr>
            <a:r>
              <a:rPr lang="en-GB" dirty="0">
                <a:solidFill>
                  <a:schemeClr val="folHlink"/>
                </a:solidFill>
              </a:rPr>
              <a:t>XML</a:t>
            </a:r>
            <a:r>
              <a:rPr lang="en-GB" dirty="0"/>
              <a:t> is ‘</a:t>
            </a:r>
            <a:r>
              <a:rPr lang="en-GB" dirty="0">
                <a:solidFill>
                  <a:schemeClr val="folHlink"/>
                </a:solidFill>
              </a:rPr>
              <a:t>application/xml</a:t>
            </a:r>
            <a:r>
              <a:rPr lang="en-GB" dirty="0"/>
              <a:t>’ (</a:t>
            </a:r>
            <a:r>
              <a:rPr lang="en-GB" dirty="0">
                <a:hlinkClick r:id="rId7"/>
              </a:rPr>
              <a:t>url</a:t>
            </a:r>
            <a:r>
              <a:rPr lang="en-GB" dirty="0"/>
              <a:t>)</a:t>
            </a:r>
          </a:p>
          <a:p>
            <a:pPr marL="1755775" lvl="3">
              <a:lnSpc>
                <a:spcPct val="90000"/>
              </a:lnSpc>
            </a:pPr>
            <a:r>
              <a:rPr lang="en-GB" dirty="0">
                <a:solidFill>
                  <a:srgbClr val="FF9900"/>
                </a:solidFill>
              </a:rPr>
              <a:t>XHTML</a:t>
            </a:r>
            <a:r>
              <a:rPr lang="en-GB" dirty="0"/>
              <a:t> is ‘</a:t>
            </a:r>
            <a:r>
              <a:rPr lang="en-GB" dirty="0">
                <a:solidFill>
                  <a:srgbClr val="FF9900"/>
                </a:solidFill>
              </a:rPr>
              <a:t>application/</a:t>
            </a:r>
            <a:r>
              <a:rPr lang="en-GB" dirty="0" err="1">
                <a:solidFill>
                  <a:srgbClr val="FF9900"/>
                </a:solidFill>
              </a:rPr>
              <a:t>xhtml+xml</a:t>
            </a:r>
            <a:r>
              <a:rPr lang="en-GB" dirty="0"/>
              <a:t>’ (</a:t>
            </a:r>
            <a:r>
              <a:rPr lang="en-GB" dirty="0">
                <a:hlinkClick r:id="rId8"/>
              </a:rPr>
              <a:t>url</a:t>
            </a:r>
            <a:r>
              <a:rPr lang="en-GB" dirty="0"/>
              <a:t>)</a:t>
            </a:r>
          </a:p>
          <a:p>
            <a:pPr marL="1347788" lvl="2" indent="-261938">
              <a:lnSpc>
                <a:spcPct val="90000"/>
              </a:lnSpc>
            </a:pPr>
            <a:r>
              <a:rPr lang="en-GB" dirty="0"/>
              <a:t>See ‘</a:t>
            </a:r>
            <a:r>
              <a:rPr lang="en-GB" dirty="0">
                <a:hlinkClick r:id="rId9"/>
              </a:rPr>
              <a:t>XHTML considered harmful</a:t>
            </a:r>
            <a:r>
              <a:rPr lang="en-GB" dirty="0"/>
              <a:t>’</a:t>
            </a: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55E323E8-F9A9-4216-9117-D61E34503FF8}" type="slidenum">
              <a:rPr lang="en-GB"/>
              <a:pPr/>
              <a:t>41</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wipe(up)">
                                      <p:cBhvr>
                                        <p:cTn id="7" dur="500"/>
                                        <p:tgtEl>
                                          <p:spTgt spid="478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8211">
                                            <p:txEl>
                                              <p:pRg st="1" end="1"/>
                                            </p:txEl>
                                          </p:spTgt>
                                        </p:tgtEl>
                                        <p:attrNameLst>
                                          <p:attrName>style.visibility</p:attrName>
                                        </p:attrNameLst>
                                      </p:cBhvr>
                                      <p:to>
                                        <p:strVal val="visible"/>
                                      </p:to>
                                    </p:set>
                                    <p:animEffect transition="in" filter="wipe(up)">
                                      <p:cBhvr>
                                        <p:cTn id="12" dur="500"/>
                                        <p:tgtEl>
                                          <p:spTgt spid="478211">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78211">
                                            <p:txEl>
                                              <p:pRg st="2" end="2"/>
                                            </p:txEl>
                                          </p:spTgt>
                                        </p:tgtEl>
                                        <p:attrNameLst>
                                          <p:attrName>style.visibility</p:attrName>
                                        </p:attrNameLst>
                                      </p:cBhvr>
                                      <p:to>
                                        <p:strVal val="visible"/>
                                      </p:to>
                                    </p:set>
                                    <p:animEffect transition="in" filter="wipe(up)">
                                      <p:cBhvr>
                                        <p:cTn id="15" dur="500"/>
                                        <p:tgtEl>
                                          <p:spTgt spid="478211">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78211">
                                            <p:txEl>
                                              <p:pRg st="3" end="3"/>
                                            </p:txEl>
                                          </p:spTgt>
                                        </p:tgtEl>
                                        <p:attrNameLst>
                                          <p:attrName>style.visibility</p:attrName>
                                        </p:attrNameLst>
                                      </p:cBhvr>
                                      <p:to>
                                        <p:strVal val="visible"/>
                                      </p:to>
                                    </p:set>
                                    <p:animEffect transition="in" filter="wipe(up)">
                                      <p:cBhvr>
                                        <p:cTn id="18" dur="500"/>
                                        <p:tgtEl>
                                          <p:spTgt spid="478211">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8211">
                                            <p:txEl>
                                              <p:pRg st="4" end="4"/>
                                            </p:txEl>
                                          </p:spTgt>
                                        </p:tgtEl>
                                        <p:attrNameLst>
                                          <p:attrName>style.visibility</p:attrName>
                                        </p:attrNameLst>
                                      </p:cBhvr>
                                      <p:to>
                                        <p:strVal val="visible"/>
                                      </p:to>
                                    </p:set>
                                    <p:animEffect transition="in" filter="wipe(up)">
                                      <p:cBhvr>
                                        <p:cTn id="21" dur="500"/>
                                        <p:tgtEl>
                                          <p:spTgt spid="478211">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78211">
                                            <p:txEl>
                                              <p:pRg st="5" end="5"/>
                                            </p:txEl>
                                          </p:spTgt>
                                        </p:tgtEl>
                                        <p:attrNameLst>
                                          <p:attrName>style.visibility</p:attrName>
                                        </p:attrNameLst>
                                      </p:cBhvr>
                                      <p:to>
                                        <p:strVal val="visible"/>
                                      </p:to>
                                    </p:set>
                                    <p:animEffect transition="in" filter="wipe(up)">
                                      <p:cBhvr>
                                        <p:cTn id="24" dur="500"/>
                                        <p:tgtEl>
                                          <p:spTgt spid="4782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78211">
                                            <p:txEl>
                                              <p:pRg st="6" end="6"/>
                                            </p:txEl>
                                          </p:spTgt>
                                        </p:tgtEl>
                                        <p:attrNameLst>
                                          <p:attrName>style.visibility</p:attrName>
                                        </p:attrNameLst>
                                      </p:cBhvr>
                                      <p:to>
                                        <p:strVal val="visible"/>
                                      </p:to>
                                    </p:set>
                                    <p:animEffect transition="in" filter="wipe(up)">
                                      <p:cBhvr>
                                        <p:cTn id="29" dur="500"/>
                                        <p:tgtEl>
                                          <p:spTgt spid="478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ln/>
        </p:spPr>
        <p:txBody>
          <a:bodyPr/>
          <a:lstStyle/>
          <a:p>
            <a:r>
              <a:rPr lang="en-GB"/>
              <a:t>So???</a:t>
            </a:r>
          </a:p>
        </p:txBody>
      </p:sp>
      <p:sp>
        <p:nvSpPr>
          <p:cNvPr id="592899" name="Rectangle 3"/>
          <p:cNvSpPr>
            <a:spLocks noGrp="1" noChangeArrowheads="1"/>
          </p:cNvSpPr>
          <p:nvPr>
            <p:ph idx="1"/>
          </p:nvPr>
        </p:nvSpPr>
        <p:spPr>
          <a:ln/>
        </p:spPr>
        <p:txBody>
          <a:bodyPr/>
          <a:lstStyle/>
          <a:p>
            <a:pPr>
              <a:lnSpc>
                <a:spcPct val="80000"/>
              </a:lnSpc>
            </a:pPr>
            <a:r>
              <a:rPr lang="en-GB" sz="2400" dirty="0"/>
              <a:t>Internet Explorer also switches out of ‘standards mode’ when an XML </a:t>
            </a:r>
            <a:r>
              <a:rPr lang="en-GB" sz="2400" dirty="0" err="1"/>
              <a:t>prolog</a:t>
            </a:r>
            <a:r>
              <a:rPr lang="en-GB" sz="2400" dirty="0"/>
              <a:t> is present.</a:t>
            </a:r>
          </a:p>
          <a:p>
            <a:pPr lvl="1">
              <a:lnSpc>
                <a:spcPct val="80000"/>
              </a:lnSpc>
            </a:pPr>
            <a:r>
              <a:rPr lang="en-GB" sz="2000" dirty="0"/>
              <a:t>It’s in ‘standards mode’ only if a valid </a:t>
            </a:r>
            <a:r>
              <a:rPr lang="en-GB" sz="2000" dirty="0" err="1"/>
              <a:t>DOCTYPE</a:t>
            </a:r>
            <a:r>
              <a:rPr lang="en-GB" sz="2000" dirty="0"/>
              <a:t> is the </a:t>
            </a:r>
            <a:r>
              <a:rPr lang="en-GB" sz="2000" u="sng" dirty="0"/>
              <a:t>1</a:t>
            </a:r>
            <a:r>
              <a:rPr lang="en-GB" sz="2000" u="sng" baseline="30000" dirty="0"/>
              <a:t>st</a:t>
            </a:r>
            <a:r>
              <a:rPr lang="en-GB" sz="2000" u="sng" dirty="0"/>
              <a:t> line of the document</a:t>
            </a:r>
            <a:r>
              <a:rPr lang="en-GB" sz="2000" dirty="0"/>
              <a:t>.</a:t>
            </a:r>
          </a:p>
          <a:p>
            <a:pPr lvl="1">
              <a:lnSpc>
                <a:spcPct val="80000"/>
              </a:lnSpc>
            </a:pPr>
            <a:r>
              <a:rPr lang="en-GB" sz="2000" dirty="0"/>
              <a:t>See ‘</a:t>
            </a:r>
            <a:r>
              <a:rPr lang="en-GB" sz="2000" dirty="0" err="1">
                <a:hlinkClick r:id="rId4"/>
              </a:rPr>
              <a:t>DOCTYPE</a:t>
            </a:r>
            <a:r>
              <a:rPr lang="en-GB" sz="2000" dirty="0">
                <a:hlinkClick r:id="rId4"/>
              </a:rPr>
              <a:t> switching</a:t>
            </a:r>
            <a:r>
              <a:rPr lang="en-GB" sz="2000" dirty="0"/>
              <a:t>’ online for lots of detail…</a:t>
            </a:r>
          </a:p>
          <a:p>
            <a:pPr>
              <a:lnSpc>
                <a:spcPct val="80000"/>
              </a:lnSpc>
            </a:pPr>
            <a:r>
              <a:rPr lang="en-GB" sz="2400" dirty="0" smtClean="0"/>
              <a:t>IE’s </a:t>
            </a:r>
            <a:r>
              <a:rPr lang="en-GB" sz="2400" dirty="0"/>
              <a:t>‘standards’ </a:t>
            </a:r>
            <a:r>
              <a:rPr lang="en-GB" sz="2400" i="1" dirty="0" err="1"/>
              <a:t>vs</a:t>
            </a:r>
            <a:r>
              <a:rPr lang="en-GB" sz="2400" dirty="0"/>
              <a:t> ‘quirks’ mode affects </a:t>
            </a:r>
            <a:r>
              <a:rPr lang="en-GB" sz="2400" dirty="0">
                <a:hlinkClick r:id="rId5"/>
              </a:rPr>
              <a:t>a few things</a:t>
            </a:r>
            <a:r>
              <a:rPr lang="en-GB" sz="2400" dirty="0"/>
              <a:t>…</a:t>
            </a:r>
          </a:p>
          <a:p>
            <a:pPr>
              <a:lnSpc>
                <a:spcPct val="80000"/>
              </a:lnSpc>
            </a:pPr>
            <a:r>
              <a:rPr lang="en-GB" sz="2400" b="1" dirty="0">
                <a:solidFill>
                  <a:schemeClr val="folHlink"/>
                </a:solidFill>
              </a:rPr>
              <a:t>You really want ‘standards’ mode for consistency &amp; ease of development.</a:t>
            </a:r>
          </a:p>
          <a:p>
            <a:pPr>
              <a:lnSpc>
                <a:spcPct val="80000"/>
              </a:lnSpc>
            </a:pPr>
            <a:r>
              <a:rPr lang="en-GB" sz="2400" b="1" u="sng" dirty="0">
                <a:solidFill>
                  <a:schemeClr val="accent2"/>
                </a:solidFill>
              </a:rPr>
              <a:t>Make sure</a:t>
            </a:r>
            <a:r>
              <a:rPr lang="en-GB" sz="2400" b="1" dirty="0">
                <a:solidFill>
                  <a:schemeClr val="accent2"/>
                </a:solidFill>
              </a:rPr>
              <a:t> the 1</a:t>
            </a:r>
            <a:r>
              <a:rPr lang="en-GB" sz="2400" b="1" baseline="30000" dirty="0">
                <a:solidFill>
                  <a:schemeClr val="accent2"/>
                </a:solidFill>
              </a:rPr>
              <a:t>st</a:t>
            </a:r>
            <a:r>
              <a:rPr lang="en-GB" sz="2400" b="1" dirty="0">
                <a:solidFill>
                  <a:schemeClr val="accent2"/>
                </a:solidFill>
              </a:rPr>
              <a:t> line of any XHTML document is always a valid &amp; complete </a:t>
            </a:r>
            <a:r>
              <a:rPr lang="en-GB" sz="2400" b="1" dirty="0" smtClean="0">
                <a:solidFill>
                  <a:schemeClr val="accent2"/>
                </a:solidFill>
              </a:rPr>
              <a:t>DOCTYPE</a:t>
            </a:r>
          </a:p>
          <a:p>
            <a:pPr lvl="1">
              <a:lnSpc>
                <a:spcPct val="80000"/>
              </a:lnSpc>
            </a:pPr>
            <a:r>
              <a:rPr lang="en-GB" sz="2000" b="1" dirty="0" smtClean="0">
                <a:solidFill>
                  <a:schemeClr val="accent2"/>
                </a:solidFill>
              </a:rPr>
              <a:t>HTML4, XHTML </a:t>
            </a:r>
            <a:r>
              <a:rPr lang="en-GB" sz="2000" b="1" i="1" dirty="0" smtClean="0">
                <a:solidFill>
                  <a:schemeClr val="accent2"/>
                </a:solidFill>
              </a:rPr>
              <a:t>or</a:t>
            </a:r>
            <a:r>
              <a:rPr lang="en-GB" sz="2000" b="1" dirty="0" smtClean="0">
                <a:solidFill>
                  <a:schemeClr val="accent2"/>
                </a:solidFill>
              </a:rPr>
              <a:t> HTML5 all work...</a:t>
            </a:r>
            <a:endParaRPr lang="en-GB" sz="2000" b="1" dirty="0">
              <a:solidFill>
                <a:schemeClr val="accent2"/>
              </a:solidFill>
            </a:endParaRPr>
          </a:p>
        </p:txBody>
      </p:sp>
      <p:sp>
        <p:nvSpPr>
          <p:cNvPr id="5"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8CE5A6E3-31F0-4142-873A-42222749E7D5}" type="slidenum">
              <a:rPr lang="en-GB"/>
              <a:pPr/>
              <a:t>42</a:t>
            </a:fld>
            <a:endParaRPr lang="en-GB"/>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TPQuestion"/>
          <p:cNvSpPr>
            <a:spLocks noGrp="1" noChangeArrowheads="1"/>
          </p:cNvSpPr>
          <p:nvPr>
            <p:ph type="title"/>
          </p:nvPr>
        </p:nvSpPr>
        <p:spPr>
          <a:xfrm>
            <a:off x="684213" y="228600"/>
            <a:ext cx="7775575" cy="1143000"/>
          </a:xfrm>
          <a:ln/>
        </p:spPr>
        <p:txBody>
          <a:bodyPr>
            <a:normAutofit fontScale="90000"/>
          </a:bodyPr>
          <a:lstStyle/>
          <a:p>
            <a:r>
              <a:rPr lang="en-GB" sz="3200" dirty="0"/>
              <a:t>So how </a:t>
            </a:r>
            <a:r>
              <a:rPr lang="en-GB" sz="3200" dirty="0" smtClean="0"/>
              <a:t>do I ensure IE is in ‘</a:t>
            </a:r>
            <a:r>
              <a:rPr lang="en-GB" sz="3200" dirty="0"/>
              <a:t>standards’ mode </a:t>
            </a:r>
            <a:r>
              <a:rPr lang="en-GB" sz="3200" i="1" dirty="0">
                <a:solidFill>
                  <a:srgbClr val="4D4D4D"/>
                </a:solidFill>
              </a:rPr>
              <a:t>not</a:t>
            </a:r>
            <a:r>
              <a:rPr lang="en-GB" sz="3200" dirty="0">
                <a:solidFill>
                  <a:srgbClr val="4D4D4D"/>
                </a:solidFill>
              </a:rPr>
              <a:t> ‘</a:t>
            </a:r>
            <a:r>
              <a:rPr lang="en-GB" sz="3200" dirty="0" smtClean="0">
                <a:solidFill>
                  <a:srgbClr val="4D4D4D"/>
                </a:solidFill>
              </a:rPr>
              <a:t>quirks mode’</a:t>
            </a:r>
            <a:r>
              <a:rPr lang="en-GB" sz="3200" dirty="0" smtClean="0"/>
              <a:t>? (The correct 1</a:t>
            </a:r>
            <a:r>
              <a:rPr lang="en-GB" sz="3200" baseline="30000" dirty="0" smtClean="0"/>
              <a:t>st</a:t>
            </a:r>
            <a:r>
              <a:rPr lang="en-GB" sz="3200" dirty="0" smtClean="0"/>
              <a:t> line?)   [</a:t>
            </a:r>
            <a:r>
              <a:rPr lang="en-GB" sz="3200" b="1" dirty="0" smtClean="0">
                <a:solidFill>
                  <a:schemeClr val="accent6"/>
                </a:solidFill>
              </a:rPr>
              <a:t>2</a:t>
            </a:r>
            <a:r>
              <a:rPr lang="en-GB" sz="3200" dirty="0" smtClean="0"/>
              <a:t>]</a:t>
            </a:r>
            <a:endParaRPr lang="en-GB" sz="3200" dirty="0"/>
          </a:p>
        </p:txBody>
      </p:sp>
      <p:sp>
        <p:nvSpPr>
          <p:cNvPr id="6"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7" name="Slide Number Placeholder 5"/>
          <p:cNvSpPr>
            <a:spLocks noGrp="1"/>
          </p:cNvSpPr>
          <p:nvPr>
            <p:ph type="sldNum" sz="quarter" idx="12"/>
          </p:nvPr>
        </p:nvSpPr>
        <p:spPr/>
        <p:txBody>
          <a:bodyPr/>
          <a:lstStyle/>
          <a:p>
            <a:fld id="{4D9318AA-F4CE-4FB0-9387-D798E121D530}" type="slidenum">
              <a:rPr lang="en-GB"/>
              <a:pPr/>
              <a:t>43</a:t>
            </a:fld>
            <a:endParaRPr lang="en-GB"/>
          </a:p>
        </p:txBody>
      </p:sp>
      <p:graphicFrame>
        <p:nvGraphicFramePr>
          <p:cNvPr id="9" name="TPChart"/>
          <p:cNvGraphicFramePr>
            <a:graphicFrameLocks noChangeAspect="1"/>
          </p:cNvGraphicFramePr>
          <p:nvPr/>
        </p:nvGraphicFramePr>
        <p:xfrm>
          <a:off x="4508500" y="1651000"/>
          <a:ext cx="4572000" cy="5143500"/>
        </p:xfrm>
        <a:graphic>
          <a:graphicData uri="http://schemas.openxmlformats.org/presentationml/2006/ole">
            <p:oleObj spid="_x0000_s1070082" name="Chart" r:id="rId8" imgW="4572163" imgH="5143398" progId="MSGraph.Chart.8">
              <p:embed followColorScheme="full"/>
            </p:oleObj>
          </a:graphicData>
        </a:graphic>
      </p:graphicFrame>
      <p:sp>
        <p:nvSpPr>
          <p:cNvPr id="15" name="CorShape1"/>
          <p:cNvSpPr/>
          <p:nvPr>
            <p:custDataLst>
              <p:tags r:id="rId3"/>
            </p:custDataLst>
          </p:nvPr>
        </p:nvSpPr>
        <p:spPr>
          <a:xfrm rot="10800000">
            <a:off x="243840" y="2383188"/>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rShape2"/>
          <p:cNvSpPr/>
          <p:nvPr>
            <p:custDataLst>
              <p:tags r:id="rId4"/>
            </p:custDataLst>
          </p:nvPr>
        </p:nvSpPr>
        <p:spPr>
          <a:xfrm rot="10800000">
            <a:off x="-284479" y="3481145"/>
            <a:ext cx="927100" cy="927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307" name="TPAnswers"/>
          <p:cNvSpPr>
            <a:spLocks noGrp="1" noChangeArrowheads="1"/>
          </p:cNvSpPr>
          <p:nvPr>
            <p:ph idx="1"/>
            <p:custDataLst>
              <p:tags r:id="rId5"/>
            </p:custDataLst>
          </p:nvPr>
        </p:nvSpPr>
        <p:spPr>
          <a:ln/>
        </p:spPr>
        <p:txBody>
          <a:bodyPr>
            <a:noAutofit/>
          </a:bodyPr>
          <a:lstStyle/>
          <a:p>
            <a:pPr marL="717550" indent="-717550">
              <a:buFont typeface="+mj-lt"/>
              <a:buAutoNum type="arabicPeriod"/>
            </a:pPr>
            <a:r>
              <a:rPr lang="en-GB" sz="2400" dirty="0" smtClean="0"/>
              <a:t>&lt;?xml version="1.0" encoding="ISO-8859-1"?&gt;</a:t>
            </a:r>
          </a:p>
          <a:p>
            <a:pPr marL="717550" indent="-717550">
              <a:buFont typeface="+mj-lt"/>
              <a:buAutoNum type="arabicPeriod"/>
            </a:pPr>
            <a:r>
              <a:rPr lang="en-GB" sz="2400" dirty="0" smtClean="0"/>
              <a:t>&lt;!DOCTYPE html&gt;</a:t>
            </a:r>
          </a:p>
          <a:p>
            <a:pPr marL="717550" indent="-717550">
              <a:buFont typeface="+mj-lt"/>
              <a:buAutoNum type="arabicPeriod"/>
            </a:pPr>
            <a:r>
              <a:rPr lang="en-GB" sz="2400" dirty="0" smtClean="0"/>
              <a:t> &lt;!</a:t>
            </a:r>
            <a:r>
              <a:rPr lang="en-GB" sz="2400" dirty="0" err="1" smtClean="0"/>
              <a:t>DOCTYPE</a:t>
            </a:r>
            <a:r>
              <a:rPr lang="en-GB" sz="2400" dirty="0" smtClean="0"/>
              <a:t> html&gt;</a:t>
            </a:r>
          </a:p>
          <a:p>
            <a:pPr marL="717550" indent="-717550">
              <a:buFont typeface="+mj-lt"/>
              <a:buAutoNum type="arabicPeriod"/>
            </a:pPr>
            <a:r>
              <a:rPr lang="en-GB" sz="2400" dirty="0" smtClean="0"/>
              <a:t>&lt;!</a:t>
            </a:r>
            <a:r>
              <a:rPr lang="en-GB" sz="2400" dirty="0" err="1" smtClean="0"/>
              <a:t>DOCTYPE</a:t>
            </a:r>
            <a:r>
              <a:rPr lang="en-GB" sz="2400" dirty="0" smtClean="0"/>
              <a:t> html PUBLIC "-//W3C//</a:t>
            </a:r>
            <a:r>
              <a:rPr lang="en-GB" sz="2400" dirty="0" err="1" smtClean="0"/>
              <a:t>DTD</a:t>
            </a:r>
            <a:r>
              <a:rPr lang="en-GB" sz="2400" dirty="0" smtClean="0"/>
              <a:t> XHTML 1.0 Transitional//EN" "http://www.w3.org/TR/xhtml1/DTD/xhtml1-transitional.dtd"&gt;</a:t>
            </a:r>
          </a:p>
          <a:p>
            <a:pPr marL="717550" indent="-717550">
              <a:buFont typeface="+mj-lt"/>
              <a:buAutoNum type="arabicPeriod"/>
            </a:pPr>
            <a:r>
              <a:rPr lang="en-GB" sz="2400" dirty="0" smtClean="0"/>
              <a:t>&lt;?xml version="1.0" encoding="ISO-8859-1"?&gt;</a:t>
            </a:r>
            <a:br>
              <a:rPr lang="en-GB" sz="2400" dirty="0" smtClean="0"/>
            </a:br>
            <a:r>
              <a:rPr lang="en-GB" sz="2400" dirty="0" smtClean="0"/>
              <a:t>&lt;!DOCTYPE html PUBLIC "-//W3C//</a:t>
            </a:r>
            <a:r>
              <a:rPr lang="en-GB" sz="2400" dirty="0" err="1" smtClean="0"/>
              <a:t>DTD</a:t>
            </a:r>
            <a:r>
              <a:rPr lang="en-GB" sz="2400" dirty="0" smtClean="0"/>
              <a:t> XHTML 1.0 Transitional//EN" "http://www.w3.org/TR/xhtml1/DTD/xhtml1-transitional.dtd"&gt;</a:t>
            </a:r>
            <a:endParaRPr lang="en-GB" sz="2400" dirty="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 grpId="0"/>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7074" name="TPQuestion"/>
          <p:cNvSpPr>
            <a:spLocks noGrp="1" noChangeArrowheads="1"/>
          </p:cNvSpPr>
          <p:nvPr>
            <p:ph type="title"/>
          </p:nvPr>
        </p:nvSpPr>
        <p:spPr>
          <a:ln/>
        </p:spPr>
        <p:txBody>
          <a:bodyPr/>
          <a:lstStyle/>
          <a:p>
            <a:r>
              <a:rPr lang="en-GB" sz="2600" dirty="0"/>
              <a:t>Which </a:t>
            </a:r>
            <a:r>
              <a:rPr lang="en-GB" sz="2600" dirty="0" smtClean="0"/>
              <a:t>of </a:t>
            </a:r>
            <a:r>
              <a:rPr lang="en-GB" sz="2600" dirty="0"/>
              <a:t>the following </a:t>
            </a:r>
            <a:r>
              <a:rPr lang="en-GB" sz="2600" dirty="0" smtClean="0"/>
              <a:t>as the first 1 </a:t>
            </a:r>
            <a:r>
              <a:rPr lang="en-GB" sz="2600" dirty="0"/>
              <a:t>or 2 lines of </a:t>
            </a:r>
            <a:r>
              <a:rPr lang="en-GB" sz="2600" dirty="0" smtClean="0"/>
              <a:t>an HTML document gives </a:t>
            </a:r>
            <a:r>
              <a:rPr lang="en-GB" sz="2600" b="1" dirty="0" smtClean="0">
                <a:solidFill>
                  <a:schemeClr val="folHlink"/>
                </a:solidFill>
              </a:rPr>
              <a:t>IE6+ “standards mode”</a:t>
            </a:r>
            <a:r>
              <a:rPr lang="en-GB" sz="2600" dirty="0" smtClean="0"/>
              <a:t>?</a:t>
            </a:r>
            <a:endParaRPr lang="en-GB" sz="2600" dirty="0"/>
          </a:p>
        </p:txBody>
      </p:sp>
      <p:sp>
        <p:nvSpPr>
          <p:cNvPr id="10"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11" name="Slide Number Placeholder 5"/>
          <p:cNvSpPr>
            <a:spLocks noGrp="1"/>
          </p:cNvSpPr>
          <p:nvPr>
            <p:ph type="sldNum" sz="quarter" idx="12"/>
          </p:nvPr>
        </p:nvSpPr>
        <p:spPr/>
        <p:txBody>
          <a:bodyPr/>
          <a:lstStyle/>
          <a:p>
            <a:fld id="{4D107940-678D-4FCB-B8D6-1282353C2E8B}" type="slidenum">
              <a:rPr lang="en-GB"/>
              <a:pPr/>
              <a:t>44</a:t>
            </a:fld>
            <a:endParaRPr lang="en-GB"/>
          </a:p>
        </p:txBody>
      </p:sp>
      <p:sp>
        <p:nvSpPr>
          <p:cNvPr id="1027077" name="Line 5"/>
          <p:cNvSpPr>
            <a:spLocks noChangeShapeType="1"/>
          </p:cNvSpPr>
          <p:nvPr/>
        </p:nvSpPr>
        <p:spPr bwMode="auto">
          <a:xfrm>
            <a:off x="323850" y="2143116"/>
            <a:ext cx="8496300" cy="0"/>
          </a:xfrm>
          <a:prstGeom prst="line">
            <a:avLst/>
          </a:prstGeom>
          <a:noFill/>
          <a:ln w="12700">
            <a:solidFill>
              <a:schemeClr val="hlink"/>
            </a:solidFill>
            <a:round/>
            <a:headEnd/>
            <a:tailEnd/>
          </a:ln>
          <a:effectLst/>
        </p:spPr>
        <p:txBody>
          <a:bodyPr wrap="none" anchor="ctr"/>
          <a:lstStyle/>
          <a:p>
            <a:endParaRPr lang="en-GB"/>
          </a:p>
        </p:txBody>
      </p:sp>
      <p:sp>
        <p:nvSpPr>
          <p:cNvPr id="1027078" name="Line 6"/>
          <p:cNvSpPr>
            <a:spLocks noChangeShapeType="1"/>
          </p:cNvSpPr>
          <p:nvPr/>
        </p:nvSpPr>
        <p:spPr bwMode="auto">
          <a:xfrm>
            <a:off x="323850" y="2428868"/>
            <a:ext cx="8496300" cy="0"/>
          </a:xfrm>
          <a:prstGeom prst="line">
            <a:avLst/>
          </a:prstGeom>
          <a:noFill/>
          <a:ln w="12700">
            <a:solidFill>
              <a:schemeClr val="hlink"/>
            </a:solidFill>
            <a:round/>
            <a:headEnd/>
            <a:tailEnd/>
          </a:ln>
          <a:effectLst/>
        </p:spPr>
        <p:txBody>
          <a:bodyPr wrap="none" anchor="ctr"/>
          <a:lstStyle/>
          <a:p>
            <a:endParaRPr lang="en-GB"/>
          </a:p>
        </p:txBody>
      </p:sp>
      <p:sp>
        <p:nvSpPr>
          <p:cNvPr id="1027079" name="Line 7"/>
          <p:cNvSpPr>
            <a:spLocks noChangeShapeType="1"/>
          </p:cNvSpPr>
          <p:nvPr/>
        </p:nvSpPr>
        <p:spPr bwMode="auto">
          <a:xfrm>
            <a:off x="323850" y="3000372"/>
            <a:ext cx="8496300" cy="0"/>
          </a:xfrm>
          <a:prstGeom prst="line">
            <a:avLst/>
          </a:prstGeom>
          <a:noFill/>
          <a:ln w="12700">
            <a:solidFill>
              <a:schemeClr val="hlink"/>
            </a:solidFill>
            <a:round/>
            <a:headEnd/>
            <a:tailEnd/>
          </a:ln>
          <a:effectLst/>
        </p:spPr>
        <p:txBody>
          <a:bodyPr wrap="none" anchor="ctr"/>
          <a:lstStyle/>
          <a:p>
            <a:endParaRPr lang="en-GB"/>
          </a:p>
        </p:txBody>
      </p:sp>
      <p:sp>
        <p:nvSpPr>
          <p:cNvPr id="1027080" name="Line 8"/>
          <p:cNvSpPr>
            <a:spLocks noChangeShapeType="1"/>
          </p:cNvSpPr>
          <p:nvPr/>
        </p:nvSpPr>
        <p:spPr bwMode="auto">
          <a:xfrm>
            <a:off x="323850" y="3286124"/>
            <a:ext cx="8496300" cy="0"/>
          </a:xfrm>
          <a:prstGeom prst="line">
            <a:avLst/>
          </a:prstGeom>
          <a:noFill/>
          <a:ln w="12700">
            <a:solidFill>
              <a:schemeClr val="hlink"/>
            </a:solidFill>
            <a:round/>
            <a:headEnd/>
            <a:tailEnd/>
          </a:ln>
          <a:effectLst/>
        </p:spPr>
        <p:txBody>
          <a:bodyPr wrap="none" anchor="ctr"/>
          <a:lstStyle/>
          <a:p>
            <a:endParaRPr lang="en-GB"/>
          </a:p>
        </p:txBody>
      </p:sp>
      <p:sp>
        <p:nvSpPr>
          <p:cNvPr id="1027081" name="vote">
            <a:hlinkClick r:id="rId6" action="ppaction://program"/>
          </p:cNvPr>
          <p:cNvSpPr>
            <a:spLocks noChangeArrowheads="1"/>
          </p:cNvSpPr>
          <p:nvPr/>
        </p:nvSpPr>
        <p:spPr bwMode="auto">
          <a:xfrm>
            <a:off x="8229600" y="5943600"/>
            <a:ext cx="914400" cy="914400"/>
          </a:xfrm>
          <a:prstGeom prst="rect">
            <a:avLst/>
          </a:prstGeom>
          <a:noFill/>
          <a:ln w="12700">
            <a:noFill/>
            <a:miter lim="800000"/>
            <a:headEnd/>
            <a:tailEnd/>
          </a:ln>
          <a:effectLst/>
        </p:spPr>
        <p:txBody>
          <a:bodyPr wrap="none" anchor="ctr"/>
          <a:lstStyle/>
          <a:p>
            <a:endParaRPr lang="en-GB"/>
          </a:p>
        </p:txBody>
      </p:sp>
      <p:graphicFrame>
        <p:nvGraphicFramePr>
          <p:cNvPr id="12" name="TPChart"/>
          <p:cNvGraphicFramePr>
            <a:graphicFrameLocks noChangeAspect="1"/>
          </p:cNvGraphicFramePr>
          <p:nvPr/>
        </p:nvGraphicFramePr>
        <p:xfrm>
          <a:off x="2135170" y="4143380"/>
          <a:ext cx="4794284" cy="2214578"/>
        </p:xfrm>
        <a:graphic>
          <a:graphicData uri="http://schemas.openxmlformats.org/presentationml/2006/ole">
            <p:oleObj spid="_x0000_s881666" name="Chart" r:id="rId7" imgW="4572163" imgH="5143398" progId="MSGraph.Chart.8">
              <p:embed followColorScheme="full"/>
            </p:oleObj>
          </a:graphicData>
        </a:graphic>
      </p:graphicFrame>
      <p:sp>
        <p:nvSpPr>
          <p:cNvPr id="13" name="TextBox 12"/>
          <p:cNvSpPr txBox="1"/>
          <p:nvPr/>
        </p:nvSpPr>
        <p:spPr>
          <a:xfrm>
            <a:off x="6623063" y="4774180"/>
            <a:ext cx="2029265" cy="1200329"/>
          </a:xfrm>
          <a:prstGeom prst="rect">
            <a:avLst/>
          </a:prstGeom>
          <a:noFill/>
        </p:spPr>
        <p:txBody>
          <a:bodyPr wrap="square" rtlCol="0" anchor="ctr" anchorCtr="0">
            <a:spAutoFit/>
          </a:bodyPr>
          <a:lstStyle/>
          <a:p>
            <a:r>
              <a:rPr lang="en-GB" dirty="0" smtClean="0"/>
              <a:t>Assuming a complete </a:t>
            </a:r>
            <a:r>
              <a:rPr lang="en-GB" dirty="0" err="1" smtClean="0"/>
              <a:t>DOCTYPE</a:t>
            </a:r>
            <a:r>
              <a:rPr lang="en-GB" dirty="0" smtClean="0"/>
              <a:t>...</a:t>
            </a:r>
            <a:endParaRPr lang="en-GB" dirty="0"/>
          </a:p>
        </p:txBody>
      </p:sp>
      <p:sp>
        <p:nvSpPr>
          <p:cNvPr id="14" name="Rectangle 13"/>
          <p:cNvSpPr/>
          <p:nvPr/>
        </p:nvSpPr>
        <p:spPr bwMode="auto">
          <a:xfrm>
            <a:off x="7143768" y="1643050"/>
            <a:ext cx="1000132" cy="1428760"/>
          </a:xfrm>
          <a:prstGeom prst="rect">
            <a:avLst/>
          </a:prstGeom>
          <a:solidFill>
            <a:srgbClr val="FFFFFF">
              <a:alpha val="25098"/>
            </a:srgbClr>
          </a:solidFill>
          <a:ln w="127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folHlink"/>
              </a:solidFill>
              <a:effectLst/>
              <a:latin typeface="Times New Roman" pitchFamily="18" charset="0"/>
            </a:endParaRPr>
          </a:p>
        </p:txBody>
      </p:sp>
      <p:cxnSp>
        <p:nvCxnSpPr>
          <p:cNvPr id="16" name="Elbow Connector 15"/>
          <p:cNvCxnSpPr>
            <a:stCxn id="13" idx="0"/>
          </p:cNvCxnSpPr>
          <p:nvPr/>
        </p:nvCxnSpPr>
        <p:spPr bwMode="auto">
          <a:xfrm>
            <a:off x="7623195" y="4786322"/>
            <a:ext cx="914400" cy="914400"/>
          </a:xfrm>
          <a:prstGeom prst="bentConnector3">
            <a:avLst/>
          </a:prstGeom>
          <a:solidFill>
            <a:schemeClr val="bg1"/>
          </a:solidFill>
          <a:ln w="12700" cap="flat" cmpd="sng" algn="ctr">
            <a:noFill/>
            <a:prstDash val="solid"/>
            <a:round/>
            <a:headEnd type="none" w="med" len="med"/>
            <a:tailEnd type="arrow"/>
          </a:ln>
          <a:effectLst/>
        </p:spPr>
      </p:cxnSp>
      <p:cxnSp>
        <p:nvCxnSpPr>
          <p:cNvPr id="18" name="Elbow Connector 17"/>
          <p:cNvCxnSpPr>
            <a:stCxn id="13" idx="0"/>
            <a:endCxn id="14" idx="2"/>
          </p:cNvCxnSpPr>
          <p:nvPr/>
        </p:nvCxnSpPr>
        <p:spPr bwMode="auto">
          <a:xfrm rot="5400000" flipH="1" flipV="1">
            <a:off x="6789580" y="3919926"/>
            <a:ext cx="1702370" cy="6138"/>
          </a:xfrm>
          <a:prstGeom prst="bentConnector3">
            <a:avLst>
              <a:gd name="adj1" fmla="val 50000"/>
            </a:avLst>
          </a:prstGeom>
          <a:solidFill>
            <a:schemeClr val="bg1"/>
          </a:solidFill>
          <a:ln w="12700" cap="flat" cmpd="sng" algn="ctr">
            <a:solidFill>
              <a:srgbClr val="00B050"/>
            </a:solidFill>
            <a:prstDash val="solid"/>
            <a:round/>
            <a:headEnd type="none" w="med" len="med"/>
            <a:tailEnd type="arrow"/>
          </a:ln>
          <a:effectLst/>
        </p:spPr>
      </p:cxnSp>
      <p:sp>
        <p:nvSpPr>
          <p:cNvPr id="1027075" name="TPAnswers"/>
          <p:cNvSpPr>
            <a:spLocks noGrp="1" noChangeArrowheads="1"/>
          </p:cNvSpPr>
          <p:nvPr>
            <p:ph idx="1"/>
            <p:custDataLst>
              <p:tags r:id="rId3"/>
            </p:custDataLst>
          </p:nvPr>
        </p:nvSpPr>
        <p:spPr>
          <a:xfrm>
            <a:off x="323850" y="1600200"/>
            <a:ext cx="8496300" cy="2400304"/>
          </a:xfrm>
          <a:ln>
            <a:solidFill>
              <a:schemeClr val="hlink"/>
            </a:solidFill>
          </a:ln>
        </p:spPr>
        <p:txBody>
          <a:bodyPr>
            <a:noAutofit/>
          </a:bodyPr>
          <a:lstStyle/>
          <a:p>
            <a:pPr marL="365125" indent="-365125">
              <a:buClr>
                <a:srgbClr val="5F5F5F"/>
              </a:buClr>
              <a:buFontTx/>
              <a:buAutoNum type="arabicPeriod"/>
            </a:pPr>
            <a:r>
              <a:rPr lang="en-GB" sz="1600" b="1" dirty="0">
                <a:latin typeface="Courier New" pitchFamily="49" charset="0"/>
              </a:rPr>
              <a:t>&lt;?xml version="1.0" encoding="ISO-8859-1"?&gt;</a:t>
            </a:r>
            <a:br>
              <a:rPr lang="en-GB" sz="1600" b="1" dirty="0">
                <a:latin typeface="Courier New" pitchFamily="49" charset="0"/>
              </a:rPr>
            </a:br>
            <a:r>
              <a:rPr lang="en-GB" sz="1600" b="1" dirty="0">
                <a:latin typeface="Courier New" pitchFamily="49" charset="0"/>
              </a:rPr>
              <a:t>&lt;!DOCTYPE html PUBLIC "-//W3C//DTD XHTML 1.0 Strict//EN" …&gt;</a:t>
            </a:r>
          </a:p>
          <a:p>
            <a:pPr marL="365125" indent="-365125">
              <a:buClr>
                <a:srgbClr val="5F5F5F"/>
              </a:buClr>
              <a:buFontTx/>
              <a:buAutoNum type="arabicPeriod"/>
            </a:pPr>
            <a:r>
              <a:rPr lang="en-GB" sz="1600" b="1" dirty="0">
                <a:latin typeface="Courier New" pitchFamily="49" charset="0"/>
              </a:rPr>
              <a:t>&lt;!DOCTYPE html PUBLIC "-//W3C//DTD XHTML 1.0 Strict//EN" …&gt;</a:t>
            </a:r>
          </a:p>
          <a:p>
            <a:pPr marL="365125" indent="-365125">
              <a:buClr>
                <a:srgbClr val="5F5F5F"/>
              </a:buClr>
              <a:buFontTx/>
              <a:buAutoNum type="arabicPeriod"/>
            </a:pPr>
            <a:r>
              <a:rPr lang="en-GB" sz="1600" b="1" dirty="0">
                <a:latin typeface="Courier New" pitchFamily="49" charset="0"/>
              </a:rPr>
              <a:t/>
            </a:r>
            <a:br>
              <a:rPr lang="en-GB" sz="1600" b="1" dirty="0">
                <a:latin typeface="Courier New" pitchFamily="49" charset="0"/>
              </a:rPr>
            </a:br>
            <a:r>
              <a:rPr lang="en-GB" sz="1600" b="1" dirty="0">
                <a:latin typeface="Courier New" pitchFamily="49" charset="0"/>
              </a:rPr>
              <a:t>&lt;!DOCTYPE html PUBLIC "-//W3C//DTD XHTML 1.0 Strict//EN" …&gt;</a:t>
            </a:r>
          </a:p>
          <a:p>
            <a:pPr marL="365125" indent="-365125">
              <a:buClr>
                <a:srgbClr val="5F5F5F"/>
              </a:buClr>
              <a:buFontTx/>
              <a:buAutoNum type="arabicPeriod"/>
            </a:pPr>
            <a:r>
              <a:rPr lang="en-GB" sz="1600" b="1" dirty="0">
                <a:latin typeface="Courier New" pitchFamily="49" charset="0"/>
              </a:rPr>
              <a:t>&lt;html&gt;</a:t>
            </a:r>
          </a:p>
          <a:p>
            <a:pPr marL="365125" indent="-365125">
              <a:buClr>
                <a:srgbClr val="5F5F5F"/>
              </a:buClr>
              <a:buFontTx/>
              <a:buAutoNum type="arabicPeriod"/>
            </a:pPr>
            <a:r>
              <a:rPr lang="en-GB" sz="1600" b="1" dirty="0" smtClean="0">
                <a:latin typeface="Courier New" pitchFamily="49" charset="0"/>
              </a:rPr>
              <a:t/>
            </a:r>
            <a:br>
              <a:rPr lang="en-GB" sz="1600" b="1" dirty="0" smtClean="0">
                <a:latin typeface="Courier New" pitchFamily="49" charset="0"/>
              </a:rPr>
            </a:br>
            <a:r>
              <a:rPr lang="en-GB" sz="1600" b="1" dirty="0" smtClean="0">
                <a:latin typeface="Courier New" pitchFamily="49" charset="0"/>
              </a:rPr>
              <a:t>&lt;</a:t>
            </a:r>
            <a:r>
              <a:rPr lang="en-GB" sz="1600" b="1" dirty="0">
                <a:latin typeface="Courier New" pitchFamily="49" charset="0"/>
              </a:rPr>
              <a:t>html </a:t>
            </a:r>
            <a:r>
              <a:rPr lang="en-GB" sz="1600" b="1" dirty="0" err="1">
                <a:latin typeface="Courier New" pitchFamily="49" charset="0"/>
              </a:rPr>
              <a:t>xmlns</a:t>
            </a:r>
            <a:r>
              <a:rPr lang="en-GB" sz="1600" b="1" dirty="0">
                <a:latin typeface="Courier New" pitchFamily="49" charset="0"/>
              </a:rPr>
              <a:t>="http://www.w3.org/1999/xhtml"&gt;</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ctrTitle"/>
          </p:nvPr>
        </p:nvSpPr>
        <p:spPr>
          <a:ln/>
        </p:spPr>
        <p:txBody>
          <a:bodyPr>
            <a:normAutofit fontScale="90000"/>
          </a:bodyPr>
          <a:lstStyle/>
          <a:p>
            <a:r>
              <a:rPr lang="en-GB" dirty="0"/>
              <a:t>Exercises: Week </a:t>
            </a:r>
            <a:r>
              <a:rPr lang="en-GB" dirty="0" smtClean="0"/>
              <a:t>1</a:t>
            </a:r>
            <a:br>
              <a:rPr lang="en-GB" dirty="0" smtClean="0"/>
            </a:br>
            <a:r>
              <a:rPr lang="en-GB" dirty="0" smtClean="0">
                <a:solidFill>
                  <a:schemeClr val="accent1">
                    <a:lumMod val="75000"/>
                  </a:schemeClr>
                </a:solidFill>
                <a:effectLst/>
              </a:rPr>
              <a:t>(hidden slides for you to read...)</a:t>
            </a:r>
            <a:endParaRPr lang="en-GB" dirty="0">
              <a:solidFill>
                <a:schemeClr val="accent1">
                  <a:lumMod val="75000"/>
                </a:schemeClr>
              </a:solidFill>
              <a:effectLst/>
            </a:endParaRPr>
          </a:p>
        </p:txBody>
      </p:sp>
      <p:sp>
        <p:nvSpPr>
          <p:cNvPr id="902147" name="Rectangle 3"/>
          <p:cNvSpPr>
            <a:spLocks noGrp="1" noChangeArrowheads="1"/>
          </p:cNvSpPr>
          <p:nvPr>
            <p:ph type="subTitle" idx="1"/>
          </p:nvPr>
        </p:nvSpPr>
        <p:spPr>
          <a:ln/>
        </p:spPr>
        <p:txBody>
          <a:bodyPr anchor="ctr" anchorCtr="0"/>
          <a:lstStyle/>
          <a:p>
            <a:r>
              <a:rPr lang="en-GB" dirty="0"/>
              <a:t>Validation &amp; “stylistic rubbish”</a:t>
            </a:r>
          </a:p>
        </p:txBody>
      </p:sp>
      <p:sp>
        <p:nvSpPr>
          <p:cNvPr id="4" name="Rectangle 1028"/>
          <p:cNvSpPr>
            <a:spLocks noGrp="1" noChangeArrowheads="1"/>
          </p:cNvSpPr>
          <p:nvPr>
            <p:ph type="dt" sz="half" idx="10"/>
          </p:nvPr>
        </p:nvSpPr>
        <p:spPr/>
        <p:txBody>
          <a:bodyPr/>
          <a:lstStyle/>
          <a:p>
            <a:fld id="{3269C682-274C-47B7-9B58-68F55FA44F70}" type="datetime5">
              <a:rPr lang="en-GB"/>
              <a:pPr/>
              <a:t>7-Oct-12</a:t>
            </a:fld>
            <a:endParaRPr lang="en-GB">
              <a:latin typeface="Times New Roman" pitchFamily="18" charset="0"/>
            </a:endParaRPr>
          </a:p>
        </p:txBody>
      </p:sp>
      <p:sp>
        <p:nvSpPr>
          <p:cNvPr id="5" name="Rectangle 1029"/>
          <p:cNvSpPr>
            <a:spLocks noGrp="1" noChangeArrowheads="1"/>
          </p:cNvSpPr>
          <p:nvPr>
            <p:ph type="ftr" sz="quarter" idx="11"/>
          </p:nvPr>
        </p:nvSpPr>
        <p:spPr/>
        <p:txBody>
          <a:bodyPr/>
          <a:lstStyle/>
          <a:p>
            <a:r>
              <a:rPr lang="en-GB"/>
              <a:t>CO2013/CO3013</a:t>
            </a:r>
            <a:br>
              <a:rPr lang="en-GB"/>
            </a:br>
            <a:r>
              <a:rPr lang="en-GB"/>
              <a:t>Web Technologies</a:t>
            </a:r>
            <a:endParaRPr lang="en-GB">
              <a:latin typeface="Georgia" pitchFamily="18" charset="0"/>
            </a:endParaRPr>
          </a:p>
        </p:txBody>
      </p:sp>
      <p:sp>
        <p:nvSpPr>
          <p:cNvPr id="6" name="Rectangle 1030"/>
          <p:cNvSpPr>
            <a:spLocks noGrp="1" noChangeArrowheads="1"/>
          </p:cNvSpPr>
          <p:nvPr>
            <p:ph type="sldNum" sz="quarter" idx="12"/>
          </p:nvPr>
        </p:nvSpPr>
        <p:spPr/>
        <p:txBody>
          <a:bodyPr/>
          <a:lstStyle/>
          <a:p>
            <a:fld id="{8BC06114-595D-4E2C-AA1E-27E6F5DDAF41}" type="slidenum">
              <a:rPr lang="en-GB"/>
              <a:pPr/>
              <a:t>45</a:t>
            </a:fld>
            <a:endParaRPr lang="en-GB"/>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ln/>
        </p:spPr>
        <p:txBody>
          <a:bodyPr/>
          <a:lstStyle/>
          <a:p>
            <a:r>
              <a:rPr lang="en-GB"/>
              <a:t>Examples from the exercise</a:t>
            </a:r>
          </a:p>
        </p:txBody>
      </p:sp>
      <p:sp>
        <p:nvSpPr>
          <p:cNvPr id="904195" name="Rectangle 3"/>
          <p:cNvSpPr>
            <a:spLocks noGrp="1" noChangeArrowheads="1"/>
          </p:cNvSpPr>
          <p:nvPr>
            <p:ph idx="1"/>
          </p:nvPr>
        </p:nvSpPr>
        <p:spPr>
          <a:ln/>
        </p:spPr>
        <p:txBody>
          <a:bodyPr/>
          <a:lstStyle/>
          <a:p>
            <a:pPr>
              <a:lnSpc>
                <a:spcPct val="90000"/>
              </a:lnSpc>
            </a:pPr>
            <a:r>
              <a:rPr lang="en-GB"/>
              <a:t>What’s stylistic rubbish in HTML4?</a:t>
            </a:r>
          </a:p>
          <a:p>
            <a:pPr lvl="1">
              <a:lnSpc>
                <a:spcPct val="90000"/>
              </a:lnSpc>
            </a:pPr>
            <a:r>
              <a:rPr lang="en-GB" b="1">
                <a:latin typeface="Courier New" pitchFamily="49" charset="0"/>
              </a:rPr>
              <a:t>&lt;</a:t>
            </a:r>
            <a:r>
              <a:rPr lang="en-GB" b="1">
                <a:solidFill>
                  <a:schemeClr val="hlink"/>
                </a:solidFill>
                <a:latin typeface="Courier New" pitchFamily="49" charset="0"/>
              </a:rPr>
              <a:t>center</a:t>
            </a:r>
            <a:r>
              <a:rPr lang="en-GB" b="1">
                <a:latin typeface="Courier New" pitchFamily="49" charset="0"/>
              </a:rPr>
              <a:t>&gt;</a:t>
            </a:r>
            <a:r>
              <a:rPr lang="en-GB"/>
              <a:t> tag must go!</a:t>
            </a:r>
          </a:p>
          <a:p>
            <a:pPr lvl="1">
              <a:lnSpc>
                <a:spcPct val="90000"/>
              </a:lnSpc>
            </a:pPr>
            <a:r>
              <a:rPr lang="en-GB" b="1">
                <a:latin typeface="Courier New" pitchFamily="49" charset="0"/>
              </a:rPr>
              <a:t>&lt;</a:t>
            </a:r>
            <a:r>
              <a:rPr lang="en-GB" b="1">
                <a:solidFill>
                  <a:schemeClr val="hlink"/>
                </a:solidFill>
                <a:latin typeface="Courier New" pitchFamily="49" charset="0"/>
              </a:rPr>
              <a:t>b</a:t>
            </a:r>
            <a:r>
              <a:rPr lang="en-GB" b="1">
                <a:latin typeface="Courier New" pitchFamily="49" charset="0"/>
              </a:rPr>
              <a:t>&gt;</a:t>
            </a:r>
            <a:r>
              <a:rPr lang="en-GB"/>
              <a:t> and </a:t>
            </a:r>
            <a:r>
              <a:rPr lang="en-GB" b="1">
                <a:latin typeface="Courier New" pitchFamily="49" charset="0"/>
              </a:rPr>
              <a:t>&lt;</a:t>
            </a:r>
            <a:r>
              <a:rPr lang="en-GB" b="1">
                <a:solidFill>
                  <a:schemeClr val="hlink"/>
                </a:solidFill>
                <a:latin typeface="Courier New" pitchFamily="49" charset="0"/>
              </a:rPr>
              <a:t>i</a:t>
            </a:r>
            <a:r>
              <a:rPr lang="en-GB" b="1">
                <a:latin typeface="Courier New" pitchFamily="49" charset="0"/>
              </a:rPr>
              <a:t>&gt;</a:t>
            </a:r>
            <a:r>
              <a:rPr lang="en-GB"/>
              <a:t> tags must go!</a:t>
            </a:r>
          </a:p>
          <a:p>
            <a:pPr lvl="1">
              <a:lnSpc>
                <a:spcPct val="90000"/>
              </a:lnSpc>
            </a:pPr>
            <a:r>
              <a:rPr lang="en-GB" b="1">
                <a:latin typeface="Courier New" pitchFamily="49" charset="0"/>
              </a:rPr>
              <a:t>align</a:t>
            </a:r>
            <a:r>
              <a:rPr lang="en-GB"/>
              <a:t> attributes must go!</a:t>
            </a:r>
          </a:p>
          <a:p>
            <a:pPr lvl="1">
              <a:lnSpc>
                <a:spcPct val="90000"/>
              </a:lnSpc>
            </a:pPr>
            <a:r>
              <a:rPr lang="en-GB" b="1">
                <a:latin typeface="Courier New" pitchFamily="49" charset="0"/>
              </a:rPr>
              <a:t>border</a:t>
            </a:r>
            <a:r>
              <a:rPr lang="en-GB"/>
              <a:t> attributes must go!</a:t>
            </a:r>
          </a:p>
          <a:p>
            <a:pPr lvl="1">
              <a:lnSpc>
                <a:spcPct val="90000"/>
              </a:lnSpc>
            </a:pPr>
            <a:r>
              <a:rPr lang="en-GB" b="1">
                <a:latin typeface="Courier New" pitchFamily="49" charset="0"/>
              </a:rPr>
              <a:t>width/height</a:t>
            </a:r>
            <a:r>
              <a:rPr lang="en-GB"/>
              <a:t> attributes must go!</a:t>
            </a:r>
          </a:p>
          <a:p>
            <a:pPr lvl="2">
              <a:lnSpc>
                <a:spcPct val="90000"/>
              </a:lnSpc>
            </a:pPr>
            <a:r>
              <a:rPr lang="en-GB" i="1"/>
              <a:t>Except</a:t>
            </a:r>
            <a:r>
              <a:rPr lang="en-GB"/>
              <a:t> possibly on </a:t>
            </a:r>
            <a:r>
              <a:rPr lang="en-GB" sz="2800" b="1">
                <a:latin typeface="Courier New" pitchFamily="49" charset="0"/>
              </a:rPr>
              <a:t>&lt;</a:t>
            </a:r>
            <a:r>
              <a:rPr lang="en-GB" sz="2800" b="1">
                <a:solidFill>
                  <a:schemeClr val="hlink"/>
                </a:solidFill>
                <a:latin typeface="Courier New" pitchFamily="49" charset="0"/>
              </a:rPr>
              <a:t>img</a:t>
            </a:r>
            <a:r>
              <a:rPr lang="en-GB" sz="2800" b="1">
                <a:latin typeface="Courier New" pitchFamily="49" charset="0"/>
              </a:rPr>
              <a:t>&gt;</a:t>
            </a:r>
            <a:r>
              <a:rPr lang="en-GB"/>
              <a:t> tags where they serve a useful purpose…</a:t>
            </a:r>
          </a:p>
          <a:p>
            <a:pPr lvl="1">
              <a:lnSpc>
                <a:spcPct val="90000"/>
              </a:lnSpc>
            </a:pPr>
            <a:r>
              <a:rPr lang="en-GB" i="1"/>
              <a:t>And don’t </a:t>
            </a:r>
            <a:r>
              <a:rPr lang="en-GB" b="1"/>
              <a:t>ever</a:t>
            </a:r>
            <a:r>
              <a:rPr lang="en-GB"/>
              <a:t> use a </a:t>
            </a:r>
            <a:r>
              <a:rPr lang="en-GB" b="1">
                <a:latin typeface="Courier New" pitchFamily="49" charset="0"/>
              </a:rPr>
              <a:t>&lt;</a:t>
            </a:r>
            <a:r>
              <a:rPr lang="en-GB" b="1">
                <a:solidFill>
                  <a:schemeClr val="hlink"/>
                </a:solidFill>
                <a:latin typeface="Courier New" pitchFamily="49" charset="0"/>
              </a:rPr>
              <a:t>font</a:t>
            </a:r>
            <a:r>
              <a:rPr lang="en-GB" b="1">
                <a:latin typeface="Courier New" pitchFamily="49" charset="0"/>
              </a:rPr>
              <a:t>&gt;</a:t>
            </a:r>
            <a:r>
              <a:rPr lang="en-GB"/>
              <a:t> tag!!!</a:t>
            </a:r>
            <a:endParaRPr lang="en-GB" b="1" i="1"/>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20397540-825A-4DD9-9F46-D3B945F3B969}" type="slidenum">
              <a:rPr lang="en-GB"/>
              <a:pPr/>
              <a:t>46</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04195">
                                            <p:bg/>
                                          </p:spTgt>
                                        </p:tgtEl>
                                        <p:attrNameLst>
                                          <p:attrName>style.visibility</p:attrName>
                                        </p:attrNameLst>
                                      </p:cBhvr>
                                      <p:to>
                                        <p:strVal val="visible"/>
                                      </p:to>
                                    </p:set>
                                    <p:animEffect transition="in" filter="wipe(up)">
                                      <p:cBhvr>
                                        <p:cTn id="7" dur="500"/>
                                        <p:tgtEl>
                                          <p:spTgt spid="90419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04195">
                                            <p:txEl>
                                              <p:pRg st="0" end="0"/>
                                            </p:txEl>
                                          </p:spTgt>
                                        </p:tgtEl>
                                        <p:attrNameLst>
                                          <p:attrName>style.visibility</p:attrName>
                                        </p:attrNameLst>
                                      </p:cBhvr>
                                      <p:to>
                                        <p:strVal val="visible"/>
                                      </p:to>
                                    </p:set>
                                    <p:animEffect transition="in" filter="wipe(up)">
                                      <p:cBhvr>
                                        <p:cTn id="10" dur="500"/>
                                        <p:tgtEl>
                                          <p:spTgt spid="904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04195">
                                            <p:txEl>
                                              <p:pRg st="1" end="1"/>
                                            </p:txEl>
                                          </p:spTgt>
                                        </p:tgtEl>
                                        <p:attrNameLst>
                                          <p:attrName>style.visibility</p:attrName>
                                        </p:attrNameLst>
                                      </p:cBhvr>
                                      <p:to>
                                        <p:strVal val="visible"/>
                                      </p:to>
                                    </p:set>
                                    <p:animEffect transition="in" filter="wipe(up)">
                                      <p:cBhvr>
                                        <p:cTn id="15" dur="500"/>
                                        <p:tgtEl>
                                          <p:spTgt spid="904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04195">
                                            <p:txEl>
                                              <p:pRg st="2" end="2"/>
                                            </p:txEl>
                                          </p:spTgt>
                                        </p:tgtEl>
                                        <p:attrNameLst>
                                          <p:attrName>style.visibility</p:attrName>
                                        </p:attrNameLst>
                                      </p:cBhvr>
                                      <p:to>
                                        <p:strVal val="visible"/>
                                      </p:to>
                                    </p:set>
                                    <p:animEffect transition="in" filter="wipe(up)">
                                      <p:cBhvr>
                                        <p:cTn id="20" dur="500"/>
                                        <p:tgtEl>
                                          <p:spTgt spid="9041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04195">
                                            <p:txEl>
                                              <p:pRg st="3" end="3"/>
                                            </p:txEl>
                                          </p:spTgt>
                                        </p:tgtEl>
                                        <p:attrNameLst>
                                          <p:attrName>style.visibility</p:attrName>
                                        </p:attrNameLst>
                                      </p:cBhvr>
                                      <p:to>
                                        <p:strVal val="visible"/>
                                      </p:to>
                                    </p:set>
                                    <p:animEffect transition="in" filter="wipe(up)">
                                      <p:cBhvr>
                                        <p:cTn id="25" dur="500"/>
                                        <p:tgtEl>
                                          <p:spTgt spid="90419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04195">
                                            <p:txEl>
                                              <p:pRg st="4" end="4"/>
                                            </p:txEl>
                                          </p:spTgt>
                                        </p:tgtEl>
                                        <p:attrNameLst>
                                          <p:attrName>style.visibility</p:attrName>
                                        </p:attrNameLst>
                                      </p:cBhvr>
                                      <p:to>
                                        <p:strVal val="visible"/>
                                      </p:to>
                                    </p:set>
                                    <p:animEffect transition="in" filter="wipe(up)">
                                      <p:cBhvr>
                                        <p:cTn id="30" dur="500"/>
                                        <p:tgtEl>
                                          <p:spTgt spid="90419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04195">
                                            <p:txEl>
                                              <p:pRg st="5" end="5"/>
                                            </p:txEl>
                                          </p:spTgt>
                                        </p:tgtEl>
                                        <p:attrNameLst>
                                          <p:attrName>style.visibility</p:attrName>
                                        </p:attrNameLst>
                                      </p:cBhvr>
                                      <p:to>
                                        <p:strVal val="visible"/>
                                      </p:to>
                                    </p:set>
                                    <p:animEffect transition="in" filter="wipe(up)">
                                      <p:cBhvr>
                                        <p:cTn id="35" dur="500"/>
                                        <p:tgtEl>
                                          <p:spTgt spid="904195">
                                            <p:txEl>
                                              <p:pRg st="5" end="5"/>
                                            </p:txEl>
                                          </p:spTgt>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04195">
                                            <p:txEl>
                                              <p:pRg st="6" end="6"/>
                                            </p:txEl>
                                          </p:spTgt>
                                        </p:tgtEl>
                                        <p:attrNameLst>
                                          <p:attrName>style.visibility</p:attrName>
                                        </p:attrNameLst>
                                      </p:cBhvr>
                                      <p:to>
                                        <p:strVal val="visible"/>
                                      </p:to>
                                    </p:set>
                                    <p:animEffect transition="in" filter="wipe(up)">
                                      <p:cBhvr>
                                        <p:cTn id="39" dur="500"/>
                                        <p:tgtEl>
                                          <p:spTgt spid="90419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04195">
                                            <p:txEl>
                                              <p:pRg st="7" end="7"/>
                                            </p:txEl>
                                          </p:spTgt>
                                        </p:tgtEl>
                                        <p:attrNameLst>
                                          <p:attrName>style.visibility</p:attrName>
                                        </p:attrNameLst>
                                      </p:cBhvr>
                                      <p:to>
                                        <p:strVal val="visible"/>
                                      </p:to>
                                    </p:set>
                                    <p:animEffect transition="in" filter="wipe(up)">
                                      <p:cBhvr>
                                        <p:cTn id="44" dur="500"/>
                                        <p:tgtEl>
                                          <p:spTgt spid="904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ln/>
        </p:spPr>
        <p:txBody>
          <a:bodyPr/>
          <a:lstStyle/>
          <a:p>
            <a:r>
              <a:rPr lang="en-GB"/>
              <a:t>Examples from the exercise</a:t>
            </a:r>
          </a:p>
        </p:txBody>
      </p:sp>
      <p:sp>
        <p:nvSpPr>
          <p:cNvPr id="906243" name="Rectangle 3"/>
          <p:cNvSpPr>
            <a:spLocks noGrp="1" noChangeArrowheads="1"/>
          </p:cNvSpPr>
          <p:nvPr>
            <p:ph idx="1"/>
          </p:nvPr>
        </p:nvSpPr>
        <p:spPr>
          <a:xfrm>
            <a:off x="687388" y="1600200"/>
            <a:ext cx="7772400" cy="4495800"/>
          </a:xfrm>
          <a:ln/>
        </p:spPr>
        <p:txBody>
          <a:bodyPr>
            <a:normAutofit fontScale="92500" lnSpcReduction="20000"/>
          </a:bodyPr>
          <a:lstStyle/>
          <a:p>
            <a:pPr>
              <a:lnSpc>
                <a:spcPct val="90000"/>
              </a:lnSpc>
            </a:pPr>
            <a:r>
              <a:rPr lang="en-GB" sz="3600" dirty="0"/>
              <a:t>To centre all </a:t>
            </a:r>
            <a:r>
              <a:rPr lang="en-GB" sz="3600" b="1" dirty="0">
                <a:latin typeface="Courier New" pitchFamily="49" charset="0"/>
              </a:rPr>
              <a:t>&lt;</a:t>
            </a:r>
            <a:r>
              <a:rPr lang="en-GB" sz="3600" b="1" dirty="0">
                <a:solidFill>
                  <a:schemeClr val="accent2"/>
                </a:solidFill>
                <a:latin typeface="Courier New" pitchFamily="49" charset="0"/>
              </a:rPr>
              <a:t>h1</a:t>
            </a:r>
            <a:r>
              <a:rPr lang="en-GB" sz="3600" b="1" dirty="0">
                <a:latin typeface="Courier New" pitchFamily="49" charset="0"/>
              </a:rPr>
              <a:t>&gt;</a:t>
            </a:r>
            <a:r>
              <a:rPr lang="en-GB" sz="3600" dirty="0"/>
              <a:t> headings</a:t>
            </a:r>
          </a:p>
          <a:p>
            <a:pPr lvl="1">
              <a:lnSpc>
                <a:spcPct val="90000"/>
              </a:lnSpc>
            </a:pPr>
            <a:r>
              <a:rPr lang="en-GB" sz="3200" dirty="0"/>
              <a:t>There’s only one so use the </a:t>
            </a:r>
            <a:r>
              <a:rPr lang="en-GB" sz="3200" dirty="0">
                <a:solidFill>
                  <a:schemeClr val="hlink"/>
                </a:solidFill>
              </a:rPr>
              <a:t>global </a:t>
            </a:r>
            <a:r>
              <a:rPr lang="en-GB" sz="3200" b="1" dirty="0">
                <a:solidFill>
                  <a:schemeClr val="hlink"/>
                </a:solidFill>
                <a:latin typeface="Courier New" pitchFamily="49" charset="0"/>
              </a:rPr>
              <a:t>h1</a:t>
            </a:r>
            <a:r>
              <a:rPr lang="en-GB" sz="3200" dirty="0">
                <a:solidFill>
                  <a:schemeClr val="hlink"/>
                </a:solidFill>
              </a:rPr>
              <a:t> selector</a:t>
            </a:r>
            <a:r>
              <a:rPr lang="en-GB" sz="3200" dirty="0"/>
              <a:t/>
            </a:r>
            <a:br>
              <a:rPr lang="en-GB" sz="3200" dirty="0"/>
            </a:br>
            <a:r>
              <a:rPr lang="en-GB" sz="3200" dirty="0"/>
              <a:t>		</a:t>
            </a:r>
            <a:r>
              <a:rPr lang="en-GB" sz="3200" b="1" dirty="0">
                <a:solidFill>
                  <a:schemeClr val="accent2"/>
                </a:solidFill>
                <a:latin typeface="Courier New" pitchFamily="49" charset="0"/>
              </a:rPr>
              <a:t>h1</a:t>
            </a:r>
            <a:r>
              <a:rPr lang="en-GB" sz="3200" b="1" dirty="0">
                <a:latin typeface="Courier New" pitchFamily="49" charset="0"/>
              </a:rPr>
              <a:t> {</a:t>
            </a:r>
            <a:r>
              <a:rPr lang="en-GB" sz="3200" b="1" dirty="0">
                <a:solidFill>
                  <a:srgbClr val="FF9900"/>
                </a:solidFill>
                <a:latin typeface="Courier New" pitchFamily="49" charset="0"/>
              </a:rPr>
              <a:t>text-</a:t>
            </a:r>
            <a:r>
              <a:rPr lang="en-GB" sz="3200" b="1" dirty="0" err="1">
                <a:solidFill>
                  <a:srgbClr val="FF9900"/>
                </a:solidFill>
                <a:latin typeface="Courier New" pitchFamily="49" charset="0"/>
              </a:rPr>
              <a:t>align:center</a:t>
            </a:r>
            <a:r>
              <a:rPr lang="en-GB" sz="3200" b="1" dirty="0">
                <a:latin typeface="Courier New" pitchFamily="49" charset="0"/>
              </a:rPr>
              <a:t>;}</a:t>
            </a:r>
          </a:p>
          <a:p>
            <a:pPr>
              <a:lnSpc>
                <a:spcPct val="90000"/>
              </a:lnSpc>
            </a:pPr>
            <a:r>
              <a:rPr lang="en-GB" sz="3600" dirty="0"/>
              <a:t>To right align </a:t>
            </a:r>
            <a:r>
              <a:rPr lang="en-GB" sz="3600" i="1" dirty="0"/>
              <a:t>just</a:t>
            </a:r>
            <a:r>
              <a:rPr lang="en-GB" sz="3600" dirty="0"/>
              <a:t> the </a:t>
            </a:r>
            <a:r>
              <a:rPr lang="en-GB" sz="3600" dirty="0" err="1"/>
              <a:t>validator</a:t>
            </a:r>
            <a:r>
              <a:rPr lang="en-GB" sz="3600" dirty="0"/>
              <a:t> images</a:t>
            </a:r>
          </a:p>
          <a:p>
            <a:pPr lvl="1">
              <a:lnSpc>
                <a:spcPct val="90000"/>
              </a:lnSpc>
            </a:pPr>
            <a:r>
              <a:rPr lang="en-GB" sz="3200" dirty="0"/>
              <a:t>They’re in a </a:t>
            </a:r>
            <a:r>
              <a:rPr lang="en-GB" sz="3200" b="1" dirty="0">
                <a:latin typeface="Courier New" pitchFamily="49" charset="0"/>
              </a:rPr>
              <a:t>&lt;</a:t>
            </a:r>
            <a:r>
              <a:rPr lang="en-GB" sz="3200" b="1" dirty="0">
                <a:solidFill>
                  <a:schemeClr val="accent2"/>
                </a:solidFill>
                <a:latin typeface="Courier New" pitchFamily="49" charset="0"/>
              </a:rPr>
              <a:t>p</a:t>
            </a:r>
            <a:r>
              <a:rPr lang="en-GB" sz="3200" b="1" dirty="0">
                <a:latin typeface="Courier New" pitchFamily="49" charset="0"/>
              </a:rPr>
              <a:t>&gt;</a:t>
            </a:r>
            <a:r>
              <a:rPr lang="en-GB" sz="3200" dirty="0"/>
              <a:t> and there’s more than one so identify the </a:t>
            </a:r>
            <a:r>
              <a:rPr lang="en-GB" sz="3200" b="1" dirty="0">
                <a:latin typeface="Courier New" pitchFamily="49" charset="0"/>
              </a:rPr>
              <a:t>&lt;</a:t>
            </a:r>
            <a:r>
              <a:rPr lang="en-GB" sz="3200" b="1" dirty="0">
                <a:solidFill>
                  <a:schemeClr val="accent2"/>
                </a:solidFill>
                <a:latin typeface="Courier New" pitchFamily="49" charset="0"/>
              </a:rPr>
              <a:t>p</a:t>
            </a:r>
            <a:r>
              <a:rPr lang="en-GB" sz="3200" b="1" dirty="0">
                <a:latin typeface="Courier New" pitchFamily="49" charset="0"/>
              </a:rPr>
              <a:t>&gt;</a:t>
            </a:r>
            <a:r>
              <a:rPr lang="en-GB" sz="3200" dirty="0"/>
              <a:t> with a </a:t>
            </a:r>
            <a:r>
              <a:rPr lang="en-GB" sz="3200" b="1" dirty="0">
                <a:solidFill>
                  <a:schemeClr val="folHlink"/>
                </a:solidFill>
                <a:latin typeface="Courier New" pitchFamily="49" charset="0"/>
              </a:rPr>
              <a:t>class</a:t>
            </a:r>
            <a:r>
              <a:rPr lang="en-GB" sz="3200" dirty="0"/>
              <a:t> or </a:t>
            </a:r>
            <a:r>
              <a:rPr lang="en-GB" sz="3200" b="1" dirty="0">
                <a:solidFill>
                  <a:srgbClr val="FF0000"/>
                </a:solidFill>
                <a:latin typeface="Courier New" pitchFamily="49" charset="0"/>
              </a:rPr>
              <a:t>id</a:t>
            </a:r>
            <a:r>
              <a:rPr lang="en-GB" sz="3200" dirty="0"/>
              <a:t>:</a:t>
            </a:r>
          </a:p>
          <a:p>
            <a:pPr lvl="2">
              <a:lnSpc>
                <a:spcPct val="90000"/>
              </a:lnSpc>
            </a:pPr>
            <a:r>
              <a:rPr lang="en-GB" sz="3200" dirty="0"/>
              <a:t>So for a class </a:t>
            </a:r>
            <a:r>
              <a:rPr lang="en-GB" sz="2800" b="1" dirty="0">
                <a:latin typeface="Courier New" pitchFamily="49" charset="0"/>
              </a:rPr>
              <a:t>&lt;</a:t>
            </a:r>
            <a:r>
              <a:rPr lang="en-GB" sz="2800" b="1" dirty="0">
                <a:solidFill>
                  <a:schemeClr val="accent2"/>
                </a:solidFill>
                <a:latin typeface="Courier New" pitchFamily="49" charset="0"/>
              </a:rPr>
              <a:t>p</a:t>
            </a:r>
            <a:r>
              <a:rPr lang="en-GB" sz="2800" b="1" dirty="0">
                <a:latin typeface="Courier New" pitchFamily="49" charset="0"/>
              </a:rPr>
              <a:t> </a:t>
            </a:r>
            <a:r>
              <a:rPr lang="en-GB" sz="2800" b="1" dirty="0">
                <a:solidFill>
                  <a:schemeClr val="folHlink"/>
                </a:solidFill>
                <a:latin typeface="Courier New" pitchFamily="49" charset="0"/>
              </a:rPr>
              <a:t>class="valid"</a:t>
            </a:r>
            <a:r>
              <a:rPr lang="en-GB" sz="2800" b="1" dirty="0">
                <a:latin typeface="Courier New" pitchFamily="49" charset="0"/>
              </a:rPr>
              <a:t>&gt;</a:t>
            </a:r>
            <a:br>
              <a:rPr lang="en-GB" sz="2800" b="1" dirty="0">
                <a:latin typeface="Courier New" pitchFamily="49" charset="0"/>
              </a:rPr>
            </a:br>
            <a:r>
              <a:rPr lang="en-GB" sz="2800" b="1" dirty="0">
                <a:latin typeface="Courier New" pitchFamily="49" charset="0"/>
              </a:rPr>
              <a:t> </a:t>
            </a:r>
            <a:r>
              <a:rPr lang="en-GB" sz="2800" b="1" dirty="0" err="1">
                <a:solidFill>
                  <a:schemeClr val="accent2"/>
                </a:solidFill>
                <a:latin typeface="Courier New" pitchFamily="49" charset="0"/>
              </a:rPr>
              <a:t>p</a:t>
            </a:r>
            <a:r>
              <a:rPr lang="en-GB" sz="2800" b="1" dirty="0" err="1">
                <a:solidFill>
                  <a:schemeClr val="folHlink"/>
                </a:solidFill>
                <a:latin typeface="Courier New" pitchFamily="49" charset="0"/>
              </a:rPr>
              <a:t>.valid</a:t>
            </a:r>
            <a:r>
              <a:rPr lang="en-GB" sz="2800" b="1" dirty="0">
                <a:latin typeface="Courier New" pitchFamily="49" charset="0"/>
              </a:rPr>
              <a:t> {</a:t>
            </a:r>
            <a:r>
              <a:rPr lang="en-GB" sz="2800" b="1" dirty="0">
                <a:solidFill>
                  <a:srgbClr val="FF9900"/>
                </a:solidFill>
                <a:latin typeface="Courier New" pitchFamily="49" charset="0"/>
              </a:rPr>
              <a:t>text-</a:t>
            </a:r>
            <a:r>
              <a:rPr lang="en-GB" sz="2800" b="1" dirty="0" err="1">
                <a:solidFill>
                  <a:srgbClr val="FF9900"/>
                </a:solidFill>
                <a:latin typeface="Courier New" pitchFamily="49" charset="0"/>
              </a:rPr>
              <a:t>align:right</a:t>
            </a:r>
            <a:r>
              <a:rPr lang="en-GB" sz="2800" b="1" dirty="0">
                <a:latin typeface="Courier New" pitchFamily="49" charset="0"/>
              </a:rPr>
              <a:t>;}</a:t>
            </a:r>
          </a:p>
          <a:p>
            <a:pPr lvl="2">
              <a:lnSpc>
                <a:spcPct val="90000"/>
              </a:lnSpc>
              <a:buFontTx/>
              <a:buNone/>
            </a:pPr>
            <a:r>
              <a:rPr lang="en-GB" sz="3200" dirty="0"/>
              <a:t>… and for an ID </a:t>
            </a:r>
            <a:r>
              <a:rPr lang="en-GB" sz="2800" b="1" dirty="0">
                <a:latin typeface="Courier New" pitchFamily="49" charset="0"/>
              </a:rPr>
              <a:t>&lt;</a:t>
            </a:r>
            <a:r>
              <a:rPr lang="en-GB" sz="2800" b="1" dirty="0">
                <a:solidFill>
                  <a:schemeClr val="accent2"/>
                </a:solidFill>
                <a:latin typeface="Courier New" pitchFamily="49" charset="0"/>
              </a:rPr>
              <a:t>p</a:t>
            </a:r>
            <a:r>
              <a:rPr lang="en-GB" sz="2800" b="1" dirty="0">
                <a:latin typeface="Courier New" pitchFamily="49" charset="0"/>
              </a:rPr>
              <a:t> </a:t>
            </a:r>
            <a:r>
              <a:rPr lang="en-GB" sz="2800" b="1" dirty="0">
                <a:solidFill>
                  <a:srgbClr val="FF0000"/>
                </a:solidFill>
                <a:latin typeface="Courier New" pitchFamily="49" charset="0"/>
              </a:rPr>
              <a:t>id="valid"</a:t>
            </a:r>
            <a:r>
              <a:rPr lang="en-GB" sz="2800" b="1" dirty="0">
                <a:latin typeface="Courier New" pitchFamily="49" charset="0"/>
              </a:rPr>
              <a:t>&gt;</a:t>
            </a:r>
            <a:br>
              <a:rPr lang="en-GB" sz="2800" b="1" dirty="0">
                <a:latin typeface="Courier New" pitchFamily="49" charset="0"/>
              </a:rPr>
            </a:br>
            <a:r>
              <a:rPr lang="en-GB" sz="2800" b="1" dirty="0">
                <a:latin typeface="Courier New" pitchFamily="49" charset="0"/>
              </a:rPr>
              <a:t> </a:t>
            </a:r>
            <a:r>
              <a:rPr lang="en-GB" sz="2800" b="1" dirty="0" err="1">
                <a:solidFill>
                  <a:schemeClr val="accent2"/>
                </a:solidFill>
                <a:latin typeface="Courier New" pitchFamily="49" charset="0"/>
              </a:rPr>
              <a:t>p</a:t>
            </a:r>
            <a:r>
              <a:rPr lang="en-GB" sz="2800" b="1" dirty="0" err="1">
                <a:solidFill>
                  <a:srgbClr val="FF0000"/>
                </a:solidFill>
                <a:latin typeface="Courier New" pitchFamily="49" charset="0"/>
              </a:rPr>
              <a:t>#valid</a:t>
            </a:r>
            <a:r>
              <a:rPr lang="en-GB" sz="2800" b="1" dirty="0">
                <a:solidFill>
                  <a:srgbClr val="FF0000"/>
                </a:solidFill>
                <a:latin typeface="Courier New" pitchFamily="49" charset="0"/>
              </a:rPr>
              <a:t> </a:t>
            </a:r>
            <a:r>
              <a:rPr lang="en-GB" sz="2800" b="1" dirty="0">
                <a:latin typeface="Courier New" pitchFamily="49" charset="0"/>
              </a:rPr>
              <a:t>{</a:t>
            </a:r>
            <a:r>
              <a:rPr lang="en-GB" sz="2800" b="1" dirty="0">
                <a:solidFill>
                  <a:srgbClr val="FF9900"/>
                </a:solidFill>
                <a:latin typeface="Courier New" pitchFamily="49" charset="0"/>
              </a:rPr>
              <a:t>text-</a:t>
            </a:r>
            <a:r>
              <a:rPr lang="en-GB" sz="2800" b="1" dirty="0" err="1">
                <a:solidFill>
                  <a:srgbClr val="FF9900"/>
                </a:solidFill>
                <a:latin typeface="Courier New" pitchFamily="49" charset="0"/>
              </a:rPr>
              <a:t>align:right</a:t>
            </a:r>
            <a:r>
              <a:rPr lang="en-GB" sz="2800" b="1" dirty="0">
                <a:latin typeface="Courier New" pitchFamily="49" charset="0"/>
              </a:rPr>
              <a:t>;}</a:t>
            </a:r>
          </a:p>
        </p:txBody>
      </p:sp>
      <p:sp>
        <p:nvSpPr>
          <p:cNvPr id="8"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9" name="Slide Number Placeholder 5"/>
          <p:cNvSpPr>
            <a:spLocks noGrp="1"/>
          </p:cNvSpPr>
          <p:nvPr>
            <p:ph type="sldNum" sz="quarter" idx="12"/>
          </p:nvPr>
        </p:nvSpPr>
        <p:spPr/>
        <p:txBody>
          <a:bodyPr/>
          <a:lstStyle/>
          <a:p>
            <a:fld id="{97022776-DC46-4977-944C-60964D0EE087}" type="slidenum">
              <a:rPr lang="en-GB"/>
              <a:pPr/>
              <a:t>47</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06243">
                                            <p:bg/>
                                          </p:spTgt>
                                        </p:tgtEl>
                                        <p:attrNameLst>
                                          <p:attrName>style.visibility</p:attrName>
                                        </p:attrNameLst>
                                      </p:cBhvr>
                                      <p:to>
                                        <p:strVal val="visible"/>
                                      </p:to>
                                    </p:set>
                                    <p:animEffect transition="in" filter="wipe(up)">
                                      <p:cBhvr>
                                        <p:cTn id="7" dur="500"/>
                                        <p:tgtEl>
                                          <p:spTgt spid="90624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06243">
                                            <p:txEl>
                                              <p:pRg st="0" end="0"/>
                                            </p:txEl>
                                          </p:spTgt>
                                        </p:tgtEl>
                                        <p:attrNameLst>
                                          <p:attrName>style.visibility</p:attrName>
                                        </p:attrNameLst>
                                      </p:cBhvr>
                                      <p:to>
                                        <p:strVal val="visible"/>
                                      </p:to>
                                    </p:set>
                                    <p:animEffect transition="in" filter="wipe(up)">
                                      <p:cBhvr>
                                        <p:cTn id="12" dur="500"/>
                                        <p:tgtEl>
                                          <p:spTgt spid="906243">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06243">
                                            <p:txEl>
                                              <p:pRg st="1" end="1"/>
                                            </p:txEl>
                                          </p:spTgt>
                                        </p:tgtEl>
                                        <p:attrNameLst>
                                          <p:attrName>style.visibility</p:attrName>
                                        </p:attrNameLst>
                                      </p:cBhvr>
                                      <p:to>
                                        <p:strVal val="visible"/>
                                      </p:to>
                                    </p:set>
                                    <p:animEffect transition="in" filter="wipe(up)">
                                      <p:cBhvr>
                                        <p:cTn id="16" dur="500"/>
                                        <p:tgtEl>
                                          <p:spTgt spid="906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06243">
                                            <p:txEl>
                                              <p:pRg st="2" end="2"/>
                                            </p:txEl>
                                          </p:spTgt>
                                        </p:tgtEl>
                                        <p:attrNameLst>
                                          <p:attrName>style.visibility</p:attrName>
                                        </p:attrNameLst>
                                      </p:cBhvr>
                                      <p:to>
                                        <p:strVal val="visible"/>
                                      </p:to>
                                    </p:set>
                                    <p:animEffect transition="in" filter="wipe(up)">
                                      <p:cBhvr>
                                        <p:cTn id="21" dur="500"/>
                                        <p:tgtEl>
                                          <p:spTgt spid="906243">
                                            <p:txEl>
                                              <p:pRg st="2" end="2"/>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906243">
                                            <p:txEl>
                                              <p:pRg st="3" end="3"/>
                                            </p:txEl>
                                          </p:spTgt>
                                        </p:tgtEl>
                                        <p:attrNameLst>
                                          <p:attrName>style.visibility</p:attrName>
                                        </p:attrNameLst>
                                      </p:cBhvr>
                                      <p:to>
                                        <p:strVal val="visible"/>
                                      </p:to>
                                    </p:set>
                                    <p:animEffect transition="in" filter="wipe(up)">
                                      <p:cBhvr>
                                        <p:cTn id="25" dur="500"/>
                                        <p:tgtEl>
                                          <p:spTgt spid="90624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06243">
                                            <p:txEl>
                                              <p:pRg st="4" end="4"/>
                                            </p:txEl>
                                          </p:spTgt>
                                        </p:tgtEl>
                                        <p:attrNameLst>
                                          <p:attrName>style.visibility</p:attrName>
                                        </p:attrNameLst>
                                      </p:cBhvr>
                                      <p:to>
                                        <p:strVal val="visible"/>
                                      </p:to>
                                    </p:set>
                                    <p:animEffect transition="in" filter="wipe(up)">
                                      <p:cBhvr>
                                        <p:cTn id="30" dur="500"/>
                                        <p:tgtEl>
                                          <p:spTgt spid="90624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06243">
                                            <p:txEl>
                                              <p:pRg st="5" end="5"/>
                                            </p:txEl>
                                          </p:spTgt>
                                        </p:tgtEl>
                                        <p:attrNameLst>
                                          <p:attrName>style.visibility</p:attrName>
                                        </p:attrNameLst>
                                      </p:cBhvr>
                                      <p:to>
                                        <p:strVal val="visible"/>
                                      </p:to>
                                    </p:set>
                                    <p:animEffect transition="in" filter="wipe(up)">
                                      <p:cBhvr>
                                        <p:cTn id="35" dur="500"/>
                                        <p:tgtEl>
                                          <p:spTgt spid="906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685800" y="228600"/>
            <a:ext cx="7772400" cy="823913"/>
          </a:xfrm>
          <a:ln/>
        </p:spPr>
        <p:txBody>
          <a:bodyPr/>
          <a:lstStyle/>
          <a:p>
            <a:r>
              <a:rPr lang="en-GB"/>
              <a:t>Examples from the exercise</a:t>
            </a:r>
          </a:p>
        </p:txBody>
      </p:sp>
      <p:sp>
        <p:nvSpPr>
          <p:cNvPr id="908291" name="Rectangle 3"/>
          <p:cNvSpPr>
            <a:spLocks noGrp="1" noChangeArrowheads="1"/>
          </p:cNvSpPr>
          <p:nvPr>
            <p:ph idx="1"/>
          </p:nvPr>
        </p:nvSpPr>
        <p:spPr>
          <a:xfrm>
            <a:off x="323850" y="1196975"/>
            <a:ext cx="8496300" cy="4899025"/>
          </a:xfrm>
          <a:ln/>
        </p:spPr>
        <p:txBody>
          <a:bodyPr/>
          <a:lstStyle/>
          <a:p>
            <a:pPr marL="176213" indent="-176213">
              <a:lnSpc>
                <a:spcPct val="80000"/>
              </a:lnSpc>
            </a:pPr>
            <a:r>
              <a:rPr lang="en-GB" sz="2000"/>
              <a:t>To centre the </a:t>
            </a:r>
            <a:r>
              <a:rPr lang="en-GB" sz="2000" b="1">
                <a:latin typeface="Courier New" pitchFamily="49" charset="0"/>
              </a:rPr>
              <a:t>&lt;</a:t>
            </a:r>
            <a:r>
              <a:rPr lang="en-GB" sz="2000" b="1">
                <a:solidFill>
                  <a:schemeClr val="hlink"/>
                </a:solidFill>
                <a:latin typeface="Courier New" pitchFamily="49" charset="0"/>
              </a:rPr>
              <a:t>table</a:t>
            </a:r>
            <a:r>
              <a:rPr lang="en-GB" sz="2000" b="1">
                <a:latin typeface="Courier New" pitchFamily="49" charset="0"/>
              </a:rPr>
              <a:t>&gt;</a:t>
            </a:r>
          </a:p>
          <a:p>
            <a:pPr marL="539750" lvl="1" indent="-184150">
              <a:lnSpc>
                <a:spcPct val="80000"/>
              </a:lnSpc>
            </a:pPr>
            <a:r>
              <a:rPr lang="en-GB" sz="1800"/>
              <a:t>In </a:t>
            </a:r>
            <a:r>
              <a:rPr lang="en-GB" sz="1800" i="1"/>
              <a:t>standards mode</a:t>
            </a:r>
            <a:r>
              <a:rPr lang="en-GB" sz="1800"/>
              <a:t> (1</a:t>
            </a:r>
            <a:r>
              <a:rPr lang="en-GB" sz="1800" baseline="30000"/>
              <a:t>st</a:t>
            </a:r>
            <a:r>
              <a:rPr lang="en-GB" sz="1800"/>
              <a:t> line=valid DOCTYPE) IE6 obeys CSS-style </a:t>
            </a:r>
            <a:r>
              <a:rPr lang="en-GB" sz="1800">
                <a:solidFill>
                  <a:srgbClr val="FF9900"/>
                </a:solidFill>
              </a:rPr>
              <a:t>margin-auto</a:t>
            </a:r>
            <a:r>
              <a:rPr lang="en-GB" sz="1800"/>
              <a:t> centring command (see </a:t>
            </a:r>
            <a:r>
              <a:rPr lang="en-GB" sz="1800" i="1"/>
              <a:t>e.g.</a:t>
            </a:r>
            <a:r>
              <a:rPr lang="en-GB" sz="1800"/>
              <a:t> </a:t>
            </a:r>
            <a:r>
              <a:rPr lang="en-GB" sz="1800">
                <a:hlinkClick r:id="rId4"/>
              </a:rPr>
              <a:t>css-discuss wiki page</a:t>
            </a:r>
            <a:r>
              <a:rPr lang="en-GB" sz="1800"/>
              <a:t>).</a:t>
            </a:r>
          </a:p>
          <a:p>
            <a:pPr marL="539750" lvl="1" indent="-184150">
              <a:lnSpc>
                <a:spcPct val="80000"/>
              </a:lnSpc>
            </a:pPr>
            <a:r>
              <a:rPr lang="en-GB" sz="1800"/>
              <a:t>Again, just one </a:t>
            </a:r>
            <a:r>
              <a:rPr lang="en-GB" sz="1800" b="1">
                <a:solidFill>
                  <a:schemeClr val="hlink"/>
                </a:solidFill>
                <a:latin typeface="Courier New" pitchFamily="49" charset="0"/>
              </a:rPr>
              <a:t>table</a:t>
            </a:r>
            <a:r>
              <a:rPr lang="en-GB" sz="1800"/>
              <a:t> so can use</a:t>
            </a:r>
            <a:br>
              <a:rPr lang="en-GB" sz="1800"/>
            </a:br>
            <a:r>
              <a:rPr lang="en-GB" sz="1800" b="1">
                <a:latin typeface="Courier New" pitchFamily="49" charset="0"/>
              </a:rPr>
              <a:t>		</a:t>
            </a:r>
            <a:r>
              <a:rPr lang="en-GB" sz="1800" b="1">
                <a:solidFill>
                  <a:schemeClr val="hlink"/>
                </a:solidFill>
                <a:latin typeface="Courier New" pitchFamily="49" charset="0"/>
              </a:rPr>
              <a:t>table</a:t>
            </a:r>
            <a:r>
              <a:rPr lang="en-GB" sz="1800" b="1">
                <a:latin typeface="Courier New" pitchFamily="49" charset="0"/>
              </a:rPr>
              <a:t> {</a:t>
            </a:r>
            <a:r>
              <a:rPr lang="en-GB" sz="1800" b="1">
                <a:solidFill>
                  <a:srgbClr val="FF9900"/>
                </a:solidFill>
                <a:latin typeface="Courier New" pitchFamily="49" charset="0"/>
              </a:rPr>
              <a:t>margin-left:auto</a:t>
            </a:r>
            <a:r>
              <a:rPr lang="en-GB" sz="1800" b="1">
                <a:latin typeface="Courier New" pitchFamily="49" charset="0"/>
              </a:rPr>
              <a:t>; </a:t>
            </a:r>
            <a:r>
              <a:rPr lang="en-GB" sz="1800" b="1">
                <a:solidFill>
                  <a:srgbClr val="FF9900"/>
                </a:solidFill>
                <a:latin typeface="Courier New" pitchFamily="49" charset="0"/>
              </a:rPr>
              <a:t>margin-right:auto</a:t>
            </a:r>
            <a:r>
              <a:rPr lang="en-GB" sz="1800" b="1">
                <a:latin typeface="Courier New" pitchFamily="49" charset="0"/>
              </a:rPr>
              <a:t>;}</a:t>
            </a:r>
          </a:p>
          <a:p>
            <a:pPr marL="539750" lvl="1" indent="-184150">
              <a:lnSpc>
                <a:spcPct val="80000"/>
              </a:lnSpc>
            </a:pPr>
            <a:r>
              <a:rPr lang="en-GB" sz="1800">
                <a:solidFill>
                  <a:srgbClr val="FF9900"/>
                </a:solidFill>
              </a:rPr>
              <a:t>margin</a:t>
            </a:r>
            <a:r>
              <a:rPr lang="en-GB" sz="1800"/>
              <a:t> alone takes 1-4 property values &amp; is a useful shortcut…</a:t>
            </a:r>
          </a:p>
          <a:p>
            <a:pPr marL="176213" indent="-176213">
              <a:lnSpc>
                <a:spcPct val="80000"/>
              </a:lnSpc>
            </a:pPr>
            <a:r>
              <a:rPr lang="en-GB" sz="2000"/>
              <a:t>To add single-pixel wide </a:t>
            </a:r>
            <a:r>
              <a:rPr lang="en-GB" sz="2000" b="1">
                <a:solidFill>
                  <a:srgbClr val="FF9900"/>
                </a:solidFill>
                <a:latin typeface="Courier New" pitchFamily="49" charset="0"/>
              </a:rPr>
              <a:t>borders</a:t>
            </a:r>
            <a:r>
              <a:rPr lang="en-GB" sz="2000"/>
              <a:t> to the </a:t>
            </a:r>
            <a:r>
              <a:rPr lang="en-GB" sz="2000" b="1">
                <a:solidFill>
                  <a:schemeClr val="hlink"/>
                </a:solidFill>
                <a:latin typeface="Courier New" pitchFamily="49" charset="0"/>
              </a:rPr>
              <a:t>table</a:t>
            </a:r>
            <a:r>
              <a:rPr lang="en-GB" sz="2000"/>
              <a:t>:</a:t>
            </a:r>
          </a:p>
          <a:p>
            <a:pPr marL="539750" lvl="1" indent="-184150">
              <a:lnSpc>
                <a:spcPct val="80000"/>
              </a:lnSpc>
            </a:pPr>
            <a:r>
              <a:rPr lang="en-GB" sz="1800"/>
              <a:t>Again, just one </a:t>
            </a:r>
            <a:r>
              <a:rPr lang="en-GB" sz="1800" b="1">
                <a:latin typeface="Courier New" pitchFamily="49" charset="0"/>
              </a:rPr>
              <a:t>table </a:t>
            </a:r>
            <a:r>
              <a:rPr lang="en-GB" sz="1800"/>
              <a:t>so</a:t>
            </a:r>
            <a:br>
              <a:rPr lang="en-GB" sz="1800"/>
            </a:br>
            <a:r>
              <a:rPr lang="en-GB" sz="1800" b="1">
                <a:latin typeface="Courier New" pitchFamily="49" charset="0"/>
              </a:rPr>
              <a:t>		</a:t>
            </a:r>
            <a:r>
              <a:rPr lang="en-GB" sz="1800" b="1">
                <a:solidFill>
                  <a:schemeClr val="hlink"/>
                </a:solidFill>
                <a:latin typeface="Courier New" pitchFamily="49" charset="0"/>
              </a:rPr>
              <a:t>table</a:t>
            </a:r>
            <a:r>
              <a:rPr lang="en-GB" sz="1800" b="1">
                <a:latin typeface="Courier New" pitchFamily="49" charset="0"/>
              </a:rPr>
              <a:t> {</a:t>
            </a:r>
            <a:r>
              <a:rPr lang="en-GB" sz="1800" b="1">
                <a:solidFill>
                  <a:srgbClr val="FF9900"/>
                </a:solidFill>
                <a:latin typeface="Courier New" pitchFamily="49" charset="0"/>
              </a:rPr>
              <a:t>border:1px solid black</a:t>
            </a:r>
            <a:r>
              <a:rPr lang="en-GB" sz="1800" b="1">
                <a:latin typeface="Courier New" pitchFamily="49" charset="0"/>
              </a:rPr>
              <a:t>;}</a:t>
            </a:r>
            <a:br>
              <a:rPr lang="en-GB" sz="1800" b="1">
                <a:latin typeface="Courier New" pitchFamily="49" charset="0"/>
              </a:rPr>
            </a:br>
            <a:r>
              <a:rPr lang="en-GB" sz="1800"/>
              <a:t>will do the </a:t>
            </a:r>
            <a:r>
              <a:rPr lang="en-GB" sz="1800" u="sng"/>
              <a:t>outside</a:t>
            </a:r>
            <a:r>
              <a:rPr lang="en-GB" sz="1800"/>
              <a:t>.</a:t>
            </a:r>
          </a:p>
          <a:p>
            <a:pPr marL="539750" lvl="1" indent="-184150">
              <a:lnSpc>
                <a:spcPct val="80000"/>
              </a:lnSpc>
            </a:pPr>
            <a:r>
              <a:rPr lang="en-GB" sz="1800"/>
              <a:t>To get borders around all of the </a:t>
            </a:r>
            <a:r>
              <a:rPr lang="en-GB" sz="1800">
                <a:solidFill>
                  <a:schemeClr val="hlink"/>
                </a:solidFill>
              </a:rPr>
              <a:t>cells</a:t>
            </a:r>
            <a:r>
              <a:rPr lang="en-GB" sz="1800"/>
              <a:t> on the page</a:t>
            </a:r>
            <a:br>
              <a:rPr lang="en-GB" sz="1800"/>
            </a:br>
            <a:r>
              <a:rPr lang="en-GB" sz="1800" b="1">
                <a:latin typeface="Courier New" pitchFamily="49" charset="0"/>
              </a:rPr>
              <a:t>		</a:t>
            </a:r>
            <a:r>
              <a:rPr lang="en-GB" sz="1800" b="1">
                <a:solidFill>
                  <a:schemeClr val="hlink"/>
                </a:solidFill>
                <a:latin typeface="Courier New" pitchFamily="49" charset="0"/>
              </a:rPr>
              <a:t>td</a:t>
            </a:r>
            <a:r>
              <a:rPr lang="en-GB" sz="1800" b="1">
                <a:latin typeface="Courier New" pitchFamily="49" charset="0"/>
              </a:rPr>
              <a:t> {</a:t>
            </a:r>
            <a:r>
              <a:rPr lang="en-GB" sz="1800" b="1">
                <a:solidFill>
                  <a:srgbClr val="FF9900"/>
                </a:solidFill>
                <a:latin typeface="Courier New" pitchFamily="49" charset="0"/>
              </a:rPr>
              <a:t>border: 1px solid black</a:t>
            </a:r>
            <a:r>
              <a:rPr lang="en-GB" sz="1800" b="1">
                <a:latin typeface="Courier New" pitchFamily="49" charset="0"/>
              </a:rPr>
              <a:t>;}</a:t>
            </a:r>
          </a:p>
          <a:p>
            <a:pPr marL="539750" lvl="1" indent="-184150">
              <a:lnSpc>
                <a:spcPct val="80000"/>
              </a:lnSpc>
            </a:pPr>
            <a:r>
              <a:rPr lang="en-GB" sz="1800" i="1"/>
              <a:t>But</a:t>
            </a:r>
            <a:r>
              <a:rPr lang="en-GB" sz="1800"/>
              <a:t> this makes ‘double borders’, they don’t </a:t>
            </a:r>
            <a:r>
              <a:rPr lang="en-GB" sz="1800" i="1">
                <a:solidFill>
                  <a:schemeClr val="folHlink"/>
                </a:solidFill>
              </a:rPr>
              <a:t>collapse</a:t>
            </a:r>
            <a:r>
              <a:rPr lang="en-GB" sz="1800"/>
              <a:t>. To force the collapse add </a:t>
            </a:r>
            <a:r>
              <a:rPr lang="en-GB" sz="1800" b="1">
                <a:solidFill>
                  <a:schemeClr val="folHlink"/>
                </a:solidFill>
                <a:latin typeface="Courier New" pitchFamily="49" charset="0"/>
              </a:rPr>
              <a:t>border-collapse </a:t>
            </a:r>
            <a:r>
              <a:rPr lang="en-GB" sz="1800"/>
              <a:t>to the table rule:</a:t>
            </a:r>
            <a:br>
              <a:rPr lang="en-GB" sz="1800"/>
            </a:br>
            <a:r>
              <a:rPr lang="en-GB" sz="1800" b="1">
                <a:latin typeface="Courier New" pitchFamily="49" charset="0"/>
              </a:rPr>
              <a:t>		</a:t>
            </a:r>
            <a:r>
              <a:rPr lang="en-GB" sz="1800" b="1">
                <a:solidFill>
                  <a:schemeClr val="hlink"/>
                </a:solidFill>
                <a:latin typeface="Courier New" pitchFamily="49" charset="0"/>
              </a:rPr>
              <a:t>table</a:t>
            </a:r>
            <a:r>
              <a:rPr lang="en-GB" sz="1800" b="1">
                <a:latin typeface="Courier New" pitchFamily="49" charset="0"/>
              </a:rPr>
              <a:t> {</a:t>
            </a:r>
            <a:br>
              <a:rPr lang="en-GB" sz="1800" b="1">
                <a:latin typeface="Courier New" pitchFamily="49" charset="0"/>
              </a:rPr>
            </a:br>
            <a:r>
              <a:rPr lang="en-GB" sz="1800" b="1">
                <a:solidFill>
                  <a:srgbClr val="FF9900"/>
                </a:solidFill>
                <a:latin typeface="Courier New" pitchFamily="49" charset="0"/>
              </a:rPr>
              <a:t>			border:1px solid black</a:t>
            </a:r>
            <a:br>
              <a:rPr lang="en-GB" sz="1800" b="1">
                <a:solidFill>
                  <a:srgbClr val="FF9900"/>
                </a:solidFill>
                <a:latin typeface="Courier New" pitchFamily="49" charset="0"/>
              </a:rPr>
            </a:br>
            <a:r>
              <a:rPr lang="en-GB" sz="1800" b="1">
                <a:latin typeface="Courier New" pitchFamily="49" charset="0"/>
              </a:rPr>
              <a:t>			</a:t>
            </a:r>
            <a:r>
              <a:rPr lang="en-GB" sz="1800" b="1">
                <a:solidFill>
                  <a:schemeClr val="folHlink"/>
                </a:solidFill>
                <a:latin typeface="Courier New" pitchFamily="49" charset="0"/>
              </a:rPr>
              <a:t>border-collapse: collapse;</a:t>
            </a:r>
            <a:br>
              <a:rPr lang="en-GB" sz="1800" b="1">
                <a:solidFill>
                  <a:schemeClr val="folHlink"/>
                </a:solidFill>
                <a:latin typeface="Courier New" pitchFamily="49" charset="0"/>
              </a:rPr>
            </a:br>
            <a:r>
              <a:rPr lang="en-GB" sz="1800" b="1">
                <a:latin typeface="Courier New" pitchFamily="49" charset="0"/>
              </a:rPr>
              <a:t>		}</a:t>
            </a:r>
          </a:p>
        </p:txBody>
      </p:sp>
      <p:sp>
        <p:nvSpPr>
          <p:cNvPr id="11"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12" name="Slide Number Placeholder 5"/>
          <p:cNvSpPr>
            <a:spLocks noGrp="1"/>
          </p:cNvSpPr>
          <p:nvPr>
            <p:ph type="sldNum" sz="quarter" idx="12"/>
          </p:nvPr>
        </p:nvSpPr>
        <p:spPr/>
        <p:txBody>
          <a:bodyPr/>
          <a:lstStyle/>
          <a:p>
            <a:fld id="{4806C191-DC61-4FB2-97BB-6AE4D5C9A196}" type="slidenum">
              <a:rPr lang="en-GB"/>
              <a:pPr/>
              <a:t>48</a:t>
            </a:fld>
            <a:endParaRPr lang="en-GB"/>
          </a:p>
        </p:txBody>
      </p:sp>
      <p:sp>
        <p:nvSpPr>
          <p:cNvPr id="908292" name="Text Box 4"/>
          <p:cNvSpPr txBox="1">
            <a:spLocks noChangeArrowheads="1"/>
          </p:cNvSpPr>
          <p:nvPr/>
        </p:nvSpPr>
        <p:spPr bwMode="auto">
          <a:xfrm>
            <a:off x="2419350" y="5589588"/>
            <a:ext cx="5969000" cy="469900"/>
          </a:xfrm>
          <a:prstGeom prst="rect">
            <a:avLst/>
          </a:prstGeom>
          <a:noFill/>
          <a:ln w="12700" cap="rnd">
            <a:solidFill>
              <a:schemeClr val="tx1"/>
            </a:solidFill>
            <a:prstDash val="sysDot"/>
            <a:miter lim="800000"/>
            <a:headEnd/>
            <a:tailEnd/>
          </a:ln>
          <a:effectLst/>
        </p:spPr>
        <p:txBody>
          <a:bodyPr wrap="none">
            <a:spAutoFit/>
          </a:bodyPr>
          <a:lstStyle/>
          <a:p>
            <a:r>
              <a:rPr lang="en-GB" i="0">
                <a:solidFill>
                  <a:schemeClr val="tx1"/>
                </a:solidFill>
                <a:latin typeface="Verdana" pitchFamily="34" charset="0"/>
              </a:rPr>
              <a:t>What’s wrong with this last CSS rule?</a:t>
            </a:r>
          </a:p>
        </p:txBody>
      </p:sp>
      <p:sp>
        <p:nvSpPr>
          <p:cNvPr id="908294" name="Rectangle 6"/>
          <p:cNvSpPr>
            <a:spLocks noChangeArrowheads="1"/>
          </p:cNvSpPr>
          <p:nvPr/>
        </p:nvSpPr>
        <p:spPr bwMode="auto">
          <a:xfrm>
            <a:off x="3059113" y="4940300"/>
            <a:ext cx="3744912" cy="504825"/>
          </a:xfrm>
          <a:prstGeom prst="rect">
            <a:avLst/>
          </a:prstGeom>
          <a:noFill/>
          <a:ln w="12700" cap="rnd">
            <a:solidFill>
              <a:schemeClr val="tx1"/>
            </a:solidFill>
            <a:prstDash val="sysDot"/>
            <a:miter lim="800000"/>
            <a:headEnd/>
            <a:tailEnd/>
          </a:ln>
          <a:effectLst/>
        </p:spPr>
        <p:txBody>
          <a:bodyPr wrap="none" anchor="ctr"/>
          <a:lstStyle/>
          <a:p>
            <a:endParaRPr lang="en-GB"/>
          </a:p>
        </p:txBody>
      </p:sp>
      <p:cxnSp>
        <p:nvCxnSpPr>
          <p:cNvPr id="908295" name="AutoShape 7"/>
          <p:cNvCxnSpPr>
            <a:cxnSpLocks noChangeShapeType="1"/>
            <a:stCxn id="908292" idx="3"/>
            <a:endCxn id="908294" idx="3"/>
          </p:cNvCxnSpPr>
          <p:nvPr/>
        </p:nvCxnSpPr>
        <p:spPr bwMode="auto">
          <a:xfrm flipH="1" flipV="1">
            <a:off x="6804025" y="5192713"/>
            <a:ext cx="1584325" cy="631825"/>
          </a:xfrm>
          <a:prstGeom prst="curvedConnector3">
            <a:avLst>
              <a:gd name="adj1" fmla="val -14431"/>
            </a:avLst>
          </a:prstGeom>
          <a:noFill/>
          <a:ln w="12700" cap="rnd">
            <a:solidFill>
              <a:schemeClr val="tx1"/>
            </a:solidFill>
            <a:prstDash val="sysDot"/>
            <a:round/>
            <a:headEnd/>
            <a:tailEnd type="triangle" w="med" len="med"/>
          </a:ln>
          <a:effectLst/>
        </p:spPr>
      </p:cxnSp>
      <p:sp>
        <p:nvSpPr>
          <p:cNvPr id="908296" name="Text Box 8"/>
          <p:cNvSpPr txBox="1">
            <a:spLocks noChangeArrowheads="1"/>
          </p:cNvSpPr>
          <p:nvPr/>
        </p:nvSpPr>
        <p:spPr bwMode="auto">
          <a:xfrm>
            <a:off x="6118225" y="4822825"/>
            <a:ext cx="366713" cy="457200"/>
          </a:xfrm>
          <a:prstGeom prst="rect">
            <a:avLst/>
          </a:prstGeom>
          <a:noFill/>
          <a:ln w="12700">
            <a:noFill/>
            <a:miter lim="800000"/>
            <a:headEnd/>
            <a:tailEnd/>
          </a:ln>
          <a:effectLst/>
        </p:spPr>
        <p:txBody>
          <a:bodyPr wrap="none">
            <a:spAutoFit/>
          </a:bodyPr>
          <a:lstStyle/>
          <a:p>
            <a:r>
              <a:rPr lang="en-GB" b="1" i="0">
                <a:solidFill>
                  <a:srgbClr val="FF9900"/>
                </a:solidFill>
                <a:latin typeface="Courier New" pitchFamily="49" charset="0"/>
              </a:rPr>
              <a:t>;</a:t>
            </a:r>
          </a:p>
        </p:txBody>
      </p:sp>
      <p:sp>
        <p:nvSpPr>
          <p:cNvPr id="908297" name="Text Box 9"/>
          <p:cNvSpPr txBox="1">
            <a:spLocks noChangeArrowheads="1"/>
          </p:cNvSpPr>
          <p:nvPr/>
        </p:nvSpPr>
        <p:spPr bwMode="auto">
          <a:xfrm>
            <a:off x="7885113" y="4581525"/>
            <a:ext cx="868362" cy="457200"/>
          </a:xfrm>
          <a:prstGeom prst="rect">
            <a:avLst/>
          </a:prstGeom>
          <a:noFill/>
          <a:ln w="12700">
            <a:noFill/>
            <a:miter lim="800000"/>
            <a:headEnd/>
            <a:tailEnd/>
          </a:ln>
          <a:effectLst/>
        </p:spPr>
        <p:txBody>
          <a:bodyPr wrap="none">
            <a:spAutoFit/>
          </a:bodyPr>
          <a:lstStyle/>
          <a:p>
            <a:r>
              <a:rPr lang="en-GB" i="0">
                <a:latin typeface="Verdana" pitchFamily="34" charset="0"/>
              </a:rPr>
              <a:t>(</a:t>
            </a:r>
            <a:r>
              <a:rPr lang="en-GB" i="0">
                <a:latin typeface="Verdana" pitchFamily="34" charset="0"/>
                <a:hlinkClick r:id="rId5"/>
              </a:rPr>
              <a:t>url</a:t>
            </a:r>
            <a:r>
              <a:rPr lang="en-GB" i="0">
                <a:latin typeface="Verdana"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08297"/>
                                        </p:tgtEl>
                                        <p:attrNameLst>
                                          <p:attrName>style.visibility</p:attrName>
                                        </p:attrNameLst>
                                      </p:cBhvr>
                                      <p:to>
                                        <p:strVal val="visible"/>
                                      </p:to>
                                    </p:set>
                                    <p:anim calcmode="lin" valueType="num">
                                      <p:cBhvr additive="base">
                                        <p:cTn id="7" dur="500" fill="hold"/>
                                        <p:tgtEl>
                                          <p:spTgt spid="908297"/>
                                        </p:tgtEl>
                                        <p:attrNameLst>
                                          <p:attrName>ppt_x</p:attrName>
                                        </p:attrNameLst>
                                      </p:cBhvr>
                                      <p:tavLst>
                                        <p:tav tm="0">
                                          <p:val>
                                            <p:strVal val="#ppt_x"/>
                                          </p:val>
                                        </p:tav>
                                        <p:tav tm="100000">
                                          <p:val>
                                            <p:strVal val="#ppt_x"/>
                                          </p:val>
                                        </p:tav>
                                      </p:tavLst>
                                    </p:anim>
                                    <p:anim calcmode="lin" valueType="num">
                                      <p:cBhvr additive="base">
                                        <p:cTn id="8" dur="500" fill="hold"/>
                                        <p:tgtEl>
                                          <p:spTgt spid="9082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08292"/>
                                        </p:tgtEl>
                                        <p:attrNameLst>
                                          <p:attrName>style.visibility</p:attrName>
                                        </p:attrNameLst>
                                      </p:cBhvr>
                                      <p:to>
                                        <p:strVal val="visible"/>
                                      </p:to>
                                    </p:set>
                                    <p:animEffect transition="in" filter="wipe(left)">
                                      <p:cBhvr>
                                        <p:cTn id="13" dur="500"/>
                                        <p:tgtEl>
                                          <p:spTgt spid="90829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908295"/>
                                        </p:tgtEl>
                                        <p:attrNameLst>
                                          <p:attrName>style.visibility</p:attrName>
                                        </p:attrNameLst>
                                      </p:cBhvr>
                                      <p:to>
                                        <p:strVal val="visible"/>
                                      </p:to>
                                    </p:set>
                                    <p:animEffect transition="in" filter="wipe(down)">
                                      <p:cBhvr>
                                        <p:cTn id="17" dur="500"/>
                                        <p:tgtEl>
                                          <p:spTgt spid="908295"/>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908294"/>
                                        </p:tgtEl>
                                        <p:attrNameLst>
                                          <p:attrName>style.visibility</p:attrName>
                                        </p:attrNameLst>
                                      </p:cBhvr>
                                      <p:to>
                                        <p:strVal val="visible"/>
                                      </p:to>
                                    </p:set>
                                    <p:animEffect transition="in" filter="wipe(right)">
                                      <p:cBhvr>
                                        <p:cTn id="21" dur="500"/>
                                        <p:tgtEl>
                                          <p:spTgt spid="908294"/>
                                        </p:tgtEl>
                                      </p:cBhvr>
                                    </p:animEffect>
                                  </p:childTnLst>
                                </p:cTn>
                              </p:par>
                            </p:childTnLst>
                          </p:cTn>
                        </p:par>
                      </p:childTnLst>
                    </p:cTn>
                  </p:par>
                  <p:par>
                    <p:cTn id="22" fill="hold">
                      <p:stCondLst>
                        <p:cond delay="indefinite"/>
                      </p:stCondLst>
                      <p:childTnLst>
                        <p:par>
                          <p:cTn id="23" fill="hold">
                            <p:stCondLst>
                              <p:cond delay="0"/>
                            </p:stCondLst>
                            <p:childTnLst>
                              <p:par>
                                <p:cTn id="24" presetID="11" presetClass="entr" presetSubtype="0" fill="hold" grpId="0" nodeType="clickEffect">
                                  <p:stCondLst>
                                    <p:cond delay="0"/>
                                  </p:stCondLst>
                                  <p:childTnLst>
                                    <p:set>
                                      <p:cBhvr>
                                        <p:cTn id="25" dur="5000">
                                          <p:stCondLst>
                                            <p:cond delay="0"/>
                                          </p:stCondLst>
                                        </p:cTn>
                                        <p:tgtEl>
                                          <p:spTgt spid="908296"/>
                                        </p:tgtEl>
                                        <p:attrNameLst>
                                          <p:attrName>style.visibility</p:attrName>
                                        </p:attrNameLst>
                                      </p:cBhvr>
                                      <p:to>
                                        <p:strVal val="visible"/>
                                      </p:to>
                                    </p:set>
                                  </p:childTnLst>
                                  <p:subTnLst>
                                    <p:set>
                                      <p:cBhvr override="childStyle">
                                        <p:cTn dur="1" fill="hold" display="0" masterRel="sameClick" afterEffect="1">
                                          <p:stCondLst>
                                            <p:cond evt="end" delay="0">
                                              <p:tn val="24"/>
                                            </p:cond>
                                          </p:stCondLst>
                                        </p:cTn>
                                        <p:tgtEl>
                                          <p:spTgt spid="90829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P spid="908294" grpId="0" animBg="1"/>
      <p:bldP spid="908296" grpId="0"/>
      <p:bldP spid="90829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ln/>
        </p:spPr>
        <p:txBody>
          <a:bodyPr/>
          <a:lstStyle/>
          <a:p>
            <a:r>
              <a:rPr lang="en-GB" sz="2800"/>
              <a:t>CSS shorthands: </a:t>
            </a:r>
            <a:r>
              <a:rPr lang="en-GB" sz="2800" b="1">
                <a:latin typeface="Courier New" pitchFamily="49" charset="0"/>
              </a:rPr>
              <a:t>font</a:t>
            </a:r>
          </a:p>
        </p:txBody>
      </p:sp>
      <p:sp>
        <p:nvSpPr>
          <p:cNvPr id="910339" name="Rectangle 3"/>
          <p:cNvSpPr>
            <a:spLocks noGrp="1" noChangeArrowheads="1"/>
          </p:cNvSpPr>
          <p:nvPr>
            <p:ph idx="1"/>
          </p:nvPr>
        </p:nvSpPr>
        <p:spPr>
          <a:xfrm>
            <a:off x="684213" y="1600200"/>
            <a:ext cx="7772400" cy="4495800"/>
          </a:xfrm>
          <a:ln/>
        </p:spPr>
        <p:txBody>
          <a:bodyPr/>
          <a:lstStyle/>
          <a:p>
            <a:pPr marL="268288" indent="-268288">
              <a:lnSpc>
                <a:spcPct val="90000"/>
              </a:lnSpc>
            </a:pPr>
            <a:r>
              <a:rPr lang="en-GB" sz="2400"/>
              <a:t>Font shorthand property</a:t>
            </a:r>
          </a:p>
          <a:p>
            <a:pPr marL="714375" lvl="1" indent="-266700">
              <a:lnSpc>
                <a:spcPct val="90000"/>
              </a:lnSpc>
            </a:pPr>
            <a:r>
              <a:rPr lang="en-GB" sz="2000" b="1">
                <a:solidFill>
                  <a:schemeClr val="folHlink"/>
                </a:solidFill>
                <a:latin typeface="Courier New" pitchFamily="49" charset="0"/>
              </a:rPr>
              <a:t>font: </a:t>
            </a:r>
            <a:r>
              <a:rPr lang="en-GB" sz="2000" b="1">
                <a:solidFill>
                  <a:schemeClr val="accent2"/>
                </a:solidFill>
                <a:latin typeface="Courier New" pitchFamily="49" charset="0"/>
              </a:rPr>
              <a:t>style variant weight size family</a:t>
            </a:r>
            <a:r>
              <a:rPr lang="en-GB" sz="2000" b="1">
                <a:solidFill>
                  <a:schemeClr val="folHlink"/>
                </a:solidFill>
                <a:latin typeface="Courier New" pitchFamily="49" charset="0"/>
              </a:rPr>
              <a:t>; </a:t>
            </a:r>
            <a:r>
              <a:rPr lang="en-GB" sz="2000"/>
              <a:t>combines </a:t>
            </a:r>
            <a:r>
              <a:rPr lang="en-GB" sz="2000" b="1">
                <a:solidFill>
                  <a:schemeClr val="accent2"/>
                </a:solidFill>
                <a:latin typeface="Courier New" pitchFamily="49" charset="0"/>
              </a:rPr>
              <a:t>font-style</a:t>
            </a:r>
            <a:r>
              <a:rPr lang="en-GB" sz="2000"/>
              <a:t>,</a:t>
            </a:r>
            <a:r>
              <a:rPr lang="en-GB" sz="2000" b="1">
                <a:solidFill>
                  <a:schemeClr val="folHlink"/>
                </a:solidFill>
                <a:latin typeface="Courier New" pitchFamily="49" charset="0"/>
              </a:rPr>
              <a:t> </a:t>
            </a:r>
            <a:r>
              <a:rPr lang="en-GB" sz="2000" b="1">
                <a:solidFill>
                  <a:schemeClr val="accent2"/>
                </a:solidFill>
                <a:latin typeface="Courier New" pitchFamily="49" charset="0"/>
              </a:rPr>
              <a:t>font-variant</a:t>
            </a:r>
            <a:r>
              <a:rPr lang="en-GB" sz="2000"/>
              <a:t>,</a:t>
            </a:r>
            <a:br>
              <a:rPr lang="en-GB" sz="2000"/>
            </a:br>
            <a:r>
              <a:rPr lang="en-GB" sz="2000" b="1">
                <a:solidFill>
                  <a:schemeClr val="accent2"/>
                </a:solidFill>
                <a:latin typeface="Courier New" pitchFamily="49" charset="0"/>
              </a:rPr>
              <a:t>font-weight</a:t>
            </a:r>
            <a:r>
              <a:rPr lang="en-GB" sz="2000"/>
              <a:t>,</a:t>
            </a:r>
            <a:r>
              <a:rPr lang="en-GB" sz="2000" b="1">
                <a:solidFill>
                  <a:schemeClr val="folHlink"/>
                </a:solidFill>
                <a:latin typeface="Courier New" pitchFamily="49" charset="0"/>
              </a:rPr>
              <a:t> </a:t>
            </a:r>
            <a:r>
              <a:rPr lang="en-GB" sz="2000" b="1">
                <a:solidFill>
                  <a:schemeClr val="accent2"/>
                </a:solidFill>
                <a:latin typeface="Courier New" pitchFamily="49" charset="0"/>
              </a:rPr>
              <a:t>font-size</a:t>
            </a:r>
            <a:r>
              <a:rPr lang="en-GB" sz="2000"/>
              <a:t>,</a:t>
            </a:r>
            <a:r>
              <a:rPr lang="en-GB" sz="2000" b="1">
                <a:solidFill>
                  <a:schemeClr val="folHlink"/>
                </a:solidFill>
                <a:latin typeface="Courier New" pitchFamily="49" charset="0"/>
              </a:rPr>
              <a:t> </a:t>
            </a:r>
            <a:r>
              <a:rPr lang="en-GB" sz="2000"/>
              <a:t>and</a:t>
            </a:r>
            <a:r>
              <a:rPr lang="en-GB" sz="2000" b="1">
                <a:solidFill>
                  <a:schemeClr val="folHlink"/>
                </a:solidFill>
                <a:latin typeface="Courier New" pitchFamily="49" charset="0"/>
              </a:rPr>
              <a:t> </a:t>
            </a:r>
            <a:r>
              <a:rPr lang="en-GB" sz="2000" b="1">
                <a:solidFill>
                  <a:schemeClr val="accent2"/>
                </a:solidFill>
                <a:latin typeface="Courier New" pitchFamily="49" charset="0"/>
              </a:rPr>
              <a:t>font-family</a:t>
            </a:r>
            <a:r>
              <a:rPr lang="en-GB" sz="2000" b="1">
                <a:solidFill>
                  <a:schemeClr val="folHlink"/>
                </a:solidFill>
                <a:latin typeface="Courier New" pitchFamily="49" charset="0"/>
              </a:rPr>
              <a:t>.</a:t>
            </a:r>
          </a:p>
          <a:p>
            <a:pPr marL="714375" lvl="1" indent="-266700">
              <a:lnSpc>
                <a:spcPct val="90000"/>
              </a:lnSpc>
            </a:pPr>
            <a:r>
              <a:rPr lang="en-GB" sz="2000" i="1"/>
              <a:t>E.g.</a:t>
            </a:r>
            <a:r>
              <a:rPr lang="en-GB" sz="2000"/>
              <a:t/>
            </a:r>
            <a:br>
              <a:rPr lang="en-GB" sz="2000"/>
            </a:br>
            <a:r>
              <a:rPr lang="en-GB" sz="2000" b="1">
                <a:solidFill>
                  <a:schemeClr val="hlink"/>
                </a:solidFill>
                <a:latin typeface="Courier New" pitchFamily="49" charset="0"/>
              </a:rPr>
              <a:t>font: 	italic			</a:t>
            </a:r>
            <a:r>
              <a:rPr lang="en-GB" sz="2000" b="1">
                <a:solidFill>
                  <a:schemeClr val="folHlink"/>
                </a:solidFill>
                <a:latin typeface="Courier New" pitchFamily="49" charset="0"/>
              </a:rPr>
              <a:t>/* style */</a:t>
            </a:r>
            <a:r>
              <a:rPr lang="en-GB" sz="2000" b="1">
                <a:solidFill>
                  <a:schemeClr val="hlink"/>
                </a:solidFill>
                <a:latin typeface="Courier New" pitchFamily="49" charset="0"/>
              </a:rPr>
              <a:t/>
            </a:r>
            <a:br>
              <a:rPr lang="en-GB" sz="2000" b="1">
                <a:solidFill>
                  <a:schemeClr val="hlink"/>
                </a:solidFill>
                <a:latin typeface="Courier New" pitchFamily="49" charset="0"/>
              </a:rPr>
            </a:br>
            <a:r>
              <a:rPr lang="en-GB" sz="2000" b="1">
                <a:solidFill>
                  <a:schemeClr val="hlink"/>
                </a:solidFill>
                <a:latin typeface="Courier New" pitchFamily="49" charset="0"/>
              </a:rPr>
              <a:t>		small-caps			</a:t>
            </a:r>
            <a:r>
              <a:rPr lang="en-GB" sz="2000" b="1">
                <a:solidFill>
                  <a:schemeClr val="folHlink"/>
                </a:solidFill>
                <a:latin typeface="Courier New" pitchFamily="49" charset="0"/>
              </a:rPr>
              <a:t>/* variant */</a:t>
            </a:r>
            <a:r>
              <a:rPr lang="en-GB" sz="2000" b="1">
                <a:solidFill>
                  <a:schemeClr val="hlink"/>
                </a:solidFill>
                <a:latin typeface="Courier New" pitchFamily="49" charset="0"/>
              </a:rPr>
              <a:t/>
            </a:r>
            <a:br>
              <a:rPr lang="en-GB" sz="2000" b="1">
                <a:solidFill>
                  <a:schemeClr val="hlink"/>
                </a:solidFill>
                <a:latin typeface="Courier New" pitchFamily="49" charset="0"/>
              </a:rPr>
            </a:br>
            <a:r>
              <a:rPr lang="en-GB" sz="2000" b="1">
                <a:solidFill>
                  <a:schemeClr val="hlink"/>
                </a:solidFill>
                <a:latin typeface="Courier New" pitchFamily="49" charset="0"/>
              </a:rPr>
              <a:t>		bold				</a:t>
            </a:r>
            <a:r>
              <a:rPr lang="en-GB" sz="2000" b="1">
                <a:solidFill>
                  <a:schemeClr val="folHlink"/>
                </a:solidFill>
                <a:latin typeface="Courier New" pitchFamily="49" charset="0"/>
              </a:rPr>
              <a:t>/* weight */</a:t>
            </a:r>
            <a:br>
              <a:rPr lang="en-GB" sz="2000" b="1">
                <a:solidFill>
                  <a:schemeClr val="folHlink"/>
                </a:solidFill>
                <a:latin typeface="Courier New" pitchFamily="49" charset="0"/>
              </a:rPr>
            </a:br>
            <a:r>
              <a:rPr lang="en-GB" sz="2000" b="1">
                <a:solidFill>
                  <a:schemeClr val="hlink"/>
                </a:solidFill>
                <a:latin typeface="Courier New" pitchFamily="49" charset="0"/>
              </a:rPr>
              <a:t>		150%				</a:t>
            </a:r>
            <a:r>
              <a:rPr lang="en-GB" sz="2000" b="1">
                <a:solidFill>
                  <a:schemeClr val="folHlink"/>
                </a:solidFill>
                <a:latin typeface="Courier New" pitchFamily="49" charset="0"/>
              </a:rPr>
              <a:t>/* size */</a:t>
            </a:r>
            <a:r>
              <a:rPr lang="en-GB" sz="2000" b="1">
                <a:solidFill>
                  <a:schemeClr val="hlink"/>
                </a:solidFill>
                <a:latin typeface="Courier New" pitchFamily="49" charset="0"/>
              </a:rPr>
              <a:t/>
            </a:r>
            <a:br>
              <a:rPr lang="en-GB" sz="2000" b="1">
                <a:solidFill>
                  <a:schemeClr val="hlink"/>
                </a:solidFill>
                <a:latin typeface="Courier New" pitchFamily="49" charset="0"/>
              </a:rPr>
            </a:br>
            <a:r>
              <a:rPr lang="en-GB" sz="2000" b="1">
                <a:solidFill>
                  <a:schemeClr val="hlink"/>
                </a:solidFill>
                <a:latin typeface="Courier New" pitchFamily="49" charset="0"/>
              </a:rPr>
              <a:t>		"Arial Black", Arial,</a:t>
            </a:r>
            <a:br>
              <a:rPr lang="en-GB" sz="2000" b="1">
                <a:solidFill>
                  <a:schemeClr val="hlink"/>
                </a:solidFill>
                <a:latin typeface="Courier New" pitchFamily="49" charset="0"/>
              </a:rPr>
            </a:br>
            <a:r>
              <a:rPr lang="en-GB" sz="2000" b="1">
                <a:solidFill>
                  <a:schemeClr val="hlink"/>
                </a:solidFill>
                <a:latin typeface="Courier New" pitchFamily="49" charset="0"/>
              </a:rPr>
              <a:t>		Geneva, sans-serif;	</a:t>
            </a:r>
            <a:r>
              <a:rPr lang="en-GB" sz="2000" b="1">
                <a:solidFill>
                  <a:schemeClr val="folHlink"/>
                </a:solidFill>
                <a:latin typeface="Courier New" pitchFamily="49" charset="0"/>
              </a:rPr>
              <a:t>/*family*/</a:t>
            </a:r>
          </a:p>
          <a:p>
            <a:pPr marL="268288" indent="-268288">
              <a:lnSpc>
                <a:spcPct val="90000"/>
              </a:lnSpc>
            </a:pPr>
            <a:r>
              <a:rPr lang="en-GB" sz="2400"/>
              <a:t>Generic font name always comes last</a:t>
            </a:r>
          </a:p>
          <a:p>
            <a:pPr marL="714375" lvl="1" indent="-266700">
              <a:lnSpc>
                <a:spcPct val="90000"/>
              </a:lnSpc>
            </a:pPr>
            <a:r>
              <a:rPr lang="en-GB" sz="2000" i="1"/>
              <a:t>E.g.	</a:t>
            </a:r>
            <a:r>
              <a:rPr lang="en-GB" sz="2000" b="1">
                <a:solidFill>
                  <a:schemeClr val="hlink"/>
                </a:solidFill>
                <a:latin typeface="Courier New" pitchFamily="49" charset="0"/>
              </a:rPr>
              <a:t>font-family: Arial, sans-serif;</a:t>
            </a:r>
            <a:r>
              <a:rPr lang="en-GB" sz="2000"/>
              <a:t/>
            </a:r>
            <a:br>
              <a:rPr lang="en-GB" sz="2000"/>
            </a:br>
            <a:r>
              <a:rPr lang="en-GB" sz="2000" b="1">
                <a:solidFill>
                  <a:srgbClr val="CC0066"/>
                </a:solidFill>
              </a:rPr>
              <a:t>NOT</a:t>
            </a:r>
            <a:r>
              <a:rPr lang="en-GB" sz="2000" b="1"/>
              <a:t>	</a:t>
            </a:r>
            <a:r>
              <a:rPr lang="en-GB" sz="2000" b="1">
                <a:solidFill>
                  <a:srgbClr val="CC0066"/>
                </a:solidFill>
                <a:latin typeface="Courier New" pitchFamily="49" charset="0"/>
              </a:rPr>
              <a:t>font-family: sans-serif, Arial;</a:t>
            </a:r>
          </a:p>
        </p:txBody>
      </p:sp>
      <p:sp>
        <p:nvSpPr>
          <p:cNvPr id="6"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7" name="Slide Number Placeholder 5"/>
          <p:cNvSpPr>
            <a:spLocks noGrp="1"/>
          </p:cNvSpPr>
          <p:nvPr>
            <p:ph type="sldNum" sz="quarter" idx="12"/>
          </p:nvPr>
        </p:nvSpPr>
        <p:spPr/>
        <p:txBody>
          <a:bodyPr/>
          <a:lstStyle/>
          <a:p>
            <a:fld id="{081DF2A8-E78A-4E6A-907A-10D84218B45E}" type="slidenum">
              <a:rPr lang="en-GB"/>
              <a:pPr/>
              <a:t>49</a:t>
            </a:fld>
            <a:endParaRPr lang="en-GB"/>
          </a:p>
        </p:txBody>
      </p:sp>
      <p:pic>
        <p:nvPicPr>
          <p:cNvPr id="910340" name="Picture 4"/>
          <p:cNvPicPr>
            <a:picLocks noChangeAspect="1" noChangeArrowheads="1"/>
          </p:cNvPicPr>
          <p:nvPr/>
        </p:nvPicPr>
        <p:blipFill>
          <a:blip r:embed="rId4" cstate="print"/>
          <a:srcRect/>
          <a:stretch>
            <a:fillRect/>
          </a:stretch>
        </p:blipFill>
        <p:spPr bwMode="auto">
          <a:xfrm>
            <a:off x="7885113" y="1700213"/>
            <a:ext cx="481012" cy="792162"/>
          </a:xfrm>
          <a:prstGeom prst="rect">
            <a:avLst/>
          </a:prstGeom>
          <a:noFill/>
          <a:ln w="9525" algn="ctr">
            <a:noFill/>
            <a:prstDash val="dash"/>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0338"/>
                                        </p:tgtEl>
                                        <p:attrNameLst>
                                          <p:attrName>style.visibility</p:attrName>
                                        </p:attrNameLst>
                                      </p:cBhvr>
                                      <p:to>
                                        <p:strVal val="visible"/>
                                      </p:to>
                                    </p:set>
                                    <p:animEffect transition="in" filter="wipe(up)">
                                      <p:cBhvr>
                                        <p:cTn id="7" dur="500"/>
                                        <p:tgtEl>
                                          <p:spTgt spid="9103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10339">
                                            <p:bg/>
                                          </p:spTgt>
                                        </p:tgtEl>
                                        <p:attrNameLst>
                                          <p:attrName>style.visibility</p:attrName>
                                        </p:attrNameLst>
                                      </p:cBhvr>
                                      <p:to>
                                        <p:strVal val="visible"/>
                                      </p:to>
                                    </p:set>
                                    <p:animEffect transition="in" filter="wipe(up)">
                                      <p:cBhvr>
                                        <p:cTn id="11" dur="500"/>
                                        <p:tgtEl>
                                          <p:spTgt spid="910339">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10340"/>
                                        </p:tgtEl>
                                        <p:attrNameLst>
                                          <p:attrName>style.visibility</p:attrName>
                                        </p:attrNameLst>
                                      </p:cBhvr>
                                      <p:to>
                                        <p:strVal val="visible"/>
                                      </p:to>
                                    </p:set>
                                    <p:animEffect transition="in" filter="fade">
                                      <p:cBhvr>
                                        <p:cTn id="15" dur="2000"/>
                                        <p:tgtEl>
                                          <p:spTgt spid="91034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10339">
                                            <p:txEl>
                                              <p:pRg st="0" end="0"/>
                                            </p:txEl>
                                          </p:spTgt>
                                        </p:tgtEl>
                                        <p:attrNameLst>
                                          <p:attrName>style.visibility</p:attrName>
                                        </p:attrNameLst>
                                      </p:cBhvr>
                                      <p:to>
                                        <p:strVal val="visible"/>
                                      </p:to>
                                    </p:set>
                                    <p:animEffect transition="in" filter="wipe(up)">
                                      <p:cBhvr>
                                        <p:cTn id="18" dur="500"/>
                                        <p:tgtEl>
                                          <p:spTgt spid="910339">
                                            <p:txEl>
                                              <p:pRg st="0" end="0"/>
                                            </p:tx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910339">
                                            <p:txEl>
                                              <p:pRg st="1" end="1"/>
                                            </p:txEl>
                                          </p:spTgt>
                                        </p:tgtEl>
                                        <p:attrNameLst>
                                          <p:attrName>style.visibility</p:attrName>
                                        </p:attrNameLst>
                                      </p:cBhvr>
                                      <p:to>
                                        <p:strVal val="visible"/>
                                      </p:to>
                                    </p:set>
                                    <p:animEffect transition="in" filter="wipe(up)">
                                      <p:cBhvr>
                                        <p:cTn id="22" dur="500"/>
                                        <p:tgtEl>
                                          <p:spTgt spid="910339">
                                            <p:txEl>
                                              <p:pRg st="1" end="1"/>
                                            </p:txEl>
                                          </p:spTgt>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910339">
                                            <p:txEl>
                                              <p:pRg st="2" end="2"/>
                                            </p:txEl>
                                          </p:spTgt>
                                        </p:tgtEl>
                                        <p:attrNameLst>
                                          <p:attrName>style.visibility</p:attrName>
                                        </p:attrNameLst>
                                      </p:cBhvr>
                                      <p:to>
                                        <p:strVal val="visible"/>
                                      </p:to>
                                    </p:set>
                                    <p:animEffect transition="in" filter="wipe(up)">
                                      <p:cBhvr>
                                        <p:cTn id="26" dur="500"/>
                                        <p:tgtEl>
                                          <p:spTgt spid="91033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10339">
                                            <p:txEl>
                                              <p:pRg st="3" end="3"/>
                                            </p:txEl>
                                          </p:spTgt>
                                        </p:tgtEl>
                                        <p:attrNameLst>
                                          <p:attrName>style.visibility</p:attrName>
                                        </p:attrNameLst>
                                      </p:cBhvr>
                                      <p:to>
                                        <p:strVal val="visible"/>
                                      </p:to>
                                    </p:set>
                                    <p:animEffect transition="in" filter="wipe(up)">
                                      <p:cBhvr>
                                        <p:cTn id="31" dur="500"/>
                                        <p:tgtEl>
                                          <p:spTgt spid="910339">
                                            <p:txEl>
                                              <p:pRg st="3" end="3"/>
                                            </p:txEl>
                                          </p:spTgt>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910339">
                                            <p:txEl>
                                              <p:pRg st="4" end="4"/>
                                            </p:txEl>
                                          </p:spTgt>
                                        </p:tgtEl>
                                        <p:attrNameLst>
                                          <p:attrName>style.visibility</p:attrName>
                                        </p:attrNameLst>
                                      </p:cBhvr>
                                      <p:to>
                                        <p:strVal val="visible"/>
                                      </p:to>
                                    </p:set>
                                    <p:animEffect transition="in" filter="wipe(up)">
                                      <p:cBhvr>
                                        <p:cTn id="35" dur="500"/>
                                        <p:tgtEl>
                                          <p:spTgt spid="910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8" grpId="0" animBg="1"/>
      <p:bldP spid="91033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ln/>
        </p:spPr>
        <p:txBody>
          <a:bodyPr/>
          <a:lstStyle/>
          <a:p>
            <a:r>
              <a:rPr lang="en-GB"/>
              <a:t>Group project</a:t>
            </a:r>
          </a:p>
        </p:txBody>
      </p:sp>
      <p:sp>
        <p:nvSpPr>
          <p:cNvPr id="898051" name="Rectangle 3"/>
          <p:cNvSpPr>
            <a:spLocks noGrp="1" noChangeArrowheads="1"/>
          </p:cNvSpPr>
          <p:nvPr>
            <p:ph type="body" sz="half" idx="1"/>
          </p:nvPr>
        </p:nvSpPr>
        <p:spPr>
          <a:xfrm>
            <a:off x="685800" y="1600200"/>
            <a:ext cx="5038725" cy="4495800"/>
          </a:xfrm>
          <a:ln/>
        </p:spPr>
        <p:txBody>
          <a:bodyPr>
            <a:normAutofit fontScale="85000" lnSpcReduction="20000"/>
          </a:bodyPr>
          <a:lstStyle/>
          <a:p>
            <a:pPr>
              <a:lnSpc>
                <a:spcPct val="120000"/>
              </a:lnSpc>
            </a:pPr>
            <a:r>
              <a:rPr lang="en-GB" sz="2800" dirty="0" smtClean="0"/>
              <a:t>Previously: </a:t>
            </a:r>
            <a:r>
              <a:rPr lang="en-GB" sz="2800" dirty="0" err="1" smtClean="0"/>
              <a:t>Pacman</a:t>
            </a:r>
            <a:r>
              <a:rPr lang="en-GB" sz="2800" dirty="0" smtClean="0"/>
              <a:t>, Breakout, Simon Says, Sliding Blocks, Snake</a:t>
            </a:r>
          </a:p>
          <a:p>
            <a:pPr>
              <a:lnSpc>
                <a:spcPct val="120000"/>
              </a:lnSpc>
            </a:pPr>
            <a:r>
              <a:rPr lang="en-GB" sz="2800" dirty="0" smtClean="0"/>
              <a:t>Simple Minesweeper game</a:t>
            </a:r>
            <a:endParaRPr lang="en-GB" sz="2800" dirty="0"/>
          </a:p>
          <a:p>
            <a:pPr lvl="1">
              <a:lnSpc>
                <a:spcPct val="120000"/>
              </a:lnSpc>
            </a:pPr>
            <a:r>
              <a:rPr lang="en-GB" sz="2400" dirty="0"/>
              <a:t>See the project specification </a:t>
            </a:r>
            <a:r>
              <a:rPr lang="en-GB" sz="2400" dirty="0" smtClean="0"/>
              <a:t>document</a:t>
            </a:r>
            <a:endParaRPr lang="en-GB" sz="2400" dirty="0"/>
          </a:p>
          <a:p>
            <a:pPr lvl="1">
              <a:lnSpc>
                <a:spcPct val="120000"/>
              </a:lnSpc>
            </a:pPr>
            <a:r>
              <a:rPr lang="en-GB" sz="2400" dirty="0" smtClean="0"/>
              <a:t>Groups </a:t>
            </a:r>
            <a:r>
              <a:rPr lang="en-GB" sz="2400" dirty="0"/>
              <a:t>of </a:t>
            </a:r>
            <a:r>
              <a:rPr lang="en-GB" sz="2400" dirty="0" smtClean="0"/>
              <a:t>2-4 members</a:t>
            </a:r>
            <a:endParaRPr lang="en-GB" sz="2400" dirty="0"/>
          </a:p>
          <a:p>
            <a:pPr lvl="2">
              <a:lnSpc>
                <a:spcPct val="120000"/>
              </a:lnSpc>
            </a:pPr>
            <a:r>
              <a:rPr lang="en-GB" sz="2000" dirty="0" smtClean="0"/>
              <a:t>Did </a:t>
            </a:r>
            <a:r>
              <a:rPr lang="en-GB" sz="2000" dirty="0"/>
              <a:t>you sign up?</a:t>
            </a:r>
          </a:p>
          <a:p>
            <a:pPr lvl="2">
              <a:lnSpc>
                <a:spcPct val="120000"/>
              </a:lnSpc>
            </a:pPr>
            <a:r>
              <a:rPr lang="en-GB" sz="2000" dirty="0" smtClean="0"/>
              <a:t>If </a:t>
            </a:r>
            <a:r>
              <a:rPr lang="en-GB" sz="2000" dirty="0"/>
              <a:t>not you get a team ~at random some time this week…</a:t>
            </a:r>
          </a:p>
          <a:p>
            <a:pPr lvl="1">
              <a:lnSpc>
                <a:spcPct val="120000"/>
              </a:lnSpc>
            </a:pPr>
            <a:r>
              <a:rPr lang="en-GB" sz="2400" dirty="0" smtClean="0"/>
              <a:t>Project is broken down into “development stages” as a suggested approach to its design …</a:t>
            </a:r>
          </a:p>
        </p:txBody>
      </p:sp>
      <p:sp>
        <p:nvSpPr>
          <p:cNvPr id="6" name="Footer Placeholder 6"/>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7" name="Slide Number Placeholder 7"/>
          <p:cNvSpPr>
            <a:spLocks noGrp="1"/>
          </p:cNvSpPr>
          <p:nvPr>
            <p:ph type="sldNum" sz="quarter" idx="12"/>
          </p:nvPr>
        </p:nvSpPr>
        <p:spPr/>
        <p:txBody>
          <a:bodyPr/>
          <a:lstStyle/>
          <a:p>
            <a:fld id="{A069BE6C-017E-440E-BF01-8919A9B7234D}" type="slidenum">
              <a:rPr lang="en-GB"/>
              <a:pPr/>
              <a:t>5</a:t>
            </a:fld>
            <a:endParaRPr lang="en-GB" dirty="0"/>
          </a:p>
        </p:txBody>
      </p:sp>
      <p:pic>
        <p:nvPicPr>
          <p:cNvPr id="1140737" name="Picture 1">
            <a:hlinkClick r:id="rId4"/>
          </p:cNvPr>
          <p:cNvPicPr>
            <a:picLocks noChangeAspect="1" noChangeArrowheads="1"/>
          </p:cNvPicPr>
          <p:nvPr/>
        </p:nvPicPr>
        <p:blipFill>
          <a:blip r:embed="rId5" cstate="print"/>
          <a:srcRect/>
          <a:stretch>
            <a:fillRect/>
          </a:stretch>
        </p:blipFill>
        <p:spPr bwMode="auto">
          <a:xfrm>
            <a:off x="5796136" y="2471142"/>
            <a:ext cx="3137418" cy="3694162"/>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7308304" y="0"/>
            <a:ext cx="1581150" cy="2362200"/>
          </a:xfrm>
          <a:prstGeom prst="rect">
            <a:avLst/>
          </a:prstGeom>
          <a:noFill/>
          <a:ln w="12700">
            <a:no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8050">
                                            <p:txEl>
                                              <p:charRg st="4294967295" end="4294967295"/>
                                            </p:txEl>
                                          </p:spTgt>
                                        </p:tgtEl>
                                        <p:attrNameLst>
                                          <p:attrName>style.visibility</p:attrName>
                                        </p:attrNameLst>
                                      </p:cBhvr>
                                      <p:to>
                                        <p:strVal val="visible"/>
                                      </p:to>
                                    </p:set>
                                    <p:animEffect transition="in" filter="fade">
                                      <p:cBhvr>
                                        <p:cTn id="7" dur="2000"/>
                                        <p:tgtEl>
                                          <p:spTgt spid="89805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8051">
                                            <p:txEl>
                                              <p:pRg st="0" end="0"/>
                                            </p:txEl>
                                          </p:spTgt>
                                        </p:tgtEl>
                                        <p:attrNameLst>
                                          <p:attrName>style.visibility</p:attrName>
                                        </p:attrNameLst>
                                      </p:cBhvr>
                                      <p:to>
                                        <p:strVal val="visible"/>
                                      </p:to>
                                    </p:set>
                                    <p:animEffect transition="in" filter="wipe(left)">
                                      <p:cBhvr>
                                        <p:cTn id="12" dur="500"/>
                                        <p:tgtEl>
                                          <p:spTgt spid="898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8051">
                                            <p:txEl>
                                              <p:pRg st="1" end="1"/>
                                            </p:txEl>
                                          </p:spTgt>
                                        </p:tgtEl>
                                        <p:attrNameLst>
                                          <p:attrName>style.visibility</p:attrName>
                                        </p:attrNameLst>
                                      </p:cBhvr>
                                      <p:to>
                                        <p:strVal val="visible"/>
                                      </p:to>
                                    </p:set>
                                    <p:animEffect transition="in" filter="wipe(left)">
                                      <p:cBhvr>
                                        <p:cTn id="17" dur="500"/>
                                        <p:tgtEl>
                                          <p:spTgt spid="898051">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98051">
                                            <p:txEl>
                                              <p:pRg st="2" end="2"/>
                                            </p:txEl>
                                          </p:spTgt>
                                        </p:tgtEl>
                                        <p:attrNameLst>
                                          <p:attrName>style.visibility</p:attrName>
                                        </p:attrNameLst>
                                      </p:cBhvr>
                                      <p:to>
                                        <p:strVal val="visible"/>
                                      </p:to>
                                    </p:set>
                                    <p:animEffect transition="in" filter="wipe(left)">
                                      <p:cBhvr>
                                        <p:cTn id="20" dur="500"/>
                                        <p:tgtEl>
                                          <p:spTgt spid="898051">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98051">
                                            <p:txEl>
                                              <p:pRg st="3" end="3"/>
                                            </p:txEl>
                                          </p:spTgt>
                                        </p:tgtEl>
                                        <p:attrNameLst>
                                          <p:attrName>style.visibility</p:attrName>
                                        </p:attrNameLst>
                                      </p:cBhvr>
                                      <p:to>
                                        <p:strVal val="visible"/>
                                      </p:to>
                                    </p:set>
                                    <p:animEffect transition="in" filter="wipe(left)">
                                      <p:cBhvr>
                                        <p:cTn id="23" dur="500"/>
                                        <p:tgtEl>
                                          <p:spTgt spid="898051">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98051">
                                            <p:txEl>
                                              <p:pRg st="4" end="4"/>
                                            </p:txEl>
                                          </p:spTgt>
                                        </p:tgtEl>
                                        <p:attrNameLst>
                                          <p:attrName>style.visibility</p:attrName>
                                        </p:attrNameLst>
                                      </p:cBhvr>
                                      <p:to>
                                        <p:strVal val="visible"/>
                                      </p:to>
                                    </p:set>
                                    <p:animEffect transition="in" filter="wipe(left)">
                                      <p:cBhvr>
                                        <p:cTn id="26" dur="500"/>
                                        <p:tgtEl>
                                          <p:spTgt spid="898051">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98051">
                                            <p:txEl>
                                              <p:pRg st="5" end="5"/>
                                            </p:txEl>
                                          </p:spTgt>
                                        </p:tgtEl>
                                        <p:attrNameLst>
                                          <p:attrName>style.visibility</p:attrName>
                                        </p:attrNameLst>
                                      </p:cBhvr>
                                      <p:to>
                                        <p:strVal val="visible"/>
                                      </p:to>
                                    </p:set>
                                    <p:animEffect transition="in" filter="wipe(left)">
                                      <p:cBhvr>
                                        <p:cTn id="29" dur="500"/>
                                        <p:tgtEl>
                                          <p:spTgt spid="898051">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98051">
                                            <p:txEl>
                                              <p:pRg st="6" end="6"/>
                                            </p:txEl>
                                          </p:spTgt>
                                        </p:tgtEl>
                                        <p:attrNameLst>
                                          <p:attrName>style.visibility</p:attrName>
                                        </p:attrNameLst>
                                      </p:cBhvr>
                                      <p:to>
                                        <p:strVal val="visible"/>
                                      </p:to>
                                    </p:set>
                                    <p:animEffect transition="in" filter="wipe(left)">
                                      <p:cBhvr>
                                        <p:cTn id="32" dur="500"/>
                                        <p:tgtEl>
                                          <p:spTgt spid="898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0" grpId="0"/>
      <p:bldP spid="89805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685800" y="228600"/>
            <a:ext cx="7772400" cy="823913"/>
          </a:xfrm>
          <a:ln/>
        </p:spPr>
        <p:txBody>
          <a:bodyPr/>
          <a:lstStyle/>
          <a:p>
            <a:r>
              <a:rPr lang="en-GB" sz="3200"/>
              <a:t>CSS shorthands: </a:t>
            </a:r>
            <a:r>
              <a:rPr lang="en-GB" sz="3200" b="1">
                <a:latin typeface="Courier New" pitchFamily="49" charset="0"/>
              </a:rPr>
              <a:t>border</a:t>
            </a:r>
          </a:p>
        </p:txBody>
      </p:sp>
      <p:sp>
        <p:nvSpPr>
          <p:cNvPr id="912387" name="Rectangle 3"/>
          <p:cNvSpPr>
            <a:spLocks noGrp="1" noChangeArrowheads="1"/>
          </p:cNvSpPr>
          <p:nvPr>
            <p:ph idx="1"/>
          </p:nvPr>
        </p:nvSpPr>
        <p:spPr>
          <a:xfrm>
            <a:off x="684213" y="1196975"/>
            <a:ext cx="7772400" cy="4899025"/>
          </a:xfrm>
          <a:ln/>
        </p:spPr>
        <p:txBody>
          <a:bodyPr/>
          <a:lstStyle/>
          <a:p>
            <a:pPr marL="268288" indent="-268288">
              <a:lnSpc>
                <a:spcPct val="90000"/>
              </a:lnSpc>
            </a:pPr>
            <a:r>
              <a:rPr lang="en-GB" sz="1800"/>
              <a:t>CSS border syntax</a:t>
            </a:r>
          </a:p>
          <a:p>
            <a:pPr marL="623888" lvl="1" indent="-176213">
              <a:lnSpc>
                <a:spcPct val="90000"/>
              </a:lnSpc>
            </a:pPr>
            <a:r>
              <a:rPr lang="en-GB" sz="1600" b="1">
                <a:solidFill>
                  <a:schemeClr val="folHlink"/>
                </a:solidFill>
                <a:latin typeface="Courier New" pitchFamily="49" charset="0"/>
              </a:rPr>
              <a:t>border: width style color;</a:t>
            </a:r>
            <a:r>
              <a:rPr lang="en-GB" sz="1600"/>
              <a:t> is the shorthand</a:t>
            </a:r>
          </a:p>
          <a:p>
            <a:pPr marL="1071563" lvl="2" indent="-268288">
              <a:lnSpc>
                <a:spcPct val="90000"/>
              </a:lnSpc>
            </a:pPr>
            <a:r>
              <a:rPr lang="en-GB" sz="1400" i="1"/>
              <a:t>E.g.</a:t>
            </a:r>
            <a:r>
              <a:rPr lang="en-GB" sz="1400"/>
              <a:t> </a:t>
            </a:r>
            <a:r>
              <a:rPr lang="en-GB" sz="1400" b="1">
                <a:solidFill>
                  <a:schemeClr val="hlink"/>
                </a:solidFill>
                <a:latin typeface="Courier New" pitchFamily="49" charset="0"/>
              </a:rPr>
              <a:t>border: thick ridge #2faced;</a:t>
            </a:r>
            <a:endParaRPr lang="en-GB" sz="1400" b="1" i="1">
              <a:solidFill>
                <a:schemeClr val="hlink"/>
              </a:solidFill>
              <a:latin typeface="Courier New" pitchFamily="49" charset="0"/>
            </a:endParaRPr>
          </a:p>
          <a:p>
            <a:pPr marL="623888" lvl="1" indent="-176213">
              <a:lnSpc>
                <a:spcPct val="90000"/>
              </a:lnSpc>
            </a:pPr>
            <a:r>
              <a:rPr lang="en-GB" sz="1600" b="1">
                <a:solidFill>
                  <a:schemeClr val="folHlink"/>
                </a:solidFill>
                <a:latin typeface="Courier New" pitchFamily="49" charset="0"/>
              </a:rPr>
              <a:t>border-width</a:t>
            </a:r>
            <a:r>
              <a:rPr lang="en-GB" sz="1600"/>
              <a:t>, </a:t>
            </a:r>
            <a:r>
              <a:rPr lang="en-GB" sz="1600" b="1">
                <a:solidFill>
                  <a:schemeClr val="folHlink"/>
                </a:solidFill>
                <a:latin typeface="Courier New" pitchFamily="49" charset="0"/>
              </a:rPr>
              <a:t>border-style</a:t>
            </a:r>
            <a:r>
              <a:rPr lang="en-GB" sz="1600"/>
              <a:t>, </a:t>
            </a:r>
            <a:r>
              <a:rPr lang="en-GB" sz="1600" b="1">
                <a:solidFill>
                  <a:schemeClr val="folHlink"/>
                </a:solidFill>
                <a:latin typeface="Courier New" pitchFamily="49" charset="0"/>
              </a:rPr>
              <a:t>border-color</a:t>
            </a:r>
            <a:r>
              <a:rPr lang="en-GB" sz="1600"/>
              <a:t> all take 1 to 4 property values in compass “N, E, S, W” order</a:t>
            </a:r>
            <a:br>
              <a:rPr lang="en-GB" sz="1600"/>
            </a:br>
            <a:r>
              <a:rPr lang="en-GB" sz="1600"/>
              <a:t>(empties are copied from the opposite/nearest…)</a:t>
            </a:r>
          </a:p>
          <a:p>
            <a:pPr marL="1071563" lvl="2" indent="-268288">
              <a:lnSpc>
                <a:spcPct val="90000"/>
              </a:lnSpc>
            </a:pPr>
            <a:r>
              <a:rPr lang="en-GB" sz="1400"/>
              <a:t>“</a:t>
            </a:r>
            <a:r>
              <a:rPr lang="en-GB" sz="1400" b="1"/>
              <a:t>N</a:t>
            </a:r>
            <a:r>
              <a:rPr lang="en-GB" sz="1400"/>
              <a:t>ever </a:t>
            </a:r>
            <a:r>
              <a:rPr lang="en-GB" sz="1400" b="1"/>
              <a:t>E</a:t>
            </a:r>
            <a:r>
              <a:rPr lang="en-GB" sz="1400"/>
              <a:t>at </a:t>
            </a:r>
            <a:r>
              <a:rPr lang="en-GB" sz="1400" b="1"/>
              <a:t>S</a:t>
            </a:r>
            <a:r>
              <a:rPr lang="en-GB" sz="1400"/>
              <a:t>hredded </a:t>
            </a:r>
            <a:r>
              <a:rPr lang="en-GB" sz="1400" b="1"/>
              <a:t>W</a:t>
            </a:r>
            <a:r>
              <a:rPr lang="en-GB" sz="1400"/>
              <a:t>heat”</a:t>
            </a:r>
          </a:p>
          <a:p>
            <a:pPr marL="1071563" lvl="2" indent="-268288">
              <a:lnSpc>
                <a:spcPct val="90000"/>
              </a:lnSpc>
            </a:pPr>
            <a:r>
              <a:rPr lang="en-GB" sz="1400"/>
              <a:t>“</a:t>
            </a:r>
            <a:r>
              <a:rPr lang="en-GB" sz="1400" b="1"/>
              <a:t>N</a:t>
            </a:r>
            <a:r>
              <a:rPr lang="en-GB" sz="1400"/>
              <a:t>aughty </a:t>
            </a:r>
            <a:r>
              <a:rPr lang="en-GB" sz="1400" b="1"/>
              <a:t>E</a:t>
            </a:r>
            <a:r>
              <a:rPr lang="en-GB" sz="1400"/>
              <a:t>lephants </a:t>
            </a:r>
            <a:r>
              <a:rPr lang="en-GB" sz="1400" b="1"/>
              <a:t>S</a:t>
            </a:r>
            <a:r>
              <a:rPr lang="en-GB" sz="1400"/>
              <a:t>quirt </a:t>
            </a:r>
            <a:r>
              <a:rPr lang="en-GB" sz="1400" b="1"/>
              <a:t>W</a:t>
            </a:r>
            <a:r>
              <a:rPr lang="en-GB" sz="1400"/>
              <a:t>ater”</a:t>
            </a:r>
          </a:p>
          <a:p>
            <a:pPr marL="1071563" lvl="2" indent="-268288">
              <a:lnSpc>
                <a:spcPct val="90000"/>
              </a:lnSpc>
            </a:pPr>
            <a:r>
              <a:rPr lang="en-GB" sz="1400" i="1"/>
              <a:t>E.g.</a:t>
            </a:r>
          </a:p>
          <a:p>
            <a:pPr marL="1071563" lvl="2" indent="-268288">
              <a:lnSpc>
                <a:spcPct val="90000"/>
              </a:lnSpc>
            </a:pPr>
            <a:r>
              <a:rPr lang="en-GB" sz="1600" b="1">
                <a:solidFill>
                  <a:schemeClr val="hlink"/>
                </a:solidFill>
                <a:latin typeface="Courier New" pitchFamily="49" charset="0"/>
              </a:rPr>
              <a:t>border-width: 1px; </a:t>
            </a:r>
            <a:r>
              <a:rPr lang="en-GB" sz="1600"/>
              <a:t>	“all 4 sides </a:t>
            </a:r>
            <a:r>
              <a:rPr lang="en-GB" sz="1600" b="1">
                <a:solidFill>
                  <a:schemeClr val="hlink"/>
                </a:solidFill>
                <a:latin typeface="Courier New" pitchFamily="49" charset="0"/>
              </a:rPr>
              <a:t>1px</a:t>
            </a:r>
            <a:r>
              <a:rPr lang="en-GB" sz="1600"/>
              <a:t>”</a:t>
            </a:r>
          </a:p>
          <a:p>
            <a:pPr marL="1071563" lvl="2" indent="-268288">
              <a:lnSpc>
                <a:spcPct val="90000"/>
              </a:lnSpc>
            </a:pPr>
            <a:r>
              <a:rPr lang="en-GB" sz="1600" b="1">
                <a:solidFill>
                  <a:schemeClr val="hlink"/>
                </a:solidFill>
                <a:latin typeface="Courier New" pitchFamily="49" charset="0"/>
              </a:rPr>
              <a:t>border-width: 1px </a:t>
            </a:r>
            <a:r>
              <a:rPr lang="en-GB" sz="1600" b="1">
                <a:solidFill>
                  <a:srgbClr val="FF9900"/>
                </a:solidFill>
                <a:latin typeface="Courier New" pitchFamily="49" charset="0"/>
              </a:rPr>
              <a:t>2px</a:t>
            </a:r>
            <a:r>
              <a:rPr lang="en-GB" sz="1600" b="1">
                <a:solidFill>
                  <a:schemeClr val="hlink"/>
                </a:solidFill>
                <a:latin typeface="Courier New" pitchFamily="49" charset="0"/>
              </a:rPr>
              <a:t>;</a:t>
            </a:r>
            <a:br>
              <a:rPr lang="en-GB" sz="1600" b="1">
                <a:solidFill>
                  <a:schemeClr val="hlink"/>
                </a:solidFill>
                <a:latin typeface="Courier New" pitchFamily="49" charset="0"/>
              </a:rPr>
            </a:br>
            <a:r>
              <a:rPr lang="en-GB" sz="1600" b="1">
                <a:solidFill>
                  <a:schemeClr val="hlink"/>
                </a:solidFill>
                <a:latin typeface="Courier New" pitchFamily="49" charset="0"/>
              </a:rPr>
              <a:t>	</a:t>
            </a:r>
            <a:r>
              <a:rPr lang="en-GB" sz="1600"/>
              <a:t>“</a:t>
            </a:r>
            <a:r>
              <a:rPr lang="en-GB" sz="1600" b="1">
                <a:solidFill>
                  <a:schemeClr val="hlink"/>
                </a:solidFill>
                <a:latin typeface="Courier New" pitchFamily="49" charset="0"/>
              </a:rPr>
              <a:t>1px </a:t>
            </a:r>
            <a:r>
              <a:rPr lang="en-GB" sz="1600"/>
              <a:t>top, </a:t>
            </a:r>
            <a:r>
              <a:rPr lang="en-GB" sz="1600" b="1">
                <a:solidFill>
                  <a:srgbClr val="FF9900"/>
                </a:solidFill>
                <a:latin typeface="Courier New" pitchFamily="49" charset="0"/>
              </a:rPr>
              <a:t>2px</a:t>
            </a:r>
            <a:r>
              <a:rPr lang="en-GB" sz="1600" b="1">
                <a:solidFill>
                  <a:schemeClr val="hlink"/>
                </a:solidFill>
                <a:latin typeface="Courier New" pitchFamily="49" charset="0"/>
              </a:rPr>
              <a:t> </a:t>
            </a:r>
            <a:r>
              <a:rPr lang="en-GB" sz="1600"/>
              <a:t>right, </a:t>
            </a:r>
            <a:r>
              <a:rPr lang="en-GB" sz="1600" b="1">
                <a:solidFill>
                  <a:schemeClr val="hlink"/>
                </a:solidFill>
                <a:latin typeface="Courier New" pitchFamily="49" charset="0"/>
              </a:rPr>
              <a:t>1px</a:t>
            </a:r>
            <a:r>
              <a:rPr lang="en-GB" sz="1600"/>
              <a:t> bottom and </a:t>
            </a:r>
            <a:r>
              <a:rPr lang="en-GB" sz="1600" b="1">
                <a:solidFill>
                  <a:srgbClr val="FF9900"/>
                </a:solidFill>
                <a:latin typeface="Courier New" pitchFamily="49" charset="0"/>
              </a:rPr>
              <a:t>2px</a:t>
            </a:r>
            <a:r>
              <a:rPr lang="en-GB" sz="1600" b="1">
                <a:solidFill>
                  <a:schemeClr val="hlink"/>
                </a:solidFill>
                <a:latin typeface="Courier New" pitchFamily="49" charset="0"/>
              </a:rPr>
              <a:t> </a:t>
            </a:r>
            <a:r>
              <a:rPr lang="en-GB" sz="1600"/>
              <a:t>left”</a:t>
            </a:r>
          </a:p>
          <a:p>
            <a:pPr marL="1071563" lvl="2" indent="-268288">
              <a:lnSpc>
                <a:spcPct val="90000"/>
              </a:lnSpc>
            </a:pPr>
            <a:r>
              <a:rPr lang="en-GB" sz="1600" b="1">
                <a:solidFill>
                  <a:schemeClr val="hlink"/>
                </a:solidFill>
                <a:latin typeface="Courier New" pitchFamily="49" charset="0"/>
              </a:rPr>
              <a:t>border-width: 1px </a:t>
            </a:r>
            <a:r>
              <a:rPr lang="en-GB" sz="1600" b="1">
                <a:solidFill>
                  <a:srgbClr val="FF9900"/>
                </a:solidFill>
                <a:latin typeface="Courier New" pitchFamily="49" charset="0"/>
              </a:rPr>
              <a:t>2px</a:t>
            </a:r>
            <a:r>
              <a:rPr lang="en-GB" sz="1600" b="1">
                <a:solidFill>
                  <a:schemeClr val="hlink"/>
                </a:solidFill>
                <a:latin typeface="Courier New" pitchFamily="49" charset="0"/>
              </a:rPr>
              <a:t> </a:t>
            </a:r>
            <a:r>
              <a:rPr lang="en-GB" sz="1600" b="1">
                <a:solidFill>
                  <a:schemeClr val="accent1"/>
                </a:solidFill>
                <a:latin typeface="Courier New" pitchFamily="49" charset="0"/>
              </a:rPr>
              <a:t>3px</a:t>
            </a:r>
            <a:r>
              <a:rPr lang="en-GB" sz="1600" b="1">
                <a:solidFill>
                  <a:schemeClr val="hlink"/>
                </a:solidFill>
                <a:latin typeface="Courier New" pitchFamily="49" charset="0"/>
              </a:rPr>
              <a:t>;</a:t>
            </a:r>
            <a:br>
              <a:rPr lang="en-GB" sz="1600" b="1">
                <a:solidFill>
                  <a:schemeClr val="hlink"/>
                </a:solidFill>
                <a:latin typeface="Courier New" pitchFamily="49" charset="0"/>
              </a:rPr>
            </a:br>
            <a:r>
              <a:rPr lang="en-GB" sz="1600" b="1">
                <a:solidFill>
                  <a:schemeClr val="hlink"/>
                </a:solidFill>
                <a:latin typeface="Courier New" pitchFamily="49" charset="0"/>
              </a:rPr>
              <a:t>	</a:t>
            </a:r>
            <a:r>
              <a:rPr lang="en-GB" sz="1600"/>
              <a:t>“</a:t>
            </a:r>
            <a:r>
              <a:rPr lang="en-GB" sz="1600" b="1">
                <a:solidFill>
                  <a:schemeClr val="hlink"/>
                </a:solidFill>
                <a:latin typeface="Courier New" pitchFamily="49" charset="0"/>
              </a:rPr>
              <a:t>1px </a:t>
            </a:r>
            <a:r>
              <a:rPr lang="en-GB" sz="1600"/>
              <a:t>top, </a:t>
            </a:r>
            <a:r>
              <a:rPr lang="en-GB" sz="1600" b="1">
                <a:solidFill>
                  <a:srgbClr val="FF9900"/>
                </a:solidFill>
                <a:latin typeface="Courier New" pitchFamily="49" charset="0"/>
              </a:rPr>
              <a:t>2px</a:t>
            </a:r>
            <a:r>
              <a:rPr lang="en-GB" sz="1600" b="1">
                <a:solidFill>
                  <a:schemeClr val="hlink"/>
                </a:solidFill>
                <a:latin typeface="Courier New" pitchFamily="49" charset="0"/>
              </a:rPr>
              <a:t> </a:t>
            </a:r>
            <a:r>
              <a:rPr lang="en-GB" sz="1600"/>
              <a:t>right, </a:t>
            </a:r>
            <a:r>
              <a:rPr lang="en-GB" sz="1600" b="1">
                <a:solidFill>
                  <a:schemeClr val="accent1"/>
                </a:solidFill>
                <a:latin typeface="Courier New" pitchFamily="49" charset="0"/>
              </a:rPr>
              <a:t>3px</a:t>
            </a:r>
            <a:r>
              <a:rPr lang="en-GB" sz="1600"/>
              <a:t> bottom and </a:t>
            </a:r>
            <a:r>
              <a:rPr lang="en-GB" sz="1600" b="1">
                <a:solidFill>
                  <a:srgbClr val="FF9900"/>
                </a:solidFill>
                <a:latin typeface="Courier New" pitchFamily="49" charset="0"/>
              </a:rPr>
              <a:t>2px </a:t>
            </a:r>
            <a:r>
              <a:rPr lang="en-GB" sz="1600"/>
              <a:t>left (copy)”</a:t>
            </a:r>
          </a:p>
          <a:p>
            <a:pPr marL="1071563" lvl="2" indent="-268288">
              <a:lnSpc>
                <a:spcPct val="90000"/>
              </a:lnSpc>
            </a:pPr>
            <a:r>
              <a:rPr lang="en-GB" sz="1600" b="1">
                <a:solidFill>
                  <a:schemeClr val="hlink"/>
                </a:solidFill>
                <a:latin typeface="Courier New" pitchFamily="49" charset="0"/>
              </a:rPr>
              <a:t>border-width: 1px </a:t>
            </a:r>
            <a:r>
              <a:rPr lang="en-GB" sz="1600" b="1">
                <a:solidFill>
                  <a:srgbClr val="FF9900"/>
                </a:solidFill>
                <a:latin typeface="Courier New" pitchFamily="49" charset="0"/>
              </a:rPr>
              <a:t>2px</a:t>
            </a:r>
            <a:r>
              <a:rPr lang="en-GB" sz="1600" b="1">
                <a:solidFill>
                  <a:schemeClr val="hlink"/>
                </a:solidFill>
                <a:latin typeface="Courier New" pitchFamily="49" charset="0"/>
              </a:rPr>
              <a:t> </a:t>
            </a:r>
            <a:r>
              <a:rPr lang="en-GB" sz="1600" b="1">
                <a:solidFill>
                  <a:schemeClr val="accent1"/>
                </a:solidFill>
                <a:latin typeface="Courier New" pitchFamily="49" charset="0"/>
              </a:rPr>
              <a:t>3px </a:t>
            </a:r>
            <a:r>
              <a:rPr lang="en-GB" sz="1600" b="1">
                <a:solidFill>
                  <a:srgbClr val="CC0066"/>
                </a:solidFill>
                <a:latin typeface="Courier New" pitchFamily="49" charset="0"/>
              </a:rPr>
              <a:t>4px</a:t>
            </a:r>
            <a:r>
              <a:rPr lang="en-GB" sz="1600" b="1">
                <a:solidFill>
                  <a:schemeClr val="hlink"/>
                </a:solidFill>
                <a:latin typeface="Courier New" pitchFamily="49" charset="0"/>
              </a:rPr>
              <a:t>;</a:t>
            </a:r>
            <a:br>
              <a:rPr lang="en-GB" sz="1600" b="1">
                <a:solidFill>
                  <a:schemeClr val="hlink"/>
                </a:solidFill>
                <a:latin typeface="Courier New" pitchFamily="49" charset="0"/>
              </a:rPr>
            </a:br>
            <a:r>
              <a:rPr lang="en-GB" sz="1600" b="1">
                <a:solidFill>
                  <a:schemeClr val="hlink"/>
                </a:solidFill>
                <a:latin typeface="Courier New" pitchFamily="49" charset="0"/>
              </a:rPr>
              <a:t>	</a:t>
            </a:r>
            <a:r>
              <a:rPr lang="en-GB" sz="1600"/>
              <a:t>“</a:t>
            </a:r>
            <a:r>
              <a:rPr lang="en-GB" sz="1600" b="1">
                <a:solidFill>
                  <a:schemeClr val="hlink"/>
                </a:solidFill>
                <a:latin typeface="Courier New" pitchFamily="49" charset="0"/>
              </a:rPr>
              <a:t>1px </a:t>
            </a:r>
            <a:r>
              <a:rPr lang="en-GB" sz="1600"/>
              <a:t>top, </a:t>
            </a:r>
            <a:r>
              <a:rPr lang="en-GB" sz="1600" b="1">
                <a:solidFill>
                  <a:srgbClr val="FF9900"/>
                </a:solidFill>
                <a:latin typeface="Courier New" pitchFamily="49" charset="0"/>
              </a:rPr>
              <a:t>2px</a:t>
            </a:r>
            <a:r>
              <a:rPr lang="en-GB" sz="1600" b="1">
                <a:solidFill>
                  <a:schemeClr val="hlink"/>
                </a:solidFill>
                <a:latin typeface="Courier New" pitchFamily="49" charset="0"/>
              </a:rPr>
              <a:t> </a:t>
            </a:r>
            <a:r>
              <a:rPr lang="en-GB" sz="1600"/>
              <a:t>right, </a:t>
            </a:r>
            <a:r>
              <a:rPr lang="en-GB" sz="1600" b="1">
                <a:solidFill>
                  <a:schemeClr val="accent1"/>
                </a:solidFill>
                <a:latin typeface="Courier New" pitchFamily="49" charset="0"/>
              </a:rPr>
              <a:t>3px</a:t>
            </a:r>
            <a:r>
              <a:rPr lang="en-GB" sz="1600"/>
              <a:t> bottom and </a:t>
            </a:r>
            <a:r>
              <a:rPr lang="en-GB" sz="1600" b="1">
                <a:solidFill>
                  <a:srgbClr val="CC0066"/>
                </a:solidFill>
                <a:latin typeface="Courier New" pitchFamily="49" charset="0"/>
              </a:rPr>
              <a:t>4px</a:t>
            </a:r>
            <a:r>
              <a:rPr lang="en-GB" sz="1600"/>
              <a:t> left”</a:t>
            </a:r>
          </a:p>
          <a:p>
            <a:pPr marL="268288" indent="-268288">
              <a:lnSpc>
                <a:spcPct val="90000"/>
              </a:lnSpc>
            </a:pPr>
            <a:r>
              <a:rPr lang="en-GB" sz="1800"/>
              <a:t>CSS units</a:t>
            </a:r>
          </a:p>
          <a:p>
            <a:pPr marL="623888" lvl="1" indent="-176213">
              <a:lnSpc>
                <a:spcPct val="90000"/>
              </a:lnSpc>
            </a:pPr>
            <a:r>
              <a:rPr lang="en-GB" sz="1600" i="1"/>
              <a:t>E.g. </a:t>
            </a:r>
            <a:r>
              <a:rPr lang="en-GB" sz="1600" b="1">
                <a:solidFill>
                  <a:schemeClr val="hlink"/>
                </a:solidFill>
                <a:latin typeface="Courier New" pitchFamily="49" charset="0"/>
              </a:rPr>
              <a:t>border-right : 1px;</a:t>
            </a:r>
            <a:r>
              <a:rPr lang="en-GB" sz="1600"/>
              <a:t> </a:t>
            </a:r>
            <a:r>
              <a:rPr lang="en-GB" sz="1600" b="1" i="1">
                <a:solidFill>
                  <a:srgbClr val="FF0000"/>
                </a:solidFill>
              </a:rPr>
              <a:t>NOT</a:t>
            </a:r>
            <a:r>
              <a:rPr lang="en-GB" sz="1600" b="1" i="1"/>
              <a:t> </a:t>
            </a:r>
            <a:r>
              <a:rPr lang="en-GB" sz="1600" b="1">
                <a:solidFill>
                  <a:schemeClr val="hlink"/>
                </a:solidFill>
                <a:latin typeface="Courier New" pitchFamily="49" charset="0"/>
              </a:rPr>
              <a:t>border-right :</a:t>
            </a:r>
            <a:r>
              <a:rPr lang="en-GB" sz="1600"/>
              <a:t> </a:t>
            </a:r>
            <a:r>
              <a:rPr lang="en-GB" sz="1600" b="1">
                <a:solidFill>
                  <a:srgbClr val="FF0000"/>
                </a:solidFill>
                <a:latin typeface="Courier New" pitchFamily="49" charset="0"/>
              </a:rPr>
              <a:t>1 px</a:t>
            </a:r>
            <a:r>
              <a:rPr lang="en-GB" sz="1600" b="1">
                <a:solidFill>
                  <a:schemeClr val="hlink"/>
                </a:solidFill>
                <a:latin typeface="Courier New" pitchFamily="49" charset="0"/>
              </a:rPr>
              <a:t>;</a:t>
            </a:r>
          </a:p>
        </p:txBody>
      </p:sp>
      <p:sp>
        <p:nvSpPr>
          <p:cNvPr id="8"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9" name="Slide Number Placeholder 5"/>
          <p:cNvSpPr>
            <a:spLocks noGrp="1"/>
          </p:cNvSpPr>
          <p:nvPr>
            <p:ph type="sldNum" sz="quarter" idx="12"/>
          </p:nvPr>
        </p:nvSpPr>
        <p:spPr/>
        <p:txBody>
          <a:bodyPr/>
          <a:lstStyle/>
          <a:p>
            <a:fld id="{2FE9BDDB-7F1C-4169-8CAC-DB3AF41D529B}" type="slidenum">
              <a:rPr lang="en-GB"/>
              <a:pPr/>
              <a:t>50</a:t>
            </a:fld>
            <a:endParaRPr lang="en-GB"/>
          </a:p>
        </p:txBody>
      </p:sp>
      <p:graphicFrame>
        <p:nvGraphicFramePr>
          <p:cNvPr id="912388" name="Object 4"/>
          <p:cNvGraphicFramePr>
            <a:graphicFrameLocks noChangeAspect="1"/>
          </p:cNvGraphicFramePr>
          <p:nvPr/>
        </p:nvGraphicFramePr>
        <p:xfrm>
          <a:off x="1525588" y="2752725"/>
          <a:ext cx="188912" cy="177800"/>
        </p:xfrm>
        <a:graphic>
          <a:graphicData uri="http://schemas.openxmlformats.org/presentationml/2006/ole">
            <p:oleObj spid="_x0000_s878594" name="Photo Editor Photo" r:id="rId5" imgW="333333" imgH="314286" progId="">
              <p:embed/>
            </p:oleObj>
          </a:graphicData>
        </a:graphic>
      </p:graphicFrame>
      <p:graphicFrame>
        <p:nvGraphicFramePr>
          <p:cNvPr id="912389" name="Object 5"/>
          <p:cNvGraphicFramePr>
            <a:graphicFrameLocks noChangeAspect="1"/>
          </p:cNvGraphicFramePr>
          <p:nvPr/>
        </p:nvGraphicFramePr>
        <p:xfrm>
          <a:off x="1525588" y="2979738"/>
          <a:ext cx="188912" cy="177800"/>
        </p:xfrm>
        <a:graphic>
          <a:graphicData uri="http://schemas.openxmlformats.org/presentationml/2006/ole">
            <p:oleObj spid="_x0000_s878595" name="Photo Editor Photo" r:id="rId6" imgW="333333" imgH="314286" progId="">
              <p:embed/>
            </p:oleObj>
          </a:graphicData>
        </a:graphic>
      </p:graphicFrame>
      <p:graphicFrame>
        <p:nvGraphicFramePr>
          <p:cNvPr id="912390" name="Object 6"/>
          <p:cNvGraphicFramePr>
            <a:graphicFrameLocks noChangeAspect="1"/>
          </p:cNvGraphicFramePr>
          <p:nvPr/>
        </p:nvGraphicFramePr>
        <p:xfrm>
          <a:off x="7308850" y="2265363"/>
          <a:ext cx="858838" cy="1019175"/>
        </p:xfrm>
        <a:graphic>
          <a:graphicData uri="http://schemas.openxmlformats.org/presentationml/2006/ole">
            <p:oleObj spid="_x0000_s878596" name="Photo Editor Photo" r:id="rId7" imgW="1838095" imgH="2180952"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2387">
                                            <p:bg/>
                                          </p:spTgt>
                                        </p:tgtEl>
                                        <p:attrNameLst>
                                          <p:attrName>style.visibility</p:attrName>
                                        </p:attrNameLst>
                                      </p:cBhvr>
                                      <p:to>
                                        <p:strVal val="visible"/>
                                      </p:to>
                                    </p:set>
                                    <p:animEffect transition="in" filter="wipe(up)">
                                      <p:cBhvr>
                                        <p:cTn id="7" dur="500"/>
                                        <p:tgtEl>
                                          <p:spTgt spid="91238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12387">
                                            <p:txEl>
                                              <p:pRg st="0" end="0"/>
                                            </p:txEl>
                                          </p:spTgt>
                                        </p:tgtEl>
                                        <p:attrNameLst>
                                          <p:attrName>style.visibility</p:attrName>
                                        </p:attrNameLst>
                                      </p:cBhvr>
                                      <p:to>
                                        <p:strVal val="visible"/>
                                      </p:to>
                                    </p:set>
                                    <p:animEffect transition="in" filter="wipe(up)">
                                      <p:cBhvr>
                                        <p:cTn id="12" dur="500"/>
                                        <p:tgtEl>
                                          <p:spTgt spid="912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12387">
                                            <p:txEl>
                                              <p:pRg st="1" end="1"/>
                                            </p:txEl>
                                          </p:spTgt>
                                        </p:tgtEl>
                                        <p:attrNameLst>
                                          <p:attrName>style.visibility</p:attrName>
                                        </p:attrNameLst>
                                      </p:cBhvr>
                                      <p:to>
                                        <p:strVal val="visible"/>
                                      </p:to>
                                    </p:set>
                                    <p:animEffect transition="in" filter="wipe(up)">
                                      <p:cBhvr>
                                        <p:cTn id="17" dur="500"/>
                                        <p:tgtEl>
                                          <p:spTgt spid="912387">
                                            <p:txEl>
                                              <p:pRg st="1" end="1"/>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12387">
                                            <p:txEl>
                                              <p:pRg st="2" end="2"/>
                                            </p:txEl>
                                          </p:spTgt>
                                        </p:tgtEl>
                                        <p:attrNameLst>
                                          <p:attrName>style.visibility</p:attrName>
                                        </p:attrNameLst>
                                      </p:cBhvr>
                                      <p:to>
                                        <p:strVal val="visible"/>
                                      </p:to>
                                    </p:set>
                                    <p:animEffect transition="in" filter="wipe(up)">
                                      <p:cBhvr>
                                        <p:cTn id="20" dur="500"/>
                                        <p:tgtEl>
                                          <p:spTgt spid="9123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12387">
                                            <p:txEl>
                                              <p:pRg st="3" end="3"/>
                                            </p:txEl>
                                          </p:spTgt>
                                        </p:tgtEl>
                                        <p:attrNameLst>
                                          <p:attrName>style.visibility</p:attrName>
                                        </p:attrNameLst>
                                      </p:cBhvr>
                                      <p:to>
                                        <p:strVal val="visible"/>
                                      </p:to>
                                    </p:set>
                                    <p:animEffect transition="in" filter="wipe(up)">
                                      <p:cBhvr>
                                        <p:cTn id="25" dur="500"/>
                                        <p:tgtEl>
                                          <p:spTgt spid="912387">
                                            <p:txEl>
                                              <p:pRg st="3" end="3"/>
                                            </p:txEl>
                                          </p:spTgt>
                                        </p:tgtEl>
                                      </p:cBhvr>
                                    </p:animEffect>
                                  </p:childTnLst>
                                </p:cTn>
                              </p:par>
                            </p:childTnLst>
                          </p:cTn>
                        </p:par>
                        <p:par>
                          <p:cTn id="26" fill="hold">
                            <p:stCondLst>
                              <p:cond delay="500"/>
                            </p:stCondLst>
                            <p:childTnLst>
                              <p:par>
                                <p:cTn id="27" presetID="8" presetClass="entr" presetSubtype="16" fill="hold" nodeType="afterEffect">
                                  <p:stCondLst>
                                    <p:cond delay="0"/>
                                  </p:stCondLst>
                                  <p:childTnLst>
                                    <p:set>
                                      <p:cBhvr>
                                        <p:cTn id="28" dur="1" fill="hold">
                                          <p:stCondLst>
                                            <p:cond delay="0"/>
                                          </p:stCondLst>
                                        </p:cTn>
                                        <p:tgtEl>
                                          <p:spTgt spid="912390"/>
                                        </p:tgtEl>
                                        <p:attrNameLst>
                                          <p:attrName>style.visibility</p:attrName>
                                        </p:attrNameLst>
                                      </p:cBhvr>
                                      <p:to>
                                        <p:strVal val="visible"/>
                                      </p:to>
                                    </p:set>
                                    <p:animEffect transition="in" filter="diamond(in)">
                                      <p:cBhvr>
                                        <p:cTn id="29" dur="2000"/>
                                        <p:tgtEl>
                                          <p:spTgt spid="9123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12387">
                                            <p:txEl>
                                              <p:pRg st="4" end="4"/>
                                            </p:txEl>
                                          </p:spTgt>
                                        </p:tgtEl>
                                        <p:attrNameLst>
                                          <p:attrName>style.visibility</p:attrName>
                                        </p:attrNameLst>
                                      </p:cBhvr>
                                      <p:to>
                                        <p:strVal val="visible"/>
                                      </p:to>
                                    </p:set>
                                    <p:animEffect transition="in" filter="wipe(up)">
                                      <p:cBhvr>
                                        <p:cTn id="34" dur="500"/>
                                        <p:tgtEl>
                                          <p:spTgt spid="912387">
                                            <p:txEl>
                                              <p:pRg st="4" end="4"/>
                                            </p:txEl>
                                          </p:spTgt>
                                        </p:tgtEl>
                                      </p:cBhvr>
                                    </p:animEffect>
                                  </p:childTnLst>
                                </p:cTn>
                              </p:par>
                              <p:par>
                                <p:cTn id="35" presetID="1" presetClass="entr" presetSubtype="0" fill="hold" nodeType="withEffect">
                                  <p:stCondLst>
                                    <p:cond delay="0"/>
                                  </p:stCondLst>
                                  <p:childTnLst>
                                    <p:set>
                                      <p:cBhvr>
                                        <p:cTn id="36" dur="1" fill="hold">
                                          <p:stCondLst>
                                            <p:cond delay="0"/>
                                          </p:stCondLst>
                                        </p:cTn>
                                        <p:tgtEl>
                                          <p:spTgt spid="912388"/>
                                        </p:tgtEl>
                                        <p:attrNameLst>
                                          <p:attrName>style.visibility</p:attrName>
                                        </p:attrNameLst>
                                      </p:cBhvr>
                                      <p:to>
                                        <p:strVal val="visible"/>
                                      </p:to>
                                    </p:se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912387">
                                            <p:txEl>
                                              <p:pRg st="5" end="5"/>
                                            </p:txEl>
                                          </p:spTgt>
                                        </p:tgtEl>
                                        <p:attrNameLst>
                                          <p:attrName>style.visibility</p:attrName>
                                        </p:attrNameLst>
                                      </p:cBhvr>
                                      <p:to>
                                        <p:strVal val="visible"/>
                                      </p:to>
                                    </p:set>
                                    <p:animEffect transition="in" filter="wipe(up)">
                                      <p:cBhvr>
                                        <p:cTn id="40" dur="500"/>
                                        <p:tgtEl>
                                          <p:spTgt spid="912387">
                                            <p:txEl>
                                              <p:pRg st="5" end="5"/>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9123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12387">
                                            <p:txEl>
                                              <p:pRg st="6" end="6"/>
                                            </p:txEl>
                                          </p:spTgt>
                                        </p:tgtEl>
                                        <p:attrNameLst>
                                          <p:attrName>style.visibility</p:attrName>
                                        </p:attrNameLst>
                                      </p:cBhvr>
                                      <p:to>
                                        <p:strVal val="visible"/>
                                      </p:to>
                                    </p:set>
                                    <p:animEffect transition="in" filter="wipe(up)">
                                      <p:cBhvr>
                                        <p:cTn id="47" dur="500"/>
                                        <p:tgtEl>
                                          <p:spTgt spid="912387">
                                            <p:txEl>
                                              <p:pRg st="6" end="6"/>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12387">
                                            <p:txEl>
                                              <p:pRg st="7" end="7"/>
                                            </p:txEl>
                                          </p:spTgt>
                                        </p:tgtEl>
                                        <p:attrNameLst>
                                          <p:attrName>style.visibility</p:attrName>
                                        </p:attrNameLst>
                                      </p:cBhvr>
                                      <p:to>
                                        <p:strVal val="visible"/>
                                      </p:to>
                                    </p:set>
                                    <p:animEffect transition="in" filter="wipe(up)">
                                      <p:cBhvr>
                                        <p:cTn id="50" dur="500"/>
                                        <p:tgtEl>
                                          <p:spTgt spid="912387">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912387">
                                            <p:txEl>
                                              <p:pRg st="8" end="8"/>
                                            </p:txEl>
                                          </p:spTgt>
                                        </p:tgtEl>
                                        <p:attrNameLst>
                                          <p:attrName>style.visibility</p:attrName>
                                        </p:attrNameLst>
                                      </p:cBhvr>
                                      <p:to>
                                        <p:strVal val="visible"/>
                                      </p:to>
                                    </p:set>
                                    <p:animEffect transition="in" filter="wipe(up)">
                                      <p:cBhvr>
                                        <p:cTn id="55" dur="500"/>
                                        <p:tgtEl>
                                          <p:spTgt spid="912387">
                                            <p:txEl>
                                              <p:pRg st="8" end="8"/>
                                            </p:tx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12387">
                                            <p:txEl>
                                              <p:pRg st="9" end="9"/>
                                            </p:txEl>
                                          </p:spTgt>
                                        </p:tgtEl>
                                        <p:attrNameLst>
                                          <p:attrName>style.visibility</p:attrName>
                                        </p:attrNameLst>
                                      </p:cBhvr>
                                      <p:to>
                                        <p:strVal val="visible"/>
                                      </p:to>
                                    </p:set>
                                    <p:animEffect transition="in" filter="wipe(up)">
                                      <p:cBhvr>
                                        <p:cTn id="58" dur="500"/>
                                        <p:tgtEl>
                                          <p:spTgt spid="912387">
                                            <p:txEl>
                                              <p:pRg st="9" end="9"/>
                                            </p:txEl>
                                          </p:spTgt>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912387">
                                            <p:txEl>
                                              <p:pRg st="10" end="10"/>
                                            </p:txEl>
                                          </p:spTgt>
                                        </p:tgtEl>
                                        <p:attrNameLst>
                                          <p:attrName>style.visibility</p:attrName>
                                        </p:attrNameLst>
                                      </p:cBhvr>
                                      <p:to>
                                        <p:strVal val="visible"/>
                                      </p:to>
                                    </p:set>
                                    <p:animEffect transition="in" filter="wipe(up)">
                                      <p:cBhvr>
                                        <p:cTn id="61" dur="500"/>
                                        <p:tgtEl>
                                          <p:spTgt spid="912387">
                                            <p:txEl>
                                              <p:pRg st="10" end="10"/>
                                            </p:tx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912387">
                                            <p:txEl>
                                              <p:pRg st="11" end="11"/>
                                            </p:txEl>
                                          </p:spTgt>
                                        </p:tgtEl>
                                        <p:attrNameLst>
                                          <p:attrName>style.visibility</p:attrName>
                                        </p:attrNameLst>
                                      </p:cBhvr>
                                      <p:to>
                                        <p:strVal val="visible"/>
                                      </p:to>
                                    </p:set>
                                    <p:animEffect transition="in" filter="wipe(up)">
                                      <p:cBhvr>
                                        <p:cTn id="64" dur="500"/>
                                        <p:tgtEl>
                                          <p:spTgt spid="912387">
                                            <p:txEl>
                                              <p:pRg st="11" end="11"/>
                                            </p:tx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912387">
                                            <p:txEl>
                                              <p:pRg st="12" end="12"/>
                                            </p:txEl>
                                          </p:spTgt>
                                        </p:tgtEl>
                                        <p:attrNameLst>
                                          <p:attrName>style.visibility</p:attrName>
                                        </p:attrNameLst>
                                      </p:cBhvr>
                                      <p:to>
                                        <p:strVal val="visible"/>
                                      </p:to>
                                    </p:set>
                                    <p:animEffect transition="in" filter="wipe(up)">
                                      <p:cBhvr>
                                        <p:cTn id="67" dur="500"/>
                                        <p:tgtEl>
                                          <p:spTgt spid="9123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6" name="Rectangle 4"/>
          <p:cNvSpPr>
            <a:spLocks noGrp="1" noChangeArrowheads="1"/>
          </p:cNvSpPr>
          <p:nvPr>
            <p:ph type="ctrTitle"/>
          </p:nvPr>
        </p:nvSpPr>
        <p:spPr>
          <a:ln/>
        </p:spPr>
        <p:txBody>
          <a:bodyPr/>
          <a:lstStyle/>
          <a:p>
            <a:r>
              <a:rPr lang="en-GB" dirty="0"/>
              <a:t>This is the new stuff..</a:t>
            </a:r>
          </a:p>
        </p:txBody>
      </p:sp>
      <p:sp>
        <p:nvSpPr>
          <p:cNvPr id="1006597" name="Rectangle 5"/>
          <p:cNvSpPr>
            <a:spLocks noGrp="1" noChangeArrowheads="1"/>
          </p:cNvSpPr>
          <p:nvPr>
            <p:ph type="subTitle" idx="1"/>
          </p:nvPr>
        </p:nvSpPr>
        <p:spPr>
          <a:noFill/>
          <a:ln/>
        </p:spPr>
        <p:txBody>
          <a:bodyPr anchor="ctr" anchorCtr="0"/>
          <a:lstStyle/>
          <a:p>
            <a:r>
              <a:rPr lang="en-GB"/>
              <a:t>JavaScript</a:t>
            </a:r>
          </a:p>
        </p:txBody>
      </p:sp>
      <p:sp>
        <p:nvSpPr>
          <p:cNvPr id="4" name="Rectangle 1028"/>
          <p:cNvSpPr>
            <a:spLocks noGrp="1" noChangeArrowheads="1"/>
          </p:cNvSpPr>
          <p:nvPr>
            <p:ph type="dt" sz="half" idx="10"/>
          </p:nvPr>
        </p:nvSpPr>
        <p:spPr/>
        <p:txBody>
          <a:bodyPr/>
          <a:lstStyle/>
          <a:p>
            <a:fld id="{3269C682-274C-47B7-9B58-68F55FA44F70}" type="datetime5">
              <a:rPr lang="en-GB"/>
              <a:pPr/>
              <a:t>7-Oct-12</a:t>
            </a:fld>
            <a:endParaRPr lang="en-GB">
              <a:latin typeface="Times New Roman" pitchFamily="18" charset="0"/>
            </a:endParaRPr>
          </a:p>
        </p:txBody>
      </p:sp>
      <p:sp>
        <p:nvSpPr>
          <p:cNvPr id="5" name="Rectangle 1029"/>
          <p:cNvSpPr>
            <a:spLocks noGrp="1" noChangeArrowheads="1"/>
          </p:cNvSpPr>
          <p:nvPr>
            <p:ph type="ftr" sz="quarter" idx="11"/>
          </p:nvPr>
        </p:nvSpPr>
        <p:spPr/>
        <p:txBody>
          <a:bodyPr/>
          <a:lstStyle/>
          <a:p>
            <a:r>
              <a:rPr lang="en-GB"/>
              <a:t>CO2013/CO3013</a:t>
            </a:r>
            <a:br>
              <a:rPr lang="en-GB"/>
            </a:br>
            <a:r>
              <a:rPr lang="en-GB"/>
              <a:t>Web Technologies</a:t>
            </a:r>
            <a:endParaRPr lang="en-GB">
              <a:latin typeface="Georgia" pitchFamily="18" charset="0"/>
            </a:endParaRPr>
          </a:p>
        </p:txBody>
      </p:sp>
      <p:sp>
        <p:nvSpPr>
          <p:cNvPr id="6" name="Rectangle 1030"/>
          <p:cNvSpPr>
            <a:spLocks noGrp="1" noChangeArrowheads="1"/>
          </p:cNvSpPr>
          <p:nvPr>
            <p:ph type="sldNum" sz="quarter" idx="12"/>
          </p:nvPr>
        </p:nvSpPr>
        <p:spPr/>
        <p:txBody>
          <a:bodyPr/>
          <a:lstStyle/>
          <a:p>
            <a:fld id="{AC89CD70-0A92-4CDA-B904-29599AE1DF33}" type="slidenum">
              <a:rPr lang="en-GB"/>
              <a:pPr/>
              <a:t>51</a:t>
            </a:fld>
            <a:endParaRPr lang="en-GB"/>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457200" y="267494"/>
            <a:ext cx="8229600" cy="1001266"/>
          </a:xfrm>
          <a:ln/>
        </p:spPr>
        <p:txBody>
          <a:bodyPr/>
          <a:lstStyle/>
          <a:p>
            <a:pPr marL="4763" algn="ctr"/>
            <a:r>
              <a:rPr lang="en-GB" dirty="0" smtClean="0"/>
              <a:t>Reading for next week: </a:t>
            </a:r>
            <a:r>
              <a:rPr lang="en-GB" dirty="0"/>
              <a:t>JavaScript</a:t>
            </a:r>
          </a:p>
        </p:txBody>
      </p:sp>
      <p:sp>
        <p:nvSpPr>
          <p:cNvPr id="914435" name="Rectangle 3"/>
          <p:cNvSpPr>
            <a:spLocks noGrp="1" noChangeArrowheads="1"/>
          </p:cNvSpPr>
          <p:nvPr>
            <p:ph idx="1"/>
          </p:nvPr>
        </p:nvSpPr>
        <p:spPr>
          <a:xfrm>
            <a:off x="684213" y="1484313"/>
            <a:ext cx="7772400" cy="4495800"/>
          </a:xfrm>
          <a:ln/>
        </p:spPr>
        <p:txBody>
          <a:bodyPr/>
          <a:lstStyle/>
          <a:p>
            <a:pPr>
              <a:lnSpc>
                <a:spcPct val="90000"/>
              </a:lnSpc>
            </a:pPr>
            <a:r>
              <a:rPr lang="en-GB" sz="2400" dirty="0"/>
              <a:t>“JavaScript for the WWW”</a:t>
            </a:r>
          </a:p>
          <a:p>
            <a:pPr lvl="1">
              <a:lnSpc>
                <a:spcPct val="90000"/>
              </a:lnSpc>
            </a:pPr>
            <a:r>
              <a:rPr lang="en-GB" sz="2000" dirty="0"/>
              <a:t>Chapters 1—3 introduce JavaScript…</a:t>
            </a:r>
          </a:p>
          <a:p>
            <a:pPr>
              <a:lnSpc>
                <a:spcPct val="90000"/>
              </a:lnSpc>
            </a:pPr>
            <a:r>
              <a:rPr lang="en-GB" sz="2400" i="1" dirty="0"/>
              <a:t>“Head First JavaScript”</a:t>
            </a:r>
          </a:p>
          <a:p>
            <a:pPr lvl="1">
              <a:lnSpc>
                <a:spcPct val="90000"/>
              </a:lnSpc>
            </a:pPr>
            <a:r>
              <a:rPr lang="en-GB" sz="2000" dirty="0"/>
              <a:t>Chapters 1—2</a:t>
            </a:r>
          </a:p>
          <a:p>
            <a:pPr>
              <a:lnSpc>
                <a:spcPct val="90000"/>
              </a:lnSpc>
            </a:pPr>
            <a:r>
              <a:rPr lang="en-GB" sz="2400" i="1" dirty="0"/>
              <a:t>“Learning JavaScript”</a:t>
            </a:r>
          </a:p>
          <a:p>
            <a:pPr lvl="1">
              <a:lnSpc>
                <a:spcPct val="90000"/>
              </a:lnSpc>
            </a:pPr>
            <a:r>
              <a:rPr lang="en-GB" sz="2000" dirty="0"/>
              <a:t>Chapters 1—3</a:t>
            </a:r>
          </a:p>
          <a:p>
            <a:pPr>
              <a:lnSpc>
                <a:spcPct val="90000"/>
              </a:lnSpc>
              <a:buFontTx/>
              <a:buNone/>
            </a:pPr>
            <a:r>
              <a:rPr lang="en-GB" sz="2400" i="1" dirty="0">
                <a:solidFill>
                  <a:schemeClr val="tx1">
                    <a:lumMod val="75000"/>
                  </a:schemeClr>
                </a:solidFill>
              </a:rPr>
              <a:t>Or</a:t>
            </a:r>
          </a:p>
          <a:p>
            <a:pPr lvl="1">
              <a:lnSpc>
                <a:spcPct val="90000"/>
              </a:lnSpc>
            </a:pPr>
            <a:r>
              <a:rPr lang="en-GB" sz="2000" dirty="0" err="1">
                <a:solidFill>
                  <a:schemeClr val="tx1">
                    <a:lumMod val="75000"/>
                  </a:schemeClr>
                </a:solidFill>
              </a:rPr>
              <a:t>Gosselin</a:t>
            </a:r>
            <a:r>
              <a:rPr lang="en-GB" sz="2000" dirty="0">
                <a:solidFill>
                  <a:schemeClr val="tx1">
                    <a:lumMod val="75000"/>
                  </a:schemeClr>
                </a:solidFill>
              </a:rPr>
              <a:t> “JavaScript 3e”</a:t>
            </a:r>
          </a:p>
          <a:p>
            <a:pPr lvl="2">
              <a:lnSpc>
                <a:spcPct val="90000"/>
              </a:lnSpc>
            </a:pPr>
            <a:r>
              <a:rPr lang="en-GB" sz="1800" dirty="0">
                <a:solidFill>
                  <a:schemeClr val="tx1">
                    <a:lumMod val="75000"/>
                  </a:schemeClr>
                </a:solidFill>
              </a:rPr>
              <a:t>Ch1 introduces JS, Ch2 introduces JS variables </a:t>
            </a:r>
            <a:r>
              <a:rPr lang="en-GB" sz="1800" i="1" dirty="0">
                <a:solidFill>
                  <a:schemeClr val="tx1">
                    <a:lumMod val="75000"/>
                  </a:schemeClr>
                </a:solidFill>
              </a:rPr>
              <a:t>etc</a:t>
            </a:r>
            <a:r>
              <a:rPr lang="en-GB" sz="1800" dirty="0">
                <a:solidFill>
                  <a:schemeClr val="tx1">
                    <a:lumMod val="75000"/>
                  </a:schemeClr>
                </a:solidFill>
              </a:rPr>
              <a:t>.</a:t>
            </a:r>
            <a:endParaRPr lang="en-GB" sz="1800" i="1" dirty="0">
              <a:solidFill>
                <a:schemeClr val="tx1">
                  <a:lumMod val="75000"/>
                </a:schemeClr>
              </a:solidFill>
            </a:endParaRPr>
          </a:p>
          <a:p>
            <a:pPr lvl="1">
              <a:lnSpc>
                <a:spcPct val="90000"/>
              </a:lnSpc>
            </a:pPr>
            <a:r>
              <a:rPr lang="en-GB" sz="2000" dirty="0">
                <a:solidFill>
                  <a:schemeClr val="tx1">
                    <a:lumMod val="75000"/>
                  </a:schemeClr>
                </a:solidFill>
              </a:rPr>
              <a:t>“JavaScript A programmer’s companion”</a:t>
            </a:r>
          </a:p>
          <a:p>
            <a:pPr lvl="2">
              <a:lnSpc>
                <a:spcPct val="90000"/>
              </a:lnSpc>
            </a:pPr>
            <a:r>
              <a:rPr lang="en-GB" sz="1800" dirty="0">
                <a:solidFill>
                  <a:schemeClr val="tx1">
                    <a:lumMod val="75000"/>
                  </a:schemeClr>
                </a:solidFill>
              </a:rPr>
              <a:t>chapters 1~5.</a:t>
            </a:r>
          </a:p>
          <a:p>
            <a:pPr algn="r">
              <a:lnSpc>
                <a:spcPct val="90000"/>
              </a:lnSpc>
              <a:buFontTx/>
              <a:buNone/>
            </a:pPr>
            <a:r>
              <a:rPr lang="en-GB" sz="2400" i="1" dirty="0">
                <a:solidFill>
                  <a:schemeClr val="tx1">
                    <a:lumMod val="75000"/>
                  </a:schemeClr>
                </a:solidFill>
              </a:rPr>
              <a:t>ETC…</a:t>
            </a:r>
          </a:p>
        </p:txBody>
      </p:sp>
      <p:sp>
        <p:nvSpPr>
          <p:cNvPr id="8"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9" name="Slide Number Placeholder 5"/>
          <p:cNvSpPr>
            <a:spLocks noGrp="1"/>
          </p:cNvSpPr>
          <p:nvPr>
            <p:ph type="sldNum" sz="quarter" idx="12"/>
          </p:nvPr>
        </p:nvSpPr>
        <p:spPr/>
        <p:txBody>
          <a:bodyPr/>
          <a:lstStyle/>
          <a:p>
            <a:fld id="{DAA42EA2-2170-46DD-951B-48F24ACF6979}" type="slidenum">
              <a:rPr lang="en-GB"/>
              <a:pPr/>
              <a:t>52</a:t>
            </a:fld>
            <a:endParaRPr lang="en-GB"/>
          </a:p>
        </p:txBody>
      </p:sp>
      <p:pic>
        <p:nvPicPr>
          <p:cNvPr id="914436" name="Picture 4"/>
          <p:cNvPicPr>
            <a:picLocks noChangeAspect="1" noChangeArrowheads="1"/>
          </p:cNvPicPr>
          <p:nvPr/>
        </p:nvPicPr>
        <p:blipFill>
          <a:blip r:embed="rId4" cstate="print"/>
          <a:srcRect/>
          <a:stretch>
            <a:fillRect/>
          </a:stretch>
        </p:blipFill>
        <p:spPr bwMode="auto">
          <a:xfrm>
            <a:off x="7596336" y="2564905"/>
            <a:ext cx="631029" cy="812834"/>
          </a:xfrm>
          <a:prstGeom prst="rect">
            <a:avLst/>
          </a:prstGeom>
          <a:noFill/>
          <a:ln w="9525" algn="ctr">
            <a:noFill/>
            <a:miter lim="800000"/>
            <a:headEnd/>
            <a:tailEnd/>
          </a:ln>
          <a:effectLst/>
        </p:spPr>
      </p:pic>
      <p:pic>
        <p:nvPicPr>
          <p:cNvPr id="914437" name="Picture 5"/>
          <p:cNvPicPr>
            <a:picLocks noChangeAspect="1" noChangeArrowheads="1"/>
          </p:cNvPicPr>
          <p:nvPr/>
        </p:nvPicPr>
        <p:blipFill>
          <a:blip r:embed="rId5" cstate="print"/>
          <a:srcRect/>
          <a:stretch>
            <a:fillRect/>
          </a:stretch>
        </p:blipFill>
        <p:spPr bwMode="auto">
          <a:xfrm>
            <a:off x="4932363" y="2565400"/>
            <a:ext cx="935037" cy="1225550"/>
          </a:xfrm>
          <a:prstGeom prst="rect">
            <a:avLst/>
          </a:prstGeom>
          <a:noFill/>
          <a:ln w="9525" algn="ctr">
            <a:noFill/>
            <a:miter lim="800000"/>
            <a:headEnd/>
            <a:tailEnd/>
          </a:ln>
          <a:effectLst/>
        </p:spPr>
      </p:pic>
      <p:pic>
        <p:nvPicPr>
          <p:cNvPr id="914438" name="Picture 6"/>
          <p:cNvPicPr>
            <a:picLocks noChangeAspect="1" noChangeArrowheads="1"/>
          </p:cNvPicPr>
          <p:nvPr/>
        </p:nvPicPr>
        <p:blipFill>
          <a:blip r:embed="rId6" cstate="print"/>
          <a:srcRect/>
          <a:stretch>
            <a:fillRect/>
          </a:stretch>
        </p:blipFill>
        <p:spPr bwMode="auto">
          <a:xfrm>
            <a:off x="6011863" y="2133600"/>
            <a:ext cx="1038225" cy="1143000"/>
          </a:xfrm>
          <a:prstGeom prst="rect">
            <a:avLst/>
          </a:prstGeom>
          <a:noFill/>
          <a:ln w="12700">
            <a:noFill/>
            <a:miter lim="800000"/>
            <a:headEnd/>
            <a:tailEnd/>
          </a:ln>
          <a:effectLst/>
        </p:spPr>
      </p:pic>
      <p:pic>
        <p:nvPicPr>
          <p:cNvPr id="10" name="Picture 2"/>
          <p:cNvPicPr>
            <a:picLocks noChangeAspect="1" noChangeArrowheads="1"/>
          </p:cNvPicPr>
          <p:nvPr/>
        </p:nvPicPr>
        <p:blipFill>
          <a:blip r:embed="rId7" cstate="print"/>
          <a:srcRect/>
          <a:stretch>
            <a:fillRect/>
          </a:stretch>
        </p:blipFill>
        <p:spPr bwMode="auto">
          <a:xfrm>
            <a:off x="7668344" y="1124744"/>
            <a:ext cx="1080120" cy="1390654"/>
          </a:xfrm>
          <a:prstGeom prst="rect">
            <a:avLst/>
          </a:prstGeom>
          <a:noFill/>
          <a:ln w="9525">
            <a:noFill/>
            <a:miter lim="800000"/>
            <a:headEnd/>
            <a:tailEnd/>
          </a:ln>
        </p:spPr>
      </p:pic>
      <p:pic>
        <p:nvPicPr>
          <p:cNvPr id="11" name="Picture 10" descr="ShowCover.aspx?isbn=0321602676&amp;type=f">
            <a:hlinkClick r:id="rId8"/>
          </p:cNvPr>
          <p:cNvPicPr>
            <a:picLocks noChangeAspect="1"/>
          </p:cNvPicPr>
          <p:nvPr/>
        </p:nvPicPr>
        <p:blipFill>
          <a:blip r:embed="rId9" cstate="print"/>
          <a:stretch>
            <a:fillRect/>
          </a:stretch>
        </p:blipFill>
        <p:spPr>
          <a:xfrm>
            <a:off x="8316415" y="2564904"/>
            <a:ext cx="674417" cy="86409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ln/>
        </p:spPr>
        <p:txBody>
          <a:bodyPr/>
          <a:lstStyle/>
          <a:p>
            <a:r>
              <a:rPr lang="en-US"/>
              <a:t>The </a:t>
            </a:r>
            <a:r>
              <a:rPr lang="en-US" b="1">
                <a:latin typeface="Courier New" pitchFamily="49" charset="0"/>
              </a:rPr>
              <a:t>&lt;script&gt;</a:t>
            </a:r>
            <a:r>
              <a:rPr lang="en-US"/>
              <a:t> Element</a:t>
            </a:r>
          </a:p>
        </p:txBody>
      </p:sp>
      <p:sp>
        <p:nvSpPr>
          <p:cNvPr id="916483" name="Rectangle 3"/>
          <p:cNvSpPr>
            <a:spLocks noGrp="1" noChangeArrowheads="1"/>
          </p:cNvSpPr>
          <p:nvPr>
            <p:ph idx="1"/>
          </p:nvPr>
        </p:nvSpPr>
        <p:spPr>
          <a:ln/>
        </p:spPr>
        <p:txBody>
          <a:bodyPr/>
          <a:lstStyle/>
          <a:p>
            <a:pPr>
              <a:lnSpc>
                <a:spcPct val="80000"/>
              </a:lnSpc>
              <a:spcBef>
                <a:spcPct val="40000"/>
              </a:spcBef>
            </a:pPr>
            <a:r>
              <a:rPr lang="en-US" sz="2400"/>
              <a:t>JavaScript programs</a:t>
            </a:r>
          </a:p>
          <a:p>
            <a:pPr lvl="1">
              <a:lnSpc>
                <a:spcPct val="80000"/>
              </a:lnSpc>
              <a:spcBef>
                <a:spcPct val="40000"/>
              </a:spcBef>
            </a:pPr>
            <a:r>
              <a:rPr lang="en-US" sz="2100"/>
              <a:t>run from within a Web page (either an HTML or XHTML document),</a:t>
            </a:r>
          </a:p>
          <a:p>
            <a:pPr lvl="1">
              <a:lnSpc>
                <a:spcPct val="80000"/>
              </a:lnSpc>
              <a:spcBef>
                <a:spcPct val="40000"/>
              </a:spcBef>
            </a:pPr>
            <a:r>
              <a:rPr lang="en-US" sz="2100"/>
              <a:t>code is typed directly into the source (HTML) file or a separate text file,</a:t>
            </a:r>
          </a:p>
          <a:p>
            <a:pPr lvl="1">
              <a:lnSpc>
                <a:spcPct val="80000"/>
              </a:lnSpc>
              <a:spcBef>
                <a:spcPct val="40000"/>
              </a:spcBef>
            </a:pPr>
            <a:r>
              <a:rPr lang="en-US" sz="2100"/>
              <a:t>contained within a Web page are often called scripts.</a:t>
            </a:r>
          </a:p>
          <a:p>
            <a:pPr>
              <a:lnSpc>
                <a:spcPct val="80000"/>
              </a:lnSpc>
              <a:spcBef>
                <a:spcPct val="40000"/>
              </a:spcBef>
            </a:pPr>
            <a:r>
              <a:rPr lang="en-US" sz="2400"/>
              <a:t>The </a:t>
            </a:r>
            <a:r>
              <a:rPr lang="en-US" sz="2400" b="1">
                <a:latin typeface="Courier New" pitchFamily="49" charset="0"/>
              </a:rPr>
              <a:t>&lt;script&gt;</a:t>
            </a:r>
            <a:r>
              <a:rPr lang="en-US" sz="2400"/>
              <a:t> </a:t>
            </a:r>
            <a:r>
              <a:rPr lang="en-US" sz="2800"/>
              <a:t>tag </a:t>
            </a:r>
            <a:r>
              <a:rPr lang="en-US" sz="2400"/>
              <a:t>tells the web browser that the scripting engine must interpret the commands it contains</a:t>
            </a:r>
          </a:p>
          <a:p>
            <a:pPr>
              <a:lnSpc>
                <a:spcPct val="80000"/>
              </a:lnSpc>
              <a:spcBef>
                <a:spcPct val="40000"/>
              </a:spcBef>
            </a:pPr>
            <a:r>
              <a:rPr lang="en-US" sz="2400"/>
              <a:t>The element’s contents are the code </a:t>
            </a:r>
            <a:r>
              <a:rPr lang="en-US" sz="2400" i="1"/>
              <a:t>or</a:t>
            </a:r>
            <a:r>
              <a:rPr lang="en-US" sz="2400"/>
              <a:t> </a:t>
            </a:r>
            <a:r>
              <a:rPr lang="en-US" sz="2400" b="1">
                <a:latin typeface="Courier New" pitchFamily="49" charset="0"/>
              </a:rPr>
              <a:t>src</a:t>
            </a:r>
            <a:r>
              <a:rPr lang="en-US" sz="2400"/>
              <a:t> points to a separate file.</a:t>
            </a:r>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BD7B6380-33DB-4E98-ABB8-63C4D1367F8D}" type="slidenum">
              <a:rPr lang="en-GB"/>
              <a:pPr/>
              <a:t>53</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6482">
                                            <p:txEl>
                                              <p:charRg st="4294967295" end="4294967295"/>
                                            </p:txEl>
                                          </p:spTgt>
                                        </p:tgtEl>
                                        <p:attrNameLst>
                                          <p:attrName>style.visibility</p:attrName>
                                        </p:attrNameLst>
                                      </p:cBhvr>
                                      <p:to>
                                        <p:strVal val="visible"/>
                                      </p:to>
                                    </p:set>
                                    <p:animEffect transition="in" filter="fade">
                                      <p:cBhvr>
                                        <p:cTn id="7" dur="2000"/>
                                        <p:tgtEl>
                                          <p:spTgt spid="91648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6483">
                                            <p:txEl>
                                              <p:pRg st="0" end="0"/>
                                            </p:txEl>
                                          </p:spTgt>
                                        </p:tgtEl>
                                        <p:attrNameLst>
                                          <p:attrName>style.visibility</p:attrName>
                                        </p:attrNameLst>
                                      </p:cBhvr>
                                      <p:to>
                                        <p:strVal val="visible"/>
                                      </p:to>
                                    </p:set>
                                    <p:animEffect transition="in" filter="wipe(left)">
                                      <p:cBhvr>
                                        <p:cTn id="12" dur="500"/>
                                        <p:tgtEl>
                                          <p:spTgt spid="91648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16483">
                                            <p:txEl>
                                              <p:pRg st="1" end="1"/>
                                            </p:txEl>
                                          </p:spTgt>
                                        </p:tgtEl>
                                        <p:attrNameLst>
                                          <p:attrName>style.visibility</p:attrName>
                                        </p:attrNameLst>
                                      </p:cBhvr>
                                      <p:to>
                                        <p:strVal val="visible"/>
                                      </p:to>
                                    </p:set>
                                    <p:animEffect transition="in" filter="wipe(left)">
                                      <p:cBhvr>
                                        <p:cTn id="15" dur="500"/>
                                        <p:tgtEl>
                                          <p:spTgt spid="91648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16483">
                                            <p:txEl>
                                              <p:pRg st="2" end="2"/>
                                            </p:txEl>
                                          </p:spTgt>
                                        </p:tgtEl>
                                        <p:attrNameLst>
                                          <p:attrName>style.visibility</p:attrName>
                                        </p:attrNameLst>
                                      </p:cBhvr>
                                      <p:to>
                                        <p:strVal val="visible"/>
                                      </p:to>
                                    </p:set>
                                    <p:animEffect transition="in" filter="wipe(left)">
                                      <p:cBhvr>
                                        <p:cTn id="18" dur="500"/>
                                        <p:tgtEl>
                                          <p:spTgt spid="91648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16483">
                                            <p:txEl>
                                              <p:pRg st="3" end="3"/>
                                            </p:txEl>
                                          </p:spTgt>
                                        </p:tgtEl>
                                        <p:attrNameLst>
                                          <p:attrName>style.visibility</p:attrName>
                                        </p:attrNameLst>
                                      </p:cBhvr>
                                      <p:to>
                                        <p:strVal val="visible"/>
                                      </p:to>
                                    </p:set>
                                    <p:animEffect transition="in" filter="wipe(left)">
                                      <p:cBhvr>
                                        <p:cTn id="21" dur="500"/>
                                        <p:tgtEl>
                                          <p:spTgt spid="9164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16483">
                                            <p:txEl>
                                              <p:pRg st="4" end="4"/>
                                            </p:txEl>
                                          </p:spTgt>
                                        </p:tgtEl>
                                        <p:attrNameLst>
                                          <p:attrName>style.visibility</p:attrName>
                                        </p:attrNameLst>
                                      </p:cBhvr>
                                      <p:to>
                                        <p:strVal val="visible"/>
                                      </p:to>
                                    </p:set>
                                    <p:animEffect transition="in" filter="wipe(left)">
                                      <p:cBhvr>
                                        <p:cTn id="26" dur="500"/>
                                        <p:tgtEl>
                                          <p:spTgt spid="91648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16483">
                                            <p:txEl>
                                              <p:pRg st="5" end="5"/>
                                            </p:txEl>
                                          </p:spTgt>
                                        </p:tgtEl>
                                        <p:attrNameLst>
                                          <p:attrName>style.visibility</p:attrName>
                                        </p:attrNameLst>
                                      </p:cBhvr>
                                      <p:to>
                                        <p:strVal val="visible"/>
                                      </p:to>
                                    </p:set>
                                    <p:animEffect transition="in" filter="wipe(left)">
                                      <p:cBhvr>
                                        <p:cTn id="31" dur="500"/>
                                        <p:tgtEl>
                                          <p:spTgt spid="916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2" grpId="0"/>
      <p:bldP spid="91648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ln/>
        </p:spPr>
        <p:txBody>
          <a:bodyPr/>
          <a:lstStyle/>
          <a:p>
            <a:r>
              <a:rPr lang="en-US"/>
              <a:t>Internal JavaScript </a:t>
            </a:r>
            <a:r>
              <a:rPr lang="en-US" b="1">
                <a:latin typeface="Courier New" pitchFamily="49" charset="0"/>
              </a:rPr>
              <a:t>&lt;script&gt;</a:t>
            </a:r>
            <a:r>
              <a:rPr lang="en-US"/>
              <a:t> </a:t>
            </a:r>
          </a:p>
        </p:txBody>
      </p:sp>
      <p:sp>
        <p:nvSpPr>
          <p:cNvPr id="918531" name="Rectangle 3"/>
          <p:cNvSpPr>
            <a:spLocks noGrp="1" noChangeArrowheads="1"/>
          </p:cNvSpPr>
          <p:nvPr>
            <p:ph idx="1"/>
          </p:nvPr>
        </p:nvSpPr>
        <p:spPr>
          <a:xfrm>
            <a:off x="457200" y="1371600"/>
            <a:ext cx="8229600" cy="4754563"/>
          </a:xfrm>
          <a:ln/>
        </p:spPr>
        <p:txBody>
          <a:bodyPr/>
          <a:lstStyle/>
          <a:p>
            <a:pPr>
              <a:lnSpc>
                <a:spcPct val="110000"/>
              </a:lnSpc>
            </a:pPr>
            <a:r>
              <a:rPr lang="en-US" sz="2400"/>
              <a:t>The </a:t>
            </a:r>
            <a:r>
              <a:rPr lang="en-US" sz="2400" b="1">
                <a:solidFill>
                  <a:schemeClr val="accent2"/>
                </a:solidFill>
                <a:latin typeface="Courier New" pitchFamily="49" charset="0"/>
              </a:rPr>
              <a:t>type</a:t>
            </a:r>
            <a:r>
              <a:rPr lang="en-US" sz="2400" b="1"/>
              <a:t> </a:t>
            </a:r>
            <a:r>
              <a:rPr lang="en-US" sz="2400"/>
              <a:t>attribute of the </a:t>
            </a:r>
            <a:r>
              <a:rPr lang="en-US" sz="2400" b="1">
                <a:latin typeface="Courier New" pitchFamily="49" charset="0"/>
              </a:rPr>
              <a:t>&lt;script&gt;</a:t>
            </a:r>
            <a:r>
              <a:rPr lang="en-US" sz="2400"/>
              <a:t> element</a:t>
            </a:r>
            <a:r>
              <a:rPr lang="en-US" sz="2000"/>
              <a:t> </a:t>
            </a:r>
          </a:p>
          <a:p>
            <a:pPr lvl="1">
              <a:lnSpc>
                <a:spcPct val="110000"/>
              </a:lnSpc>
            </a:pPr>
            <a:r>
              <a:rPr lang="en-US" sz="1900"/>
              <a:t>Tells browser which scripting language is being used.</a:t>
            </a:r>
          </a:p>
          <a:p>
            <a:pPr lvl="1">
              <a:lnSpc>
                <a:spcPct val="110000"/>
              </a:lnSpc>
            </a:pPr>
            <a:r>
              <a:rPr lang="en-US" sz="1900"/>
              <a:t> </a:t>
            </a:r>
            <a:r>
              <a:rPr lang="en-US" sz="1900" b="1">
                <a:solidFill>
                  <a:schemeClr val="accent2"/>
                </a:solidFill>
                <a:latin typeface="Courier New" pitchFamily="49" charset="0"/>
              </a:rPr>
              <a:t>type="text/javascript"</a:t>
            </a:r>
            <a:r>
              <a:rPr lang="en-US" sz="1900"/>
              <a:t> says the script is</a:t>
            </a:r>
            <a:r>
              <a:rPr lang="en-US" sz="1900" i="1"/>
              <a:t> JavaScript</a:t>
            </a:r>
            <a:r>
              <a:rPr lang="en-US" sz="1900"/>
              <a:t>.</a:t>
            </a:r>
          </a:p>
          <a:p>
            <a:pPr>
              <a:lnSpc>
                <a:spcPct val="110000"/>
              </a:lnSpc>
            </a:pPr>
            <a:r>
              <a:rPr lang="en-US" sz="2100"/>
              <a:t>This HTML tells the web browser to interpret JavaScript:</a:t>
            </a:r>
            <a:endParaRPr lang="en-US" sz="2000"/>
          </a:p>
          <a:p>
            <a:pPr>
              <a:lnSpc>
                <a:spcPct val="110000"/>
              </a:lnSpc>
              <a:buFontTx/>
              <a:buNone/>
            </a:pPr>
            <a:r>
              <a:rPr lang="en-US" sz="2000"/>
              <a:t>		</a:t>
            </a:r>
            <a:r>
              <a:rPr lang="en-US" sz="2000" b="1">
                <a:latin typeface="Courier New" pitchFamily="49" charset="0"/>
              </a:rPr>
              <a:t>&lt;script </a:t>
            </a:r>
            <a:r>
              <a:rPr lang="en-US" sz="2000" b="1">
                <a:solidFill>
                  <a:schemeClr val="accent2"/>
                </a:solidFill>
                <a:latin typeface="Courier New" pitchFamily="49" charset="0"/>
              </a:rPr>
              <a:t>type="text/javascript"</a:t>
            </a:r>
            <a:r>
              <a:rPr lang="en-US" sz="2000" b="1">
                <a:latin typeface="Courier New" pitchFamily="49" charset="0"/>
              </a:rPr>
              <a:t>&gt;</a:t>
            </a:r>
            <a:endParaRPr lang="en-US" sz="2000" b="1" i="1">
              <a:latin typeface="Courier New" pitchFamily="49" charset="0"/>
            </a:endParaRPr>
          </a:p>
          <a:p>
            <a:pPr>
              <a:lnSpc>
                <a:spcPct val="110000"/>
              </a:lnSpc>
              <a:buFontTx/>
              <a:buNone/>
            </a:pPr>
            <a:r>
              <a:rPr lang="en-US" sz="2000" b="1" i="1">
                <a:latin typeface="Courier New" pitchFamily="49" charset="0"/>
              </a:rPr>
              <a:t>			…</a:t>
            </a:r>
            <a:r>
              <a:rPr lang="en-US" sz="2000" b="1" i="1">
                <a:solidFill>
                  <a:srgbClr val="FF9900"/>
                </a:solidFill>
                <a:latin typeface="Courier New" pitchFamily="49" charset="0"/>
              </a:rPr>
              <a:t>statements</a:t>
            </a:r>
            <a:endParaRPr lang="en-US" sz="2000" b="1">
              <a:solidFill>
                <a:srgbClr val="FF9900"/>
              </a:solidFill>
              <a:latin typeface="Courier New" pitchFamily="49" charset="0"/>
            </a:endParaRPr>
          </a:p>
          <a:p>
            <a:pPr>
              <a:lnSpc>
                <a:spcPct val="110000"/>
              </a:lnSpc>
              <a:buFontTx/>
              <a:buNone/>
            </a:pPr>
            <a:r>
              <a:rPr lang="en-US" sz="2000" b="1">
                <a:latin typeface="Courier New" pitchFamily="49" charset="0"/>
              </a:rPr>
              <a:t>		&lt;/script&gt;</a:t>
            </a:r>
          </a:p>
          <a:p>
            <a:pPr lvl="1">
              <a:lnSpc>
                <a:spcPct val="110000"/>
              </a:lnSpc>
            </a:pPr>
            <a:r>
              <a:rPr lang="en-US" sz="1900" u="sng"/>
              <a:t>The script is not visible on the page</a:t>
            </a:r>
            <a:r>
              <a:rPr lang="en-US" sz="1900"/>
              <a:t>.</a:t>
            </a:r>
          </a:p>
          <a:p>
            <a:pPr>
              <a:lnSpc>
                <a:spcPct val="110000"/>
              </a:lnSpc>
              <a:buFont typeface="Wingdings" pitchFamily="2" charset="2"/>
              <a:buChar char="L"/>
            </a:pPr>
            <a:r>
              <a:rPr lang="en-US" sz="2100" b="1">
                <a:solidFill>
                  <a:srgbClr val="4D4D4D"/>
                </a:solidFill>
                <a:latin typeface="Courier New" pitchFamily="49" charset="0"/>
              </a:rPr>
              <a:t>language="javascript"</a:t>
            </a:r>
            <a:r>
              <a:rPr lang="en-US" sz="2100"/>
              <a:t> is </a:t>
            </a:r>
            <a:r>
              <a:rPr lang="en-US" sz="2100" i="1"/>
              <a:t>deprecated</a:t>
            </a:r>
            <a:r>
              <a:rPr lang="en-US" sz="2100"/>
              <a:t> in XHTML1 </a:t>
            </a:r>
          </a:p>
          <a:p>
            <a:pPr lvl="1">
              <a:lnSpc>
                <a:spcPct val="110000"/>
              </a:lnSpc>
              <a:buFont typeface="Wingdings" pitchFamily="2" charset="2"/>
              <a:buNone/>
            </a:pPr>
            <a:r>
              <a:rPr lang="en-US" sz="1900" b="1" i="1"/>
              <a:t>Don’t use it!</a:t>
            </a:r>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E6C342BB-512D-4330-96BD-F6262FE4E268}" type="slidenum">
              <a:rPr lang="en-GB"/>
              <a:pPr/>
              <a:t>54</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8530">
                                            <p:txEl>
                                              <p:charRg st="4294967295" end="4294967295"/>
                                            </p:txEl>
                                          </p:spTgt>
                                        </p:tgtEl>
                                        <p:attrNameLst>
                                          <p:attrName>style.visibility</p:attrName>
                                        </p:attrNameLst>
                                      </p:cBhvr>
                                      <p:to>
                                        <p:strVal val="visible"/>
                                      </p:to>
                                    </p:set>
                                    <p:animEffect transition="in" filter="fade">
                                      <p:cBhvr>
                                        <p:cTn id="7" dur="2000"/>
                                        <p:tgtEl>
                                          <p:spTgt spid="91853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8531">
                                            <p:txEl>
                                              <p:pRg st="0" end="0"/>
                                            </p:txEl>
                                          </p:spTgt>
                                        </p:tgtEl>
                                        <p:attrNameLst>
                                          <p:attrName>style.visibility</p:attrName>
                                        </p:attrNameLst>
                                      </p:cBhvr>
                                      <p:to>
                                        <p:strVal val="visible"/>
                                      </p:to>
                                    </p:set>
                                    <p:animEffect transition="in" filter="wipe(left)">
                                      <p:cBhvr>
                                        <p:cTn id="12" dur="500"/>
                                        <p:tgtEl>
                                          <p:spTgt spid="91853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18531">
                                            <p:txEl>
                                              <p:pRg st="1" end="1"/>
                                            </p:txEl>
                                          </p:spTgt>
                                        </p:tgtEl>
                                        <p:attrNameLst>
                                          <p:attrName>style.visibility</p:attrName>
                                        </p:attrNameLst>
                                      </p:cBhvr>
                                      <p:to>
                                        <p:strVal val="visible"/>
                                      </p:to>
                                    </p:set>
                                    <p:animEffect transition="in" filter="wipe(left)">
                                      <p:cBhvr>
                                        <p:cTn id="15" dur="500"/>
                                        <p:tgtEl>
                                          <p:spTgt spid="91853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18531">
                                            <p:txEl>
                                              <p:pRg st="2" end="2"/>
                                            </p:txEl>
                                          </p:spTgt>
                                        </p:tgtEl>
                                        <p:attrNameLst>
                                          <p:attrName>style.visibility</p:attrName>
                                        </p:attrNameLst>
                                      </p:cBhvr>
                                      <p:to>
                                        <p:strVal val="visible"/>
                                      </p:to>
                                    </p:set>
                                    <p:animEffect transition="in" filter="wipe(left)">
                                      <p:cBhvr>
                                        <p:cTn id="18" dur="500"/>
                                        <p:tgtEl>
                                          <p:spTgt spid="91853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18531">
                                            <p:txEl>
                                              <p:pRg st="3" end="3"/>
                                            </p:txEl>
                                          </p:spTgt>
                                        </p:tgtEl>
                                        <p:attrNameLst>
                                          <p:attrName>style.visibility</p:attrName>
                                        </p:attrNameLst>
                                      </p:cBhvr>
                                      <p:to>
                                        <p:strVal val="visible"/>
                                      </p:to>
                                    </p:set>
                                    <p:animEffect transition="in" filter="wipe(left)">
                                      <p:cBhvr>
                                        <p:cTn id="23" dur="500"/>
                                        <p:tgtEl>
                                          <p:spTgt spid="918531">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18531">
                                            <p:txEl>
                                              <p:pRg st="4" end="4"/>
                                            </p:txEl>
                                          </p:spTgt>
                                        </p:tgtEl>
                                        <p:attrNameLst>
                                          <p:attrName>style.visibility</p:attrName>
                                        </p:attrNameLst>
                                      </p:cBhvr>
                                      <p:to>
                                        <p:strVal val="visible"/>
                                      </p:to>
                                    </p:set>
                                    <p:animEffect transition="in" filter="wipe(left)">
                                      <p:cBhvr>
                                        <p:cTn id="26" dur="500"/>
                                        <p:tgtEl>
                                          <p:spTgt spid="918531">
                                            <p:txEl>
                                              <p:pRg st="4" end="4"/>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18531">
                                            <p:txEl>
                                              <p:pRg st="5" end="5"/>
                                            </p:txEl>
                                          </p:spTgt>
                                        </p:tgtEl>
                                        <p:attrNameLst>
                                          <p:attrName>style.visibility</p:attrName>
                                        </p:attrNameLst>
                                      </p:cBhvr>
                                      <p:to>
                                        <p:strVal val="visible"/>
                                      </p:to>
                                    </p:set>
                                    <p:animEffect transition="in" filter="wipe(left)">
                                      <p:cBhvr>
                                        <p:cTn id="30" dur="500"/>
                                        <p:tgtEl>
                                          <p:spTgt spid="918531">
                                            <p:txEl>
                                              <p:pRg st="5" end="5"/>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918531">
                                            <p:txEl>
                                              <p:pRg st="6" end="6"/>
                                            </p:txEl>
                                          </p:spTgt>
                                        </p:tgtEl>
                                        <p:attrNameLst>
                                          <p:attrName>style.visibility</p:attrName>
                                        </p:attrNameLst>
                                      </p:cBhvr>
                                      <p:to>
                                        <p:strVal val="visible"/>
                                      </p:to>
                                    </p:set>
                                    <p:animEffect transition="in" filter="wipe(left)">
                                      <p:cBhvr>
                                        <p:cTn id="34" dur="500"/>
                                        <p:tgtEl>
                                          <p:spTgt spid="918531">
                                            <p:txEl>
                                              <p:pRg st="6" end="6"/>
                                            </p:tx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918531">
                                            <p:txEl>
                                              <p:pRg st="7" end="7"/>
                                            </p:txEl>
                                          </p:spTgt>
                                        </p:tgtEl>
                                        <p:attrNameLst>
                                          <p:attrName>style.visibility</p:attrName>
                                        </p:attrNameLst>
                                      </p:cBhvr>
                                      <p:to>
                                        <p:strVal val="visible"/>
                                      </p:to>
                                    </p:set>
                                    <p:animEffect transition="in" filter="wipe(left)">
                                      <p:cBhvr>
                                        <p:cTn id="38" dur="500"/>
                                        <p:tgtEl>
                                          <p:spTgt spid="91853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18531">
                                            <p:txEl>
                                              <p:pRg st="8" end="8"/>
                                            </p:txEl>
                                          </p:spTgt>
                                        </p:tgtEl>
                                        <p:attrNameLst>
                                          <p:attrName>style.visibility</p:attrName>
                                        </p:attrNameLst>
                                      </p:cBhvr>
                                      <p:to>
                                        <p:strVal val="visible"/>
                                      </p:to>
                                    </p:set>
                                    <p:animEffect transition="in" filter="wipe(left)">
                                      <p:cBhvr>
                                        <p:cTn id="43" dur="500"/>
                                        <p:tgtEl>
                                          <p:spTgt spid="91853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18531">
                                            <p:txEl>
                                              <p:pRg st="9" end="9"/>
                                            </p:txEl>
                                          </p:spTgt>
                                        </p:tgtEl>
                                        <p:attrNameLst>
                                          <p:attrName>style.visibility</p:attrName>
                                        </p:attrNameLst>
                                      </p:cBhvr>
                                      <p:to>
                                        <p:strVal val="visible"/>
                                      </p:to>
                                    </p:set>
                                    <p:animEffect transition="in" filter="wipe(left)">
                                      <p:cBhvr>
                                        <p:cTn id="46" dur="500"/>
                                        <p:tgtEl>
                                          <p:spTgt spid="918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0" grpId="0"/>
      <p:bldP spid="91853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ln/>
        </p:spPr>
        <p:txBody>
          <a:bodyPr/>
          <a:lstStyle/>
          <a:p>
            <a:r>
              <a:rPr lang="en-US"/>
              <a:t>External file </a:t>
            </a:r>
            <a:r>
              <a:rPr lang="en-US" b="1">
                <a:latin typeface="Courier New" pitchFamily="49" charset="0"/>
              </a:rPr>
              <a:t>&lt;script&gt;</a:t>
            </a:r>
            <a:endParaRPr lang="en-US"/>
          </a:p>
        </p:txBody>
      </p:sp>
      <p:sp>
        <p:nvSpPr>
          <p:cNvPr id="920579" name="Rectangle 3"/>
          <p:cNvSpPr>
            <a:spLocks noGrp="1" noChangeArrowheads="1"/>
          </p:cNvSpPr>
          <p:nvPr>
            <p:ph idx="1"/>
          </p:nvPr>
        </p:nvSpPr>
        <p:spPr>
          <a:xfrm>
            <a:off x="457200" y="1371600"/>
            <a:ext cx="8229600" cy="4754563"/>
          </a:xfrm>
          <a:ln/>
        </p:spPr>
        <p:txBody>
          <a:bodyPr/>
          <a:lstStyle/>
          <a:p>
            <a:pPr>
              <a:lnSpc>
                <a:spcPct val="110000"/>
              </a:lnSpc>
            </a:pPr>
            <a:r>
              <a:rPr lang="en-US" sz="2800" dirty="0"/>
              <a:t>The </a:t>
            </a:r>
            <a:r>
              <a:rPr lang="en-US" sz="2800" b="1" dirty="0" err="1">
                <a:solidFill>
                  <a:schemeClr val="folHlink"/>
                </a:solidFill>
                <a:latin typeface="Courier New" pitchFamily="49" charset="0"/>
              </a:rPr>
              <a:t>src</a:t>
            </a:r>
            <a:r>
              <a:rPr lang="en-US" sz="2800" b="1" dirty="0"/>
              <a:t> </a:t>
            </a:r>
            <a:r>
              <a:rPr lang="en-US" sz="2800" dirty="0"/>
              <a:t>attribute of the &lt;script&gt; element</a:t>
            </a:r>
            <a:r>
              <a:rPr lang="en-US" sz="2400" dirty="0"/>
              <a:t> </a:t>
            </a:r>
          </a:p>
          <a:p>
            <a:pPr lvl="1">
              <a:lnSpc>
                <a:spcPct val="110000"/>
              </a:lnSpc>
            </a:pPr>
            <a:r>
              <a:rPr lang="en-US" sz="2100" dirty="0"/>
              <a:t>Tells browser where to find an </a:t>
            </a:r>
            <a:r>
              <a:rPr lang="en-US" sz="2100" b="1" dirty="0"/>
              <a:t>external script file</a:t>
            </a:r>
            <a:r>
              <a:rPr lang="en-US" sz="2100" dirty="0"/>
              <a:t>.</a:t>
            </a:r>
          </a:p>
          <a:p>
            <a:pPr>
              <a:lnSpc>
                <a:spcPct val="110000"/>
              </a:lnSpc>
              <a:buFontTx/>
              <a:buNone/>
            </a:pPr>
            <a:r>
              <a:rPr lang="en-US" sz="2400" dirty="0"/>
              <a:t>		</a:t>
            </a:r>
            <a:r>
              <a:rPr lang="en-US" sz="2400" b="1" dirty="0">
                <a:latin typeface="Courier New" pitchFamily="49" charset="0"/>
              </a:rPr>
              <a:t>&lt;script	</a:t>
            </a:r>
            <a:r>
              <a:rPr lang="en-US" sz="2400" b="1" dirty="0">
                <a:solidFill>
                  <a:schemeClr val="accent2"/>
                </a:solidFill>
                <a:latin typeface="Courier New" pitchFamily="49" charset="0"/>
              </a:rPr>
              <a:t>type="text/</a:t>
            </a:r>
            <a:r>
              <a:rPr lang="en-US" sz="2400" b="1" dirty="0" err="1">
                <a:solidFill>
                  <a:schemeClr val="accent2"/>
                </a:solidFill>
                <a:latin typeface="Courier New" pitchFamily="49" charset="0"/>
              </a:rPr>
              <a:t>javascript</a:t>
            </a:r>
            <a:r>
              <a:rPr lang="en-US" sz="2400" b="1" dirty="0">
                <a:solidFill>
                  <a:schemeClr val="accent2"/>
                </a:solidFill>
                <a:latin typeface="Courier New" pitchFamily="49" charset="0"/>
              </a:rPr>
              <a:t>"</a:t>
            </a:r>
            <a:br>
              <a:rPr lang="en-US" sz="2400" b="1" dirty="0">
                <a:solidFill>
                  <a:schemeClr val="accent2"/>
                </a:solidFill>
                <a:latin typeface="Courier New" pitchFamily="49" charset="0"/>
              </a:rPr>
            </a:br>
            <a:r>
              <a:rPr lang="en-US" sz="2400" b="1" dirty="0">
                <a:solidFill>
                  <a:schemeClr val="accent2"/>
                </a:solidFill>
                <a:latin typeface="Courier New" pitchFamily="49" charset="0"/>
              </a:rPr>
              <a:t>			</a:t>
            </a:r>
            <a:r>
              <a:rPr lang="en-US" sz="2400" b="1" dirty="0" err="1">
                <a:solidFill>
                  <a:schemeClr val="folHlink"/>
                </a:solidFill>
                <a:latin typeface="Courier New" pitchFamily="49" charset="0"/>
              </a:rPr>
              <a:t>src</a:t>
            </a:r>
            <a:r>
              <a:rPr lang="en-US" sz="2400" b="1" dirty="0">
                <a:solidFill>
                  <a:schemeClr val="folHlink"/>
                </a:solidFill>
                <a:latin typeface="Courier New" pitchFamily="49" charset="0"/>
              </a:rPr>
              <a:t>="script.js"</a:t>
            </a:r>
            <a:r>
              <a:rPr lang="en-US" sz="2400" b="1" dirty="0">
                <a:solidFill>
                  <a:schemeClr val="accent2"/>
                </a:solidFill>
                <a:latin typeface="Courier New" pitchFamily="49" charset="0"/>
              </a:rPr>
              <a:t> </a:t>
            </a:r>
            <a:r>
              <a:rPr lang="en-US" sz="2400" b="1" dirty="0">
                <a:latin typeface="Courier New" pitchFamily="49" charset="0"/>
              </a:rPr>
              <a:t>&gt;</a:t>
            </a:r>
            <a:endParaRPr lang="en-US" sz="2400" b="1" i="1" dirty="0">
              <a:latin typeface="Courier New" pitchFamily="49" charset="0"/>
            </a:endParaRPr>
          </a:p>
          <a:p>
            <a:pPr>
              <a:lnSpc>
                <a:spcPct val="110000"/>
              </a:lnSpc>
              <a:buFontTx/>
              <a:buNone/>
            </a:pPr>
            <a:r>
              <a:rPr lang="en-US" sz="2400" b="1" i="1" dirty="0">
                <a:latin typeface="Courier New" pitchFamily="49" charset="0"/>
              </a:rPr>
              <a:t>			</a:t>
            </a:r>
            <a:r>
              <a:rPr lang="en-US" sz="2400" b="1" i="1" dirty="0">
                <a:solidFill>
                  <a:srgbClr val="4D4D4D"/>
                </a:solidFill>
                <a:latin typeface="Courier New" pitchFamily="49" charset="0"/>
              </a:rPr>
              <a:t>statements are ignored!</a:t>
            </a:r>
            <a:endParaRPr lang="en-US" sz="2400" b="1" dirty="0">
              <a:solidFill>
                <a:srgbClr val="4D4D4D"/>
              </a:solidFill>
              <a:latin typeface="Courier New" pitchFamily="49" charset="0"/>
            </a:endParaRPr>
          </a:p>
          <a:p>
            <a:pPr>
              <a:lnSpc>
                <a:spcPct val="110000"/>
              </a:lnSpc>
              <a:buFontTx/>
              <a:buNone/>
            </a:pPr>
            <a:r>
              <a:rPr lang="en-US" sz="2400" b="1" dirty="0">
                <a:latin typeface="Courier New" pitchFamily="49" charset="0"/>
              </a:rPr>
              <a:t>		&lt;/script&gt;</a:t>
            </a:r>
          </a:p>
          <a:p>
            <a:pPr lvl="1">
              <a:lnSpc>
                <a:spcPct val="110000"/>
              </a:lnSpc>
            </a:pPr>
            <a:r>
              <a:rPr lang="en-US" sz="2100" dirty="0"/>
              <a:t>The element contents are ignored, the attribute points to the file and that is loaded &amp; parsed </a:t>
            </a:r>
            <a:r>
              <a:rPr lang="en-US" sz="2100" i="1" dirty="0"/>
              <a:t>as if the code were </a:t>
            </a:r>
            <a:r>
              <a:rPr lang="en-US" sz="2100" b="1" i="1" dirty="0">
                <a:solidFill>
                  <a:srgbClr val="FF9900"/>
                </a:solidFill>
                <a:latin typeface="Courier New" pitchFamily="49" charset="0"/>
              </a:rPr>
              <a:t>statements</a:t>
            </a:r>
            <a:r>
              <a:rPr lang="en-US" sz="2100" i="1" dirty="0"/>
              <a:t> inside a </a:t>
            </a:r>
            <a:r>
              <a:rPr lang="en-US" sz="2100" b="1" dirty="0">
                <a:latin typeface="Courier New" pitchFamily="49" charset="0"/>
              </a:rPr>
              <a:t>&lt;script&gt; </a:t>
            </a:r>
            <a:r>
              <a:rPr lang="en-US" sz="2100" i="1" dirty="0"/>
              <a:t>element.</a:t>
            </a:r>
            <a:endParaRPr lang="en-US" sz="2100" dirty="0"/>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229F8C66-6E4B-43FB-8049-D94177A984FC}" type="slidenum">
              <a:rPr lang="en-GB"/>
              <a:pPr/>
              <a:t>55</a:t>
            </a:fld>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0578">
                                            <p:txEl>
                                              <p:charRg st="4294967295" end="4294967295"/>
                                            </p:txEl>
                                          </p:spTgt>
                                        </p:tgtEl>
                                        <p:attrNameLst>
                                          <p:attrName>style.visibility</p:attrName>
                                        </p:attrNameLst>
                                      </p:cBhvr>
                                      <p:to>
                                        <p:strVal val="visible"/>
                                      </p:to>
                                    </p:set>
                                    <p:animEffect transition="in" filter="fade">
                                      <p:cBhvr>
                                        <p:cTn id="7" dur="2000"/>
                                        <p:tgtEl>
                                          <p:spTgt spid="92057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0579">
                                            <p:txEl>
                                              <p:pRg st="0" end="0"/>
                                            </p:txEl>
                                          </p:spTgt>
                                        </p:tgtEl>
                                        <p:attrNameLst>
                                          <p:attrName>style.visibility</p:attrName>
                                        </p:attrNameLst>
                                      </p:cBhvr>
                                      <p:to>
                                        <p:strVal val="visible"/>
                                      </p:to>
                                    </p:set>
                                    <p:animEffect transition="in" filter="wipe(left)">
                                      <p:cBhvr>
                                        <p:cTn id="12" dur="500"/>
                                        <p:tgtEl>
                                          <p:spTgt spid="92057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0579">
                                            <p:txEl>
                                              <p:pRg st="1" end="1"/>
                                            </p:txEl>
                                          </p:spTgt>
                                        </p:tgtEl>
                                        <p:attrNameLst>
                                          <p:attrName>style.visibility</p:attrName>
                                        </p:attrNameLst>
                                      </p:cBhvr>
                                      <p:to>
                                        <p:strVal val="visible"/>
                                      </p:to>
                                    </p:set>
                                    <p:animEffect transition="in" filter="wipe(left)">
                                      <p:cBhvr>
                                        <p:cTn id="15" dur="500"/>
                                        <p:tgtEl>
                                          <p:spTgt spid="9205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20579">
                                            <p:txEl>
                                              <p:pRg st="2" end="2"/>
                                            </p:txEl>
                                          </p:spTgt>
                                        </p:tgtEl>
                                        <p:attrNameLst>
                                          <p:attrName>style.visibility</p:attrName>
                                        </p:attrNameLst>
                                      </p:cBhvr>
                                      <p:to>
                                        <p:strVal val="visible"/>
                                      </p:to>
                                    </p:set>
                                    <p:animEffect transition="in" filter="wipe(left)">
                                      <p:cBhvr>
                                        <p:cTn id="20" dur="500"/>
                                        <p:tgtEl>
                                          <p:spTgt spid="9205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20579">
                                            <p:txEl>
                                              <p:pRg st="3" end="3"/>
                                            </p:txEl>
                                          </p:spTgt>
                                        </p:tgtEl>
                                        <p:attrNameLst>
                                          <p:attrName>style.visibility</p:attrName>
                                        </p:attrNameLst>
                                      </p:cBhvr>
                                      <p:to>
                                        <p:strVal val="visible"/>
                                      </p:to>
                                    </p:set>
                                    <p:animEffect transition="in" filter="wipe(left)">
                                      <p:cBhvr>
                                        <p:cTn id="25" dur="500"/>
                                        <p:tgtEl>
                                          <p:spTgt spid="92057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20579">
                                            <p:txEl>
                                              <p:pRg st="4" end="4"/>
                                            </p:txEl>
                                          </p:spTgt>
                                        </p:tgtEl>
                                        <p:attrNameLst>
                                          <p:attrName>style.visibility</p:attrName>
                                        </p:attrNameLst>
                                      </p:cBhvr>
                                      <p:to>
                                        <p:strVal val="visible"/>
                                      </p:to>
                                    </p:set>
                                    <p:animEffect transition="in" filter="wipe(left)">
                                      <p:cBhvr>
                                        <p:cTn id="30" dur="500"/>
                                        <p:tgtEl>
                                          <p:spTgt spid="920579">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20579">
                                            <p:txEl>
                                              <p:pRg st="5" end="5"/>
                                            </p:txEl>
                                          </p:spTgt>
                                        </p:tgtEl>
                                        <p:attrNameLst>
                                          <p:attrName>style.visibility</p:attrName>
                                        </p:attrNameLst>
                                      </p:cBhvr>
                                      <p:to>
                                        <p:strVal val="visible"/>
                                      </p:to>
                                    </p:set>
                                    <p:animEffect transition="in" filter="wipe(left)">
                                      <p:cBhvr>
                                        <p:cTn id="33" dur="500"/>
                                        <p:tgtEl>
                                          <p:spTgt spid="920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8" grpId="0"/>
      <p:bldP spid="9205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“Hello world!” examples</a:t>
            </a:r>
            <a:endParaRPr lang="en-GB" dirty="0"/>
          </a:p>
        </p:txBody>
      </p:sp>
      <p:sp>
        <p:nvSpPr>
          <p:cNvPr id="3" name="Content Placeholder 2"/>
          <p:cNvSpPr>
            <a:spLocks noGrp="1"/>
          </p:cNvSpPr>
          <p:nvPr>
            <p:ph idx="1"/>
          </p:nvPr>
        </p:nvSpPr>
        <p:spPr/>
        <p:txBody>
          <a:bodyPr/>
          <a:lstStyle/>
          <a:p>
            <a:r>
              <a:rPr lang="en-US" sz="3200" b="1" dirty="0" smtClean="0">
                <a:latin typeface="Courier New" pitchFamily="49" charset="0"/>
              </a:rPr>
              <a:t>&lt;script	</a:t>
            </a:r>
            <a:r>
              <a:rPr lang="en-US" sz="3200" b="1" dirty="0" smtClean="0">
                <a:solidFill>
                  <a:schemeClr val="accent2"/>
                </a:solidFill>
                <a:latin typeface="Courier New" pitchFamily="49" charset="0"/>
              </a:rPr>
              <a:t>type="text/</a:t>
            </a:r>
            <a:r>
              <a:rPr lang="en-US" sz="3200" b="1" dirty="0" err="1" smtClean="0">
                <a:solidFill>
                  <a:schemeClr val="accent2"/>
                </a:solidFill>
                <a:latin typeface="Courier New" pitchFamily="49" charset="0"/>
              </a:rPr>
              <a:t>javascript</a:t>
            </a:r>
            <a:r>
              <a:rPr lang="en-US" sz="3200" b="1" dirty="0" smtClean="0">
                <a:solidFill>
                  <a:schemeClr val="accent2"/>
                </a:solidFill>
                <a:latin typeface="Courier New" pitchFamily="49" charset="0"/>
              </a:rPr>
              <a:t>"</a:t>
            </a:r>
            <a:br>
              <a:rPr lang="en-US" sz="3200" b="1" dirty="0" smtClean="0">
                <a:solidFill>
                  <a:schemeClr val="accent2"/>
                </a:solidFill>
                <a:latin typeface="Courier New" pitchFamily="49" charset="0"/>
              </a:rPr>
            </a:br>
            <a:r>
              <a:rPr lang="en-US" sz="3200" b="1" dirty="0" smtClean="0">
                <a:solidFill>
                  <a:schemeClr val="accent2"/>
                </a:solidFill>
                <a:latin typeface="Courier New" pitchFamily="49" charset="0"/>
              </a:rPr>
              <a:t>			</a:t>
            </a:r>
            <a:r>
              <a:rPr lang="en-US" sz="3200" b="1" dirty="0" err="1" smtClean="0">
                <a:solidFill>
                  <a:schemeClr val="folHlink"/>
                </a:solidFill>
                <a:latin typeface="Courier New" pitchFamily="49" charset="0"/>
              </a:rPr>
              <a:t>src</a:t>
            </a:r>
            <a:r>
              <a:rPr lang="en-US" sz="3200" b="1" dirty="0" smtClean="0">
                <a:solidFill>
                  <a:schemeClr val="folHlink"/>
                </a:solidFill>
                <a:latin typeface="Courier New" pitchFamily="49" charset="0"/>
              </a:rPr>
              <a:t>="script.js"</a:t>
            </a:r>
            <a:r>
              <a:rPr lang="en-US" sz="3200" b="1" dirty="0" smtClean="0">
                <a:solidFill>
                  <a:schemeClr val="accent2"/>
                </a:solidFill>
                <a:latin typeface="Courier New" pitchFamily="49" charset="0"/>
              </a:rPr>
              <a:t> </a:t>
            </a:r>
            <a:r>
              <a:rPr lang="en-US" sz="3200" b="1" dirty="0" smtClean="0">
                <a:latin typeface="Courier New" pitchFamily="49" charset="0"/>
              </a:rPr>
              <a:t>&gt;</a:t>
            </a:r>
            <a:br>
              <a:rPr lang="en-US" sz="3200" b="1" dirty="0" smtClean="0">
                <a:latin typeface="Courier New" pitchFamily="49" charset="0"/>
              </a:rPr>
            </a:br>
            <a:r>
              <a:rPr lang="en-US" sz="3200" b="1" dirty="0" err="1" smtClean="0">
                <a:latin typeface="Courier New" pitchFamily="49" charset="0"/>
              </a:rPr>
              <a:t>document.write</a:t>
            </a:r>
            <a:r>
              <a:rPr lang="en-US" sz="3200" b="1" dirty="0" smtClean="0">
                <a:latin typeface="Courier New" pitchFamily="49" charset="0"/>
              </a:rPr>
              <a:t>("Hello world!");</a:t>
            </a:r>
            <a:br>
              <a:rPr lang="en-US" sz="3200" b="1" dirty="0" smtClean="0">
                <a:latin typeface="Courier New" pitchFamily="49" charset="0"/>
              </a:rPr>
            </a:br>
            <a:r>
              <a:rPr lang="en-US" sz="3200" b="1" dirty="0" smtClean="0">
                <a:latin typeface="Courier New" pitchFamily="49" charset="0"/>
              </a:rPr>
              <a:t>&lt;/script&gt;</a:t>
            </a:r>
            <a:endParaRPr lang="en-US" sz="3200" b="1" i="1" dirty="0" smtClean="0">
              <a:latin typeface="Courier New" pitchFamily="49" charset="0"/>
            </a:endParaRPr>
          </a:p>
          <a:p>
            <a:r>
              <a:rPr lang="en-US" sz="2800" b="1" dirty="0" smtClean="0">
                <a:latin typeface="Courier New" pitchFamily="49" charset="0"/>
              </a:rPr>
              <a:t>&lt;script	</a:t>
            </a:r>
            <a:r>
              <a:rPr lang="en-US" sz="2800" b="1" dirty="0" smtClean="0">
                <a:solidFill>
                  <a:schemeClr val="accent2"/>
                </a:solidFill>
                <a:latin typeface="Courier New" pitchFamily="49" charset="0"/>
              </a:rPr>
              <a:t>type="text/</a:t>
            </a:r>
            <a:r>
              <a:rPr lang="en-US" sz="2800" b="1" dirty="0" err="1" smtClean="0">
                <a:solidFill>
                  <a:schemeClr val="accent2"/>
                </a:solidFill>
                <a:latin typeface="Courier New" pitchFamily="49" charset="0"/>
              </a:rPr>
              <a:t>javascript</a:t>
            </a:r>
            <a:r>
              <a:rPr lang="en-US" sz="2800" b="1" dirty="0" smtClean="0">
                <a:solidFill>
                  <a:schemeClr val="accent2"/>
                </a:solidFill>
                <a:latin typeface="Courier New" pitchFamily="49" charset="0"/>
              </a:rPr>
              <a:t>"</a:t>
            </a:r>
            <a:br>
              <a:rPr lang="en-US" sz="2800" b="1" dirty="0" smtClean="0">
                <a:solidFill>
                  <a:schemeClr val="accent2"/>
                </a:solidFill>
                <a:latin typeface="Courier New" pitchFamily="49" charset="0"/>
              </a:rPr>
            </a:br>
            <a:r>
              <a:rPr lang="en-US" sz="2800" b="1" dirty="0" smtClean="0">
                <a:solidFill>
                  <a:schemeClr val="accent2"/>
                </a:solidFill>
                <a:latin typeface="Courier New" pitchFamily="49" charset="0"/>
              </a:rPr>
              <a:t>			</a:t>
            </a:r>
            <a:r>
              <a:rPr lang="en-US" sz="2800" b="1" dirty="0" err="1" smtClean="0">
                <a:solidFill>
                  <a:schemeClr val="folHlink"/>
                </a:solidFill>
                <a:latin typeface="Courier New" pitchFamily="49" charset="0"/>
              </a:rPr>
              <a:t>src</a:t>
            </a:r>
            <a:r>
              <a:rPr lang="en-US" sz="2800" b="1" dirty="0" smtClean="0">
                <a:solidFill>
                  <a:schemeClr val="folHlink"/>
                </a:solidFill>
                <a:latin typeface="Courier New" pitchFamily="49" charset="0"/>
              </a:rPr>
              <a:t>="script.js"</a:t>
            </a:r>
            <a:r>
              <a:rPr lang="en-US" sz="2800" b="1" dirty="0" smtClean="0">
                <a:solidFill>
                  <a:schemeClr val="accent2"/>
                </a:solidFill>
                <a:latin typeface="Courier New" pitchFamily="49" charset="0"/>
              </a:rPr>
              <a:t> </a:t>
            </a:r>
            <a:r>
              <a:rPr lang="en-US" sz="2800" b="1" dirty="0" smtClean="0">
                <a:latin typeface="Courier New" pitchFamily="49" charset="0"/>
              </a:rPr>
              <a:t>&gt;</a:t>
            </a:r>
            <a:br>
              <a:rPr lang="en-US" sz="2800" b="1" dirty="0" smtClean="0">
                <a:latin typeface="Courier New" pitchFamily="49" charset="0"/>
              </a:rPr>
            </a:br>
            <a:r>
              <a:rPr lang="en-US" sz="2800" b="1" dirty="0" smtClean="0">
                <a:latin typeface="Courier New" pitchFamily="49" charset="0"/>
              </a:rPr>
              <a:t>alert("Hello world!");</a:t>
            </a:r>
            <a:br>
              <a:rPr lang="en-US" sz="2800" b="1" dirty="0" smtClean="0">
                <a:latin typeface="Courier New" pitchFamily="49" charset="0"/>
              </a:rPr>
            </a:br>
            <a:r>
              <a:rPr lang="en-US" sz="2800" b="1" dirty="0" smtClean="0">
                <a:latin typeface="Courier New" pitchFamily="49" charset="0"/>
              </a:rPr>
              <a:t>&lt;/script&gt;</a:t>
            </a:r>
            <a:endParaRPr lang="en-US" sz="2800" b="1" i="1" dirty="0" smtClean="0">
              <a:latin typeface="Courier New" pitchFamily="49" charset="0"/>
            </a:endParaRPr>
          </a:p>
          <a:p>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CO2013/CO3013</a:t>
            </a:r>
            <a:br>
              <a:rPr lang="en-GB" smtClean="0"/>
            </a:br>
            <a:r>
              <a:rPr lang="en-GB" smtClean="0"/>
              <a:t>Web Technologies</a:t>
            </a:r>
            <a:endParaRPr lang="en-GB" dirty="0">
              <a:latin typeface="Georgia" pitchFamily="18" charset="0"/>
            </a:endParaRPr>
          </a:p>
        </p:txBody>
      </p:sp>
      <p:sp>
        <p:nvSpPr>
          <p:cNvPr id="5" name="Slide Number Placeholder 4"/>
          <p:cNvSpPr>
            <a:spLocks noGrp="1"/>
          </p:cNvSpPr>
          <p:nvPr>
            <p:ph type="sldNum" sz="quarter" idx="12"/>
          </p:nvPr>
        </p:nvSpPr>
        <p:spPr/>
        <p:txBody>
          <a:bodyPr/>
          <a:lstStyle/>
          <a:p>
            <a:fld id="{99C8D794-CB87-4C17-A147-966EAC152536}" type="slidenum">
              <a:rPr lang="en-GB" smtClean="0"/>
              <a:pPr/>
              <a:t>56</a:t>
            </a:fld>
            <a:endParaRPr lang="en-GB"/>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xfrm>
            <a:off x="685800" y="228600"/>
            <a:ext cx="7772400" cy="752475"/>
          </a:xfrm>
          <a:ln/>
        </p:spPr>
        <p:txBody>
          <a:bodyPr/>
          <a:lstStyle/>
          <a:p>
            <a:r>
              <a:rPr lang="en-GB"/>
              <a:t>This week</a:t>
            </a:r>
          </a:p>
        </p:txBody>
      </p:sp>
      <p:sp>
        <p:nvSpPr>
          <p:cNvPr id="989187" name="Rectangle 3"/>
          <p:cNvSpPr>
            <a:spLocks noGrp="1" noChangeArrowheads="1"/>
          </p:cNvSpPr>
          <p:nvPr>
            <p:ph idx="1"/>
          </p:nvPr>
        </p:nvSpPr>
        <p:spPr>
          <a:xfrm>
            <a:off x="381000" y="1196975"/>
            <a:ext cx="8382000" cy="4899025"/>
          </a:xfrm>
          <a:ln/>
        </p:spPr>
        <p:txBody>
          <a:bodyPr/>
          <a:lstStyle/>
          <a:p>
            <a:pPr>
              <a:lnSpc>
                <a:spcPct val="120000"/>
              </a:lnSpc>
            </a:pPr>
            <a:r>
              <a:rPr lang="en-GB" sz="2800" dirty="0"/>
              <a:t>Read</a:t>
            </a:r>
          </a:p>
          <a:p>
            <a:pPr lvl="1">
              <a:lnSpc>
                <a:spcPct val="80000"/>
              </a:lnSpc>
            </a:pPr>
            <a:r>
              <a:rPr lang="en-GB" sz="2400" dirty="0"/>
              <a:t>“JavaScript for the WWW”</a:t>
            </a:r>
          </a:p>
          <a:p>
            <a:pPr lvl="2">
              <a:lnSpc>
                <a:spcPct val="80000"/>
              </a:lnSpc>
            </a:pPr>
            <a:r>
              <a:rPr lang="en-GB" sz="2000" dirty="0"/>
              <a:t>Chapters 1—3 introduce JavaScript…</a:t>
            </a:r>
          </a:p>
          <a:p>
            <a:pPr lvl="1">
              <a:lnSpc>
                <a:spcPct val="80000"/>
              </a:lnSpc>
              <a:buFontTx/>
              <a:buNone/>
            </a:pPr>
            <a:r>
              <a:rPr lang="en-GB" sz="2400" i="1" dirty="0"/>
              <a:t>Or	“Head First JavaScript”</a:t>
            </a:r>
          </a:p>
          <a:p>
            <a:pPr lvl="2">
              <a:lnSpc>
                <a:spcPct val="80000"/>
              </a:lnSpc>
            </a:pPr>
            <a:r>
              <a:rPr lang="en-GB" sz="2000" dirty="0"/>
              <a:t>Chapters 1—2</a:t>
            </a:r>
          </a:p>
          <a:p>
            <a:pPr lvl="1">
              <a:lnSpc>
                <a:spcPct val="80000"/>
              </a:lnSpc>
              <a:buFontTx/>
              <a:buNone/>
            </a:pPr>
            <a:r>
              <a:rPr lang="en-GB" sz="2400" i="1" dirty="0"/>
              <a:t>Or	“Learning JavaScript”</a:t>
            </a:r>
          </a:p>
          <a:p>
            <a:pPr lvl="2">
              <a:lnSpc>
                <a:spcPct val="80000"/>
              </a:lnSpc>
            </a:pPr>
            <a:r>
              <a:rPr lang="en-GB" sz="2000" dirty="0"/>
              <a:t>Chapters 1—3</a:t>
            </a:r>
          </a:p>
          <a:p>
            <a:pPr lvl="1">
              <a:lnSpc>
                <a:spcPct val="120000"/>
              </a:lnSpc>
            </a:pPr>
            <a:r>
              <a:rPr lang="en-GB" sz="2400" i="1" dirty="0"/>
              <a:t>Events</a:t>
            </a:r>
            <a:r>
              <a:rPr lang="en-GB" sz="2400" dirty="0"/>
              <a:t> is for next week.</a:t>
            </a:r>
            <a:endParaRPr lang="en-GB" sz="2400" i="1" dirty="0"/>
          </a:p>
          <a:p>
            <a:pPr>
              <a:lnSpc>
                <a:spcPct val="120000"/>
              </a:lnSpc>
            </a:pPr>
            <a:r>
              <a:rPr lang="en-GB" sz="2800" dirty="0"/>
              <a:t>Complete week 1 &amp; 2 exercises.</a:t>
            </a:r>
          </a:p>
          <a:p>
            <a:pPr>
              <a:lnSpc>
                <a:spcPct val="120000"/>
              </a:lnSpc>
            </a:pPr>
            <a:r>
              <a:rPr lang="en-GB" sz="2800" dirty="0"/>
              <a:t>Start week 3 </a:t>
            </a:r>
            <a:r>
              <a:rPr lang="en-GB" sz="2800" dirty="0" smtClean="0"/>
              <a:t>exercises</a:t>
            </a:r>
            <a:endParaRPr lang="en-GB" sz="2800" b="1" dirty="0"/>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06B8378C-BB75-48C0-97E6-4D8E4D4D6601}" type="slidenum">
              <a:rPr lang="en-GB"/>
              <a:pPr/>
              <a:t>57</a:t>
            </a:fld>
            <a:endParaRPr lang="en-GB"/>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ln/>
        </p:spPr>
        <p:txBody>
          <a:bodyPr/>
          <a:lstStyle/>
          <a:p>
            <a:r>
              <a:rPr lang="en-GB"/>
              <a:t>Next week</a:t>
            </a:r>
          </a:p>
        </p:txBody>
      </p:sp>
      <p:sp>
        <p:nvSpPr>
          <p:cNvPr id="991235" name="Rectangle 3"/>
          <p:cNvSpPr>
            <a:spLocks noGrp="1" noChangeArrowheads="1"/>
          </p:cNvSpPr>
          <p:nvPr>
            <p:ph idx="1"/>
          </p:nvPr>
        </p:nvSpPr>
        <p:spPr>
          <a:ln/>
        </p:spPr>
        <p:txBody>
          <a:bodyPr/>
          <a:lstStyle/>
          <a:p>
            <a:pPr>
              <a:lnSpc>
                <a:spcPct val="120000"/>
              </a:lnSpc>
            </a:pPr>
            <a:r>
              <a:rPr lang="en-GB"/>
              <a:t>JavaScript:</a:t>
            </a:r>
          </a:p>
          <a:p>
            <a:pPr lvl="1">
              <a:lnSpc>
                <a:spcPct val="120000"/>
              </a:lnSpc>
            </a:pPr>
            <a:r>
              <a:rPr lang="en-GB"/>
              <a:t>Functions</a:t>
            </a:r>
          </a:p>
          <a:p>
            <a:pPr>
              <a:lnSpc>
                <a:spcPct val="120000"/>
              </a:lnSpc>
            </a:pPr>
            <a:r>
              <a:rPr lang="en-GB"/>
              <a:t>HTML:</a:t>
            </a:r>
          </a:p>
          <a:p>
            <a:pPr lvl="1">
              <a:lnSpc>
                <a:spcPct val="120000"/>
              </a:lnSpc>
            </a:pPr>
            <a:r>
              <a:rPr lang="en-GB"/>
              <a:t>Events.</a:t>
            </a:r>
          </a:p>
        </p:txBody>
      </p:sp>
      <p:sp>
        <p:nvSpPr>
          <p:cNvPr id="5" name="Footer Placeholder 4"/>
          <p:cNvSpPr>
            <a:spLocks noGrp="1"/>
          </p:cNvSpPr>
          <p:nvPr>
            <p:ph type="ftr" sz="quarter" idx="11"/>
          </p:nvPr>
        </p:nvSpPr>
        <p:spPr/>
        <p:txBody>
          <a:bodyPr/>
          <a:lstStyle/>
          <a:p>
            <a:r>
              <a:rPr lang="en-GB" dirty="0" smtClean="0"/>
              <a:t>CO2013/CO3013</a:t>
            </a:r>
            <a:r>
              <a:rPr lang="en-GB" dirty="0"/>
              <a:t/>
            </a:r>
            <a:br>
              <a:rPr lang="en-GB" dirty="0"/>
            </a:br>
            <a:r>
              <a:rPr lang="en-GB" dirty="0"/>
              <a:t>Web Technologies</a:t>
            </a:r>
            <a:endParaRPr lang="en-GB" dirty="0">
              <a:latin typeface="Georgia" pitchFamily="18" charset="0"/>
            </a:endParaRPr>
          </a:p>
        </p:txBody>
      </p:sp>
      <p:sp>
        <p:nvSpPr>
          <p:cNvPr id="6" name="Slide Number Placeholder 5"/>
          <p:cNvSpPr>
            <a:spLocks noGrp="1"/>
          </p:cNvSpPr>
          <p:nvPr>
            <p:ph type="sldNum" sz="quarter" idx="12"/>
          </p:nvPr>
        </p:nvSpPr>
        <p:spPr/>
        <p:txBody>
          <a:bodyPr/>
          <a:lstStyle/>
          <a:p>
            <a:fld id="{E94B6E33-9746-48CD-BA3F-D3FE38D0282C}" type="slidenum">
              <a:rPr lang="en-GB"/>
              <a:pPr/>
              <a:t>58</a:t>
            </a:fld>
            <a:endParaRPr lang="en-GB"/>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ln/>
        </p:spPr>
        <p:txBody>
          <a:bodyPr/>
          <a:lstStyle/>
          <a:p>
            <a:r>
              <a:rPr lang="en-GB" sz="3200"/>
              <a:t>Group project: Online examples</a:t>
            </a:r>
          </a:p>
        </p:txBody>
      </p:sp>
      <p:sp>
        <p:nvSpPr>
          <p:cNvPr id="642051" name="Rectangle 3"/>
          <p:cNvSpPr>
            <a:spLocks noGrp="1" noChangeArrowheads="1"/>
          </p:cNvSpPr>
          <p:nvPr>
            <p:ph idx="1"/>
          </p:nvPr>
        </p:nvSpPr>
        <p:spPr>
          <a:xfrm>
            <a:off x="1814533" y="1600200"/>
            <a:ext cx="2663825" cy="604838"/>
          </a:xfrm>
          <a:ln>
            <a:noFill/>
          </a:ln>
        </p:spPr>
        <p:txBody>
          <a:bodyPr/>
          <a:lstStyle/>
          <a:p>
            <a:pPr algn="ctr">
              <a:buFontTx/>
              <a:buNone/>
            </a:pPr>
            <a:r>
              <a:rPr lang="en-GB" sz="2800" dirty="0" err="1" smtClean="0">
                <a:hlinkClick r:id="rId4"/>
              </a:rPr>
              <a:t>Pacman</a:t>
            </a:r>
            <a:endParaRPr lang="en-GB" sz="2800" dirty="0"/>
          </a:p>
        </p:txBody>
      </p:sp>
      <p:sp>
        <p:nvSpPr>
          <p:cNvPr id="10" name="Footer Placeholder 4"/>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11" name="Slide Number Placeholder 5"/>
          <p:cNvSpPr>
            <a:spLocks noGrp="1"/>
          </p:cNvSpPr>
          <p:nvPr>
            <p:ph type="sldNum" sz="quarter" idx="12"/>
          </p:nvPr>
        </p:nvSpPr>
        <p:spPr/>
        <p:txBody>
          <a:bodyPr/>
          <a:lstStyle/>
          <a:p>
            <a:fld id="{DEA444A9-ABA0-4908-A267-48FC3467479C}" type="slidenum">
              <a:rPr lang="en-GB"/>
              <a:pPr/>
              <a:t>6</a:t>
            </a:fld>
            <a:endParaRPr lang="en-GB"/>
          </a:p>
        </p:txBody>
      </p:sp>
      <p:pic>
        <p:nvPicPr>
          <p:cNvPr id="642053" name="Picture 5"/>
          <p:cNvPicPr>
            <a:picLocks noChangeAspect="1" noChangeArrowheads="1"/>
          </p:cNvPicPr>
          <p:nvPr/>
        </p:nvPicPr>
        <p:blipFill>
          <a:blip r:embed="rId5" cstate="print"/>
          <a:srcRect/>
          <a:stretch>
            <a:fillRect/>
          </a:stretch>
        </p:blipFill>
        <p:spPr bwMode="auto">
          <a:xfrm>
            <a:off x="4668858" y="2276475"/>
            <a:ext cx="2709863" cy="2881313"/>
          </a:xfrm>
          <a:prstGeom prst="rect">
            <a:avLst/>
          </a:prstGeom>
          <a:noFill/>
          <a:ln w="9525" algn="ctr">
            <a:noFill/>
            <a:miter lim="800000"/>
            <a:headEnd/>
            <a:tailEnd/>
          </a:ln>
          <a:effectLst/>
        </p:spPr>
      </p:pic>
      <p:pic>
        <p:nvPicPr>
          <p:cNvPr id="642054" name="Picture 6"/>
          <p:cNvPicPr>
            <a:picLocks noChangeAspect="1" noChangeArrowheads="1"/>
          </p:cNvPicPr>
          <p:nvPr/>
        </p:nvPicPr>
        <p:blipFill>
          <a:blip r:embed="rId6" cstate="print"/>
          <a:srcRect/>
          <a:stretch>
            <a:fillRect/>
          </a:stretch>
        </p:blipFill>
        <p:spPr bwMode="auto">
          <a:xfrm>
            <a:off x="1908196" y="2259013"/>
            <a:ext cx="2479675" cy="3906837"/>
          </a:xfrm>
          <a:prstGeom prst="rect">
            <a:avLst/>
          </a:prstGeom>
          <a:noFill/>
          <a:ln w="9525" algn="ctr">
            <a:noFill/>
            <a:miter lim="800000"/>
            <a:headEnd/>
            <a:tailEnd/>
          </a:ln>
          <a:effectLst/>
        </p:spPr>
      </p:pic>
      <p:sp>
        <p:nvSpPr>
          <p:cNvPr id="642055" name="Rectangle 7"/>
          <p:cNvSpPr>
            <a:spLocks noChangeArrowheads="1"/>
          </p:cNvSpPr>
          <p:nvPr/>
        </p:nvSpPr>
        <p:spPr bwMode="auto">
          <a:xfrm>
            <a:off x="4478358" y="1557338"/>
            <a:ext cx="3094038" cy="604837"/>
          </a:xfrm>
          <a:prstGeom prst="rect">
            <a:avLst/>
          </a:prstGeom>
          <a:noFill/>
          <a:ln w="9525">
            <a:noFill/>
            <a:miter lim="800000"/>
            <a:headEnd/>
            <a:tailEnd/>
          </a:ln>
          <a:effectLst/>
        </p:spPr>
        <p:txBody>
          <a:bodyPr/>
          <a:lstStyle/>
          <a:p>
            <a:pPr marL="342900" indent="-342900">
              <a:spcBef>
                <a:spcPct val="20000"/>
              </a:spcBef>
            </a:pPr>
            <a:r>
              <a:rPr lang="en-GB" sz="2800" i="0" dirty="0" smtClean="0">
                <a:solidFill>
                  <a:schemeClr val="tx1"/>
                </a:solidFill>
                <a:latin typeface="Verdana" pitchFamily="34" charset="0"/>
                <a:hlinkClick r:id="rId7"/>
              </a:rPr>
              <a:t>Breakout</a:t>
            </a:r>
            <a:endParaRPr lang="en-GB" sz="2800" i="0" dirty="0">
              <a:solidFill>
                <a:schemeClr val="tx1"/>
              </a:solidFill>
              <a:latin typeface="Verdana"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2050">
                                            <p:txEl>
                                              <p:charRg st="4294967295" end="4294967295"/>
                                            </p:txEl>
                                          </p:spTgt>
                                        </p:tgtEl>
                                        <p:attrNameLst>
                                          <p:attrName>style.visibility</p:attrName>
                                        </p:attrNameLst>
                                      </p:cBhvr>
                                      <p:to>
                                        <p:strVal val="visible"/>
                                      </p:to>
                                    </p:set>
                                    <p:animEffect transition="in" filter="fade">
                                      <p:cBhvr>
                                        <p:cTn id="7" dur="2000"/>
                                        <p:tgtEl>
                                          <p:spTgt spid="64205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685800" y="228600"/>
            <a:ext cx="7772400" cy="1544638"/>
          </a:xfrm>
          <a:ln/>
        </p:spPr>
        <p:txBody>
          <a:bodyPr/>
          <a:lstStyle/>
          <a:p>
            <a:r>
              <a:rPr lang="en-GB" dirty="0" smtClean="0">
                <a:hlinkClick r:id="rId4"/>
              </a:rPr>
              <a:t>“</a:t>
            </a:r>
            <a:r>
              <a:rPr lang="en-GB" u="sng" dirty="0">
                <a:hlinkClick r:id="rId4"/>
              </a:rPr>
              <a:t>Simon Says”</a:t>
            </a:r>
            <a:endParaRPr lang="en-GB" u="sng" dirty="0"/>
          </a:p>
        </p:txBody>
      </p:sp>
      <p:sp>
        <p:nvSpPr>
          <p:cNvPr id="9" name="Footer Placeholder 5"/>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10" name="Slide Number Placeholder 6"/>
          <p:cNvSpPr>
            <a:spLocks noGrp="1"/>
          </p:cNvSpPr>
          <p:nvPr>
            <p:ph type="sldNum" sz="quarter" idx="12"/>
          </p:nvPr>
        </p:nvSpPr>
        <p:spPr/>
        <p:txBody>
          <a:bodyPr/>
          <a:lstStyle/>
          <a:p>
            <a:fld id="{4AB1AB52-E3B0-4DCA-8717-07D0E8364341}" type="slidenum">
              <a:rPr lang="en-GB"/>
              <a:pPr/>
              <a:t>7</a:t>
            </a:fld>
            <a:endParaRPr lang="en-GB"/>
          </a:p>
        </p:txBody>
      </p:sp>
      <p:pic>
        <p:nvPicPr>
          <p:cNvPr id="646152" name="Picture 8"/>
          <p:cNvPicPr>
            <a:picLocks noChangeAspect="1" noChangeArrowheads="1"/>
          </p:cNvPicPr>
          <p:nvPr/>
        </p:nvPicPr>
        <p:blipFill>
          <a:blip r:embed="rId5" cstate="print"/>
          <a:srcRect/>
          <a:stretch>
            <a:fillRect/>
          </a:stretch>
        </p:blipFill>
        <p:spPr bwMode="auto">
          <a:xfrm>
            <a:off x="6588125" y="4581525"/>
            <a:ext cx="2381250" cy="1619250"/>
          </a:xfrm>
          <a:prstGeom prst="rect">
            <a:avLst/>
          </a:prstGeom>
          <a:noFill/>
          <a:ln w="12700">
            <a:noFill/>
            <a:miter lim="800000"/>
            <a:headEnd/>
            <a:tailEnd/>
          </a:ln>
          <a:effectLst/>
        </p:spPr>
      </p:pic>
      <p:pic>
        <p:nvPicPr>
          <p:cNvPr id="646148" name="Picture 4" descr="simon group23"/>
          <p:cNvPicPr>
            <a:picLocks noChangeAspect="1" noChangeArrowheads="1"/>
          </p:cNvPicPr>
          <p:nvPr/>
        </p:nvPicPr>
        <p:blipFill>
          <a:blip r:embed="rId6" cstate="print"/>
          <a:srcRect/>
          <a:stretch>
            <a:fillRect/>
          </a:stretch>
        </p:blipFill>
        <p:spPr bwMode="auto">
          <a:xfrm>
            <a:off x="5580063" y="1916113"/>
            <a:ext cx="3379787" cy="2084387"/>
          </a:xfrm>
          <a:prstGeom prst="rect">
            <a:avLst/>
          </a:prstGeom>
          <a:noFill/>
        </p:spPr>
      </p:pic>
      <p:pic>
        <p:nvPicPr>
          <p:cNvPr id="646149" name="Picture 5" descr="simon group01"/>
          <p:cNvPicPr>
            <a:picLocks noChangeAspect="1" noChangeArrowheads="1"/>
          </p:cNvPicPr>
          <p:nvPr/>
        </p:nvPicPr>
        <p:blipFill>
          <a:blip r:embed="rId7" cstate="print"/>
          <a:srcRect/>
          <a:stretch>
            <a:fillRect/>
          </a:stretch>
        </p:blipFill>
        <p:spPr bwMode="auto">
          <a:xfrm>
            <a:off x="179388" y="1844675"/>
            <a:ext cx="3273425" cy="2878138"/>
          </a:xfrm>
          <a:prstGeom prst="rect">
            <a:avLst/>
          </a:prstGeom>
          <a:noFill/>
        </p:spPr>
      </p:pic>
      <p:pic>
        <p:nvPicPr>
          <p:cNvPr id="646150" name="Picture 6" descr="simon group18"/>
          <p:cNvPicPr>
            <a:picLocks noChangeAspect="1" noChangeArrowheads="1"/>
          </p:cNvPicPr>
          <p:nvPr/>
        </p:nvPicPr>
        <p:blipFill>
          <a:blip r:embed="rId8" cstate="print"/>
          <a:srcRect/>
          <a:stretch>
            <a:fillRect/>
          </a:stretch>
        </p:blipFill>
        <p:spPr bwMode="auto">
          <a:xfrm>
            <a:off x="3348038" y="1916113"/>
            <a:ext cx="3367087" cy="3711575"/>
          </a:xfrm>
          <a:prstGeom prst="rect">
            <a:avLst/>
          </a:prstGeom>
          <a:noFill/>
        </p:spPr>
      </p:pic>
      <p:pic>
        <p:nvPicPr>
          <p:cNvPr id="646151" name="Picture 7" descr="simon demo">
            <a:hlinkClick r:id="rId9"/>
          </p:cNvPr>
          <p:cNvPicPr>
            <a:picLocks noChangeAspect="1" noChangeArrowheads="1"/>
          </p:cNvPicPr>
          <p:nvPr/>
        </p:nvPicPr>
        <p:blipFill>
          <a:blip r:embed="rId10" cstate="print"/>
          <a:srcRect/>
          <a:stretch>
            <a:fillRect/>
          </a:stretch>
        </p:blipFill>
        <p:spPr bwMode="auto">
          <a:xfrm>
            <a:off x="101600" y="5157788"/>
            <a:ext cx="3606800" cy="1223962"/>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oup05.png"/>
          <p:cNvPicPr>
            <a:picLocks noChangeAspect="1"/>
          </p:cNvPicPr>
          <p:nvPr/>
        </p:nvPicPr>
        <p:blipFill>
          <a:blip r:embed="rId4" cstate="print"/>
          <a:stretch>
            <a:fillRect/>
          </a:stretch>
        </p:blipFill>
        <p:spPr>
          <a:xfrm>
            <a:off x="3254785" y="1784555"/>
            <a:ext cx="3174603" cy="3288889"/>
          </a:xfrm>
          <a:prstGeom prst="rect">
            <a:avLst/>
          </a:prstGeom>
        </p:spPr>
      </p:pic>
      <p:sp>
        <p:nvSpPr>
          <p:cNvPr id="7" name="Title 6"/>
          <p:cNvSpPr>
            <a:spLocks noGrp="1"/>
          </p:cNvSpPr>
          <p:nvPr>
            <p:ph type="title"/>
          </p:nvPr>
        </p:nvSpPr>
        <p:spPr/>
        <p:txBody>
          <a:bodyPr/>
          <a:lstStyle/>
          <a:p>
            <a:r>
              <a:rPr lang="en-GB" dirty="0" smtClean="0"/>
              <a:t>Minesweeper</a:t>
            </a:r>
            <a:endParaRPr lang="en-GB" dirty="0"/>
          </a:p>
        </p:txBody>
      </p:sp>
      <p:sp>
        <p:nvSpPr>
          <p:cNvPr id="5" name="Footer Placeholder 4"/>
          <p:cNvSpPr>
            <a:spLocks noGrp="1"/>
          </p:cNvSpPr>
          <p:nvPr>
            <p:ph type="ftr" sz="quarter" idx="11"/>
          </p:nvPr>
        </p:nvSpPr>
        <p:spPr/>
        <p:txBody>
          <a:bodyPr/>
          <a:lstStyle/>
          <a:p>
            <a:r>
              <a:rPr lang="en-GB" smtClean="0"/>
              <a:t>CO2013A/CO3013A</a:t>
            </a:r>
            <a:br>
              <a:rPr lang="en-GB" smtClean="0"/>
            </a:br>
            <a:r>
              <a:rPr lang="en-GB" smtClean="0"/>
              <a:t>Web Technologies</a:t>
            </a:r>
            <a:endParaRPr lang="en-GB">
              <a:latin typeface="Georgia" pitchFamily="18" charset="0"/>
            </a:endParaRPr>
          </a:p>
        </p:txBody>
      </p:sp>
      <p:sp>
        <p:nvSpPr>
          <p:cNvPr id="6" name="Slide Number Placeholder 5"/>
          <p:cNvSpPr>
            <a:spLocks noGrp="1"/>
          </p:cNvSpPr>
          <p:nvPr>
            <p:ph type="sldNum" sz="quarter" idx="12"/>
          </p:nvPr>
        </p:nvSpPr>
        <p:spPr/>
        <p:txBody>
          <a:bodyPr/>
          <a:lstStyle/>
          <a:p>
            <a:fld id="{0F5A5FB1-B2A3-44D3-BEEB-F539285BA91D}" type="slidenum">
              <a:rPr lang="en-GB" smtClean="0"/>
              <a:pPr/>
              <a:t>8</a:t>
            </a:fld>
            <a:endParaRPr lang="en-GB"/>
          </a:p>
        </p:txBody>
      </p:sp>
      <p:pic>
        <p:nvPicPr>
          <p:cNvPr id="8" name="Picture 7" descr="group03.png"/>
          <p:cNvPicPr>
            <a:picLocks noChangeAspect="1"/>
          </p:cNvPicPr>
          <p:nvPr/>
        </p:nvPicPr>
        <p:blipFill>
          <a:blip r:embed="rId5" cstate="print"/>
          <a:stretch>
            <a:fillRect/>
          </a:stretch>
        </p:blipFill>
        <p:spPr>
          <a:xfrm>
            <a:off x="285720" y="1571612"/>
            <a:ext cx="3174603" cy="2273016"/>
          </a:xfrm>
          <a:prstGeom prst="rect">
            <a:avLst/>
          </a:prstGeom>
        </p:spPr>
      </p:pic>
      <p:pic>
        <p:nvPicPr>
          <p:cNvPr id="9" name="Picture 8" descr="group04.png"/>
          <p:cNvPicPr>
            <a:picLocks noChangeAspect="1"/>
          </p:cNvPicPr>
          <p:nvPr/>
        </p:nvPicPr>
        <p:blipFill>
          <a:blip r:embed="rId6" cstate="print"/>
          <a:stretch>
            <a:fillRect/>
          </a:stretch>
        </p:blipFill>
        <p:spPr>
          <a:xfrm>
            <a:off x="5500694" y="3297565"/>
            <a:ext cx="3174603" cy="2488889"/>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CO2013A/CO3013A</a:t>
            </a:r>
            <a:br>
              <a:rPr lang="en-GB"/>
            </a:br>
            <a:r>
              <a:rPr lang="en-GB"/>
              <a:t>Web Technologies</a:t>
            </a:r>
            <a:endParaRPr lang="en-GB">
              <a:latin typeface="Georgia" pitchFamily="18" charset="0"/>
            </a:endParaRPr>
          </a:p>
        </p:txBody>
      </p:sp>
      <p:sp>
        <p:nvSpPr>
          <p:cNvPr id="7" name="Slide Number Placeholder 6"/>
          <p:cNvSpPr>
            <a:spLocks noGrp="1"/>
          </p:cNvSpPr>
          <p:nvPr>
            <p:ph type="sldNum" sz="quarter" idx="12"/>
          </p:nvPr>
        </p:nvSpPr>
        <p:spPr/>
        <p:txBody>
          <a:bodyPr/>
          <a:lstStyle/>
          <a:p>
            <a:fld id="{1A8D7A32-79C5-4A57-8D41-3481F6AA033D}" type="slidenum">
              <a:rPr lang="en-GB"/>
              <a:pPr/>
              <a:t>9</a:t>
            </a:fld>
            <a:endParaRPr lang="en-GB"/>
          </a:p>
        </p:txBody>
      </p:sp>
      <p:sp>
        <p:nvSpPr>
          <p:cNvPr id="648194" name="Rectangle 2"/>
          <p:cNvSpPr>
            <a:spLocks noGrp="1" noChangeArrowheads="1"/>
          </p:cNvSpPr>
          <p:nvPr>
            <p:ph type="title"/>
          </p:nvPr>
        </p:nvSpPr>
        <p:spPr>
          <a:xfrm>
            <a:off x="685800" y="228600"/>
            <a:ext cx="7772400" cy="1544638"/>
          </a:xfrm>
          <a:ln/>
        </p:spPr>
        <p:txBody>
          <a:bodyPr/>
          <a:lstStyle/>
          <a:p>
            <a:r>
              <a:rPr lang="en-GB" u="sng" dirty="0" smtClean="0"/>
              <a:t>Minesweeper</a:t>
            </a:r>
            <a:endParaRPr lang="en-GB" u="sng" dirty="0"/>
          </a:p>
        </p:txBody>
      </p:sp>
      <p:pic>
        <p:nvPicPr>
          <p:cNvPr id="648195" name="Picture 3">
            <a:hlinkClick r:id="rId4"/>
          </p:cNvPr>
          <p:cNvPicPr>
            <a:picLocks noChangeAspect="1" noChangeArrowheads="1"/>
          </p:cNvPicPr>
          <p:nvPr/>
        </p:nvPicPr>
        <p:blipFill>
          <a:blip r:embed="rId5" cstate="print"/>
          <a:srcRect l="1341"/>
          <a:stretch>
            <a:fillRect/>
          </a:stretch>
        </p:blipFill>
        <p:spPr bwMode="auto">
          <a:xfrm>
            <a:off x="4043363" y="1916113"/>
            <a:ext cx="3870325" cy="4103687"/>
          </a:xfrm>
          <a:prstGeom prst="rect">
            <a:avLst/>
          </a:prstGeom>
          <a:noFill/>
          <a:ln w="12700">
            <a:noFill/>
            <a:miter lim="800000"/>
            <a:headEnd/>
            <a:tailEnd/>
          </a:ln>
          <a:effectLst/>
        </p:spPr>
      </p:pic>
      <p:pic>
        <p:nvPicPr>
          <p:cNvPr id="648196" name="Picture 4"/>
          <p:cNvPicPr>
            <a:picLocks noChangeAspect="1" noChangeArrowheads="1"/>
          </p:cNvPicPr>
          <p:nvPr/>
        </p:nvPicPr>
        <p:blipFill>
          <a:blip r:embed="rId6" cstate="print"/>
          <a:srcRect/>
          <a:stretch>
            <a:fillRect/>
          </a:stretch>
        </p:blipFill>
        <p:spPr bwMode="auto">
          <a:xfrm>
            <a:off x="1230313" y="2636838"/>
            <a:ext cx="1581150" cy="2362200"/>
          </a:xfrm>
          <a:prstGeom prst="rect">
            <a:avLst/>
          </a:prstGeom>
          <a:noFill/>
          <a:ln w="12700">
            <a:noFill/>
            <a:miter lim="800000"/>
            <a:headEnd/>
            <a:tailEnd/>
          </a:ln>
          <a:effectLst/>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2.0"/>
  <p:tag name="PARTICIPANTSINLEADERBOARD" val="5"/>
  <p:tag name="AUTOADJUSTPARTRANGE" val="True"/>
  <p:tag name="PARTLISTDEFAULT" val="1"/>
  <p:tag name="DELIMITERS" val="3.1"/>
  <p:tag name="LUIDIAENABLED" val="False"/>
  <p:tag name="TPSTANDARDS" val=""/>
  <p:tag name="TPFULLVERSION" val="4.2.3.231"/>
  <p:tag name="CHARTCOLORS" val="1"/>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SLIDEGUID" val="CBD7E3EEA5B94DB98F845FCC4550F738"/>
  <p:tag name="SLIDEID" val="CBD7E3EEA5B94DB98F845FCC4550F738"/>
  <p:tag name="SLIDEORDER" val="1"/>
  <p:tag name="SLIDETYPE" val="Q"/>
  <p:tag name="DEMOGRAPHIC" val="False"/>
  <p:tag name="SPEEDSCORING" val="False"/>
  <p:tag name="CORRECTPOINTVALUE" val="100"/>
  <p:tag name="INCORRECTPOINTVALUE" val="0"/>
  <p:tag name="VALUEFORMAT" val="0%"/>
  <p:tag name="QUESTIONALIAS" val="“I would remove the group task. [Becasue some people do no work in the group (and still get the marks) and they then copy the Workfolder from others. So potentially someone who's done no work can get a higher mark than someone who (hasn't copied) and done lots of work.]” What are the TWO best ways to avoid this ?"/>
  <p:tag name="ANSWERSALIAS" val="Get rid of group work.|smicln|Let us give each-other marks.|smicln|Give more marks for group work.|smicln|Make us present the work we did.|smicln|Make us write about the work we did.|smicln|Break the work down into individual tasks.|smicln|Groups should not leave it ‘til the last minute.|smicln|Groups should have a leader.|smicln|Groups should have records of group meetings."/>
  <p:tag name="CHARTCOLORINDICES" val="10,3,11,14,13,23,46,9,5,16,10,3"/>
  <p:tag name="NUMRESPONSES" val="2"/>
  <p:tag name="TOTALRESPONSES" val="0"/>
  <p:tag name="ANONYMOUSTEMP" val="False"/>
  <p:tag name="VALUES" val="No Value|smicln|No Value|smicln|No Value|smicln|No Value|smicln|No Value|smicln|No Value|smicln|No Value|smicln|No Value|smicln|No Value"/>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321"/>
  <p:tag name="FONTSIZE" val="24"/>
  <p:tag name="BULLETTYPE" val="ppBulletArabicPeriod"/>
  <p:tag name="ANSWERTEXT" val="Get rid of group work.&#10;Let us give each-other marks.&#10;Give more marks for group work.&#10;Make us present the work we did.&#10;Make us write about the work we did.&#10;Break the work down into individual tasks.&#10;Groups should not leave it ‘til the last minute.&#10;Groups should have a leader.&#10;Groups should have records of group meetings."/>
  <p:tag name="OLDNUMANSWERS" val="9"/>
</p:tagLst>
</file>

<file path=ppt/tags/tag16.xml><?xml version="1.0" encoding="utf-8"?>
<p:tagLst xmlns:a="http://schemas.openxmlformats.org/drawingml/2006/main" xmlns:r="http://schemas.openxmlformats.org/officeDocument/2006/relationships" xmlns:p="http://schemas.openxmlformats.org/presentationml/2006/main">
  <p:tag name="DELIMITERS" val="3.1"/>
  <p:tag name="SLIDEGUID" val="221545BD8911406E86DF428FC512B623"/>
  <p:tag name="SLIDEID" val="221545BD8911406E86DF428FC512B623"/>
  <p:tag name="SLIDEORDER" val="1"/>
  <p:tag name="SLIDETYPE" val="Q"/>
  <p:tag name="DEMOGRAPHIC" val="False"/>
  <p:tag name="SPEEDSCORING" val="False"/>
  <p:tag name="CORRECTPOINTVALUE" val="100"/>
  <p:tag name="INCORRECTPOINTVALUE" val="0"/>
  <p:tag name="QUESTIONALIAS" val="“There was to many deadlines which was near my other modules deadlines, which i found difficult. Also for the group project I would have set deadlines for each stage”"/>
  <p:tag name="VALUEFORMAT" val="0%"/>
  <p:tag name="ANSWERSALIAS" val="Good or|smicln|Bad idea?"/>
  <p:tag name="CHARTCOLORINDICES" val="10,3,11,14,13,23,46,9,5,16,10,3"/>
  <p:tag name="TOTALRESPONSES" val="0"/>
  <p:tag name="ANONYMOUSTEMP" val="False"/>
  <p:tag name="VALUES" val="No Value|smicln|No Value"/>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30"/>
  <p:tag name="BULLETTYPE" val="ppBulletArabicPeriod"/>
  <p:tag name="ANSWERTEXT" val="Good or&#10;Bad idea?"/>
  <p:tag name="OLDNUMANSWERS" val="2"/>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F5630913B0BB4BDCAF069438CB2AF321"/>
  <p:tag name="SLIDEID" val="F5630913B0BB4BDCAF069438CB2AF321"/>
  <p:tag name="SLIDEORDER" val="1"/>
  <p:tag name="SLIDETYPE" val="Q"/>
  <p:tag name="DEMOGRAPHIC" val="False"/>
  <p:tag name="SPEEDSCORING" val="False"/>
  <p:tag name="CORRECTPOINTVALUE" val="100"/>
  <p:tag name="INCORRECTPOINTVALUE" val="0"/>
  <p:tag name="VALUEFORMAT" val="0%"/>
  <p:tag name="QUESTIONALIAS" val="How much of the reading have you done?"/>
  <p:tag name="ANSWERSALIAS" val="0% (none of it)|smicln|33% (about a third)|smicln|50% (half)|smicln|67% (most of it)|smicln|100% (all of it)|smicln|What reading?"/>
  <p:tag name="TOTALRESPONSES" val="27"/>
  <p:tag name="RESPONSECOUNT" val="27"/>
  <p:tag name="SLICED" val="False"/>
  <p:tag name="RESPONSES" val="1;4;1;3;1;1;3;5;2;3;2;1;3;2;1;1;1;3;1;1;2;4;3;1;2;2;3;"/>
  <p:tag name="CHARTSTRINGSTD" val="11 6 7 2 1 0"/>
  <p:tag name="CHARTSTRINGREV" val="0 1 2 7 6 11"/>
  <p:tag name="CHARTSTRINGSTDPER" val="0.407407407407407 0.222222222222222 0.259259259259259 0.0740740740740741 0.037037037037037 0"/>
  <p:tag name="CHARTSTRINGREVPER" val="0 0.037037037037037 0.0740740740740741 0.259259259259259 0.222222222222222 0.407407407407407"/>
  <p:tag name="RESPONSESGATHERED" val="False"/>
  <p:tag name="VALUES" val="No Value|smicln|No Value|smicln|No Value|smicln|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94"/>
  <p:tag name="FONTSIZE" val="28"/>
  <p:tag name="BULLETTYPE" val="ppBulletArabicPeriod"/>
  <p:tag name="ANSWERTEXT" val="0% (none of it)&#10;33% (about a third)&#10;50% (half)&#10;67% (most of it)&#10;100% (all of it)&#10;What reading?"/>
  <p:tag name="OLDNUMANSWERS" val="6"/>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B14E11FB58F84EC7B5EFA83E2AE4CF05"/>
  <p:tag name="SLIDEID" val="B14E11FB58F84EC7B5EFA83E2AE4CF05"/>
  <p:tag name="SLIDEORDER" val="1"/>
  <p:tag name="SLIDETYPE" val="Q"/>
  <p:tag name="DEMOGRAPHIC" val="False"/>
  <p:tag name="SPEEDSCORING" val="False"/>
  <p:tag name="CORRECTPOINTVALUE" val="100"/>
  <p:tag name="INCORRECTPOINTVALUE" val="0"/>
  <p:tag name="VALUEFORMAT" val="0%"/>
  <p:tag name="QUESTIONALIAS" val="What colour is the text?"/>
  <p:tag name="ANSWERSALIAS" val=" red|smicln| green|smicln| blue|smicln| orange|smicln| black"/>
  <p:tag name="TOTALRESPONSES" val="27"/>
  <p:tag name="RESPONSECOUNT" val="27"/>
  <p:tag name="SLICED" val="False"/>
  <p:tag name="RESPONSES" val="4;4;2;3;2;4;2;4;3;4;3;3;2;4;4;4;4;3;4;4;3;2;4;-;3;5;2;3;"/>
  <p:tag name="CHARTSTRINGSTD" val="0 6 8 12 1"/>
  <p:tag name="CHARTSTRINGREV" val="1 12 8 6 0"/>
  <p:tag name="CHARTSTRINGSTDPER" val="0 0.222222222222222 0.296296296296296 0.444444444444444 0.037037037037037"/>
  <p:tag name="CHARTSTRINGREVPER" val="0.037037037037037 0.444444444444444 0.296296296296296 0.222222222222222 0"/>
  <p:tag name="CHARTCOLORINDICES" val="10,3,11,14,13,23,46,9,5,16,10,3"/>
  <p:tag name="RESPONSESGATHERED" val="False"/>
  <p:tag name="VALUES" val="Incorrect|smicln|Incorrect|smicln|Incorrect|smicln|Correct|smicln|Incorrect"/>
</p:tagLst>
</file>

<file path=ppt/tags/tag2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32"/>
  <p:tag name="FONTSIZE" val="30"/>
  <p:tag name="BULLETTYPE" val="ppBulletArabicPeriod"/>
  <p:tag name="ANSWERTEXT" val=" red&#10; green&#10; blue&#10; orange&#10; black"/>
  <p:tag name="OLDNUMANSWERS" val="5"/>
</p:tagLst>
</file>

<file path=ppt/tags/tag27.xml><?xml version="1.0" encoding="utf-8"?>
<p:tagLst xmlns:a="http://schemas.openxmlformats.org/drawingml/2006/main" xmlns:r="http://schemas.openxmlformats.org/officeDocument/2006/relationships" xmlns:p="http://schemas.openxmlformats.org/presentationml/2006/main">
  <p:tag name="SLIDEID" val="3F90833DD91E425E8FC188E9C857F3D2"/>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ANSWERSALIAS" val="position: absolute;|smicln|position: relative;|smicln|position: static;|smicln|position: fixed"/>
  <p:tag name="NUMRESPONSES" val="2"/>
  <p:tag name="QUESTIONALIAS" val="What do I need for France’s flag?"/>
  <p:tag name="TOTALRESPONSES" val="30"/>
  <p:tag name="RESPONSECOUNT" val="30"/>
  <p:tag name="SLICED" val="False"/>
  <p:tag name="RESPONSES" val="3;2;4;2;2;4;1;2;4;1;1;1;2;4;4;1;1;4;2;1;3;3;1;1;4;4;4;1;3;1;"/>
  <p:tag name="CHARTSTRINGSTD" val="11 6 4 9"/>
  <p:tag name="CHARTSTRINGREV" val="9 4 6 11"/>
  <p:tag name="CHARTSTRINGSTDPER" val="0.366666666666667 0.2 0.133333333333333 0.3"/>
  <p:tag name="CHARTSTRINGREVPER" val="0.3 0.133333333333333 0.2 0.366666666666667"/>
  <p:tag name="SLIDEORDER" val="2"/>
  <p:tag name="SLIDEGUID" val="5A0D44FEDCBF4F7DB261947E6FE3A0D7"/>
  <p:tag name="RESPONSESGATHERED" val="False"/>
  <p:tag name="VALUES" val="Correct|smicln|Correct|smicln|Incorrect|smicln|Incorrect"/>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32"/>
  <p:tag name="BULLETTYPE" val="ppBulletArabicPeriod"/>
  <p:tag name="ANSWERTEXT" val="position: absolute;&#10;position: relative;&#10;position: static;&#10;position: fixed"/>
  <p:tag name="OLDNUMANSWERS" val="4"/>
</p:tagLst>
</file>

<file path=ppt/tags/tag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SLIDEGUID" val="04852BB28949442C848E0466DD9E2CBC"/>
  <p:tag name="SLIDEID" val="04852BB28949442C848E0466DD9E2CBC"/>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Can I do without the IDs?"/>
  <p:tag name="ANSWERSALIAS" val="No.|smicln|Yes – use the child selector “&gt;”.|smicln|Yes – use the adjacent selector “+”.|smicln|Yes – use the nth-child selector."/>
  <p:tag name="RESPONSESGATHERED" val="False"/>
  <p:tag name="VALUES" val="Incorrect|smicln|Incorrect|smicln|Correct|smicln|Correct"/>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No.&#10;Yes – use the child selector “&gt;”.&#10;Yes – use the adjacent selector “+”.&#10;Yes – use the nth-child selector."/>
  <p:tag name="OLDNUMANSWERS" val="4"/>
</p:tagLst>
</file>

<file path=ppt/tags/tag33.xml><?xml version="1.0" encoding="utf-8"?>
<p:tagLst xmlns:a="http://schemas.openxmlformats.org/drawingml/2006/main" xmlns:r="http://schemas.openxmlformats.org/officeDocument/2006/relationships" xmlns:p="http://schemas.openxmlformats.org/presentationml/2006/main">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06C4ACBD465746CFB374E149251E7C17"/>
  <p:tag name="SLIDEID" val="06C4ACBD465746CFB374E149251E7C17"/>
  <p:tag name="SLIDEORDER" val="1"/>
  <p:tag name="SLIDETYPE" val="Q"/>
  <p:tag name="DEMOGRAPHIC" val="False"/>
  <p:tag name="SPEEDSCORING" val="False"/>
  <p:tag name="CORRECTPOINTVALUE" val="100"/>
  <p:tag name="INCORRECTPOINTVALUE" val="0"/>
  <p:tag name="VALUEFORMAT" val="0%"/>
  <p:tag name="QUESTIONALIAS" val="How many class or ID names do I need for the Spanish flag?"/>
  <p:tag name="ANSWERSALIAS" val="(middle?)|smicln|(red &amp; yellow?)|smicln|(top, middle &amp; bottom?)|smicln|(top, middle, bottom &amp; picture?)"/>
  <p:tag name="TOTALRESPONSES" val="28"/>
  <p:tag name="RESPONSECOUNT" val="28"/>
  <p:tag name="SLICED" val="False"/>
  <p:tag name="RESPONSES" val="2;2;3;2;4;4;4;2;3;4;2;2;3;2;2;2;4;2;3;4;4;3;4;4;2;4;2;2;"/>
  <p:tag name="CHARTSTRINGSTD" val="0 13 5 10"/>
  <p:tag name="CHARTSTRINGREV" val="10 5 13 0"/>
  <p:tag name="CHARTSTRINGSTDPER" val="0 0.464285714285714 0.178571428571429 0.357142857142857"/>
  <p:tag name="CHARTSTRINGREVPER" val="0.357142857142857 0.178571428571429 0.464285714285714 0"/>
  <p:tag name="RESPONSESGATHERED" val="False"/>
  <p:tag name="VALUES" val="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0"/>
  <p:tag name="BULLETTYPE" val="ppBulletArabicPeriod"/>
  <p:tag name="ANSWERTEXT" val="(middle?)&#10;(red &amp; yellow?)&#10;(top, middle &amp; bottom?)&#10;(top, middle, bottom &amp; picture?)"/>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SLIDEGUID" val="BCC0D4259DFB4E69A0A1131E1A51A6B6"/>
  <p:tag name="SLIDEID" val="BCC0D4259DFB4E69A0A1131E1A51A6B6"/>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s the problem with text sized in px?"/>
  <p:tag name="RESPONSESGATHERED" val="False"/>
  <p:tag name="ANSWERSALIAS" val="It’s inaccessible as it can’t be resized.|smicln|It can’t be resized in IE7.|smicln|It’s a problem on mobile devices.|smicln|Google says it’s a problem.|smicln|No problem!"/>
  <p:tag name="VALUES" val="Incorrect|smicln|Incorrect|smicln|Incorrect|smicln|Incorrect|smicln|Correct"/>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143"/>
  <p:tag name="FONTSIZE" val="32"/>
  <p:tag name="BULLETTYPE" val="ppBulletArabicPeriod"/>
  <p:tag name="ANSWERTEXT" val="It’s inaccessible as it can’t be resized.&#10;It can’t be resized in IE7.&#10;It’s a problem on mobile devices.&#10;Google says it’s a problem.&#10;No problem!"/>
  <p:tag name="OLDNUMANSWERS" val="5"/>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ID" val="CD65A49A824C40FB9721AF41B38E9F31"/>
  <p:tag name="SLIDETYPE" val="Q"/>
  <p:tag name="DEMOGRAPHIC" val="False"/>
  <p:tag name="SPEEDSCORING" val="False"/>
  <p:tag name="CORRECTPOINTVALUE" val="100"/>
  <p:tag name="INCORRECTPOINTVALUE" val="0"/>
  <p:tag name="VALUEFORMAT" val="0%"/>
  <p:tag name="QUESTIONALIAS" val="Have you setup your project group? (Deadline for self-made groups is next week...)"/>
  <p:tag name="ANSWERSALIAS" val=" Yes|smicln| No"/>
  <p:tag name="TOTALRESPONSES" val="1"/>
  <p:tag name="RESPONSECOUNT" val="1"/>
  <p:tag name="SLICED" val="False"/>
  <p:tag name="RESPONSES" val="1;"/>
  <p:tag name="CHARTSTRINGSTD" val="1 0"/>
  <p:tag name="CHARTSTRINGREV" val="0 1"/>
  <p:tag name="CHARTSTRINGSTDPER" val="1 0"/>
  <p:tag name="CHARTSTRINGREVPER" val="0 1"/>
  <p:tag name="SLIDEORDER" val="2"/>
  <p:tag name="SLIDEGUID" val="893047F1589D4539BE332166D03A7F4D"/>
  <p:tag name="RESPONSESGATHERED" val="False"/>
  <p:tag name="VALUES" val="No Value|smicln|No Valu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SLIDEGUID" val="3C124E62C9B84F389F70F75A322F5393"/>
  <p:tag name="SLIDEID" val="3C124E62C9B84F389F70F75A322F5393"/>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E.g. 2 columns next to each-other?"/>
  <p:tag name="RESPONSESGATHERED" val="False"/>
  <p:tag name="ANSWERSALIAS" val="#main {position:relative;}|smicln|#main {position:absolute;}|smicln|#nav {position:relative;}|smicln|#nav {position:absolute;}|smicln|#nav {position:fixed;}"/>
  <p:tag name="VALUES" val="No Value|smicln|No Value|smicln|No Value|smicln|No Value|smicln|No Value"/>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128"/>
  <p:tag name="FONTSIZE" val="32"/>
  <p:tag name="BULLETTYPE" val="ppBulletArabicPeriod"/>
  <p:tag name="ANSWERTEXT" val="#main {position:relative;}&#10;#main {position:absolute;}&#10;#nav {position:relative;}&#10;#nav {position:absolute;}&#10;#nav {position:fixed;}"/>
  <p:tag name="OLDNUMANSWERS" val="5"/>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8"/>
  <p:tag name="FONTSIZE" val="30"/>
  <p:tag name="BULLETTYPE" val="ppBulletArabicPeriod"/>
  <p:tag name="ANSWERTEXT" val=" Yes&#10; No"/>
  <p:tag name="OLDNUMANSWERS" val="2"/>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ID" val="76A0009B70884CEAA900F085BD0FAB15"/>
  <p:tag name="SLIDETYPE" val="Q"/>
  <p:tag name="DEMOGRAPHIC" val="False"/>
  <p:tag name="SPEEDSCORING" val="False"/>
  <p:tag name="CORRECTPOINTVALUE" val="100"/>
  <p:tag name="INCORRECTPOINTVALUE" val="0"/>
  <p:tag name="VALUEFORMAT" val="0%"/>
  <p:tag name="TOTALRESPONSES" val="30"/>
  <p:tag name="RESPONSECOUNT" val="30"/>
  <p:tag name="SLICED" val="False"/>
  <p:tag name="RESPONSES" val="1;3;4;3;4;3;1;2;1;4;2;2;4;1;2;2;1;4;2;3;3;2;4;1;3;1;2;2;1;2;"/>
  <p:tag name="CHARTSTRINGSTD" val="8 10 6 6"/>
  <p:tag name="CHARTSTRINGREV" val="6 6 10 8"/>
  <p:tag name="CHARTSTRINGSTDPER" val="0.266666666666667 0.333333333333333 0.2 0.2"/>
  <p:tag name="CHARTSTRINGREVPER" val="0.2 0.2 0.333333333333333 0.266666666666667"/>
  <p:tag name="SLIDEORDER" val="2"/>
  <p:tag name="SLIDEGUID" val="6ED35C100FB6431AA74B2A67C4934971"/>
  <p:tag name="RESPONSESGATHERED" val="False"/>
  <p:tag name="NUMRESPONSES" val="2"/>
  <p:tag name="QUESTIONALIAS" val="So how do I ensure IE is in ‘standards’ mode not ‘quirks mode’? (The correct 1st line?)   [2]"/>
  <p:tag name="ANSWERSALIAS" val="&lt;?xml version=&quot;1.0&quot; encoding=&quot;ISO-8859-1&quot;?&gt;|smicln|&lt;!DOCTYPE html&gt;|smicln| &lt;!DOCTYPE html&gt;|smicln|&lt;!DOCTYPE html PUBLIC &quot;-//W3C//DTD XHTML 1.0 Transitional//EN&quot; &quot;http://www.w3.org/TR/xhtml1/DTD/xhtml1-transitional.dtd&quot;&gt;|smicln|&lt;?xml version=&quot;1.0&quot; encoding=&quot;ISO-8859-1&quot;?&gt; &lt;!DOCTYPE html PUBLIC &quot;-//W3C//DTD XHTML 1.0 Transitional//EN&quot; &quot;http://www.w3.org/TR/xhtml1/DTD/xhtml1-transitional.dtd&quot;&gt;"/>
  <p:tag name="VALUES" val="Incorrect|smicln|Correct|smicln|Incorrect|smicln|Correct|smicln|Incorrect"/>
</p:tagLst>
</file>

<file path=ppt/tags/tag6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ANSWERTEXT" val="&lt;?xml version=&quot;1.0&quot; encoding=&quot;ISO-8859-1&quot;?&gt;&#10;&lt;!DOCTYPE html&gt;&#10; &lt;!DOCTYPE html&gt;&#10;&lt;!DOCTYPE html PUBLIC &quot;-//W3C//DTD XHTML 1.0 Transitional//EN&quot; &quot;http://www.w3.org/TR/xhtml1/DTD/xhtml1-transitional.dtd&quot;&gt;&#10;&lt;?xml version=&quot;1.0&quot; encoding=&quot;ISO-8859-1&quot;?&gt;&lt;!DOCTYPE html PUBLIC &quot;-//W3C//DTD XHTML 1.0 Transitional//EN&quot; &quot;http://www.w3.org/TR/xhtml1/DTD/xhtml1-transitional.dtd&quot;&gt;"/>
  <p:tag name="BULLETTYPE" val="ppBulletArabicPeriod"/>
  <p:tag name="FONTSIZE" val="24"/>
  <p:tag name="TEXTLENGTH" val="364"/>
  <p:tag name="OLDNUMANSWERS" val="5"/>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GUID" val="17011139319D44E583B74D1F2C848668"/>
  <p:tag name="SLIDEID" val="17011139319D44E583B74D1F2C848668"/>
  <p:tag name="SLIDEORDER" val="1"/>
  <p:tag name="SLIDETYPE" val="Q"/>
  <p:tag name="DEMOGRAPHIC" val="False"/>
  <p:tag name="SPEEDSCORING" val="False"/>
  <p:tag name="CORRECTPOINTVALUE" val="100"/>
  <p:tag name="INCORRECTPOINTVALUE" val="0"/>
  <p:tag name="VALUEFORMAT" val="0%"/>
  <p:tag name="ANSWERSALIAS" val="&lt;?xml version=&quot;1.0&quot; encoding=&quot;ISO-8859-1&quot;?&gt; &lt;!DOCTYPE html PUBLIC &quot;-//W3C//DTD XHTML 1.0 Strict//EN&quot; …&gt;|smicln|&lt;!DOCTYPE html PUBLIC &quot;-//W3C//DTD XHTML 1.0 Strict//EN&quot; …&gt;|smicln| &lt;!DOCTYPE html PUBLIC &quot;-//W3C//DTD XHTML 1.0 Strict//EN&quot; …&gt;|smicln|&lt;html&gt;|smicln| &lt;html xmlns=&quot;http://www.w3.org/1999/xhtml&quot;&gt;"/>
  <p:tag name="RESPONSESGATHERED" val="False"/>
  <p:tag name="QUESTIONALIAS" val="Which of the following as the first 1 or 2 lines of an HTML document gives IE6+ “standards mode”?"/>
  <p:tag name="VALUES" val="No Value|smicln|No Value|smicln|No Value|smicln|No Value|smicln|No Value"/>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276"/>
  <p:tag name="FONTSIZE" val="16"/>
  <p:tag name="BULLETTYPE" val="ppBulletArabicPeriod"/>
  <p:tag name="ANSWERTEXT" val="&lt;?xml version=&quot;1.0&quot; encoding=&quot;ISO-8859-1&quot;?&gt;&lt;!DOCTYPE html PUBLIC &quot;-//W3C//DTD XHTML 1.0 Strict//EN&quot; …&gt;&#10;&lt;!DOCTYPE html PUBLIC &quot;-//W3C//DTD XHTML 1.0 Strict//EN&quot; …&gt;&#10;&lt;!DOCTYPE html PUBLIC &quot;-//W3C//DTD XHTML 1.0 Strict//EN&quot; …&gt;&#10;&lt;html&gt;&#10;&lt;html xmlns=&quot;http://www.w3.org/1999/xhtml&quot;&gt;"/>
  <p:tag name="OLDNUMANSWERS" val="5"/>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5CC2EB"/>
      </a:hlink>
      <a:folHlink>
        <a:srgbClr val="DC9190"/>
      </a:folHlink>
    </a:clrScheme>
    <a:fontScheme name="JDP">
      <a:majorFont>
        <a:latin typeface="Candara"/>
        <a:ea typeface=""/>
        <a:cs typeface=""/>
      </a:majorFont>
      <a:minorFont>
        <a:latin typeface="Calibr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txDef>
      <a:spPr>
        <a:noFill/>
      </a:spPr>
      <a:bodyPr wrap="square" rtlCol="0">
        <a:spAutoFit/>
      </a:bodyPr>
      <a:lstStyle>
        <a:defPPr algn="l">
          <a:defRPr sz="1800" i="0" dirty="0" smtClean="0">
            <a:solidFill>
              <a:schemeClr val="tx2"/>
            </a:solidFill>
            <a:latin typeface="Consolas" pitchFamily="49"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12844</TotalTime>
  <Words>3146</Words>
  <Application>Microsoft Office PowerPoint</Application>
  <PresentationFormat>On-screen Show (4:3)</PresentationFormat>
  <Paragraphs>676</Paragraphs>
  <Slides>58</Slides>
  <Notes>57</Notes>
  <HiddenSlides>11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62" baseType="lpstr">
      <vt:lpstr>Verve</vt:lpstr>
      <vt:lpstr>Chart</vt:lpstr>
      <vt:lpstr>Microsoft Graph Chart</vt:lpstr>
      <vt:lpstr>Photo Editor Photo</vt:lpstr>
      <vt:lpstr>CO2013/CO3013</vt:lpstr>
      <vt:lpstr>Outline for today</vt:lpstr>
      <vt:lpstr>Group Project</vt:lpstr>
      <vt:lpstr>Have you decided upon your project group? (Deadline for self-made groups was today...)</vt:lpstr>
      <vt:lpstr>Group project</vt:lpstr>
      <vt:lpstr>Group project: Online examples</vt:lpstr>
      <vt:lpstr>“Simon Says”</vt:lpstr>
      <vt:lpstr>Minesweeper</vt:lpstr>
      <vt:lpstr>Minesweeper</vt:lpstr>
      <vt:lpstr>Mine is a boring example!</vt:lpstr>
      <vt:lpstr>Working together…</vt:lpstr>
      <vt:lpstr>“I would remove the group task. [Becasue some people do no work in the group (and still get the marks) and they then copy the Workfolder from others. So potentially someone who's done no work can get a higher mark than someone who (hasn't copied) and done lots of work.]” What are the TWO best ways to avoid this ?</vt:lpstr>
      <vt:lpstr>“There was to many deadlines which was near my other modules deadlines, which i found difficult. Also for the group project I would have set deadlines for each stage”</vt:lpstr>
      <vt:lpstr>Reading: DHTML&amp;CSS: Chapters 1–8</vt:lpstr>
      <vt:lpstr>CSS3: Chapters 10&amp;11</vt:lpstr>
      <vt:lpstr>For next week: JavaScript</vt:lpstr>
      <vt:lpstr>How much of the reading have you done?</vt:lpstr>
      <vt:lpstr>Quickie from last week: Specificity (url)</vt:lpstr>
      <vt:lpstr>What colour is the text?</vt:lpstr>
      <vt:lpstr>What do I need for France’s flag?</vt:lpstr>
      <vt:lpstr>Can I do without the IDs? (Pick one.)</vt:lpstr>
      <vt:lpstr>How many class or ID names do I need for the Spanish flag? (Pick one.)</vt:lpstr>
      <vt:lpstr>Spanish flag CSS</vt:lpstr>
      <vt:lpstr>New stuff…</vt:lpstr>
      <vt:lpstr>CSS units</vt:lpstr>
      <vt:lpstr>What’s the problem with text sized in px?</vt:lpstr>
      <vt:lpstr>Dynamic positioning with style</vt:lpstr>
      <vt:lpstr>Positionable layers</vt:lpstr>
      <vt:lpstr>Positioning elements with CSS</vt:lpstr>
      <vt:lpstr>Relative positioning (url)</vt:lpstr>
      <vt:lpstr>Absolute positioning #1 (url)</vt:lpstr>
      <vt:lpstr>Absolute positioning #2 (url Thimble)</vt:lpstr>
      <vt:lpstr>Fixed positioning (#1 #2 Thimble)</vt:lpstr>
      <vt:lpstr>Summary: CSS positioning</vt:lpstr>
      <vt:lpstr>E.g. 2 columns next to each-other?</vt:lpstr>
      <vt:lpstr>IE &amp; W3C CSS box model (url)</vt:lpstr>
      <vt:lpstr>IE’s ‘Traditional’ box model (url)</vt:lpstr>
      <vt:lpstr>Box model differences</vt:lpstr>
      <vt:lpstr>CSS box model (url)</vt:lpstr>
      <vt:lpstr>XHTML as valid XML documents</vt:lpstr>
      <vt:lpstr>So what?</vt:lpstr>
      <vt:lpstr>So???</vt:lpstr>
      <vt:lpstr>So how do I ensure IE is in ‘standards’ mode not ‘quirks mode’? (The correct 1st line?)   [2]</vt:lpstr>
      <vt:lpstr>Which of the following as the first 1 or 2 lines of an HTML document gives IE6+ “standards mode”?</vt:lpstr>
      <vt:lpstr>Exercises: Week 1 (hidden slides for you to read...)</vt:lpstr>
      <vt:lpstr>Examples from the exercise</vt:lpstr>
      <vt:lpstr>Examples from the exercise</vt:lpstr>
      <vt:lpstr>Examples from the exercise</vt:lpstr>
      <vt:lpstr>CSS shorthands: font</vt:lpstr>
      <vt:lpstr>CSS shorthands: border</vt:lpstr>
      <vt:lpstr>This is the new stuff..</vt:lpstr>
      <vt:lpstr>Reading for next week: JavaScript</vt:lpstr>
      <vt:lpstr>The &lt;script&gt; Element</vt:lpstr>
      <vt:lpstr>Internal JavaScript &lt;script&gt; </vt:lpstr>
      <vt:lpstr>External file &lt;script&gt;</vt:lpstr>
      <vt:lpstr>Two “Hello world!” examples</vt:lpstr>
      <vt:lpstr>This week</vt:lpstr>
      <vt:lpstr>Next week</vt:lpstr>
    </vt:vector>
  </TitlesOfParts>
  <Manager>Faculty of CISM</Manager>
  <Company>Kingston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Technologies lecture week 2</dc:title>
  <dc:subject>CSS</dc:subject>
  <dc:creator>Dr James Denholm-Price</dc:creator>
  <cp:lastModifiedBy>James Denholm-Price</cp:lastModifiedBy>
  <cp:revision>371</cp:revision>
  <cp:lastPrinted>2003-10-06T16:45:04Z</cp:lastPrinted>
  <dcterms:created xsi:type="dcterms:W3CDTF">2002-09-13T12:21:44Z</dcterms:created>
  <dcterms:modified xsi:type="dcterms:W3CDTF">2012-10-07T11:28:12Z</dcterms:modified>
</cp:coreProperties>
</file>