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ags/tag38.xml" ContentType="application/vnd.openxmlformats-officedocument.presentationml.tags+xml"/>
  <Override PartName="/ppt/notesSlides/notesSlide63.xml" ContentType="application/vnd.openxmlformats-officedocument.presentationml.notes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tags/tag63.xml" ContentType="application/vnd.openxmlformats-officedocument.presentationml.tags+xml"/>
  <Override PartName="/ppt/tags/tag74.xml" ContentType="application/vnd.openxmlformats-officedocument.presentationml.tags+xml"/>
  <Override PartName="/ppt/notesSlides/notesSlide30.xml" ContentType="application/vnd.openxmlformats-officedocument.presentationml.notesSlide+xml"/>
  <Override PartName="/ppt/tags/tag52.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68.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tags/tag5.xml" ContentType="application/vnd.openxmlformats-officedocument.presentationml.tags+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tags/tag39.xml" ContentType="application/vnd.openxmlformats-officedocument.presentationml.tags+xml"/>
  <Override PartName="/ppt/notesSlides/notesSlide46.xml" ContentType="application/vnd.openxmlformats-officedocument.presentationml.notesSlide+xml"/>
  <Override PartName="/ppt/tags/tag68.xml" ContentType="application/vnd.openxmlformats-officedocument.presentationml.tags+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tags/tag28.xml" ContentType="application/vnd.openxmlformats-officedocument.presentationml.tags+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tags/tag57.xml" ContentType="application/vnd.openxmlformats-officedocument.presentationml.tags+xml"/>
  <Override PartName="/ppt/notesSlides/notesSlide53.xml" ContentType="application/vnd.openxmlformats-officedocument.presentationml.notesSlide+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notesSlides/notesSlide42.xml" ContentType="application/vnd.openxmlformats-officedocument.presentationml.notesSlide+xml"/>
  <Override PartName="/ppt/tags/tag64.xml" ContentType="application/vnd.openxmlformats-officedocument.presentationml.tags+xml"/>
  <Override PartName="/ppt/notesSlides/notesSlide60.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tags/tag24.xml" ContentType="application/vnd.openxmlformats-officedocument.presentationml.tags+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tags/tag53.xml" ContentType="application/vnd.openxmlformats-officedocument.presentationml.tags+xml"/>
  <Override PartName="/ppt/tags/tag71.xml" ContentType="application/vnd.openxmlformats-officedocument.presentationml.tags+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tags/tag58.xml" ContentType="application/vnd.openxmlformats-officedocument.presentationml.tags+xml"/>
  <Override PartName="/ppt/tags/tag69.xml" ContentType="application/vnd.openxmlformats-officedocument.presentationml.tags+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notesSlides/notesSlide25.xml" ContentType="application/vnd.openxmlformats-officedocument.presentationml.notesSlide+xml"/>
  <Override PartName="/ppt/tags/tag47.xml" ContentType="application/vnd.openxmlformats-officedocument.presentationml.tags+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tags/tag76.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8.xml" ContentType="application/vnd.openxmlformats-officedocument.presentationml.tags+xml"/>
  <Override PartName="/ppt/tags/tag36.xml" ContentType="application/vnd.openxmlformats-officedocument.presentationml.tags+xml"/>
  <Override PartName="/ppt/notesSlides/notesSlide32.xml" ContentType="application/vnd.openxmlformats-officedocument.presentationml.notesSlide+xml"/>
  <Override PartName="/ppt/tags/tag54.xml" ContentType="application/vnd.openxmlformats-officedocument.presentationml.tags+xml"/>
  <Override PartName="/ppt/tags/tag65.xml" ContentType="application/vnd.openxmlformats-officedocument.presentationml.tags+xml"/>
  <Override PartName="/ppt/notesSlides/notesSlide61.xml" ContentType="application/vnd.openxmlformats-officedocument.presentationml.notesSlide+xml"/>
  <Override PartName="/ppt/notesSlides/notesSlide9.xml" ContentType="application/vnd.openxmlformats-officedocument.presentationml.notesSlide+xml"/>
  <Override PartName="/ppt/tags/tag14.xml" ContentType="application/vnd.openxmlformats-officedocument.presentationml.tags+xml"/>
  <Override PartName="/ppt/tags/tag25.xml" ContentType="application/vnd.openxmlformats-officedocument.presentationml.tags+xml"/>
  <Override PartName="/ppt/notesSlides/notesSlide21.xml" ContentType="application/vnd.openxmlformats-officedocument.presentationml.notesSlide+xml"/>
  <Override PartName="/ppt/tags/tag43.xml" ContentType="application/vnd.openxmlformats-officedocument.presentationml.tags+xml"/>
  <Override PartName="/ppt/notesSlides/notesSlide50.xml" ContentType="application/vnd.openxmlformats-officedocument.presentationml.notesSlide+xml"/>
  <Override PartName="/ppt/tags/tag61.xml" ContentType="application/vnd.openxmlformats-officedocument.presentationml.tags+xml"/>
  <Override PartName="/ppt/tags/tag72.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tags/tag3.xml" ContentType="application/vnd.openxmlformats-officedocument.presentationml.tags+xml"/>
  <Override PartName="/ppt/notesSlides/notesSlide37.xml" ContentType="application/vnd.openxmlformats-officedocument.presentationml.notesSlide+xml"/>
  <Override PartName="/ppt/tags/tag59.xml" ContentType="application/vnd.openxmlformats-officedocument.presentationml.tags+xml"/>
  <Override PartName="/ppt/notesSlides/notesSlide55.xml" ContentType="application/vnd.openxmlformats-officedocument.presentationml.notesSlide+xml"/>
  <Override PartName="/ppt/tags/tag77.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tags/tag37.xml" ContentType="application/vnd.openxmlformats-officedocument.presentationml.tags+xml"/>
  <Override PartName="/ppt/tags/tag48.xml" ContentType="application/vnd.openxmlformats-officedocument.presentationml.tags+xml"/>
  <Override PartName="/ppt/notesSlides/notesSlide44.xml" ContentType="application/vnd.openxmlformats-officedocument.presentationml.notesSlide+xml"/>
  <Override PartName="/ppt/tags/tag66.xml" ContentType="application/vnd.openxmlformats-officedocument.presentationml.tags+xml"/>
  <Override PartName="/ppt/notesSlides/notesSlide62.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tags/tag55.xml" ContentType="application/vnd.openxmlformats-officedocument.presentationml.tags+xml"/>
  <Override PartName="/ppt/notesSlides/notesSlide51.xml" ContentType="application/vnd.openxmlformats-officedocument.presentationml.notesSlide+xml"/>
  <Override PartName="/ppt/tags/tag73.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notesSlides/notesSlide40.xml" ContentType="application/vnd.openxmlformats-officedocument.presentationml.notesSlide+xml"/>
  <Override PartName="/ppt/tags/tag62.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67.xml" ContentType="application/vnd.openxmlformats-officedocument.presentationml.notesSlide+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tags/tag78.xml" ContentType="application/vnd.openxmlformats-officedocument.presentationml.tags+xml"/>
  <Override PartName="/ppt/slides/slide32.xml" ContentType="application/vnd.openxmlformats-officedocument.presentationml.slide+xml"/>
  <Override PartName="/ppt/notesSlides/notesSlide34.xml" ContentType="application/vnd.openxmlformats-officedocument.presentationml.notesSlide+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tags/tag45.xml" ContentType="application/vnd.openxmlformats-officedocument.presentationml.tags+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tags/tag34.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slides/slide48.xml" ContentType="application/vnd.openxmlformats-officedocument.presentationml.slide+xml"/>
  <Override PartName="/ppt/notesSlides/notesSlide3.xml" ContentType="application/vnd.openxmlformats-officedocument.presentationml.notesSlide+xml"/>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notesMasterIdLst>
    <p:notesMasterId r:id="rId73"/>
  </p:notesMasterIdLst>
  <p:handoutMasterIdLst>
    <p:handoutMasterId r:id="rId74"/>
  </p:handoutMasterIdLst>
  <p:sldIdLst>
    <p:sldId id="256" r:id="rId2"/>
    <p:sldId id="756" r:id="rId3"/>
    <p:sldId id="759" r:id="rId4"/>
    <p:sldId id="736" r:id="rId5"/>
    <p:sldId id="564" r:id="rId6"/>
    <p:sldId id="754" r:id="rId7"/>
    <p:sldId id="696" r:id="rId8"/>
    <p:sldId id="737" r:id="rId9"/>
    <p:sldId id="738" r:id="rId10"/>
    <p:sldId id="744" r:id="rId11"/>
    <p:sldId id="745" r:id="rId12"/>
    <p:sldId id="758" r:id="rId13"/>
    <p:sldId id="739" r:id="rId14"/>
    <p:sldId id="740" r:id="rId15"/>
    <p:sldId id="741" r:id="rId16"/>
    <p:sldId id="692" r:id="rId17"/>
    <p:sldId id="710" r:id="rId18"/>
    <p:sldId id="680" r:id="rId19"/>
    <p:sldId id="712" r:id="rId20"/>
    <p:sldId id="713" r:id="rId21"/>
    <p:sldId id="714" r:id="rId22"/>
    <p:sldId id="715" r:id="rId23"/>
    <p:sldId id="681" r:id="rId24"/>
    <p:sldId id="682" r:id="rId25"/>
    <p:sldId id="683" r:id="rId26"/>
    <p:sldId id="694" r:id="rId27"/>
    <p:sldId id="684" r:id="rId28"/>
    <p:sldId id="645" r:id="rId29"/>
    <p:sldId id="646" r:id="rId30"/>
    <p:sldId id="685" r:id="rId31"/>
    <p:sldId id="746" r:id="rId32"/>
    <p:sldId id="647" r:id="rId33"/>
    <p:sldId id="648" r:id="rId34"/>
    <p:sldId id="649" r:id="rId35"/>
    <p:sldId id="650" r:id="rId36"/>
    <p:sldId id="651" r:id="rId37"/>
    <p:sldId id="652" r:id="rId38"/>
    <p:sldId id="653" r:id="rId39"/>
    <p:sldId id="654" r:id="rId40"/>
    <p:sldId id="655" r:id="rId41"/>
    <p:sldId id="656" r:id="rId42"/>
    <p:sldId id="657" r:id="rId43"/>
    <p:sldId id="658" r:id="rId44"/>
    <p:sldId id="659" r:id="rId45"/>
    <p:sldId id="660" r:id="rId46"/>
    <p:sldId id="661" r:id="rId47"/>
    <p:sldId id="662" r:id="rId48"/>
    <p:sldId id="663" r:id="rId49"/>
    <p:sldId id="664" r:id="rId50"/>
    <p:sldId id="722" r:id="rId51"/>
    <p:sldId id="723" r:id="rId52"/>
    <p:sldId id="724" r:id="rId53"/>
    <p:sldId id="725" r:id="rId54"/>
    <p:sldId id="747" r:id="rId55"/>
    <p:sldId id="748" r:id="rId56"/>
    <p:sldId id="749" r:id="rId57"/>
    <p:sldId id="750" r:id="rId58"/>
    <p:sldId id="751" r:id="rId59"/>
    <p:sldId id="752" r:id="rId60"/>
    <p:sldId id="697" r:id="rId61"/>
    <p:sldId id="698" r:id="rId62"/>
    <p:sldId id="706" r:id="rId63"/>
    <p:sldId id="700" r:id="rId64"/>
    <p:sldId id="735" r:id="rId65"/>
    <p:sldId id="734" r:id="rId66"/>
    <p:sldId id="701" r:id="rId67"/>
    <p:sldId id="702" r:id="rId68"/>
    <p:sldId id="703" r:id="rId69"/>
    <p:sldId id="704" r:id="rId70"/>
    <p:sldId id="753" r:id="rId71"/>
    <p:sldId id="679" r:id="rId72"/>
  </p:sldIdLst>
  <p:sldSz cx="9144000" cy="6858000" type="screen4x3"/>
  <p:notesSz cx="7099300" cy="10234613"/>
  <p:custDataLst>
    <p:tags r:id="rId75"/>
  </p:custDataLst>
  <p:defaultTextStyle>
    <a:defPPr>
      <a:defRPr lang="en-GB"/>
    </a:defPPr>
    <a:lvl1pPr algn="ctr" rtl="0" eaLnBrk="0" fontAlgn="base" hangingPunct="0">
      <a:spcBef>
        <a:spcPct val="0"/>
      </a:spcBef>
      <a:spcAft>
        <a:spcPct val="0"/>
      </a:spcAft>
      <a:defRPr sz="2400" i="1" kern="1200">
        <a:solidFill>
          <a:schemeClr val="folHlink"/>
        </a:solidFill>
        <a:latin typeface="Times New Roman" pitchFamily="18" charset="0"/>
        <a:ea typeface="+mn-ea"/>
        <a:cs typeface="+mn-cs"/>
      </a:defRPr>
    </a:lvl1pPr>
    <a:lvl2pPr marL="457200" algn="ctr" rtl="0" eaLnBrk="0" fontAlgn="base" hangingPunct="0">
      <a:spcBef>
        <a:spcPct val="0"/>
      </a:spcBef>
      <a:spcAft>
        <a:spcPct val="0"/>
      </a:spcAft>
      <a:defRPr sz="2400" i="1" kern="1200">
        <a:solidFill>
          <a:schemeClr val="folHlink"/>
        </a:solidFill>
        <a:latin typeface="Times New Roman" pitchFamily="18" charset="0"/>
        <a:ea typeface="+mn-ea"/>
        <a:cs typeface="+mn-cs"/>
      </a:defRPr>
    </a:lvl2pPr>
    <a:lvl3pPr marL="914400" algn="ctr" rtl="0" eaLnBrk="0" fontAlgn="base" hangingPunct="0">
      <a:spcBef>
        <a:spcPct val="0"/>
      </a:spcBef>
      <a:spcAft>
        <a:spcPct val="0"/>
      </a:spcAft>
      <a:defRPr sz="2400" i="1" kern="1200">
        <a:solidFill>
          <a:schemeClr val="folHlink"/>
        </a:solidFill>
        <a:latin typeface="Times New Roman" pitchFamily="18" charset="0"/>
        <a:ea typeface="+mn-ea"/>
        <a:cs typeface="+mn-cs"/>
      </a:defRPr>
    </a:lvl3pPr>
    <a:lvl4pPr marL="1371600" algn="ctr" rtl="0" eaLnBrk="0" fontAlgn="base" hangingPunct="0">
      <a:spcBef>
        <a:spcPct val="0"/>
      </a:spcBef>
      <a:spcAft>
        <a:spcPct val="0"/>
      </a:spcAft>
      <a:defRPr sz="2400" i="1" kern="1200">
        <a:solidFill>
          <a:schemeClr val="folHlink"/>
        </a:solidFill>
        <a:latin typeface="Times New Roman" pitchFamily="18" charset="0"/>
        <a:ea typeface="+mn-ea"/>
        <a:cs typeface="+mn-cs"/>
      </a:defRPr>
    </a:lvl4pPr>
    <a:lvl5pPr marL="1828800" algn="ctr" rtl="0" eaLnBrk="0" fontAlgn="base" hangingPunct="0">
      <a:spcBef>
        <a:spcPct val="0"/>
      </a:spcBef>
      <a:spcAft>
        <a:spcPct val="0"/>
      </a:spcAft>
      <a:defRPr sz="2400" i="1" kern="1200">
        <a:solidFill>
          <a:schemeClr val="folHlink"/>
        </a:solidFill>
        <a:latin typeface="Times New Roman" pitchFamily="18" charset="0"/>
        <a:ea typeface="+mn-ea"/>
        <a:cs typeface="+mn-cs"/>
      </a:defRPr>
    </a:lvl5pPr>
    <a:lvl6pPr marL="2286000" algn="l" defTabSz="914400" rtl="0" eaLnBrk="1" latinLnBrk="0" hangingPunct="1">
      <a:defRPr sz="2400" i="1" kern="1200">
        <a:solidFill>
          <a:schemeClr val="folHlink"/>
        </a:solidFill>
        <a:latin typeface="Times New Roman" pitchFamily="18" charset="0"/>
        <a:ea typeface="+mn-ea"/>
        <a:cs typeface="+mn-cs"/>
      </a:defRPr>
    </a:lvl6pPr>
    <a:lvl7pPr marL="2743200" algn="l" defTabSz="914400" rtl="0" eaLnBrk="1" latinLnBrk="0" hangingPunct="1">
      <a:defRPr sz="2400" i="1" kern="1200">
        <a:solidFill>
          <a:schemeClr val="folHlink"/>
        </a:solidFill>
        <a:latin typeface="Times New Roman" pitchFamily="18" charset="0"/>
        <a:ea typeface="+mn-ea"/>
        <a:cs typeface="+mn-cs"/>
      </a:defRPr>
    </a:lvl7pPr>
    <a:lvl8pPr marL="3200400" algn="l" defTabSz="914400" rtl="0" eaLnBrk="1" latinLnBrk="0" hangingPunct="1">
      <a:defRPr sz="2400" i="1" kern="1200">
        <a:solidFill>
          <a:schemeClr val="folHlink"/>
        </a:solidFill>
        <a:latin typeface="Times New Roman" pitchFamily="18" charset="0"/>
        <a:ea typeface="+mn-ea"/>
        <a:cs typeface="+mn-cs"/>
      </a:defRPr>
    </a:lvl8pPr>
    <a:lvl9pPr marL="3657600" algn="l" defTabSz="914400" rtl="0" eaLnBrk="1" latinLnBrk="0" hangingPunct="1">
      <a:defRPr sz="2400" i="1" kern="1200">
        <a:solidFill>
          <a:schemeClr val="folHlink"/>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clrMru>
    <a:srgbClr val="FFFFFF"/>
    <a:srgbClr val="990000"/>
    <a:srgbClr val="FFCCFF"/>
    <a:srgbClr val="CCFFCC"/>
    <a:srgbClr val="F7F7F7"/>
    <a:srgbClr val="F0F0F0"/>
    <a:srgbClr val="33CCFF"/>
    <a:srgbClr val="0000CC"/>
    <a:srgbClr val="FF0000"/>
    <a:srgbClr val="66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796" autoAdjust="0"/>
  </p:normalViewPr>
  <p:slideViewPr>
    <p:cSldViewPr>
      <p:cViewPr varScale="1">
        <p:scale>
          <a:sx n="64" d="100"/>
          <a:sy n="64" d="100"/>
        </p:scale>
        <p:origin x="-7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51" d="100"/>
          <a:sy n="51" d="100"/>
        </p:scale>
        <p:origin x="-1950" y="-90"/>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3048000" cy="533400"/>
          </a:xfrm>
          <a:prstGeom prst="rect">
            <a:avLst/>
          </a:prstGeom>
          <a:noFill/>
          <a:ln w="9525">
            <a:noFill/>
            <a:miter lim="800000"/>
            <a:headEnd/>
            <a:tailEnd/>
          </a:ln>
          <a:effectLst/>
        </p:spPr>
        <p:txBody>
          <a:bodyPr vert="horz" wrap="square" lIns="91437" tIns="45718" rIns="91437" bIns="45718" numCol="1" anchor="t" anchorCtr="0" compatLnSpc="1">
            <a:prstTxWarp prst="textNoShape">
              <a:avLst/>
            </a:prstTxWarp>
          </a:bodyPr>
          <a:lstStyle>
            <a:lvl1pPr algn="l">
              <a:defRPr sz="1100" i="0">
                <a:solidFill>
                  <a:schemeClr val="tx1"/>
                </a:solidFill>
              </a:defRPr>
            </a:lvl1pPr>
          </a:lstStyle>
          <a:p>
            <a:endParaRPr lang="en-GB"/>
          </a:p>
        </p:txBody>
      </p:sp>
      <p:sp>
        <p:nvSpPr>
          <p:cNvPr id="135171" name="Rectangle 3"/>
          <p:cNvSpPr>
            <a:spLocks noGrp="1" noChangeArrowheads="1"/>
          </p:cNvSpPr>
          <p:nvPr>
            <p:ph type="dt" sz="quarter" idx="1"/>
          </p:nvPr>
        </p:nvSpPr>
        <p:spPr bwMode="auto">
          <a:xfrm>
            <a:off x="4038600" y="0"/>
            <a:ext cx="3048000" cy="533400"/>
          </a:xfrm>
          <a:prstGeom prst="rect">
            <a:avLst/>
          </a:prstGeom>
          <a:noFill/>
          <a:ln w="9525">
            <a:noFill/>
            <a:miter lim="800000"/>
            <a:headEnd/>
            <a:tailEnd/>
          </a:ln>
          <a:effectLst/>
        </p:spPr>
        <p:txBody>
          <a:bodyPr vert="horz" wrap="square" lIns="91437" tIns="45718" rIns="91437" bIns="45718" numCol="1" anchor="t" anchorCtr="0" compatLnSpc="1">
            <a:prstTxWarp prst="textNoShape">
              <a:avLst/>
            </a:prstTxWarp>
          </a:bodyPr>
          <a:lstStyle>
            <a:lvl1pPr algn="r">
              <a:defRPr sz="1100" i="0">
                <a:solidFill>
                  <a:schemeClr val="tx1"/>
                </a:solidFill>
              </a:defRPr>
            </a:lvl1pPr>
          </a:lstStyle>
          <a:p>
            <a:endParaRPr lang="en-GB"/>
          </a:p>
        </p:txBody>
      </p:sp>
      <p:sp>
        <p:nvSpPr>
          <p:cNvPr id="135172" name="Rectangle 4"/>
          <p:cNvSpPr>
            <a:spLocks noGrp="1" noChangeArrowheads="1"/>
          </p:cNvSpPr>
          <p:nvPr>
            <p:ph type="ftr" sz="quarter" idx="2"/>
          </p:nvPr>
        </p:nvSpPr>
        <p:spPr bwMode="auto">
          <a:xfrm>
            <a:off x="0" y="9753600"/>
            <a:ext cx="3048000" cy="457200"/>
          </a:xfrm>
          <a:prstGeom prst="rect">
            <a:avLst/>
          </a:prstGeom>
          <a:noFill/>
          <a:ln w="9525">
            <a:noFill/>
            <a:miter lim="800000"/>
            <a:headEnd/>
            <a:tailEnd/>
          </a:ln>
          <a:effectLst/>
        </p:spPr>
        <p:txBody>
          <a:bodyPr vert="horz" wrap="square" lIns="91437" tIns="45718" rIns="91437" bIns="45718" numCol="1" anchor="b" anchorCtr="0" compatLnSpc="1">
            <a:prstTxWarp prst="textNoShape">
              <a:avLst/>
            </a:prstTxWarp>
          </a:bodyPr>
          <a:lstStyle>
            <a:lvl1pPr algn="l">
              <a:defRPr sz="1100" i="0">
                <a:solidFill>
                  <a:schemeClr val="tx1"/>
                </a:solidFill>
              </a:defRPr>
            </a:lvl1pPr>
          </a:lstStyle>
          <a:p>
            <a:endParaRPr lang="en-GB"/>
          </a:p>
        </p:txBody>
      </p:sp>
      <p:sp>
        <p:nvSpPr>
          <p:cNvPr id="135173" name="Rectangle 5"/>
          <p:cNvSpPr>
            <a:spLocks noGrp="1" noChangeArrowheads="1"/>
          </p:cNvSpPr>
          <p:nvPr>
            <p:ph type="sldNum" sz="quarter" idx="3"/>
          </p:nvPr>
        </p:nvSpPr>
        <p:spPr bwMode="auto">
          <a:xfrm>
            <a:off x="4038600" y="9753600"/>
            <a:ext cx="3048000" cy="457200"/>
          </a:xfrm>
          <a:prstGeom prst="rect">
            <a:avLst/>
          </a:prstGeom>
          <a:noFill/>
          <a:ln w="9525">
            <a:noFill/>
            <a:miter lim="800000"/>
            <a:headEnd/>
            <a:tailEnd/>
          </a:ln>
          <a:effectLst/>
        </p:spPr>
        <p:txBody>
          <a:bodyPr vert="horz" wrap="square" lIns="91437" tIns="45718" rIns="91437" bIns="45718" numCol="1" anchor="b" anchorCtr="0" compatLnSpc="1">
            <a:prstTxWarp prst="textNoShape">
              <a:avLst/>
            </a:prstTxWarp>
          </a:bodyPr>
          <a:lstStyle>
            <a:lvl1pPr algn="r">
              <a:defRPr sz="1100" i="0">
                <a:solidFill>
                  <a:schemeClr val="tx1"/>
                </a:solidFill>
              </a:defRPr>
            </a:lvl1pPr>
          </a:lstStyle>
          <a:p>
            <a:fld id="{B9654A99-890E-4A9C-A870-6BE7DF825455}"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44" tIns="49522" rIns="99044" bIns="49522" numCol="1" anchor="t" anchorCtr="0" compatLnSpc="1">
            <a:prstTxWarp prst="textNoShape">
              <a:avLst/>
            </a:prstTxWarp>
          </a:bodyPr>
          <a:lstStyle>
            <a:lvl1pPr algn="l" defTabSz="990600">
              <a:defRPr sz="1300" i="0">
                <a:solidFill>
                  <a:schemeClr val="tx1"/>
                </a:solidFill>
              </a:defRPr>
            </a:lvl1pPr>
          </a:lstStyle>
          <a:p>
            <a:endParaRPr lang="en-GB"/>
          </a:p>
        </p:txBody>
      </p:sp>
      <p:sp>
        <p:nvSpPr>
          <p:cNvPr id="4099" name="Rectangle 3"/>
          <p:cNvSpPr>
            <a:spLocks noGrp="1" noChangeArrowheads="1"/>
          </p:cNvSpPr>
          <p:nvPr>
            <p:ph type="dt" idx="1"/>
          </p:nvPr>
        </p:nvSpPr>
        <p:spPr bwMode="auto">
          <a:xfrm>
            <a:off x="4021138" y="0"/>
            <a:ext cx="3078162" cy="511175"/>
          </a:xfrm>
          <a:prstGeom prst="rect">
            <a:avLst/>
          </a:prstGeom>
          <a:noFill/>
          <a:ln w="9525">
            <a:noFill/>
            <a:miter lim="800000"/>
            <a:headEnd/>
            <a:tailEnd/>
          </a:ln>
          <a:effectLst/>
        </p:spPr>
        <p:txBody>
          <a:bodyPr vert="horz" wrap="square" lIns="99044" tIns="49522" rIns="99044" bIns="49522" numCol="1" anchor="t" anchorCtr="0" compatLnSpc="1">
            <a:prstTxWarp prst="textNoShape">
              <a:avLst/>
            </a:prstTxWarp>
          </a:bodyPr>
          <a:lstStyle>
            <a:lvl1pPr algn="r" defTabSz="990600">
              <a:defRPr sz="1300" i="0">
                <a:solidFill>
                  <a:schemeClr val="tx1"/>
                </a:solidFill>
              </a:defRPr>
            </a:lvl1pPr>
          </a:lstStyle>
          <a:p>
            <a:endParaRPr lang="en-GB"/>
          </a:p>
        </p:txBody>
      </p:sp>
      <p:sp>
        <p:nvSpPr>
          <p:cNvPr id="4100"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47738" y="4860925"/>
            <a:ext cx="5203825" cy="4605338"/>
          </a:xfrm>
          <a:prstGeom prst="rect">
            <a:avLst/>
          </a:prstGeom>
          <a:noFill/>
          <a:ln w="9525">
            <a:noFill/>
            <a:miter lim="800000"/>
            <a:headEnd/>
            <a:tailEnd/>
          </a:ln>
          <a:effectLst/>
        </p:spPr>
        <p:txBody>
          <a:bodyPr vert="horz" wrap="square" lIns="99044" tIns="49522" rIns="99044" bIns="49522"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102" name="Rectangle 6"/>
          <p:cNvSpPr>
            <a:spLocks noGrp="1" noChangeArrowheads="1"/>
          </p:cNvSpPr>
          <p:nvPr>
            <p:ph type="ftr" sz="quarter" idx="4"/>
          </p:nvPr>
        </p:nvSpPr>
        <p:spPr bwMode="auto">
          <a:xfrm>
            <a:off x="0" y="9723438"/>
            <a:ext cx="3078163" cy="511175"/>
          </a:xfrm>
          <a:prstGeom prst="rect">
            <a:avLst/>
          </a:prstGeom>
          <a:noFill/>
          <a:ln w="9525">
            <a:noFill/>
            <a:miter lim="800000"/>
            <a:headEnd/>
            <a:tailEnd/>
          </a:ln>
          <a:effectLst/>
        </p:spPr>
        <p:txBody>
          <a:bodyPr vert="horz" wrap="square" lIns="99044" tIns="49522" rIns="99044" bIns="49522" numCol="1" anchor="b" anchorCtr="0" compatLnSpc="1">
            <a:prstTxWarp prst="textNoShape">
              <a:avLst/>
            </a:prstTxWarp>
          </a:bodyPr>
          <a:lstStyle>
            <a:lvl1pPr algn="l" defTabSz="990600">
              <a:defRPr sz="1300" i="0">
                <a:solidFill>
                  <a:schemeClr val="tx1"/>
                </a:solidFill>
              </a:defRPr>
            </a:lvl1pPr>
          </a:lstStyle>
          <a:p>
            <a:endParaRPr lang="en-GB"/>
          </a:p>
        </p:txBody>
      </p:sp>
      <p:sp>
        <p:nvSpPr>
          <p:cNvPr id="4103" name="Rectangle 7"/>
          <p:cNvSpPr>
            <a:spLocks noGrp="1" noChangeArrowheads="1"/>
          </p:cNvSpPr>
          <p:nvPr>
            <p:ph type="sldNum" sz="quarter" idx="5"/>
          </p:nvPr>
        </p:nvSpPr>
        <p:spPr bwMode="auto">
          <a:xfrm>
            <a:off x="4021138" y="9723438"/>
            <a:ext cx="3078162" cy="511175"/>
          </a:xfrm>
          <a:prstGeom prst="rect">
            <a:avLst/>
          </a:prstGeom>
          <a:noFill/>
          <a:ln w="9525">
            <a:noFill/>
            <a:miter lim="800000"/>
            <a:headEnd/>
            <a:tailEnd/>
          </a:ln>
          <a:effectLst/>
        </p:spPr>
        <p:txBody>
          <a:bodyPr vert="horz" wrap="square" lIns="99044" tIns="49522" rIns="99044" bIns="49522" numCol="1" anchor="b" anchorCtr="0" compatLnSpc="1">
            <a:prstTxWarp prst="textNoShape">
              <a:avLst/>
            </a:prstTxWarp>
          </a:bodyPr>
          <a:lstStyle>
            <a:lvl1pPr algn="r" defTabSz="990600">
              <a:defRPr sz="1300" i="0">
                <a:solidFill>
                  <a:schemeClr val="tx1"/>
                </a:solidFill>
              </a:defRPr>
            </a:lvl1pPr>
          </a:lstStyle>
          <a:p>
            <a:fld id="{B2BB9B17-AC28-4B47-9D14-E557A183A0F0}" type="slidenum">
              <a:rPr lang="en-GB"/>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Char char="•"/>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buChar char="•"/>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buChar char="•"/>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buChar char="•"/>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buChar char="•"/>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4EC524-2C1D-4FA8-8DA3-A79C34100A4A}" type="slidenum">
              <a:rPr lang="en-GB"/>
              <a:pPr/>
              <a:t>1</a:t>
            </a:fld>
            <a:endParaRPr lang="en-GB"/>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Edit the CSS in Firefox (Web Developer</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B2BB9B17-AC28-4B47-9D14-E557A183A0F0}" type="slidenum">
              <a:rPr lang="en-GB" smtClean="0"/>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Edit the CSS in Firefox (Web Developer</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B2BB9B17-AC28-4B47-9D14-E557A183A0F0}" type="slidenum">
              <a:rPr lang="en-GB" smtClean="0"/>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79DA45-61A0-4A60-915D-E93C94B6FCD5}" type="slidenum">
              <a:rPr lang="en-GB"/>
              <a:pPr/>
              <a:t>13</a:t>
            </a:fld>
            <a:endParaRPr lang="en-GB"/>
          </a:p>
        </p:txBody>
      </p:sp>
      <p:sp>
        <p:nvSpPr>
          <p:cNvPr id="477186" name="Rectangle 2"/>
          <p:cNvSpPr>
            <a:spLocks noGrp="1" noRot="1" noChangeAspect="1" noChangeArrowheads="1" noTextEdit="1"/>
          </p:cNvSpPr>
          <p:nvPr>
            <p:ph type="sldImg"/>
          </p:nvPr>
        </p:nvSpPr>
        <p:spPr>
          <a:xfrm>
            <a:off x="992188" y="768350"/>
            <a:ext cx="5114925" cy="3836988"/>
          </a:xfrm>
          <a:ln/>
        </p:spPr>
      </p:sp>
      <p:sp>
        <p:nvSpPr>
          <p:cNvPr id="477187" name="Rectangle 3"/>
          <p:cNvSpPr>
            <a:spLocks noGrp="1" noChangeArrowheads="1"/>
          </p:cNvSpPr>
          <p:nvPr>
            <p:ph type="body" idx="1"/>
          </p:nvPr>
        </p:nvSpPr>
        <p:spPr>
          <a:xfrm>
            <a:off x="946150" y="4860925"/>
            <a:ext cx="5207000" cy="4605338"/>
          </a:xfrm>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F713A3-D2E8-4D2B-A912-A61E936ED20B}" type="slidenum">
              <a:rPr lang="en-GB"/>
              <a:pPr/>
              <a:t>14</a:t>
            </a:fld>
            <a:endParaRPr lang="en-GB"/>
          </a:p>
        </p:txBody>
      </p:sp>
      <p:sp>
        <p:nvSpPr>
          <p:cNvPr id="479234" name="Rectangle 2"/>
          <p:cNvSpPr>
            <a:spLocks noGrp="1" noRot="1" noChangeAspect="1" noChangeArrowheads="1" noTextEdit="1"/>
          </p:cNvSpPr>
          <p:nvPr>
            <p:ph type="sldImg"/>
          </p:nvPr>
        </p:nvSpPr>
        <p:spPr>
          <a:xfrm>
            <a:off x="992188" y="768350"/>
            <a:ext cx="5114925" cy="3836988"/>
          </a:xfrm>
          <a:ln/>
        </p:spPr>
      </p:sp>
      <p:sp>
        <p:nvSpPr>
          <p:cNvPr id="479235" name="Rectangle 3"/>
          <p:cNvSpPr>
            <a:spLocks noGrp="1" noChangeArrowheads="1"/>
          </p:cNvSpPr>
          <p:nvPr>
            <p:ph type="body" idx="1"/>
          </p:nvPr>
        </p:nvSpPr>
        <p:spPr>
          <a:xfrm>
            <a:off x="946150" y="4860925"/>
            <a:ext cx="5207000" cy="4605338"/>
          </a:xfrm>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9BBA03-6A34-40FE-A433-17D13026F6D8}" type="slidenum">
              <a:rPr lang="en-GB"/>
              <a:pPr/>
              <a:t>15</a:t>
            </a:fld>
            <a:endParaRPr lang="en-GB"/>
          </a:p>
        </p:txBody>
      </p:sp>
      <p:sp>
        <p:nvSpPr>
          <p:cNvPr id="620546" name="Rectangle 2"/>
          <p:cNvSpPr>
            <a:spLocks noGrp="1" noRot="1" noChangeAspect="1" noChangeArrowheads="1" noTextEdit="1"/>
          </p:cNvSpPr>
          <p:nvPr>
            <p:ph type="sldImg"/>
          </p:nvPr>
        </p:nvSpPr>
        <p:spPr>
          <a:ln/>
        </p:spPr>
      </p:sp>
      <p:sp>
        <p:nvSpPr>
          <p:cNvPr id="620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E4B19CC-5AE2-4BD3-AA9A-BB50BCBB169E}" type="slidenum">
              <a:rPr lang="en-GB"/>
              <a:pPr/>
              <a:t>16</a:t>
            </a:fld>
            <a:endParaRPr lang="en-GB"/>
          </a:p>
        </p:txBody>
      </p:sp>
      <p:sp>
        <p:nvSpPr>
          <p:cNvPr id="72707" name="Rectangle 2"/>
          <p:cNvSpPr>
            <a:spLocks noGrp="1" noRot="1" noChangeAspect="1" noChangeArrowheads="1" noTextEdit="1"/>
          </p:cNvSpPr>
          <p:nvPr>
            <p:ph type="sldImg"/>
          </p:nvPr>
        </p:nvSpPr>
        <p:spPr>
          <a:xfrm>
            <a:off x="992188" y="768350"/>
            <a:ext cx="5114925" cy="3836988"/>
          </a:xfrm>
          <a:ln/>
        </p:spPr>
      </p:sp>
      <p:sp>
        <p:nvSpPr>
          <p:cNvPr id="72708" name="Rectangle 3"/>
          <p:cNvSpPr>
            <a:spLocks noGrp="1" noChangeArrowheads="1"/>
          </p:cNvSpPr>
          <p:nvPr>
            <p:ph type="body" idx="1"/>
          </p:nvPr>
        </p:nvSpPr>
        <p:spPr>
          <a:noFill/>
          <a:ln/>
        </p:spPr>
        <p:txBody>
          <a:bodyPr/>
          <a:lstStyle/>
          <a:p>
            <a:r>
              <a:rPr lang="en-GB" smtClean="0"/>
              <a:t>1to5progress.ppv</a:t>
            </a:r>
          </a:p>
          <a:p>
            <a:r>
              <a:rPr lang="en-GB" smtClean="0"/>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17</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17FBF0-2013-4AC3-8E24-7E9E3F60A66E}" type="slidenum">
              <a:rPr lang="en-GB"/>
              <a:pPr/>
              <a:t>18</a:t>
            </a:fld>
            <a:endParaRPr lang="en-GB"/>
          </a:p>
        </p:txBody>
      </p:sp>
      <p:sp>
        <p:nvSpPr>
          <p:cNvPr id="977922" name="Rectangle 2"/>
          <p:cNvSpPr>
            <a:spLocks noGrp="1" noRot="1" noChangeAspect="1" noChangeArrowheads="1" noTextEdit="1"/>
          </p:cNvSpPr>
          <p:nvPr>
            <p:ph type="sldImg"/>
          </p:nvPr>
        </p:nvSpPr>
        <p:spPr>
          <a:ln/>
        </p:spPr>
      </p:sp>
      <p:sp>
        <p:nvSpPr>
          <p:cNvPr id="977923" name="Rectangle 3"/>
          <p:cNvSpPr>
            <a:spLocks noGrp="1" noChangeArrowheads="1"/>
          </p:cNvSpPr>
          <p:nvPr>
            <p:ph type="body" idx="1"/>
          </p:nvPr>
        </p:nvSpPr>
        <p:spPr>
          <a:xfrm>
            <a:off x="947738" y="4859338"/>
            <a:ext cx="5203825" cy="4606925"/>
          </a:xfrm>
        </p:spPr>
        <p:txBody>
          <a:bodyPr lIns="91426" tIns="45713" rIns="91426" bIns="45713"/>
          <a:lstStyle/>
          <a:p>
            <a:r>
              <a:rPr lang="en-GB"/>
              <a:t>The JS interpreter converts types on the fly, e.g. numbers convert to strings automatically when printed. This has important consequences when doing comparing different data types… (of which more later)</a:t>
            </a:r>
          </a:p>
          <a:p>
            <a:r>
              <a:rPr lang="en-GB"/>
              <a:t>JS1.2 quirks:</a:t>
            </a:r>
          </a:p>
          <a:p>
            <a:pPr lvl="1"/>
            <a:r>
              <a:rPr lang="en-GB"/>
              <a:t>Array.toString() returns an array constructor (string)</a:t>
            </a:r>
          </a:p>
          <a:p>
            <a:pPr lvl="1"/>
            <a:r>
              <a:rPr lang="en-GB"/>
              <a:t>Equality (==) is actually identity (===)</a:t>
            </a:r>
          </a:p>
          <a:p>
            <a:pPr lvl="1"/>
            <a:r>
              <a:rPr lang="en-GB"/>
              <a:t>Array(</a:t>
            </a:r>
            <a:r>
              <a:rPr lang="en-GB" i="1"/>
              <a:t>n</a:t>
            </a:r>
            <a:r>
              <a:rPr lang="en-GB"/>
              <a:t>) returns [</a:t>
            </a:r>
            <a:r>
              <a:rPr lang="en-GB" i="1"/>
              <a:t>n</a:t>
            </a:r>
            <a:r>
              <a:rPr lang="en-GB"/>
              <a:t>] not an empty array of length </a:t>
            </a:r>
            <a:r>
              <a:rPr lang="en-GB" i="1"/>
              <a:t>n</a:t>
            </a:r>
            <a:endParaRPr lang="en-GB"/>
          </a:p>
          <a:p>
            <a:pPr lvl="1"/>
            <a:r>
              <a:rPr lang="en-GB"/>
              <a:t>String.substring() doesn’t work backwards</a:t>
            </a:r>
          </a:p>
          <a:p>
            <a:pPr lvl="1"/>
            <a:r>
              <a:rPr lang="en-GB"/>
              <a:t>String.split() removes whitespace first if the split char is a space.</a:t>
            </a:r>
          </a:p>
          <a:p>
            <a:endParaRPr lang="en-GB"/>
          </a:p>
          <a:p>
            <a:pPr lvl="1"/>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974E32-57EA-421D-912D-7FB6BCF04D4D}" type="slidenum">
              <a:rPr lang="en-GB"/>
              <a:pPr/>
              <a:t>19</a:t>
            </a:fld>
            <a:endParaRPr lang="en-GB"/>
          </a:p>
        </p:txBody>
      </p:sp>
      <p:sp>
        <p:nvSpPr>
          <p:cNvPr id="917506" name="Rectangle 2"/>
          <p:cNvSpPr>
            <a:spLocks noGrp="1" noRot="1" noChangeAspect="1" noChangeArrowheads="1" noTextEdit="1"/>
          </p:cNvSpPr>
          <p:nvPr>
            <p:ph type="sldImg"/>
          </p:nvPr>
        </p:nvSpPr>
        <p:spPr>
          <a:xfrm>
            <a:off x="993775" y="768350"/>
            <a:ext cx="5116513" cy="3836988"/>
          </a:xfrm>
          <a:ln/>
        </p:spPr>
      </p:sp>
      <p:sp>
        <p:nvSpPr>
          <p:cNvPr id="917507" name="Rectangle 3"/>
          <p:cNvSpPr>
            <a:spLocks noGrp="1" noChangeArrowheads="1"/>
          </p:cNvSpPr>
          <p:nvPr>
            <p:ph type="body" idx="1"/>
          </p:nvPr>
        </p:nvSpPr>
        <p:spPr>
          <a:xfrm>
            <a:off x="947738" y="4859338"/>
            <a:ext cx="5203825" cy="4606925"/>
          </a:xfrm>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E8DC55-7B7C-42E9-AEAD-E7B5E390622A}" type="slidenum">
              <a:rPr lang="en-GB"/>
              <a:pPr/>
              <a:t>20</a:t>
            </a:fld>
            <a:endParaRPr lang="en-GB"/>
          </a:p>
        </p:txBody>
      </p:sp>
      <p:sp>
        <p:nvSpPr>
          <p:cNvPr id="919554" name="Rectangle 2"/>
          <p:cNvSpPr>
            <a:spLocks noGrp="1" noRot="1" noChangeAspect="1" noChangeArrowheads="1" noTextEdit="1"/>
          </p:cNvSpPr>
          <p:nvPr>
            <p:ph type="sldImg"/>
          </p:nvPr>
        </p:nvSpPr>
        <p:spPr>
          <a:xfrm>
            <a:off x="993775" y="768350"/>
            <a:ext cx="5116513" cy="3836988"/>
          </a:xfrm>
          <a:ln/>
        </p:spPr>
      </p:sp>
      <p:sp>
        <p:nvSpPr>
          <p:cNvPr id="919555" name="Rectangle 3"/>
          <p:cNvSpPr>
            <a:spLocks noGrp="1" noChangeArrowheads="1"/>
          </p:cNvSpPr>
          <p:nvPr>
            <p:ph type="body" idx="1"/>
          </p:nvPr>
        </p:nvSpPr>
        <p:spPr>
          <a:xfrm>
            <a:off x="947738" y="4859338"/>
            <a:ext cx="5203825" cy="4606925"/>
          </a:xfrm>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FEBFAD4-D64B-445D-8871-42ACA410E4AC}"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FB69D6-BE54-4608-8A1F-17A83C5CDE52}" type="slidenum">
              <a:rPr lang="en-GB"/>
              <a:pPr/>
              <a:t>21</a:t>
            </a:fld>
            <a:endParaRPr lang="en-GB"/>
          </a:p>
        </p:txBody>
      </p:sp>
      <p:sp>
        <p:nvSpPr>
          <p:cNvPr id="921602" name="Rectangle 2"/>
          <p:cNvSpPr>
            <a:spLocks noGrp="1" noRot="1" noChangeAspect="1" noChangeArrowheads="1" noTextEdit="1"/>
          </p:cNvSpPr>
          <p:nvPr>
            <p:ph type="sldImg"/>
          </p:nvPr>
        </p:nvSpPr>
        <p:spPr>
          <a:xfrm>
            <a:off x="993775" y="768350"/>
            <a:ext cx="5116513" cy="3836988"/>
          </a:xfrm>
          <a:ln/>
        </p:spPr>
      </p:sp>
      <p:sp>
        <p:nvSpPr>
          <p:cNvPr id="921603" name="Rectangle 3"/>
          <p:cNvSpPr>
            <a:spLocks noGrp="1" noChangeArrowheads="1"/>
          </p:cNvSpPr>
          <p:nvPr>
            <p:ph type="body" idx="1"/>
          </p:nvPr>
        </p:nvSpPr>
        <p:spPr>
          <a:xfrm>
            <a:off x="947738" y="4859338"/>
            <a:ext cx="5203825" cy="4606925"/>
          </a:xfrm>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71DD21-2DD1-4BA6-A092-C610757EA335}" type="slidenum">
              <a:rPr lang="en-GB"/>
              <a:pPr/>
              <a:t>22</a:t>
            </a:fld>
            <a:endParaRPr lang="en-GB"/>
          </a:p>
        </p:txBody>
      </p:sp>
      <p:sp>
        <p:nvSpPr>
          <p:cNvPr id="923650" name="Rectangle 2"/>
          <p:cNvSpPr>
            <a:spLocks noGrp="1" noRot="1" noChangeAspect="1" noChangeArrowheads="1" noTextEdit="1"/>
          </p:cNvSpPr>
          <p:nvPr>
            <p:ph type="sldImg"/>
          </p:nvPr>
        </p:nvSpPr>
        <p:spPr>
          <a:ln/>
        </p:spPr>
      </p:sp>
      <p:sp>
        <p:nvSpPr>
          <p:cNvPr id="923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72A167-D71E-40AE-9C90-C89DAB7FE513}" type="slidenum">
              <a:rPr lang="en-GB"/>
              <a:pPr/>
              <a:t>23</a:t>
            </a:fld>
            <a:endParaRPr lang="en-GB"/>
          </a:p>
        </p:txBody>
      </p:sp>
      <p:sp>
        <p:nvSpPr>
          <p:cNvPr id="979970" name="Rectangle 2"/>
          <p:cNvSpPr>
            <a:spLocks noGrp="1" noRot="1" noChangeAspect="1" noChangeArrowheads="1" noTextEdit="1"/>
          </p:cNvSpPr>
          <p:nvPr>
            <p:ph type="sldImg"/>
          </p:nvPr>
        </p:nvSpPr>
        <p:spPr>
          <a:ln/>
        </p:spPr>
      </p:sp>
      <p:sp>
        <p:nvSpPr>
          <p:cNvPr id="979971" name="Rectangle 3"/>
          <p:cNvSpPr>
            <a:spLocks noGrp="1" noChangeArrowheads="1"/>
          </p:cNvSpPr>
          <p:nvPr>
            <p:ph type="body" idx="1"/>
          </p:nvPr>
        </p:nvSpPr>
        <p:spPr>
          <a:xfrm>
            <a:off x="947738" y="4859338"/>
            <a:ext cx="5203825" cy="4606925"/>
          </a:xfrm>
        </p:spPr>
        <p:txBody>
          <a:bodyPr lIns="91426" tIns="45713" rIns="91426" bIns="45713"/>
          <a:lstStyle/>
          <a:p>
            <a:r>
              <a:rPr lang="en-GB"/>
              <a:t>The JS interpreter converts types on the fly, e.g. numbers convert to strings automatically when printed. This has important consequences when comparing different data types… (of which more later)</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A70339-E77B-4461-8C21-FD7908B33DFA}" type="slidenum">
              <a:rPr lang="en-GB"/>
              <a:pPr/>
              <a:t>24</a:t>
            </a:fld>
            <a:endParaRPr lang="en-GB"/>
          </a:p>
        </p:txBody>
      </p:sp>
      <p:sp>
        <p:nvSpPr>
          <p:cNvPr id="982018" name="Rectangle 2"/>
          <p:cNvSpPr>
            <a:spLocks noGrp="1" noRot="1" noChangeAspect="1" noChangeArrowheads="1" noTextEdit="1"/>
          </p:cNvSpPr>
          <p:nvPr>
            <p:ph type="sldImg"/>
          </p:nvPr>
        </p:nvSpPr>
        <p:spPr>
          <a:ln/>
        </p:spPr>
      </p:sp>
      <p:sp>
        <p:nvSpPr>
          <p:cNvPr id="982019"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23235F-415A-4294-BBF0-D0D65B5E43B2}" type="slidenum">
              <a:rPr lang="en-GB"/>
              <a:pPr/>
              <a:t>25</a:t>
            </a:fld>
            <a:endParaRPr lang="en-GB"/>
          </a:p>
        </p:txBody>
      </p:sp>
      <p:sp>
        <p:nvSpPr>
          <p:cNvPr id="984066" name="Rectangle 2"/>
          <p:cNvSpPr>
            <a:spLocks noGrp="1" noRot="1" noChangeAspect="1" noChangeArrowheads="1" noTextEdit="1"/>
          </p:cNvSpPr>
          <p:nvPr>
            <p:ph type="sldImg"/>
          </p:nvPr>
        </p:nvSpPr>
        <p:spPr>
          <a:ln/>
        </p:spPr>
      </p:sp>
      <p:sp>
        <p:nvSpPr>
          <p:cNvPr id="984067"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26</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53A30A-AD3F-4669-8DAB-7855451CA7D0}" type="slidenum">
              <a:rPr lang="en-GB"/>
              <a:pPr/>
              <a:t>27</a:t>
            </a:fld>
            <a:endParaRPr lang="en-GB"/>
          </a:p>
        </p:txBody>
      </p:sp>
      <p:sp>
        <p:nvSpPr>
          <p:cNvPr id="986114" name="Rectangle 2"/>
          <p:cNvSpPr>
            <a:spLocks noGrp="1" noRot="1" noChangeAspect="1" noChangeArrowheads="1" noTextEdit="1"/>
          </p:cNvSpPr>
          <p:nvPr>
            <p:ph type="sldImg"/>
          </p:nvPr>
        </p:nvSpPr>
        <p:spPr>
          <a:ln/>
        </p:spPr>
      </p:sp>
      <p:sp>
        <p:nvSpPr>
          <p:cNvPr id="986115" name="Rectangle 3"/>
          <p:cNvSpPr>
            <a:spLocks noGrp="1" noChangeArrowheads="1"/>
          </p:cNvSpPr>
          <p:nvPr>
            <p:ph type="body" idx="1"/>
          </p:nvPr>
        </p:nvSpPr>
        <p:spPr>
          <a:xfrm>
            <a:off x="947738" y="4859338"/>
            <a:ext cx="5203825" cy="4606925"/>
          </a:xfrm>
        </p:spPr>
        <p:txBody>
          <a:bodyPr lIns="91426" tIns="45713" rIns="91426" bIns="45713"/>
          <a:lstStyle/>
          <a:p>
            <a:r>
              <a:rPr lang="en-GB"/>
              <a:t>Strings are indexed from </a:t>
            </a:r>
            <a:r>
              <a:rPr lang="en-GB" i="1"/>
              <a:t>zero</a:t>
            </a:r>
            <a:r>
              <a:rPr lang="en-GB"/>
              <a:t>.</a:t>
            </a:r>
          </a:p>
          <a:p>
            <a:r>
              <a:rPr lang="en-GB"/>
              <a:t>The two variants of ‘substring’ allow selection of a fixed length string either from a starting position, forward a number of char’s, or from a one fixed point to another.</a:t>
            </a:r>
          </a:p>
          <a:p>
            <a:r>
              <a:rPr lang="en-GB"/>
              <a:t>indexOf takes an optional argument ‘from’ to enable repeatedly searching for substrings - we’ll cover more powerful ‘regular expression’ searches in the next couple of weeks.</a:t>
            </a:r>
          </a:p>
          <a:p>
            <a:r>
              <a:rPr lang="en-GB"/>
              <a:t>Upper and lower case conversion are for [a-z] -&gt; [A-Z] only. Full Unicode conversion, including international characters [Turkish!] is done with toLocaleUpperCase </a:t>
            </a:r>
            <a:r>
              <a:rPr lang="en-GB" i="1"/>
              <a:t>etc</a:t>
            </a:r>
            <a:r>
              <a:rPr lang="en-GB"/>
              <a:t>.</a:t>
            </a:r>
            <a:endParaRPr lang="en-GB" i="1"/>
          </a:p>
          <a:p>
            <a:r>
              <a:rPr lang="en-GB"/>
              <a:t>Converting a string to a number (if possible) is done with the parseInt/Float functions - they’ll happily ignore any non-numerical chars </a:t>
            </a:r>
            <a:r>
              <a:rPr lang="en-GB" i="1"/>
              <a:t>after</a:t>
            </a:r>
            <a:r>
              <a:rPr lang="en-GB"/>
              <a:t> a numerical part (but </a:t>
            </a:r>
            <a:r>
              <a:rPr lang="en-GB" u="sng"/>
              <a:t>not</a:t>
            </a:r>
            <a:r>
              <a:rPr lang="en-GB"/>
              <a:t> before).</a:t>
            </a:r>
          </a:p>
          <a:p>
            <a:r>
              <a:rPr lang="en-GB"/>
              <a:t>NaN is a reserved word that means ‘not a number’ (it’s actually a property of the root object, usually window in client-side JavaScript) which 0/0 also returns. It can be checked for with the isNaN() function. A similar ‘number’ is </a:t>
            </a:r>
            <a:r>
              <a:rPr lang="en-GB" i="1"/>
              <a:t>infinity</a:t>
            </a:r>
            <a:r>
              <a:rPr lang="en-GB"/>
              <a:t> with its companion function isInfinity() (+/- 1/0). A third property is </a:t>
            </a:r>
            <a:r>
              <a:rPr lang="en-GB" i="1"/>
              <a:t>undefined</a:t>
            </a:r>
            <a:r>
              <a:rPr lang="en-GB"/>
              <a:t> which is the state, </a:t>
            </a:r>
            <a:r>
              <a:rPr lang="en-GB" i="1"/>
              <a:t>e.g</a:t>
            </a:r>
            <a:r>
              <a:rPr lang="en-GB"/>
              <a:t>., array elements are in before they’re populated … it’s important as it’s also the value you get when checking for an undefined object property … more of which next week when we consider </a:t>
            </a:r>
            <a:r>
              <a:rPr lang="en-GB" u="sng"/>
              <a:t>equality</a:t>
            </a:r>
            <a:r>
              <a:rPr lang="en-GB"/>
              <a: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5107F4-8060-4FA1-8CD1-C3B8B098F7F6}" type="slidenum">
              <a:rPr lang="en-GB"/>
              <a:pPr/>
              <a:t>28</a:t>
            </a:fld>
            <a:endParaRPr lang="en-GB"/>
          </a:p>
        </p:txBody>
      </p:sp>
      <p:sp>
        <p:nvSpPr>
          <p:cNvPr id="925698" name="Rectangle 2"/>
          <p:cNvSpPr>
            <a:spLocks noGrp="1" noRot="1" noChangeAspect="1" noChangeArrowheads="1" noTextEdit="1"/>
          </p:cNvSpPr>
          <p:nvPr>
            <p:ph type="sldImg"/>
          </p:nvPr>
        </p:nvSpPr>
        <p:spPr>
          <a:xfrm>
            <a:off x="993775" y="768350"/>
            <a:ext cx="5116513" cy="3836988"/>
          </a:xfrm>
          <a:ln/>
        </p:spPr>
      </p:sp>
      <p:sp>
        <p:nvSpPr>
          <p:cNvPr id="925699" name="Rectangle 3"/>
          <p:cNvSpPr>
            <a:spLocks noGrp="1" noChangeArrowheads="1"/>
          </p:cNvSpPr>
          <p:nvPr>
            <p:ph type="body" idx="1"/>
          </p:nvPr>
        </p:nvSpPr>
        <p:spPr>
          <a:xfrm>
            <a:off x="947738" y="4859338"/>
            <a:ext cx="5203825" cy="4606925"/>
          </a:xfrm>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0EEF48-4E36-46B0-AAAE-51D9FB235E03}" type="slidenum">
              <a:rPr lang="en-GB"/>
              <a:pPr/>
              <a:t>29</a:t>
            </a:fld>
            <a:endParaRPr lang="en-GB"/>
          </a:p>
        </p:txBody>
      </p:sp>
      <p:sp>
        <p:nvSpPr>
          <p:cNvPr id="927746" name="Rectangle 2"/>
          <p:cNvSpPr>
            <a:spLocks noGrp="1" noRot="1" noChangeAspect="1" noChangeArrowheads="1" noTextEdit="1"/>
          </p:cNvSpPr>
          <p:nvPr>
            <p:ph type="sldImg"/>
          </p:nvPr>
        </p:nvSpPr>
        <p:spPr>
          <a:xfrm>
            <a:off x="993775" y="768350"/>
            <a:ext cx="5116513" cy="3836988"/>
          </a:xfrm>
          <a:ln/>
        </p:spPr>
      </p:sp>
      <p:sp>
        <p:nvSpPr>
          <p:cNvPr id="927747" name="Rectangle 3"/>
          <p:cNvSpPr>
            <a:spLocks noGrp="1" noChangeArrowheads="1"/>
          </p:cNvSpPr>
          <p:nvPr>
            <p:ph type="body" idx="1"/>
          </p:nvPr>
        </p:nvSpPr>
        <p:spPr>
          <a:xfrm>
            <a:off x="947738" y="4859338"/>
            <a:ext cx="5203825" cy="4606925"/>
          </a:xfrm>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F9D388-33A6-4672-8384-CBA0ABC93A69}" type="slidenum">
              <a:rPr lang="en-GB"/>
              <a:pPr/>
              <a:t>30</a:t>
            </a:fld>
            <a:endParaRPr lang="en-GB"/>
          </a:p>
        </p:txBody>
      </p:sp>
      <p:sp>
        <p:nvSpPr>
          <p:cNvPr id="988162" name="Rectangle 2"/>
          <p:cNvSpPr>
            <a:spLocks noGrp="1" noRot="1" noChangeAspect="1" noChangeArrowheads="1" noTextEdit="1"/>
          </p:cNvSpPr>
          <p:nvPr>
            <p:ph type="sldImg"/>
          </p:nvPr>
        </p:nvSpPr>
        <p:spPr>
          <a:ln/>
        </p:spPr>
      </p:sp>
      <p:sp>
        <p:nvSpPr>
          <p:cNvPr id="988163" name="Rectangle 3"/>
          <p:cNvSpPr>
            <a:spLocks noGrp="1" noChangeArrowheads="1"/>
          </p:cNvSpPr>
          <p:nvPr>
            <p:ph type="body" idx="1"/>
          </p:nvPr>
        </p:nvSpPr>
        <p:spPr>
          <a:xfrm>
            <a:off x="947738" y="4859338"/>
            <a:ext cx="5203825" cy="4606925"/>
          </a:xfrm>
        </p:spPr>
        <p:txBody>
          <a:bodyPr lIns="91426" tIns="45713" rIns="91426" bIns="45713"/>
          <a:lstStyle/>
          <a:p>
            <a:r>
              <a:rPr lang="en-GB" dirty="0"/>
              <a:t>The most important thing to remember is </a:t>
            </a:r>
            <a:r>
              <a:rPr lang="en-GB" sz="6000" b="1" i="1" dirty="0" err="1" smtClean="0"/>
              <a:t>object.property</a:t>
            </a:r>
            <a:endParaRPr lang="en-GB" sz="6000" b="1" i="1" dirty="0" smtClean="0"/>
          </a:p>
          <a:p>
            <a:pPr marL="0" marR="0" lvl="2" indent="0" algn="l" defTabSz="914400" rtl="0" eaLnBrk="0" fontAlgn="base" latinLnBrk="0" hangingPunct="0">
              <a:lnSpc>
                <a:spcPct val="100000"/>
              </a:lnSpc>
              <a:spcBef>
                <a:spcPct val="30000"/>
              </a:spcBef>
              <a:spcAft>
                <a:spcPct val="0"/>
              </a:spcAft>
              <a:buClrTx/>
              <a:buSzTx/>
              <a:buFontTx/>
              <a:buChar char="•"/>
              <a:tabLst/>
              <a:defRPr/>
            </a:pPr>
            <a:r>
              <a:rPr lang="en-GB" sz="2000" dirty="0" smtClean="0">
                <a:sym typeface="Symbol" pitchFamily="18" charset="2"/>
              </a:rPr>
              <a:t>Also (for fun?!) read up on </a:t>
            </a:r>
            <a:r>
              <a:rPr lang="en-GB" sz="2000" b="1" dirty="0" smtClean="0">
                <a:solidFill>
                  <a:schemeClr val="hlink"/>
                </a:solidFill>
                <a:latin typeface="Courier New" pitchFamily="49" charset="0"/>
                <a:sym typeface="Symbol" pitchFamily="18" charset="2"/>
              </a:rPr>
              <a:t>prototype</a:t>
            </a:r>
            <a:r>
              <a:rPr lang="en-GB" sz="2000" dirty="0" smtClean="0">
                <a:sym typeface="Symbol" pitchFamily="18" charset="2"/>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6E726-0DA1-4E35-B929-E1FBF57E4568}" type="slidenum">
              <a:rPr lang="en-GB"/>
              <a:pPr/>
              <a:t>4</a:t>
            </a:fld>
            <a:endParaRPr lang="en-GB"/>
          </a:p>
        </p:txBody>
      </p:sp>
      <p:sp>
        <p:nvSpPr>
          <p:cNvPr id="915458" name="Rectangle 2"/>
          <p:cNvSpPr>
            <a:spLocks noGrp="1" noRot="1" noChangeAspect="1" noChangeArrowheads="1" noTextEdit="1"/>
          </p:cNvSpPr>
          <p:nvPr>
            <p:ph type="sldImg"/>
          </p:nvPr>
        </p:nvSpPr>
        <p:spPr>
          <a:ln/>
        </p:spPr>
      </p:sp>
      <p:sp>
        <p:nvSpPr>
          <p:cNvPr id="915459"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726A56-1E9A-4107-B24C-B3AD6621FC61}" type="slidenum">
              <a:rPr lang="en-GB"/>
              <a:pPr/>
              <a:t>31</a:t>
            </a:fld>
            <a:endParaRPr lang="en-GB"/>
          </a:p>
        </p:txBody>
      </p:sp>
      <p:sp>
        <p:nvSpPr>
          <p:cNvPr id="975874" name="Rectangle 2"/>
          <p:cNvSpPr>
            <a:spLocks noGrp="1" noRot="1" noChangeAspect="1" noChangeArrowheads="1" noTextEdit="1"/>
          </p:cNvSpPr>
          <p:nvPr>
            <p:ph type="sldImg"/>
          </p:nvPr>
        </p:nvSpPr>
        <p:spPr>
          <a:ln/>
        </p:spPr>
      </p:sp>
      <p:sp>
        <p:nvSpPr>
          <p:cNvPr id="975875" name="Rectangle 3"/>
          <p:cNvSpPr>
            <a:spLocks noGrp="1" noChangeArrowheads="1"/>
          </p:cNvSpPr>
          <p:nvPr>
            <p:ph type="body" idx="1"/>
          </p:nvPr>
        </p:nvSpPr>
        <p:spPr>
          <a:xfrm>
            <a:off x="947738" y="4859338"/>
            <a:ext cx="5203825" cy="4606925"/>
          </a:xfrm>
        </p:spPr>
        <p:txBody>
          <a:bodyPr lIns="91426" tIns="45713" rIns="91426" bIns="45713"/>
          <a:lstStyle/>
          <a:p>
            <a:r>
              <a:rPr lang="en-GB"/>
              <a:t>Since IE4/NS4, browsers have represented an HTML document as a tree structure of objects, ‘rooted’ at the window (as the top level object – in fact in client-side JavaScript it is </a:t>
            </a:r>
            <a:r>
              <a:rPr lang="en-GB" i="1"/>
              <a:t>the</a:t>
            </a:r>
            <a:r>
              <a:rPr lang="en-GB"/>
              <a:t> top-level object [in the JS lexical scope tree] … each browser window therefore has a separate scope)</a:t>
            </a:r>
          </a:p>
          <a:p>
            <a:r>
              <a:rPr lang="en-GB"/>
              <a:t>The window object has properties that refer to its parent (usually self, but one can open a new window under JS control!), itself (a synonym for window) and top which is a reference to the current top (browser) window.</a:t>
            </a:r>
          </a:p>
          <a:p>
            <a:r>
              <a:rPr lang="en-GB"/>
              <a:t>Location contains info. about the current URL, such as location.href</a:t>
            </a:r>
          </a:p>
          <a:p>
            <a:r>
              <a:rPr lang="en-GB"/>
              <a:t>History is an array of history URLs with </a:t>
            </a:r>
            <a:r>
              <a:rPr lang="en-GB" i="1"/>
              <a:t>methods</a:t>
            </a:r>
            <a:r>
              <a:rPr lang="en-GB"/>
              <a:t> for moving within the list.</a:t>
            </a:r>
          </a:p>
          <a:p>
            <a:r>
              <a:rPr lang="en-GB"/>
              <a:t>Navigator provides info about the browser (we’ll be using it in the first exercise)</a:t>
            </a:r>
          </a:p>
          <a:p>
            <a:r>
              <a:rPr lang="en-GB"/>
              <a:t>Frames indexes the document objects residing in each subframe (nested documents)</a:t>
            </a:r>
          </a:p>
          <a:p>
            <a:r>
              <a:rPr lang="en-GB"/>
              <a:t>Screen</a:t>
            </a:r>
          </a:p>
          <a:p>
            <a:r>
              <a:rPr lang="en-GB"/>
              <a:t>Document is the root of the current HTML document which in DOM0 provides arrays of embedded applets, images, links, anchors and forms (and the forms array allows access to the elements in each form)</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45FC64-22FC-4E04-B6F0-0B74E8FEDE25}" type="slidenum">
              <a:rPr lang="en-GB"/>
              <a:pPr/>
              <a:t>32</a:t>
            </a:fld>
            <a:endParaRPr lang="en-GB"/>
          </a:p>
        </p:txBody>
      </p:sp>
      <p:sp>
        <p:nvSpPr>
          <p:cNvPr id="929794" name="Rectangle 2"/>
          <p:cNvSpPr>
            <a:spLocks noGrp="1" noRot="1" noChangeAspect="1" noChangeArrowheads="1" noTextEdit="1"/>
          </p:cNvSpPr>
          <p:nvPr>
            <p:ph type="sldImg"/>
          </p:nvPr>
        </p:nvSpPr>
        <p:spPr>
          <a:xfrm>
            <a:off x="993775" y="768350"/>
            <a:ext cx="5116513" cy="3836988"/>
          </a:xfrm>
          <a:ln/>
        </p:spPr>
      </p:sp>
      <p:sp>
        <p:nvSpPr>
          <p:cNvPr id="929795" name="Rectangle 3"/>
          <p:cNvSpPr>
            <a:spLocks noGrp="1" noChangeArrowheads="1"/>
          </p:cNvSpPr>
          <p:nvPr>
            <p:ph type="body" idx="1"/>
          </p:nvPr>
        </p:nvSpPr>
        <p:spPr>
          <a:xfrm>
            <a:off x="947738" y="4859338"/>
            <a:ext cx="5203825" cy="4606925"/>
          </a:xfrm>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37F7F3-F5A2-417E-AD2C-6EBB15533FD3}" type="slidenum">
              <a:rPr lang="en-GB"/>
              <a:pPr/>
              <a:t>33</a:t>
            </a:fld>
            <a:endParaRPr lang="en-GB"/>
          </a:p>
        </p:txBody>
      </p:sp>
      <p:sp>
        <p:nvSpPr>
          <p:cNvPr id="931842" name="Rectangle 2"/>
          <p:cNvSpPr>
            <a:spLocks noGrp="1" noRot="1" noChangeAspect="1" noChangeArrowheads="1" noTextEdit="1"/>
          </p:cNvSpPr>
          <p:nvPr>
            <p:ph type="sldImg"/>
          </p:nvPr>
        </p:nvSpPr>
        <p:spPr>
          <a:xfrm>
            <a:off x="993775" y="768350"/>
            <a:ext cx="5116513" cy="3836988"/>
          </a:xfrm>
          <a:ln/>
        </p:spPr>
      </p:sp>
      <p:sp>
        <p:nvSpPr>
          <p:cNvPr id="931843" name="Rectangle 3"/>
          <p:cNvSpPr>
            <a:spLocks noGrp="1" noChangeArrowheads="1"/>
          </p:cNvSpPr>
          <p:nvPr>
            <p:ph type="body" idx="1"/>
          </p:nvPr>
        </p:nvSpPr>
        <p:spPr>
          <a:xfrm>
            <a:off x="947738" y="4859338"/>
            <a:ext cx="5203825" cy="4606925"/>
          </a:xfrm>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E8A73F-EF14-4160-AA51-939E3BCBB1A7}" type="slidenum">
              <a:rPr lang="en-GB"/>
              <a:pPr/>
              <a:t>34</a:t>
            </a:fld>
            <a:endParaRPr lang="en-GB"/>
          </a:p>
        </p:txBody>
      </p:sp>
      <p:sp>
        <p:nvSpPr>
          <p:cNvPr id="933890" name="Rectangle 2"/>
          <p:cNvSpPr>
            <a:spLocks noGrp="1" noRot="1" noChangeAspect="1" noChangeArrowheads="1" noTextEdit="1"/>
          </p:cNvSpPr>
          <p:nvPr>
            <p:ph type="sldImg"/>
          </p:nvPr>
        </p:nvSpPr>
        <p:spPr>
          <a:ln/>
        </p:spPr>
      </p:sp>
      <p:sp>
        <p:nvSpPr>
          <p:cNvPr id="933891"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24A8DC-7108-4AAF-8C2E-361F02DAE69E}" type="slidenum">
              <a:rPr lang="en-GB"/>
              <a:pPr/>
              <a:t>35</a:t>
            </a:fld>
            <a:endParaRPr lang="en-GB"/>
          </a:p>
        </p:txBody>
      </p:sp>
      <p:sp>
        <p:nvSpPr>
          <p:cNvPr id="935938" name="Rectangle 2"/>
          <p:cNvSpPr>
            <a:spLocks noGrp="1" noRot="1" noChangeAspect="1" noChangeArrowheads="1" noTextEdit="1"/>
          </p:cNvSpPr>
          <p:nvPr>
            <p:ph type="sldImg"/>
          </p:nvPr>
        </p:nvSpPr>
        <p:spPr>
          <a:xfrm>
            <a:off x="992188" y="768350"/>
            <a:ext cx="5114925" cy="3836988"/>
          </a:xfrm>
          <a:ln/>
        </p:spPr>
      </p:sp>
      <p:sp>
        <p:nvSpPr>
          <p:cNvPr id="935939" name="Rectangle 3"/>
          <p:cNvSpPr>
            <a:spLocks noGrp="1" noChangeArrowheads="1"/>
          </p:cNvSpPr>
          <p:nvPr>
            <p:ph type="body" idx="1"/>
          </p:nvPr>
        </p:nvSpPr>
        <p:spPr>
          <a:xfrm>
            <a:off x="946150" y="4860925"/>
            <a:ext cx="5207000" cy="4605338"/>
          </a:xfrm>
        </p:spPr>
        <p:txBody>
          <a:bodyPr lIns="91428" tIns="45714" rIns="91428" bIns="45714"/>
          <a:lstStyle/>
          <a:p>
            <a:r>
              <a:rPr lang="en-GB"/>
              <a:t>The top of the tree is the </a:t>
            </a:r>
            <a:r>
              <a:rPr lang="en-GB" i="1"/>
              <a:t>documentElement</a:t>
            </a:r>
            <a:r>
              <a:rPr lang="en-GB"/>
              <a:t> node – this is a DOM </a:t>
            </a:r>
            <a:r>
              <a:rPr lang="en-GB" u="sng"/>
              <a:t>element</a:t>
            </a:r>
            <a:r>
              <a:rPr lang="en-GB"/>
              <a:t> that represents the </a:t>
            </a:r>
            <a:r>
              <a:rPr lang="en-GB" i="1"/>
              <a:t>document</a:t>
            </a:r>
            <a:r>
              <a:rPr lang="en-GB"/>
              <a:t> object.</a:t>
            </a:r>
          </a:p>
          <a:p>
            <a:r>
              <a:rPr lang="en-GB"/>
              <a:t>Each HTML </a:t>
            </a:r>
            <a:r>
              <a:rPr lang="en-GB" u="sng"/>
              <a:t>tag</a:t>
            </a:r>
            <a:r>
              <a:rPr lang="en-GB"/>
              <a:t> has an </a:t>
            </a:r>
            <a:r>
              <a:rPr lang="en-GB" i="1"/>
              <a:t>element node</a:t>
            </a:r>
            <a:r>
              <a:rPr lang="en-GB"/>
              <a:t> associated with it.</a:t>
            </a:r>
          </a:p>
          <a:p>
            <a:r>
              <a:rPr lang="en-GB"/>
              <a:t>Each piece of </a:t>
            </a:r>
            <a:r>
              <a:rPr lang="en-GB" u="sng"/>
              <a:t>text</a:t>
            </a:r>
            <a:r>
              <a:rPr lang="en-GB"/>
              <a:t> has a </a:t>
            </a:r>
            <a:r>
              <a:rPr lang="en-GB" i="1"/>
              <a:t>text node</a:t>
            </a:r>
            <a:r>
              <a:rPr lang="en-GB"/>
              <a:t> whose </a:t>
            </a:r>
            <a:r>
              <a:rPr lang="en-GB" i="1"/>
              <a:t>value</a:t>
            </a:r>
            <a:r>
              <a:rPr lang="en-GB"/>
              <a:t> is the text itself.</a:t>
            </a:r>
          </a:p>
          <a:p>
            <a:r>
              <a:rPr lang="en-GB" b="1"/>
              <a:t>NB: </a:t>
            </a:r>
            <a:r>
              <a:rPr lang="en-GB"/>
              <a:t>textNodes </a:t>
            </a:r>
            <a:r>
              <a:rPr lang="en-GB" i="1"/>
              <a:t>do not have children</a:t>
            </a:r>
            <a:r>
              <a:rPr lang="en-GB"/>
              <a:t>!</a:t>
            </a:r>
          </a:p>
          <a:p>
            <a:r>
              <a:rPr lang="en-GB"/>
              <a:t>All </a:t>
            </a:r>
            <a:r>
              <a:rPr lang="en-GB" i="1"/>
              <a:t>nodes</a:t>
            </a:r>
            <a:r>
              <a:rPr lang="en-GB"/>
              <a:t> are </a:t>
            </a:r>
            <a:r>
              <a:rPr lang="en-GB" i="1"/>
              <a:t>objects</a:t>
            </a:r>
            <a:r>
              <a:rPr lang="en-GB"/>
              <a:t> in the DOM – they're </a:t>
            </a:r>
            <a:r>
              <a:rPr lang="en-GB" u="sng"/>
              <a:t>all</a:t>
            </a:r>
            <a:r>
              <a:rPr lang="en-GB"/>
              <a:t> accessible &amp; manipulable (to varying degrees) so they all have </a:t>
            </a:r>
            <a:r>
              <a:rPr lang="en-GB" i="1"/>
              <a:t>properties</a:t>
            </a:r>
            <a:r>
              <a:rPr lang="en-GB"/>
              <a:t> and </a:t>
            </a:r>
            <a:r>
              <a:rPr lang="en-GB" i="1"/>
              <a:t>methods</a:t>
            </a:r>
            <a:r>
              <a:rPr lang="en-GB"/>
              <a:t>.</a:t>
            </a:r>
            <a:endParaRPr lang="en-GB" b="1" i="1"/>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E6CD49-C39A-4643-9843-1BDF47810A00}" type="slidenum">
              <a:rPr lang="en-GB"/>
              <a:pPr/>
              <a:t>36</a:t>
            </a:fld>
            <a:endParaRPr lang="en-GB"/>
          </a:p>
        </p:txBody>
      </p:sp>
      <p:sp>
        <p:nvSpPr>
          <p:cNvPr id="937986" name="Rectangle 2"/>
          <p:cNvSpPr>
            <a:spLocks noGrp="1" noRot="1" noChangeAspect="1" noChangeArrowheads="1" noTextEdit="1"/>
          </p:cNvSpPr>
          <p:nvPr>
            <p:ph type="sldImg"/>
          </p:nvPr>
        </p:nvSpPr>
        <p:spPr>
          <a:xfrm>
            <a:off x="992188" y="768350"/>
            <a:ext cx="5114925" cy="3836988"/>
          </a:xfrm>
          <a:ln/>
        </p:spPr>
      </p:sp>
      <p:sp>
        <p:nvSpPr>
          <p:cNvPr id="937987" name="Rectangle 3"/>
          <p:cNvSpPr>
            <a:spLocks noGrp="1" noChangeArrowheads="1"/>
          </p:cNvSpPr>
          <p:nvPr>
            <p:ph type="body" idx="1"/>
          </p:nvPr>
        </p:nvSpPr>
        <p:spPr>
          <a:xfrm>
            <a:off x="946150" y="4860925"/>
            <a:ext cx="5207000" cy="4605338"/>
          </a:xfrm>
        </p:spPr>
        <p:txBody>
          <a:bodyPr lIns="91428" tIns="45714" rIns="91428" bIns="45714"/>
          <a:lstStyle/>
          <a:p>
            <a:r>
              <a:rPr lang="en-GB"/>
              <a:t>The top of the tree is the </a:t>
            </a:r>
            <a:r>
              <a:rPr lang="en-GB" i="1"/>
              <a:t>documentElement</a:t>
            </a:r>
            <a:r>
              <a:rPr lang="en-GB"/>
              <a:t> node – this is a DOM </a:t>
            </a:r>
            <a:r>
              <a:rPr lang="en-GB" u="sng"/>
              <a:t>element</a:t>
            </a:r>
            <a:r>
              <a:rPr lang="en-GB"/>
              <a:t> that represents the </a:t>
            </a:r>
            <a:r>
              <a:rPr lang="en-GB" i="1"/>
              <a:t>document</a:t>
            </a:r>
            <a:r>
              <a:rPr lang="en-GB"/>
              <a:t> object.</a:t>
            </a:r>
          </a:p>
          <a:p>
            <a:r>
              <a:rPr lang="en-GB"/>
              <a:t>Each HTML </a:t>
            </a:r>
            <a:r>
              <a:rPr lang="en-GB" u="sng"/>
              <a:t>tag</a:t>
            </a:r>
            <a:r>
              <a:rPr lang="en-GB"/>
              <a:t> has an </a:t>
            </a:r>
            <a:r>
              <a:rPr lang="en-GB" i="1"/>
              <a:t>element node</a:t>
            </a:r>
            <a:r>
              <a:rPr lang="en-GB"/>
              <a:t> associated with it.</a:t>
            </a:r>
          </a:p>
          <a:p>
            <a:r>
              <a:rPr lang="en-GB"/>
              <a:t>Each piece of </a:t>
            </a:r>
            <a:r>
              <a:rPr lang="en-GB" u="sng"/>
              <a:t>text</a:t>
            </a:r>
            <a:r>
              <a:rPr lang="en-GB"/>
              <a:t> has a </a:t>
            </a:r>
            <a:r>
              <a:rPr lang="en-GB" i="1"/>
              <a:t>text node</a:t>
            </a:r>
            <a:r>
              <a:rPr lang="en-GB"/>
              <a:t> whose </a:t>
            </a:r>
            <a:r>
              <a:rPr lang="en-GB" i="1"/>
              <a:t>value</a:t>
            </a:r>
            <a:r>
              <a:rPr lang="en-GB"/>
              <a:t> is the text itself.</a:t>
            </a:r>
          </a:p>
          <a:p>
            <a:r>
              <a:rPr lang="en-GB" b="1"/>
              <a:t>NB: </a:t>
            </a:r>
            <a:r>
              <a:rPr lang="en-GB"/>
              <a:t>textNodes </a:t>
            </a:r>
            <a:r>
              <a:rPr lang="en-GB" i="1"/>
              <a:t>do not have children</a:t>
            </a:r>
            <a:r>
              <a:rPr lang="en-GB"/>
              <a:t>!</a:t>
            </a:r>
          </a:p>
          <a:p>
            <a:r>
              <a:rPr lang="en-GB"/>
              <a:t>All </a:t>
            </a:r>
            <a:r>
              <a:rPr lang="en-GB" i="1"/>
              <a:t>nodes</a:t>
            </a:r>
            <a:r>
              <a:rPr lang="en-GB"/>
              <a:t> are </a:t>
            </a:r>
            <a:r>
              <a:rPr lang="en-GB" i="1"/>
              <a:t>objects</a:t>
            </a:r>
            <a:r>
              <a:rPr lang="en-GB"/>
              <a:t> in the DOM – they're </a:t>
            </a:r>
            <a:r>
              <a:rPr lang="en-GB" u="sng"/>
              <a:t>all</a:t>
            </a:r>
            <a:r>
              <a:rPr lang="en-GB"/>
              <a:t> accessible &amp; manipulable (to varying degrees) so they all have </a:t>
            </a:r>
            <a:r>
              <a:rPr lang="en-GB" i="1"/>
              <a:t>properties</a:t>
            </a:r>
            <a:r>
              <a:rPr lang="en-GB"/>
              <a:t> and </a:t>
            </a:r>
            <a:r>
              <a:rPr lang="en-GB" i="1"/>
              <a:t>methods</a:t>
            </a:r>
            <a:r>
              <a:rPr lang="en-GB"/>
              <a:t>.</a:t>
            </a:r>
            <a:endParaRPr lang="en-GB" b="1" i="1"/>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CC4265-5537-43AE-B3D4-13D4008A6CDC}" type="slidenum">
              <a:rPr lang="en-GB"/>
              <a:pPr/>
              <a:t>37</a:t>
            </a:fld>
            <a:endParaRPr lang="en-GB"/>
          </a:p>
        </p:txBody>
      </p:sp>
      <p:sp>
        <p:nvSpPr>
          <p:cNvPr id="940034" name="Rectangle 2"/>
          <p:cNvSpPr>
            <a:spLocks noGrp="1" noRot="1" noChangeAspect="1" noChangeArrowheads="1" noTextEdit="1"/>
          </p:cNvSpPr>
          <p:nvPr>
            <p:ph type="sldImg"/>
          </p:nvPr>
        </p:nvSpPr>
        <p:spPr>
          <a:ln/>
        </p:spPr>
      </p:sp>
      <p:sp>
        <p:nvSpPr>
          <p:cNvPr id="940035"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ACA072-01CE-46E7-8987-50AC21A6DBCB}" type="slidenum">
              <a:rPr lang="en-GB"/>
              <a:pPr/>
              <a:t>38</a:t>
            </a:fld>
            <a:endParaRPr lang="en-GB"/>
          </a:p>
        </p:txBody>
      </p:sp>
      <p:sp>
        <p:nvSpPr>
          <p:cNvPr id="942082" name="Rectangle 2"/>
          <p:cNvSpPr>
            <a:spLocks noGrp="1" noRot="1" noChangeAspect="1" noChangeArrowheads="1" noTextEdit="1"/>
          </p:cNvSpPr>
          <p:nvPr>
            <p:ph type="sldImg"/>
          </p:nvPr>
        </p:nvSpPr>
        <p:spPr>
          <a:ln/>
        </p:spPr>
      </p:sp>
      <p:sp>
        <p:nvSpPr>
          <p:cNvPr id="942083" name="Rectangle 3"/>
          <p:cNvSpPr>
            <a:spLocks noGrp="1" noChangeArrowheads="1"/>
          </p:cNvSpPr>
          <p:nvPr>
            <p:ph type="body" idx="1"/>
          </p:nvPr>
        </p:nvSpPr>
        <p:spPr>
          <a:xfrm>
            <a:off x="947738" y="4859338"/>
            <a:ext cx="5203825" cy="4606925"/>
          </a:xfrm>
        </p:spPr>
        <p:txBody>
          <a:bodyPr lIns="91426" tIns="45713" rIns="91426" bIns="45713"/>
          <a:lstStyle/>
          <a:p>
            <a:r>
              <a:rPr lang="en-GB"/>
              <a:t>The </a:t>
            </a:r>
            <a:r>
              <a:rPr lang="en-GB" b="1"/>
              <a:t>window</a:t>
            </a:r>
            <a:r>
              <a:rPr lang="en-GB"/>
              <a:t> object is, in client-side JS, the </a:t>
            </a:r>
            <a:r>
              <a:rPr lang="en-GB" u="sng"/>
              <a:t>top level object</a:t>
            </a:r>
            <a:r>
              <a:rPr lang="en-GB"/>
              <a:t> </a:t>
            </a:r>
            <a:r>
              <a:rPr lang="en-GB" i="1"/>
              <a:t>I.e.</a:t>
            </a:r>
            <a:r>
              <a:rPr lang="en-GB"/>
              <a:t> it's at the top of the lexical scope tree wherever the tree starts.</a:t>
            </a:r>
          </a:p>
          <a:p>
            <a:r>
              <a:rPr lang="en-GB"/>
              <a:t>This means that the </a:t>
            </a:r>
            <a:r>
              <a:rPr lang="en-GB" b="1"/>
              <a:t>window.alert</a:t>
            </a:r>
            <a:r>
              <a:rPr lang="en-GB"/>
              <a:t> method, for example, can usually be called as a </a:t>
            </a:r>
            <a:r>
              <a:rPr lang="en-GB" u="sng"/>
              <a:t>function</a:t>
            </a:r>
            <a:r>
              <a:rPr lang="en-GB"/>
              <a:t> </a:t>
            </a:r>
            <a:r>
              <a:rPr lang="en-GB" b="1"/>
              <a:t>alert()</a:t>
            </a:r>
            <a:endParaRPr lang="en-GB"/>
          </a:p>
          <a:p>
            <a:r>
              <a:rPr lang="en-GB" b="1"/>
              <a:t>But</a:t>
            </a:r>
            <a:r>
              <a:rPr lang="en-GB"/>
              <a:t> if a function is defined as </a:t>
            </a:r>
            <a:r>
              <a:rPr lang="en-GB" b="1"/>
              <a:t>alert()</a:t>
            </a:r>
            <a:r>
              <a:rPr lang="en-GB"/>
              <a:t> in the scope tree used by the current context it's found </a:t>
            </a:r>
            <a:r>
              <a:rPr lang="en-GB" i="1"/>
              <a:t>first</a:t>
            </a:r>
            <a:r>
              <a:rPr lang="en-GB"/>
              <a:t> and so </a:t>
            </a:r>
            <a:r>
              <a:rPr lang="en-GB" b="1"/>
              <a:t>window.alert()</a:t>
            </a:r>
            <a:r>
              <a:rPr lang="en-GB"/>
              <a:t> is not called.</a:t>
            </a:r>
          </a:p>
          <a:p>
            <a:r>
              <a:rPr lang="en-GB"/>
              <a:t>All this means is that sometimes it's necessary to be careful how you access methods!</a:t>
            </a:r>
          </a:p>
          <a:p>
            <a:r>
              <a:rPr lang="en-GB" i="1"/>
              <a:t>E.g.</a:t>
            </a:r>
            <a:r>
              <a:rPr lang="en-GB"/>
              <a:t> we usually do </a:t>
            </a:r>
            <a:r>
              <a:rPr lang="en-GB" b="1"/>
              <a:t>document.write()</a:t>
            </a:r>
            <a:r>
              <a:rPr lang="en-GB"/>
              <a:t>, hardly ever </a:t>
            </a:r>
            <a:r>
              <a:rPr lang="en-GB" b="1"/>
              <a:t>window.document.write()</a:t>
            </a:r>
            <a:endParaRPr lang="en-GB"/>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8203BD-BAC1-4777-A8F3-A291E4D65914}" type="slidenum">
              <a:rPr lang="en-GB"/>
              <a:pPr/>
              <a:t>39</a:t>
            </a:fld>
            <a:endParaRPr lang="en-GB"/>
          </a:p>
        </p:txBody>
      </p:sp>
      <p:sp>
        <p:nvSpPr>
          <p:cNvPr id="944130" name="Rectangle 2"/>
          <p:cNvSpPr>
            <a:spLocks noGrp="1" noRot="1" noChangeAspect="1" noChangeArrowheads="1" noTextEdit="1"/>
          </p:cNvSpPr>
          <p:nvPr>
            <p:ph type="sldImg"/>
          </p:nvPr>
        </p:nvSpPr>
        <p:spPr>
          <a:ln/>
        </p:spPr>
      </p:sp>
      <p:sp>
        <p:nvSpPr>
          <p:cNvPr id="944131" name="Rectangle 3"/>
          <p:cNvSpPr>
            <a:spLocks noGrp="1" noChangeArrowheads="1"/>
          </p:cNvSpPr>
          <p:nvPr>
            <p:ph type="body" idx="1"/>
          </p:nvPr>
        </p:nvSpPr>
        <p:spPr>
          <a:xfrm>
            <a:off x="947738" y="4859338"/>
            <a:ext cx="5203825" cy="4606925"/>
          </a:xfrm>
        </p:spPr>
        <p:txBody>
          <a:bodyPr lIns="91426" tIns="45713" rIns="91426" bIns="45713"/>
          <a:lstStyle/>
          <a:p>
            <a:r>
              <a:rPr lang="en-GB"/>
              <a:t>The JS interpreter converts types on the fly, e.g. numbers convert to strings automatically when printed. This has important consequences when doing comparing different data types… (of which more later)</a:t>
            </a:r>
          </a:p>
          <a:p>
            <a:r>
              <a:rPr lang="en-GB"/>
              <a:t>Use of ; is formally </a:t>
            </a:r>
            <a:r>
              <a:rPr lang="en-GB" i="1"/>
              <a:t>optional</a:t>
            </a:r>
            <a:r>
              <a:rPr lang="en-GB"/>
              <a:t> </a:t>
            </a:r>
            <a:r>
              <a:rPr lang="en-GB" b="1" u="sng"/>
              <a:t>but not here</a:t>
            </a:r>
            <a:r>
              <a:rPr lang="en-GB"/>
              <a:t> - I want you to get used to using the ; as </a:t>
            </a:r>
          </a:p>
          <a:p>
            <a:pPr lvl="1"/>
            <a:r>
              <a:rPr lang="en-GB"/>
              <a:t>it makes the code easier to read (syntax highlighting editors like it, too)</a:t>
            </a:r>
          </a:p>
          <a:p>
            <a:pPr lvl="1"/>
            <a:r>
              <a:rPr lang="en-GB"/>
              <a:t>it's slightly safer when coding</a:t>
            </a:r>
          </a:p>
          <a:p>
            <a:pPr lvl="1"/>
            <a:r>
              <a:rPr lang="en-GB"/>
              <a:t>other languages you might come across (</a:t>
            </a:r>
            <a:r>
              <a:rPr lang="en-GB" i="1"/>
              <a:t>e.g. </a:t>
            </a:r>
            <a:r>
              <a:rPr lang="en-GB"/>
              <a:t>PHP) insist upon it, so why not develop good practice now!</a:t>
            </a:r>
          </a:p>
          <a:p>
            <a:r>
              <a:rPr lang="en-GB"/>
              <a:t>The var operator defines a 'local' variable. JS's 'lexical scope' (it searches in a tree for identifiers) means that top-level 'var' assignments </a:t>
            </a:r>
            <a:r>
              <a:rPr lang="en-GB" i="1"/>
              <a:t>are</a:t>
            </a:r>
            <a:r>
              <a:rPr lang="en-GB"/>
              <a:t> global </a:t>
            </a:r>
            <a:r>
              <a:rPr lang="en-GB" b="1" u="sng"/>
              <a:t>but</a:t>
            </a:r>
            <a:r>
              <a:rPr lang="en-GB"/>
              <a:t> it makes function assignments local which is a good thing!! (Good programming practice - otherwise functions end up with unforeseen side effects) More on scope next week (or maybe the week after…)</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D2ED84-D848-4873-A819-A40752141F6F}" type="slidenum">
              <a:rPr lang="en-GB"/>
              <a:pPr/>
              <a:t>40</a:t>
            </a:fld>
            <a:endParaRPr lang="en-GB"/>
          </a:p>
        </p:txBody>
      </p:sp>
      <p:sp>
        <p:nvSpPr>
          <p:cNvPr id="946178" name="Rectangle 2"/>
          <p:cNvSpPr>
            <a:spLocks noGrp="1" noRot="1" noChangeAspect="1" noChangeArrowheads="1" noTextEdit="1"/>
          </p:cNvSpPr>
          <p:nvPr>
            <p:ph type="sldImg"/>
          </p:nvPr>
        </p:nvSpPr>
        <p:spPr>
          <a:ln/>
        </p:spPr>
      </p:sp>
      <p:sp>
        <p:nvSpPr>
          <p:cNvPr id="946179" name="Rectangle 3"/>
          <p:cNvSpPr>
            <a:spLocks noGrp="1" noChangeArrowheads="1"/>
          </p:cNvSpPr>
          <p:nvPr>
            <p:ph type="body" idx="1"/>
          </p:nvPr>
        </p:nvSpPr>
        <p:spPr>
          <a:xfrm>
            <a:off x="947738" y="4859338"/>
            <a:ext cx="5203825" cy="4606925"/>
          </a:xfrm>
        </p:spPr>
        <p:txBody>
          <a:bodyPr lIns="91426" tIns="45713" rIns="91426" bIns="45713"/>
          <a:lstStyle/>
          <a:p>
            <a:r>
              <a:rPr lang="en-GB"/>
              <a:t>The &lt;script&gt; block contains the JavaScript code. </a:t>
            </a:r>
          </a:p>
          <a:p>
            <a:r>
              <a:rPr lang="en-GB"/>
              <a:t>Three comments supported:</a:t>
            </a:r>
          </a:p>
          <a:p>
            <a:pPr lvl="1"/>
            <a:r>
              <a:rPr lang="en-GB"/>
              <a:t>&lt;!-- for compatibility with HTML - only used in one context</a:t>
            </a:r>
          </a:p>
          <a:p>
            <a:pPr lvl="1"/>
            <a:r>
              <a:rPr lang="en-GB"/>
              <a:t>// for single line (commented text to end of line)</a:t>
            </a:r>
          </a:p>
          <a:p>
            <a:pPr lvl="1"/>
            <a:r>
              <a:rPr lang="en-GB"/>
              <a:t>/* … */ comments between - includes multiline.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699993-BF33-4EFA-B69A-F73C72648F52}" type="slidenum">
              <a:rPr lang="en-GB"/>
              <a:pPr/>
              <a:t>5</a:t>
            </a:fld>
            <a:endParaRPr lang="en-GB"/>
          </a:p>
        </p:txBody>
      </p:sp>
      <p:sp>
        <p:nvSpPr>
          <p:cNvPr id="788482" name="Rectangle 2"/>
          <p:cNvSpPr>
            <a:spLocks noGrp="1" noRot="1" noChangeAspect="1" noChangeArrowheads="1" noTextEdit="1"/>
          </p:cNvSpPr>
          <p:nvPr>
            <p:ph type="sldImg"/>
          </p:nvPr>
        </p:nvSpPr>
        <p:spPr>
          <a:ln/>
        </p:spPr>
      </p:sp>
      <p:sp>
        <p:nvSpPr>
          <p:cNvPr id="788483" name="Rectangle 3"/>
          <p:cNvSpPr>
            <a:spLocks noGrp="1" noChangeArrowheads="1"/>
          </p:cNvSpPr>
          <p:nvPr>
            <p:ph type="body" idx="1"/>
          </p:nvPr>
        </p:nvSpPr>
        <p:spPr/>
        <p:txBody>
          <a:bodyPr/>
          <a:lstStyle/>
          <a:p>
            <a:r>
              <a:rPr lang="en-GB"/>
              <a:t>reading progress.ppv</a:t>
            </a:r>
          </a:p>
          <a:p>
            <a:r>
              <a:rPr lang="en-GB"/>
              <a:t> </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A7F134-CEA8-413A-95F7-611174B0EBBC}" type="slidenum">
              <a:rPr lang="en-GB"/>
              <a:pPr/>
              <a:t>41</a:t>
            </a:fld>
            <a:endParaRPr lang="en-GB"/>
          </a:p>
        </p:txBody>
      </p:sp>
      <p:sp>
        <p:nvSpPr>
          <p:cNvPr id="948226" name="Rectangle 2"/>
          <p:cNvSpPr>
            <a:spLocks noGrp="1" noRot="1" noChangeAspect="1" noChangeArrowheads="1" noTextEdit="1"/>
          </p:cNvSpPr>
          <p:nvPr>
            <p:ph type="sldImg"/>
          </p:nvPr>
        </p:nvSpPr>
        <p:spPr>
          <a:xfrm>
            <a:off x="993775" y="768350"/>
            <a:ext cx="5116513" cy="3836988"/>
          </a:xfrm>
          <a:ln/>
        </p:spPr>
      </p:sp>
      <p:sp>
        <p:nvSpPr>
          <p:cNvPr id="948227" name="Rectangle 3"/>
          <p:cNvSpPr>
            <a:spLocks noGrp="1" noChangeArrowheads="1"/>
          </p:cNvSpPr>
          <p:nvPr>
            <p:ph type="body" idx="1"/>
          </p:nvPr>
        </p:nvSpPr>
        <p:spPr/>
        <p:txBody>
          <a:bodyPr lIns="95433" tIns="47716" rIns="95433" bIns="47716"/>
          <a:lstStyle/>
          <a:p>
            <a:r>
              <a:rPr lang="en-GB"/>
              <a:t>Coding style:</a:t>
            </a:r>
          </a:p>
          <a:p>
            <a:pPr lvl="1"/>
            <a:r>
              <a:rPr lang="en-GB"/>
              <a:t>keep ‘static’ stuff (functions, global vars </a:t>
            </a:r>
            <a:r>
              <a:rPr lang="en-GB" i="1"/>
              <a:t>etc</a:t>
            </a:r>
            <a:r>
              <a:rPr lang="en-GB"/>
              <a:t>) in the &lt;head&gt;</a:t>
            </a:r>
          </a:p>
          <a:p>
            <a:pPr lvl="1"/>
            <a:r>
              <a:rPr lang="en-GB"/>
              <a:t>‘dynamic’ stuff exists within the page, calls functions from the head</a:t>
            </a:r>
          </a:p>
          <a:p>
            <a:pPr lvl="1"/>
            <a:r>
              <a:rPr lang="en-GB"/>
              <a:t>&lt;body onload&gt; used to set-up initial state … elements are guaranteed to exist when this event is called</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E32E0D-FB93-4519-B63F-7EDF2577EFD8}" type="slidenum">
              <a:rPr lang="en-GB"/>
              <a:pPr/>
              <a:t>42</a:t>
            </a:fld>
            <a:endParaRPr lang="en-GB"/>
          </a:p>
        </p:txBody>
      </p:sp>
      <p:sp>
        <p:nvSpPr>
          <p:cNvPr id="950274" name="Rectangle 2"/>
          <p:cNvSpPr>
            <a:spLocks noGrp="1" noRot="1" noChangeAspect="1" noChangeArrowheads="1" noTextEdit="1"/>
          </p:cNvSpPr>
          <p:nvPr>
            <p:ph type="sldImg"/>
          </p:nvPr>
        </p:nvSpPr>
        <p:spPr>
          <a:ln/>
        </p:spPr>
      </p:sp>
      <p:sp>
        <p:nvSpPr>
          <p:cNvPr id="950275" name="Rectangle 3"/>
          <p:cNvSpPr>
            <a:spLocks noGrp="1" noChangeArrowheads="1"/>
          </p:cNvSpPr>
          <p:nvPr>
            <p:ph type="body" idx="1"/>
          </p:nvPr>
        </p:nvSpPr>
        <p:spPr>
          <a:xfrm>
            <a:off x="947738" y="4859338"/>
            <a:ext cx="5203825" cy="4606925"/>
          </a:xfrm>
        </p:spPr>
        <p:txBody>
          <a:bodyPr lIns="91426" tIns="45713" rIns="91426" bIns="45713"/>
          <a:lstStyle/>
          <a:p>
            <a:r>
              <a:rPr lang="en-GB"/>
              <a:t>In practice it's often easier to include the code from a file using the </a:t>
            </a:r>
            <a:r>
              <a:rPr lang="en-GB" i="1"/>
              <a:t>src</a:t>
            </a:r>
            <a:r>
              <a:rPr lang="en-GB"/>
              <a:t> attribute of &lt;script&gt; This also gets around a few  'problems':</a:t>
            </a:r>
          </a:p>
          <a:p>
            <a:pPr lvl="1"/>
            <a:r>
              <a:rPr lang="en-GB"/>
              <a:t> XML parsers might parse certain strings (&lt; &amp; [[ )</a:t>
            </a:r>
          </a:p>
          <a:p>
            <a:pPr lvl="1"/>
            <a:r>
              <a:rPr lang="en-GB"/>
              <a:t>XML parsers can drop comments completely - the source might never get passed to the JS interpreter (just an empty block!)</a:t>
            </a:r>
          </a:p>
          <a:p>
            <a:pPr lvl="1"/>
            <a:r>
              <a:rPr lang="en-GB"/>
              <a:t>W3C's validator (and others, presumably) doesn't ignore JS comment blocks properly so invalid HTML can arise if there are any 'open tag' symbols/less than &lt; signs in the code.</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21E39A-73E2-4487-BCE3-3E8A351B4B86}" type="slidenum">
              <a:rPr lang="en-GB"/>
              <a:pPr/>
              <a:t>43</a:t>
            </a:fld>
            <a:endParaRPr lang="en-GB"/>
          </a:p>
        </p:txBody>
      </p:sp>
      <p:sp>
        <p:nvSpPr>
          <p:cNvPr id="952322" name="Rectangle 2"/>
          <p:cNvSpPr>
            <a:spLocks noGrp="1" noRot="1" noChangeAspect="1" noChangeArrowheads="1" noTextEdit="1"/>
          </p:cNvSpPr>
          <p:nvPr>
            <p:ph type="sldImg"/>
          </p:nvPr>
        </p:nvSpPr>
        <p:spPr>
          <a:ln/>
        </p:spPr>
      </p:sp>
      <p:sp>
        <p:nvSpPr>
          <p:cNvPr id="952323"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F1DBB1-82C8-4017-B45A-EBA6167F6E66}" type="slidenum">
              <a:rPr lang="en-GB"/>
              <a:pPr/>
              <a:t>44</a:t>
            </a:fld>
            <a:endParaRPr lang="en-GB"/>
          </a:p>
        </p:txBody>
      </p:sp>
      <p:sp>
        <p:nvSpPr>
          <p:cNvPr id="954370" name="Rectangle 2"/>
          <p:cNvSpPr>
            <a:spLocks noGrp="1" noRot="1" noChangeAspect="1" noChangeArrowheads="1" noTextEdit="1"/>
          </p:cNvSpPr>
          <p:nvPr>
            <p:ph type="sldImg"/>
          </p:nvPr>
        </p:nvSpPr>
        <p:spPr>
          <a:ln/>
        </p:spPr>
      </p:sp>
      <p:sp>
        <p:nvSpPr>
          <p:cNvPr id="954371" name="Rectangle 3"/>
          <p:cNvSpPr>
            <a:spLocks noGrp="1" noChangeArrowheads="1"/>
          </p:cNvSpPr>
          <p:nvPr>
            <p:ph type="body" idx="1"/>
          </p:nvPr>
        </p:nvSpPr>
        <p:spPr>
          <a:xfrm>
            <a:off x="947738" y="4859338"/>
            <a:ext cx="5203825" cy="4606925"/>
          </a:xfrm>
        </p:spPr>
        <p:txBody>
          <a:bodyPr lIns="91426" tIns="45713" rIns="91426" bIns="45713"/>
          <a:lstStyle/>
          <a:p>
            <a:r>
              <a:rPr lang="en-GB" i="1"/>
              <a:t>Technically</a:t>
            </a:r>
            <a:r>
              <a:rPr lang="en-GB"/>
              <a:t> the W3C validator ought to ignore JavaScript that has been HTML commented (for HTML4 DOCTYPEs) or XML commented (for XHTML), but it doesn't and this can mess up an otherwise valid page!</a:t>
            </a:r>
          </a:p>
          <a:p>
            <a:r>
              <a:rPr lang="en-GB"/>
              <a:t>A workaround is to break up the strings containing tags to fool the validator into ignoring the tags.</a:t>
            </a:r>
          </a:p>
          <a:p>
            <a:r>
              <a:rPr lang="en-GB"/>
              <a:t>An alternative (annoying for really small scripts) is to have everything in external files … this seems to be the strict interpretation of W3C XHMTL guidelines but seems to be an oversight - the CDATA comments ought to sort it out (if the validator was a proper XML parser!)</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920224-C681-4926-88D8-28CC558AC8F0}" type="slidenum">
              <a:rPr lang="en-GB"/>
              <a:pPr/>
              <a:t>45</a:t>
            </a:fld>
            <a:endParaRPr lang="en-GB"/>
          </a:p>
        </p:txBody>
      </p:sp>
      <p:sp>
        <p:nvSpPr>
          <p:cNvPr id="956418" name="Rectangle 2"/>
          <p:cNvSpPr>
            <a:spLocks noGrp="1" noRot="1" noChangeAspect="1" noChangeArrowheads="1" noTextEdit="1"/>
          </p:cNvSpPr>
          <p:nvPr>
            <p:ph type="sldImg"/>
          </p:nvPr>
        </p:nvSpPr>
        <p:spPr>
          <a:ln/>
        </p:spPr>
      </p:sp>
      <p:sp>
        <p:nvSpPr>
          <p:cNvPr id="956419" name="Rectangle 3"/>
          <p:cNvSpPr>
            <a:spLocks noGrp="1" noChangeArrowheads="1"/>
          </p:cNvSpPr>
          <p:nvPr>
            <p:ph type="body" idx="1"/>
          </p:nvPr>
        </p:nvSpPr>
        <p:spPr>
          <a:xfrm>
            <a:off x="947738" y="4859338"/>
            <a:ext cx="5203825" cy="4606925"/>
          </a:xfrm>
        </p:spPr>
        <p:txBody>
          <a:bodyPr lIns="91426" tIns="45713" rIns="91426" bIns="45713"/>
          <a:lstStyle/>
          <a:p>
            <a:r>
              <a:rPr lang="en-GB"/>
              <a:t>The use of the &lt;noscript&gt; block might seem anachronistic (</a:t>
            </a:r>
            <a:r>
              <a:rPr lang="en-GB" i="1"/>
              <a:t>every</a:t>
            </a:r>
            <a:r>
              <a:rPr lang="en-GB"/>
              <a:t> modern browser supports JS, surely?) However</a:t>
            </a:r>
          </a:p>
          <a:p>
            <a:pPr lvl="1"/>
            <a:r>
              <a:rPr lang="en-GB"/>
              <a:t>Web crawlers don't - you do want to get indexed by search engines, don't you?</a:t>
            </a:r>
          </a:p>
          <a:p>
            <a:pPr lvl="1"/>
            <a:r>
              <a:rPr lang="en-GB"/>
              <a:t>The text-based browser Lynx doesn't (and nor do most mobile phones, for example)</a:t>
            </a:r>
          </a:p>
          <a:p>
            <a:pPr lvl="1"/>
            <a:r>
              <a:rPr lang="en-GB"/>
              <a:t>JS is often disabled for security (JS virus!) … your page might render badly without the &lt;noscript&gt; structure (mine did!)</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185D5F-B690-4958-AD66-D2431E6E81A4}" type="slidenum">
              <a:rPr lang="en-GB"/>
              <a:pPr/>
              <a:t>46</a:t>
            </a:fld>
            <a:endParaRPr lang="en-GB"/>
          </a:p>
        </p:txBody>
      </p:sp>
      <p:sp>
        <p:nvSpPr>
          <p:cNvPr id="958466" name="Rectangle 2"/>
          <p:cNvSpPr>
            <a:spLocks noGrp="1" noRot="1" noChangeAspect="1" noChangeArrowheads="1" noTextEdit="1"/>
          </p:cNvSpPr>
          <p:nvPr>
            <p:ph type="sldImg"/>
          </p:nvPr>
        </p:nvSpPr>
        <p:spPr>
          <a:ln/>
        </p:spPr>
      </p:sp>
      <p:sp>
        <p:nvSpPr>
          <p:cNvPr id="958467"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77FBCE-36CC-45E7-8018-AF8DCE7EEC3F}" type="slidenum">
              <a:rPr lang="en-GB"/>
              <a:pPr/>
              <a:t>47</a:t>
            </a:fld>
            <a:endParaRPr lang="en-GB"/>
          </a:p>
        </p:txBody>
      </p:sp>
      <p:sp>
        <p:nvSpPr>
          <p:cNvPr id="960514" name="Rectangle 2"/>
          <p:cNvSpPr>
            <a:spLocks noGrp="1" noRot="1" noChangeAspect="1" noChangeArrowheads="1" noTextEdit="1"/>
          </p:cNvSpPr>
          <p:nvPr>
            <p:ph type="sldImg"/>
          </p:nvPr>
        </p:nvSpPr>
        <p:spPr>
          <a:ln/>
        </p:spPr>
      </p:sp>
      <p:sp>
        <p:nvSpPr>
          <p:cNvPr id="960515"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F804E9-569B-4EFD-BE60-FEEBAD1B1C34}" type="slidenum">
              <a:rPr lang="en-GB"/>
              <a:pPr/>
              <a:t>48</a:t>
            </a:fld>
            <a:endParaRPr lang="en-GB"/>
          </a:p>
        </p:txBody>
      </p:sp>
      <p:sp>
        <p:nvSpPr>
          <p:cNvPr id="962562" name="Rectangle 2"/>
          <p:cNvSpPr>
            <a:spLocks noGrp="1" noRot="1" noChangeAspect="1" noChangeArrowheads="1" noTextEdit="1"/>
          </p:cNvSpPr>
          <p:nvPr>
            <p:ph type="sldImg"/>
          </p:nvPr>
        </p:nvSpPr>
        <p:spPr>
          <a:ln/>
        </p:spPr>
      </p:sp>
      <p:sp>
        <p:nvSpPr>
          <p:cNvPr id="962563"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529972-3ED0-40C9-A8BB-7DEF5E319395}" type="slidenum">
              <a:rPr lang="en-GB"/>
              <a:pPr/>
              <a:t>49</a:t>
            </a:fld>
            <a:endParaRPr lang="en-GB"/>
          </a:p>
        </p:txBody>
      </p:sp>
      <p:sp>
        <p:nvSpPr>
          <p:cNvPr id="964610" name="Rectangle 2"/>
          <p:cNvSpPr>
            <a:spLocks noGrp="1" noRot="1" noChangeAspect="1" noChangeArrowheads="1" noTextEdit="1"/>
          </p:cNvSpPr>
          <p:nvPr>
            <p:ph type="sldImg"/>
          </p:nvPr>
        </p:nvSpPr>
        <p:spPr>
          <a:ln/>
        </p:spPr>
      </p:sp>
      <p:sp>
        <p:nvSpPr>
          <p:cNvPr id="964611"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ACFE55-D1AE-4BBA-B6A4-AFD1F7377409}" type="slidenum">
              <a:rPr lang="en-GB"/>
              <a:pPr/>
              <a:t>50</a:t>
            </a:fld>
            <a:endParaRPr lang="en-GB"/>
          </a:p>
        </p:txBody>
      </p:sp>
      <p:sp>
        <p:nvSpPr>
          <p:cNvPr id="966658" name="Rectangle 2"/>
          <p:cNvSpPr>
            <a:spLocks noGrp="1" noRot="1" noChangeAspect="1" noChangeArrowheads="1" noTextEdit="1"/>
          </p:cNvSpPr>
          <p:nvPr>
            <p:ph type="sldImg"/>
          </p:nvPr>
        </p:nvSpPr>
        <p:spPr>
          <a:ln/>
        </p:spPr>
      </p:sp>
      <p:sp>
        <p:nvSpPr>
          <p:cNvPr id="966659"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6E726-0DA1-4E35-B929-E1FBF57E4568}" type="slidenum">
              <a:rPr lang="en-GB"/>
              <a:pPr/>
              <a:t>6</a:t>
            </a:fld>
            <a:endParaRPr lang="en-GB"/>
          </a:p>
        </p:txBody>
      </p:sp>
      <p:sp>
        <p:nvSpPr>
          <p:cNvPr id="915458" name="Rectangle 2"/>
          <p:cNvSpPr>
            <a:spLocks noGrp="1" noRot="1" noChangeAspect="1" noChangeArrowheads="1" noTextEdit="1"/>
          </p:cNvSpPr>
          <p:nvPr>
            <p:ph type="sldImg"/>
          </p:nvPr>
        </p:nvSpPr>
        <p:spPr>
          <a:ln/>
        </p:spPr>
      </p:sp>
      <p:sp>
        <p:nvSpPr>
          <p:cNvPr id="915459"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31D47F-B6F7-4694-91C6-3A9EEA85151D}" type="slidenum">
              <a:rPr lang="en-GB"/>
              <a:pPr/>
              <a:t>51</a:t>
            </a:fld>
            <a:endParaRPr lang="en-GB"/>
          </a:p>
        </p:txBody>
      </p:sp>
      <p:sp>
        <p:nvSpPr>
          <p:cNvPr id="968706" name="Rectangle 2"/>
          <p:cNvSpPr>
            <a:spLocks noGrp="1" noRot="1" noChangeAspect="1" noChangeArrowheads="1" noTextEdit="1"/>
          </p:cNvSpPr>
          <p:nvPr>
            <p:ph type="sldImg"/>
          </p:nvPr>
        </p:nvSpPr>
        <p:spPr>
          <a:ln/>
        </p:spPr>
      </p:sp>
      <p:sp>
        <p:nvSpPr>
          <p:cNvPr id="968707"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7CB69A-1C9D-48A4-B1D6-CC9974028277}" type="slidenum">
              <a:rPr lang="en-GB"/>
              <a:pPr/>
              <a:t>52</a:t>
            </a:fld>
            <a:endParaRPr lang="en-GB"/>
          </a:p>
        </p:txBody>
      </p:sp>
      <p:sp>
        <p:nvSpPr>
          <p:cNvPr id="970754" name="Rectangle 2"/>
          <p:cNvSpPr>
            <a:spLocks noGrp="1" noRot="1" noChangeAspect="1" noChangeArrowheads="1" noTextEdit="1"/>
          </p:cNvSpPr>
          <p:nvPr>
            <p:ph type="sldImg"/>
          </p:nvPr>
        </p:nvSpPr>
        <p:spPr>
          <a:ln/>
        </p:spPr>
      </p:sp>
      <p:sp>
        <p:nvSpPr>
          <p:cNvPr id="970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F666B3-C6F8-4DF0-BEC8-5108153C2FAC}" type="slidenum">
              <a:rPr lang="en-GB"/>
              <a:pPr/>
              <a:t>53</a:t>
            </a:fld>
            <a:endParaRPr lang="en-GB"/>
          </a:p>
        </p:txBody>
      </p:sp>
      <p:sp>
        <p:nvSpPr>
          <p:cNvPr id="972802" name="Rectangle 2"/>
          <p:cNvSpPr>
            <a:spLocks noGrp="1" noRot="1" noChangeAspect="1" noChangeArrowheads="1" noTextEdit="1"/>
          </p:cNvSpPr>
          <p:nvPr>
            <p:ph type="sldImg"/>
          </p:nvPr>
        </p:nvSpPr>
        <p:spPr>
          <a:ln/>
        </p:spPr>
      </p:sp>
      <p:sp>
        <p:nvSpPr>
          <p:cNvPr id="972803"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3E23A7-E53A-4288-8AFF-33C59FDFEC67}" type="slidenum">
              <a:rPr lang="en-GB"/>
              <a:pPr/>
              <a:t>54</a:t>
            </a:fld>
            <a:endParaRPr lang="en-GB"/>
          </a:p>
        </p:txBody>
      </p:sp>
      <p:sp>
        <p:nvSpPr>
          <p:cNvPr id="522242" name="Rectangle 2"/>
          <p:cNvSpPr>
            <a:spLocks noGrp="1" noRot="1" noChangeAspect="1" noChangeArrowheads="1" noTextEdit="1"/>
          </p:cNvSpPr>
          <p:nvPr>
            <p:ph type="sldImg"/>
          </p:nvPr>
        </p:nvSpPr>
        <p:spPr>
          <a:xfrm>
            <a:off x="992188" y="768350"/>
            <a:ext cx="5114925" cy="3836988"/>
          </a:xfrm>
          <a:ln/>
        </p:spPr>
      </p:sp>
      <p:sp>
        <p:nvSpPr>
          <p:cNvPr id="522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AEEE11-CE74-4293-AE02-D6EA5EBFFFA7}" type="slidenum">
              <a:rPr lang="en-GB"/>
              <a:pPr/>
              <a:t>55</a:t>
            </a:fld>
            <a:endParaRPr lang="en-GB"/>
          </a:p>
        </p:txBody>
      </p:sp>
      <p:sp>
        <p:nvSpPr>
          <p:cNvPr id="523266" name="Rectangle 2"/>
          <p:cNvSpPr>
            <a:spLocks noGrp="1" noRot="1" noChangeAspect="1" noChangeArrowheads="1" noTextEdit="1"/>
          </p:cNvSpPr>
          <p:nvPr>
            <p:ph type="sldImg"/>
          </p:nvPr>
        </p:nvSpPr>
        <p:spPr>
          <a:xfrm>
            <a:off x="992188" y="768350"/>
            <a:ext cx="5114925" cy="3836988"/>
          </a:xfrm>
          <a:ln/>
        </p:spPr>
      </p:sp>
      <p:sp>
        <p:nvSpPr>
          <p:cNvPr id="523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0E3A98-344B-4A17-8DCB-2525B741350C}" type="slidenum">
              <a:rPr lang="en-GB"/>
              <a:pPr/>
              <a:t>56</a:t>
            </a:fld>
            <a:endParaRPr lang="en-GB"/>
          </a:p>
        </p:txBody>
      </p:sp>
      <p:sp>
        <p:nvSpPr>
          <p:cNvPr id="524290" name="Rectangle 2"/>
          <p:cNvSpPr>
            <a:spLocks noGrp="1" noRot="1" noChangeAspect="1" noChangeArrowheads="1" noTextEdit="1"/>
          </p:cNvSpPr>
          <p:nvPr>
            <p:ph type="sldImg"/>
          </p:nvPr>
        </p:nvSpPr>
        <p:spPr>
          <a:xfrm>
            <a:off x="992188" y="768350"/>
            <a:ext cx="5114925" cy="3836988"/>
          </a:xfrm>
          <a:ln/>
        </p:spPr>
      </p:sp>
      <p:sp>
        <p:nvSpPr>
          <p:cNvPr id="524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57</a:t>
            </a:fld>
            <a:endParaRPr lang="en-GB"/>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6A3F6F-6198-49FA-831E-01B16AF7F5C5}" type="slidenum">
              <a:rPr lang="en-GB"/>
              <a:pPr/>
              <a:t>58</a:t>
            </a:fld>
            <a:endParaRPr lang="en-GB"/>
          </a:p>
        </p:txBody>
      </p:sp>
      <p:sp>
        <p:nvSpPr>
          <p:cNvPr id="525314" name="Rectangle 2"/>
          <p:cNvSpPr>
            <a:spLocks noGrp="1" noRot="1" noChangeAspect="1" noChangeArrowheads="1" noTextEdit="1"/>
          </p:cNvSpPr>
          <p:nvPr>
            <p:ph type="sldImg"/>
          </p:nvPr>
        </p:nvSpPr>
        <p:spPr>
          <a:xfrm>
            <a:off x="992188" y="768350"/>
            <a:ext cx="5114925" cy="3836988"/>
          </a:xfrm>
          <a:ln/>
        </p:spPr>
      </p:sp>
      <p:sp>
        <p:nvSpPr>
          <p:cNvPr id="525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59</a:t>
            </a:fld>
            <a:endParaRPr lang="en-GB"/>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B0B9FCCD-FCDF-4BF4-9B51-6A49A2F251D0}" type="slidenum">
              <a:rPr lang="en-GB"/>
              <a:pPr/>
              <a:t>60</a:t>
            </a:fld>
            <a:endParaRPr lang="en-GB"/>
          </a:p>
        </p:txBody>
      </p:sp>
      <p:sp>
        <p:nvSpPr>
          <p:cNvPr id="90115" name="Rectangle 2"/>
          <p:cNvSpPr>
            <a:spLocks noGrp="1" noRot="1" noChangeAspect="1" noChangeArrowheads="1" noTextEdit="1"/>
          </p:cNvSpPr>
          <p:nvPr>
            <p:ph type="sldImg"/>
          </p:nvPr>
        </p:nvSpPr>
        <p:spPr>
          <a:xfrm>
            <a:off x="992188" y="768350"/>
            <a:ext cx="5116512" cy="3836988"/>
          </a:xfrm>
          <a:ln/>
        </p:spPr>
      </p:sp>
      <p:sp>
        <p:nvSpPr>
          <p:cNvPr id="90116" name="Rectangle 3"/>
          <p:cNvSpPr>
            <a:spLocks noGrp="1" noChangeArrowheads="1"/>
          </p:cNvSpPr>
          <p:nvPr>
            <p:ph type="body" idx="1"/>
          </p:nvPr>
        </p:nvSpPr>
        <p:spPr>
          <a:xfrm>
            <a:off x="947738" y="4860925"/>
            <a:ext cx="5203825" cy="4605338"/>
          </a:xfrm>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5E817774-126D-4D58-A862-46048C8AAF92}" type="slidenum">
              <a:rPr lang="en-GB"/>
              <a:pPr/>
              <a:t>7</a:t>
            </a:fld>
            <a:endParaRPr lang="en-GB"/>
          </a:p>
        </p:txBody>
      </p:sp>
      <p:sp>
        <p:nvSpPr>
          <p:cNvPr id="80899" name="Rectangle 2"/>
          <p:cNvSpPr>
            <a:spLocks noGrp="1" noRot="1" noChangeAspect="1" noChangeArrowheads="1" noTextEdit="1"/>
          </p:cNvSpPr>
          <p:nvPr>
            <p:ph type="sldImg"/>
          </p:nvPr>
        </p:nvSpPr>
        <p:spPr>
          <a:xfrm>
            <a:off x="992188" y="768350"/>
            <a:ext cx="5114925" cy="3836988"/>
          </a:xfrm>
          <a:ln/>
        </p:spPr>
      </p:sp>
      <p:sp>
        <p:nvSpPr>
          <p:cNvPr id="809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E2EAD3B9-27BE-4858-91AF-560C6CBB4120}" type="slidenum">
              <a:rPr lang="en-GB"/>
              <a:pPr/>
              <a:t>61</a:t>
            </a:fld>
            <a:endParaRPr lang="en-GB"/>
          </a:p>
        </p:txBody>
      </p:sp>
      <p:sp>
        <p:nvSpPr>
          <p:cNvPr id="91139" name="Rectangle 2"/>
          <p:cNvSpPr>
            <a:spLocks noGrp="1" noRot="1" noChangeAspect="1" noChangeArrowheads="1" noTextEdit="1"/>
          </p:cNvSpPr>
          <p:nvPr>
            <p:ph type="sldImg"/>
          </p:nvPr>
        </p:nvSpPr>
        <p:spPr>
          <a:xfrm>
            <a:off x="992188" y="768350"/>
            <a:ext cx="5116512" cy="3836988"/>
          </a:xfrm>
          <a:ln/>
        </p:spPr>
      </p:sp>
      <p:sp>
        <p:nvSpPr>
          <p:cNvPr id="91140" name="Rectangle 3"/>
          <p:cNvSpPr>
            <a:spLocks noGrp="1" noChangeArrowheads="1"/>
          </p:cNvSpPr>
          <p:nvPr>
            <p:ph type="body" idx="1"/>
          </p:nvPr>
        </p:nvSpPr>
        <p:spPr>
          <a:xfrm>
            <a:off x="947738" y="4860925"/>
            <a:ext cx="5203825" cy="4605338"/>
          </a:xfrm>
          <a:noFill/>
          <a:ln/>
        </p:spPr>
        <p:txBody>
          <a:bodyPr/>
          <a:lstStyle/>
          <a:p>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62</a:t>
            </a:fld>
            <a:endParaRPr lang="en-GB"/>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D8A26974-2E7B-42C6-83D5-83C9728082D2}" type="slidenum">
              <a:rPr lang="en-GB"/>
              <a:pPr/>
              <a:t>63</a:t>
            </a:fld>
            <a:endParaRPr lang="en-GB"/>
          </a:p>
        </p:txBody>
      </p:sp>
      <p:sp>
        <p:nvSpPr>
          <p:cNvPr id="93187" name="Rectangle 2"/>
          <p:cNvSpPr>
            <a:spLocks noGrp="1" noRot="1" noChangeAspect="1" noChangeArrowheads="1" noTextEdit="1"/>
          </p:cNvSpPr>
          <p:nvPr>
            <p:ph type="sldImg"/>
          </p:nvPr>
        </p:nvSpPr>
        <p:spPr>
          <a:xfrm>
            <a:off x="992188" y="768350"/>
            <a:ext cx="5116512" cy="3836988"/>
          </a:xfrm>
          <a:ln/>
        </p:spPr>
      </p:sp>
      <p:sp>
        <p:nvSpPr>
          <p:cNvPr id="93188" name="Rectangle 3"/>
          <p:cNvSpPr>
            <a:spLocks noGrp="1" noChangeArrowheads="1"/>
          </p:cNvSpPr>
          <p:nvPr>
            <p:ph type="body" idx="1"/>
          </p:nvPr>
        </p:nvSpPr>
        <p:spPr>
          <a:xfrm>
            <a:off x="947738" y="4860925"/>
            <a:ext cx="5203825" cy="4605338"/>
          </a:xfrm>
          <a:noFill/>
          <a:ln/>
        </p:spPr>
        <p:txBody>
          <a:bodyPr/>
          <a:lstStyle/>
          <a:p>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64</a:t>
            </a:fld>
            <a:endParaRPr lang="en-GB"/>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BB9B17-AC28-4B47-9D14-E557A183A0F0}" type="slidenum">
              <a:rPr lang="en-GB" smtClean="0"/>
              <a:pPr/>
              <a:t>65</a:t>
            </a:fld>
            <a:endParaRPr lang="en-GB"/>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977265C1-2719-4C83-AF35-E8AE6E1DE407}" type="slidenum">
              <a:rPr lang="en-GB"/>
              <a:pPr/>
              <a:t>66</a:t>
            </a:fld>
            <a:endParaRPr lang="en-GB"/>
          </a:p>
        </p:txBody>
      </p:sp>
      <p:sp>
        <p:nvSpPr>
          <p:cNvPr id="94211" name="Rectangle 2"/>
          <p:cNvSpPr>
            <a:spLocks noGrp="1" noRot="1" noChangeAspect="1" noChangeArrowheads="1" noTextEdit="1"/>
          </p:cNvSpPr>
          <p:nvPr>
            <p:ph type="sldImg"/>
          </p:nvPr>
        </p:nvSpPr>
        <p:spPr>
          <a:xfrm>
            <a:off x="992188" y="768350"/>
            <a:ext cx="5116512" cy="3836988"/>
          </a:xfrm>
          <a:ln/>
        </p:spPr>
      </p:sp>
      <p:sp>
        <p:nvSpPr>
          <p:cNvPr id="94212" name="Rectangle 3"/>
          <p:cNvSpPr>
            <a:spLocks noGrp="1" noChangeArrowheads="1"/>
          </p:cNvSpPr>
          <p:nvPr>
            <p:ph type="body" idx="1"/>
          </p:nvPr>
        </p:nvSpPr>
        <p:spPr>
          <a:xfrm>
            <a:off x="947738" y="4860925"/>
            <a:ext cx="5203825" cy="4605338"/>
          </a:xfrm>
          <a:noFill/>
          <a:ln/>
        </p:spPr>
        <p:txBody>
          <a:bodyPr/>
          <a:lstStyle/>
          <a:p>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6050489E-5A0A-45C2-A992-AB90EE12D866}" type="slidenum">
              <a:rPr lang="en-GB"/>
              <a:pPr/>
              <a:t>67</a:t>
            </a:fld>
            <a:endParaRPr lang="en-GB"/>
          </a:p>
        </p:txBody>
      </p:sp>
      <p:sp>
        <p:nvSpPr>
          <p:cNvPr id="95235" name="Rectangle 2"/>
          <p:cNvSpPr>
            <a:spLocks noGrp="1" noRot="1" noChangeAspect="1" noChangeArrowheads="1" noTextEdit="1"/>
          </p:cNvSpPr>
          <p:nvPr>
            <p:ph type="sldImg"/>
          </p:nvPr>
        </p:nvSpPr>
        <p:spPr>
          <a:xfrm>
            <a:off x="992188" y="768350"/>
            <a:ext cx="5116512" cy="3836988"/>
          </a:xfrm>
          <a:ln/>
        </p:spPr>
      </p:sp>
      <p:sp>
        <p:nvSpPr>
          <p:cNvPr id="95236" name="Rectangle 3"/>
          <p:cNvSpPr>
            <a:spLocks noGrp="1" noChangeArrowheads="1"/>
          </p:cNvSpPr>
          <p:nvPr>
            <p:ph type="body" idx="1"/>
          </p:nvPr>
        </p:nvSpPr>
        <p:spPr>
          <a:xfrm>
            <a:off x="947738" y="4860925"/>
            <a:ext cx="5203825" cy="4605338"/>
          </a:xfrm>
          <a:noFill/>
          <a:ln/>
        </p:spPr>
        <p:txBody>
          <a:bodyPr/>
          <a:lstStyle/>
          <a:p>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649AB910-0B72-456F-BCDE-836484216665}" type="slidenum">
              <a:rPr lang="en-GB"/>
              <a:pPr/>
              <a:t>68</a:t>
            </a:fld>
            <a:endParaRPr lang="en-GB"/>
          </a:p>
        </p:txBody>
      </p:sp>
      <p:sp>
        <p:nvSpPr>
          <p:cNvPr id="96259" name="Rectangle 2"/>
          <p:cNvSpPr>
            <a:spLocks noGrp="1" noRot="1" noChangeAspect="1" noChangeArrowheads="1" noTextEdit="1"/>
          </p:cNvSpPr>
          <p:nvPr>
            <p:ph type="sldImg"/>
          </p:nvPr>
        </p:nvSpPr>
        <p:spPr>
          <a:xfrm>
            <a:off x="992188" y="768350"/>
            <a:ext cx="5114925" cy="3836988"/>
          </a:xfrm>
          <a:ln/>
        </p:spPr>
      </p:sp>
      <p:sp>
        <p:nvSpPr>
          <p:cNvPr id="962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9A473D01-3E1A-4333-8C9E-82EB4150CE7F}" type="slidenum">
              <a:rPr lang="en-GB"/>
              <a:pPr/>
              <a:t>69</a:t>
            </a:fld>
            <a:endParaRPr lang="en-GB"/>
          </a:p>
        </p:txBody>
      </p:sp>
      <p:sp>
        <p:nvSpPr>
          <p:cNvPr id="97283" name="Rectangle 2"/>
          <p:cNvSpPr>
            <a:spLocks noGrp="1" noRot="1" noChangeAspect="1" noChangeArrowheads="1" noTextEdit="1"/>
          </p:cNvSpPr>
          <p:nvPr>
            <p:ph type="sldImg"/>
          </p:nvPr>
        </p:nvSpPr>
        <p:spPr>
          <a:xfrm>
            <a:off x="992188" y="768350"/>
            <a:ext cx="5114925" cy="3836988"/>
          </a:xfrm>
          <a:ln/>
        </p:spPr>
      </p:sp>
      <p:sp>
        <p:nvSpPr>
          <p:cNvPr id="972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6E726-0DA1-4E35-B929-E1FBF57E4568}" type="slidenum">
              <a:rPr lang="en-GB"/>
              <a:pPr/>
              <a:t>70</a:t>
            </a:fld>
            <a:endParaRPr lang="en-GB"/>
          </a:p>
        </p:txBody>
      </p:sp>
      <p:sp>
        <p:nvSpPr>
          <p:cNvPr id="915458" name="Rectangle 2"/>
          <p:cNvSpPr>
            <a:spLocks noGrp="1" noRot="1" noChangeAspect="1" noChangeArrowheads="1" noTextEdit="1"/>
          </p:cNvSpPr>
          <p:nvPr>
            <p:ph type="sldImg"/>
          </p:nvPr>
        </p:nvSpPr>
        <p:spPr>
          <a:ln/>
        </p:spPr>
      </p:sp>
      <p:sp>
        <p:nvSpPr>
          <p:cNvPr id="915459" name="Rectangle 3"/>
          <p:cNvSpPr>
            <a:spLocks noGrp="1" noChangeArrowheads="1"/>
          </p:cNvSpPr>
          <p:nvPr>
            <p:ph type="body" idx="1"/>
          </p:nvPr>
        </p:nvSpPr>
        <p:spPr>
          <a:xfrm>
            <a:off x="947738" y="4859338"/>
            <a:ext cx="5203825" cy="4606925"/>
          </a:xfrm>
        </p:spPr>
        <p:txBody>
          <a:bodyPr lIns="91426" tIns="45713" rIns="91426" bIns="45713"/>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C3DF54-E4AB-4233-B1B1-310F4F1BBBFF}" type="slidenum">
              <a:rPr lang="en-GB"/>
              <a:pPr/>
              <a:t>8</a:t>
            </a:fld>
            <a:endParaRPr lang="en-GB"/>
          </a:p>
        </p:txBody>
      </p:sp>
      <p:sp>
        <p:nvSpPr>
          <p:cNvPr id="466946" name="Rectangle 2"/>
          <p:cNvSpPr>
            <a:spLocks noGrp="1" noRot="1" noChangeAspect="1" noChangeArrowheads="1" noTextEdit="1"/>
          </p:cNvSpPr>
          <p:nvPr>
            <p:ph type="sldImg"/>
          </p:nvPr>
        </p:nvSpPr>
        <p:spPr>
          <a:xfrm>
            <a:off x="992188" y="768350"/>
            <a:ext cx="5114925" cy="3836988"/>
          </a:xfrm>
          <a:ln/>
        </p:spPr>
      </p:sp>
      <p:sp>
        <p:nvSpPr>
          <p:cNvPr id="466947" name="Rectangle 3"/>
          <p:cNvSpPr>
            <a:spLocks noGrp="1" noChangeArrowheads="1"/>
          </p:cNvSpPr>
          <p:nvPr>
            <p:ph type="body" idx="1"/>
          </p:nvPr>
        </p:nvSpPr>
        <p:spPr>
          <a:xfrm>
            <a:off x="946150" y="4860925"/>
            <a:ext cx="5207000" cy="4605338"/>
          </a:xfrm>
        </p:spPr>
        <p:txBody>
          <a:bodyPr lIns="91416" tIns="45708" rIns="91416" bIns="45708"/>
          <a:lstStyle/>
          <a:p>
            <a:r>
              <a:rPr lang="en-GB"/>
              <a:t>Remember:</a:t>
            </a:r>
          </a:p>
          <a:p>
            <a:pPr lvl="1"/>
            <a:r>
              <a:rPr lang="en-GB"/>
              <a:t>It’s the outer box that is positioned (using left/top styles)</a:t>
            </a:r>
          </a:p>
          <a:p>
            <a:pPr lvl="1"/>
            <a:r>
              <a:rPr lang="en-GB"/>
              <a:t>Margin, border and padding styles allow all four lengths to be set using one statement (usually space-separated as top right bottom left).</a:t>
            </a: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86A526-1641-4106-A62D-B061571D6816}" type="slidenum">
              <a:rPr lang="en-GB"/>
              <a:pPr/>
              <a:t>71</a:t>
            </a:fld>
            <a:endParaRPr lang="en-GB"/>
          </a:p>
        </p:txBody>
      </p:sp>
      <p:sp>
        <p:nvSpPr>
          <p:cNvPr id="992258" name="Rectangle 2"/>
          <p:cNvSpPr>
            <a:spLocks noGrp="1" noRot="1" noChangeAspect="1" noChangeArrowheads="1" noTextEdit="1"/>
          </p:cNvSpPr>
          <p:nvPr>
            <p:ph type="sldImg"/>
          </p:nvPr>
        </p:nvSpPr>
        <p:spPr>
          <a:ln/>
        </p:spPr>
      </p:sp>
      <p:sp>
        <p:nvSpPr>
          <p:cNvPr id="992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Edit the CSS in Firefox (Web Developer</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B2BB9B17-AC28-4B47-9D14-E557A183A0F0}"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Edit the CSS in Firefox (Web Developer</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B2BB9B17-AC28-4B47-9D14-E557A183A0F0}"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BD007A0-2129-485E-BBE4-BFF8B0A5CB5A}" type="datetime5">
              <a:rPr lang="en-GB" smtClean="0"/>
              <a:pPr/>
              <a:t>15-Oct-12</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r>
              <a:rPr lang="en-GB" smtClean="0"/>
              <a:t>CO2013/CO3013</a:t>
            </a:r>
            <a:br>
              <a:rPr lang="en-GB" smtClean="0"/>
            </a:br>
            <a:r>
              <a:rPr lang="en-GB" smtClean="0"/>
              <a:t>Web Technologies</a:t>
            </a:r>
            <a:endParaRPr lang="en-GB" dirty="0">
              <a:latin typeface="Georgia" pitchFamily="18" charset="0"/>
            </a:endParaRPr>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5E428F7-9A4B-4B04-AA6E-5428B250B4A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53365DAA-C367-400B-AF15-F75A236C5B09}"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97A1A28D-1BB3-4E76-B029-63D01970088B}"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ndara"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atin typeface="Calibri" pitchFamily="34" charset="0"/>
              </a:defRPr>
            </a:lvl1pPr>
          </a:lstStyle>
          <a:p>
            <a:endParaRPr lang="en-GB" dirty="0"/>
          </a:p>
        </p:txBody>
      </p:sp>
      <p:sp>
        <p:nvSpPr>
          <p:cNvPr id="5" name="Footer Placeholder 4"/>
          <p:cNvSpPr>
            <a:spLocks noGrp="1"/>
          </p:cNvSpPr>
          <p:nvPr>
            <p:ph type="ftr" sz="quarter" idx="11"/>
          </p:nvPr>
        </p:nvSpPr>
        <p:spPr/>
        <p:txBody>
          <a:bodyPr/>
          <a:lstStyle>
            <a:lvl1pPr>
              <a:defRPr>
                <a:latin typeface="Calibri" pitchFamily="34" charset="0"/>
              </a:defRPr>
            </a:lvl1pPr>
          </a:lstStyle>
          <a:p>
            <a:r>
              <a:rPr lang="en-GB" dirty="0" smtClean="0"/>
              <a:t>CO2013/CO3013</a:t>
            </a:r>
            <a:br>
              <a:rPr lang="en-GB" dirty="0" smtClean="0"/>
            </a:br>
            <a:r>
              <a:rPr lang="en-GB" dirty="0" smtClean="0"/>
              <a:t>Web Technologies</a:t>
            </a:r>
            <a:endParaRPr lang="en-GB" dirty="0"/>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3960CD06-5368-4716-AEDA-6B56AB79EF03}"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endParaRPr lang="en-GB"/>
          </a:p>
        </p:txBody>
      </p:sp>
      <p:sp>
        <p:nvSpPr>
          <p:cNvPr id="5" name="Footer Placeholder 4"/>
          <p:cNvSpPr>
            <a:spLocks noGrp="1"/>
          </p:cNvSpPr>
          <p:nvPr>
            <p:ph type="ftr" sz="quarter" idx="11"/>
          </p:nvPr>
        </p:nvSpPr>
        <p:spPr>
          <a:xfrm>
            <a:off x="457200" y="6480969"/>
            <a:ext cx="4260056" cy="300831"/>
          </a:xfrm>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99C8D794-CB87-4C17-A147-966EAC152536}"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endParaRPr lang="en-GB"/>
          </a:p>
        </p:txBody>
      </p:sp>
      <p:sp>
        <p:nvSpPr>
          <p:cNvPr id="5" name="Footer Placeholder 4"/>
          <p:cNvSpPr>
            <a:spLocks noGrp="1"/>
          </p:cNvSpPr>
          <p:nvPr>
            <p:ph type="ftr" sz="quarter" idx="11"/>
          </p:nvPr>
        </p:nvSpPr>
        <p:spPr>
          <a:xfrm>
            <a:off x="2619376" y="6480969"/>
            <a:ext cx="4260056" cy="300831"/>
          </a:xfrm>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6" name="Slide Number Placeholder 5"/>
          <p:cNvSpPr>
            <a:spLocks noGrp="1"/>
          </p:cNvSpPr>
          <p:nvPr>
            <p:ph type="sldNum" sz="quarter" idx="12"/>
          </p:nvPr>
        </p:nvSpPr>
        <p:spPr>
          <a:xfrm>
            <a:off x="8451056" y="809624"/>
            <a:ext cx="502920" cy="300831"/>
          </a:xfrm>
        </p:spPr>
        <p:txBody>
          <a:bodyPr/>
          <a:lstStyle/>
          <a:p>
            <a:fld id="{F9A5320E-3EE3-449B-8D64-90C9DF04BB94}" type="slidenum">
              <a:rPr lang="en-GB" smtClean="0"/>
              <a:pPr/>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endParaRPr lang="en-GB"/>
          </a:p>
        </p:txBody>
      </p:sp>
      <p:sp>
        <p:nvSpPr>
          <p:cNvPr id="6" name="Footer Placeholder 5"/>
          <p:cNvSpPr>
            <a:spLocks noGrp="1"/>
          </p:cNvSpPr>
          <p:nvPr>
            <p:ph type="ftr" sz="quarter" idx="11"/>
          </p:nvPr>
        </p:nvSpPr>
        <p:spPr>
          <a:xfrm>
            <a:off x="457200" y="6480969"/>
            <a:ext cx="4260056" cy="301752"/>
          </a:xfrm>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7" name="Slide Number Placeholder 6"/>
          <p:cNvSpPr>
            <a:spLocks noGrp="1"/>
          </p:cNvSpPr>
          <p:nvPr>
            <p:ph type="sldNum" sz="quarter" idx="12"/>
          </p:nvPr>
        </p:nvSpPr>
        <p:spPr>
          <a:xfrm>
            <a:off x="7589520" y="6480969"/>
            <a:ext cx="502920" cy="301752"/>
          </a:xfrm>
        </p:spPr>
        <p:txBody>
          <a:bodyPr/>
          <a:lstStyle/>
          <a:p>
            <a:fld id="{2C3C01DF-B228-4369-9293-0C9092552482}"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endParaRPr lang="en-GB"/>
          </a:p>
        </p:txBody>
      </p:sp>
      <p:sp>
        <p:nvSpPr>
          <p:cNvPr id="8" name="Footer Placeholder 7"/>
          <p:cNvSpPr>
            <a:spLocks noGrp="1"/>
          </p:cNvSpPr>
          <p:nvPr>
            <p:ph type="ftr" sz="quarter" idx="11"/>
          </p:nvPr>
        </p:nvSpPr>
        <p:spPr>
          <a:xfrm>
            <a:off x="457200" y="6480969"/>
            <a:ext cx="4261104" cy="301752"/>
          </a:xfrm>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0E590732-75E5-4028-819E-43493159BBFC}"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5" name="Slide Number Placeholder 4"/>
          <p:cNvSpPr>
            <a:spLocks noGrp="1"/>
          </p:cNvSpPr>
          <p:nvPr>
            <p:ph type="sldNum" sz="quarter" idx="12"/>
          </p:nvPr>
        </p:nvSpPr>
        <p:spPr/>
        <p:txBody>
          <a:bodyPr/>
          <a:lstStyle/>
          <a:p>
            <a:fld id="{FCE7A3D4-187A-4632-8328-26E323ADC905}"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endParaRPr lang="en-GB"/>
          </a:p>
        </p:txBody>
      </p:sp>
      <p:sp>
        <p:nvSpPr>
          <p:cNvPr id="3" name="Footer Placeholder 2"/>
          <p:cNvSpPr>
            <a:spLocks noGrp="1"/>
          </p:cNvSpPr>
          <p:nvPr>
            <p:ph type="ftr" sz="quarter" idx="11"/>
          </p:nvPr>
        </p:nvSpPr>
        <p:spPr>
          <a:xfrm>
            <a:off x="457200" y="6481890"/>
            <a:ext cx="4260056" cy="300831"/>
          </a:xfrm>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4" name="Slide Number Placeholder 3"/>
          <p:cNvSpPr>
            <a:spLocks noGrp="1"/>
          </p:cNvSpPr>
          <p:nvPr>
            <p:ph type="sldNum" sz="quarter" idx="12"/>
          </p:nvPr>
        </p:nvSpPr>
        <p:spPr>
          <a:xfrm>
            <a:off x="7589520" y="6480969"/>
            <a:ext cx="502920" cy="301752"/>
          </a:xfrm>
        </p:spPr>
        <p:txBody>
          <a:bodyPr/>
          <a:lstStyle/>
          <a:p>
            <a:fld id="{4D4301B3-9DD5-43D6-8D55-9937AC25216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r>
              <a:rPr lang="en-GB" smtClean="0"/>
              <a:t>CO2013/CO3013</a:t>
            </a:r>
            <a:br>
              <a:rPr lang="en-GB" smtClean="0"/>
            </a:br>
            <a:r>
              <a:rPr lang="en-GB" smtClean="0"/>
              <a:t>Web Technologies</a:t>
            </a:r>
            <a:endParaRPr lang="en-GB" dirty="0">
              <a:latin typeface="Georgia" pitchFamily="18" charset="0"/>
            </a:endParaRPr>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24B2F087-7ADB-4208-ADA5-C238CD5A4FAA}"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r>
              <a:rPr lang="en-GB" smtClean="0"/>
              <a:t>CO2013/CO3013</a:t>
            </a:r>
            <a:br>
              <a:rPr lang="en-GB" smtClean="0"/>
            </a:br>
            <a:r>
              <a:rPr lang="en-GB" smtClean="0"/>
              <a:t>Web Technologies</a:t>
            </a:r>
            <a:endParaRPr lang="en-GB" dirty="0">
              <a:latin typeface="Georgia" pitchFamily="18" charset="0"/>
            </a:endParaRPr>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69196232-ACB8-465C-BD6F-3B09A0F7FE11}"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endParaRPr lang="en-GB"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en-GB" smtClean="0"/>
              <a:t>CO2013/CO3013</a:t>
            </a:r>
            <a:br>
              <a:rPr lang="en-GB" smtClean="0"/>
            </a:br>
            <a:r>
              <a:rPr lang="en-GB" smtClean="0"/>
              <a:t>Web Technologies</a:t>
            </a:r>
            <a:endParaRPr lang="en-GB"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960CD06-5368-4716-AEDA-6B56AB79EF03}" type="slidenum">
              <a:rPr lang="en-GB" smtClean="0"/>
              <a:pPr/>
              <a:t>‹#›</a:t>
            </a:fld>
            <a:endParaRPr lang="en-GB" dirty="0"/>
          </a:p>
        </p:txBody>
      </p:sp>
    </p:spTree>
  </p:cSld>
  <p:clrMap bg1="dk1" tx1="lt1" bg2="dk2"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9"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3">
                                            <p:bg/>
                                          </p:spTgt>
                                        </p:tgtEl>
                                        <p:attrNameLst>
                                          <p:attrName>style.visibility</p:attrName>
                                        </p:attrNameLst>
                                      </p:cBhvr>
                                      <p:to>
                                        <p:strVal val="visible"/>
                                      </p:to>
                                    </p:set>
                                    <p:animEffect transition="in" filter="wipe(up)">
                                      <p:cBhvr>
                                        <p:cTn id="11" dur="500"/>
                                        <p:tgtEl>
                                          <p:spTgt spid="13">
                                            <p:bg/>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3">
                                            <p:txEl>
                                              <p:pRg st="0" end="0"/>
                                            </p:txEl>
                                          </p:spTgt>
                                        </p:tgtEl>
                                        <p:attrNameLst>
                                          <p:attrName>style.visibility</p:attrName>
                                        </p:attrNameLst>
                                      </p:cBhvr>
                                      <p:to>
                                        <p:strVal val="visible"/>
                                      </p:to>
                                    </p:set>
                                    <p:animEffect transition="in" filter="wipe(up)">
                                      <p:cBhvr>
                                        <p:cTn id="16" dur="500"/>
                                        <p:tgtEl>
                                          <p:spTgt spid="13">
                                            <p:txEl>
                                              <p:pRg st="0" end="0"/>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3">
                                            <p:txEl>
                                              <p:pRg st="1" end="1"/>
                                            </p:txEl>
                                          </p:spTgt>
                                        </p:tgtEl>
                                        <p:attrNameLst>
                                          <p:attrName>style.visibility</p:attrName>
                                        </p:attrNameLst>
                                      </p:cBhvr>
                                      <p:to>
                                        <p:strVal val="visible"/>
                                      </p:to>
                                    </p:set>
                                    <p:animEffect transition="in" filter="wipe(up)">
                                      <p:cBhvr>
                                        <p:cTn id="19" dur="500"/>
                                        <p:tgtEl>
                                          <p:spTgt spid="13">
                                            <p:txEl>
                                              <p:pRg st="1" end="1"/>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wipe(up)">
                                      <p:cBhvr>
                                        <p:cTn id="22" dur="500"/>
                                        <p:tgtEl>
                                          <p:spTgt spid="13">
                                            <p:txEl>
                                              <p:pRg st="2" end="2"/>
                                            </p:txEl>
                                          </p:spTgt>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13">
                                            <p:txEl>
                                              <p:pRg st="3" end="3"/>
                                            </p:txEl>
                                          </p:spTgt>
                                        </p:tgtEl>
                                        <p:attrNameLst>
                                          <p:attrName>style.visibility</p:attrName>
                                        </p:attrNameLst>
                                      </p:cBhvr>
                                      <p:to>
                                        <p:strVal val="visible"/>
                                      </p:to>
                                    </p:set>
                                    <p:animEffect transition="in" filter="wipe(up)">
                                      <p:cBhvr>
                                        <p:cTn id="25" dur="500"/>
                                        <p:tgtEl>
                                          <p:spTgt spid="13">
                                            <p:txEl>
                                              <p:pRg st="3" end="3"/>
                                            </p:txEl>
                                          </p:spTgt>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13">
                                            <p:txEl>
                                              <p:pRg st="4" end="4"/>
                                            </p:txEl>
                                          </p:spTgt>
                                        </p:tgtEl>
                                        <p:attrNameLst>
                                          <p:attrName>style.visibility</p:attrName>
                                        </p:attrNameLst>
                                      </p:cBhvr>
                                      <p:to>
                                        <p:strVal val="visible"/>
                                      </p:to>
                                    </p:set>
                                    <p:animEffect transition="in" filter="wipe(up)">
                                      <p:cBhvr>
                                        <p:cTn id="28"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3" grpId="0" build="p"/>
    </p:bldLst>
  </p:timing>
  <p:hf hd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hyperlink" Target="http://staffnet.kingston.ac.uk/~ku13043/test/2coltemplate.html" TargetMode="External"/><Relationship Id="rId2" Type="http://schemas.openxmlformats.org/officeDocument/2006/relationships/tags" Target="../tags/tag11.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notesSlide" Target="../notesSlides/notesSlide9.xml"/><Relationship Id="rId4"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13.xml"/><Relationship Id="rId6" Type="http://schemas.openxmlformats.org/officeDocument/2006/relationships/image" Target="../media/image11.png"/><Relationship Id="rId5" Type="http://schemas.openxmlformats.org/officeDocument/2006/relationships/image" Target="../media/image8.png"/><Relationship Id="rId4" Type="http://schemas.openxmlformats.org/officeDocument/2006/relationships/hyperlink" Target="http://staffnet.kingston.ac.uk/~ku13043/test/2coltemplate.html"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14.xml"/><Relationship Id="rId6" Type="http://schemas.openxmlformats.org/officeDocument/2006/relationships/image" Target="../media/image12.png"/><Relationship Id="rId5" Type="http://schemas.openxmlformats.org/officeDocument/2006/relationships/image" Target="../media/image8.png"/><Relationship Id="rId4" Type="http://schemas.openxmlformats.org/officeDocument/2006/relationships/hyperlink" Target="http://staffnet.kingston.ac.uk/~ku13043/test/2coltemplate.html"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hyperlink" Target="http://tantek.com/CSS/Examples/boxmodelhack.html"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taffnet.kingston.ac.uk/~ku13043/WebTech/modq.php?type=application/xml" TargetMode="External"/><Relationship Id="rId3" Type="http://schemas.openxmlformats.org/officeDocument/2006/relationships/notesSlide" Target="../notesSlides/notesSlide13.xml"/><Relationship Id="rId7" Type="http://schemas.openxmlformats.org/officeDocument/2006/relationships/hyperlink" Target="http://staffnet.kingston.ac.uk/~ku13043/WebTech/modq.php?type=text/html" TargetMode="External"/><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hyperlink" Target="http://diveintohtml5.info/past.html" TargetMode="External"/><Relationship Id="rId5" Type="http://schemas.openxmlformats.org/officeDocument/2006/relationships/hyperlink" Target="http://www.mozilla.org/" TargetMode="External"/><Relationship Id="rId10" Type="http://schemas.openxmlformats.org/officeDocument/2006/relationships/hyperlink" Target="http://www.hixie.ch/advocacy/xhtml" TargetMode="External"/><Relationship Id="rId4" Type="http://schemas.openxmlformats.org/officeDocument/2006/relationships/hyperlink" Target="http://www.opera.com/" TargetMode="External"/><Relationship Id="rId9" Type="http://schemas.openxmlformats.org/officeDocument/2006/relationships/hyperlink" Target="http://staffnet.kingston.ac.uk/~ku13043/WebTech/modq.php?type=application/xhtml+xml"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hyperlink" Target="http://msdn.microsoft.com/library/default.asp?url=/library/en-us/dnie60/html/cssenhancements.asp" TargetMode="External"/><Relationship Id="rId4" Type="http://schemas.openxmlformats.org/officeDocument/2006/relationships/hyperlink" Target="http://www.uiconf.com/8/articles/holzschlag_meyer_article.html" TargetMode="External"/></Relationships>
</file>

<file path=ppt/slides/_rels/slide16.xml.rels><?xml version="1.0" encoding="UTF-8" standalone="yes"?>
<Relationships xmlns="http://schemas.openxmlformats.org/package/2006/relationships"><Relationship Id="rId3" Type="http://schemas.openxmlformats.org/officeDocument/2006/relationships/tags" Target="../tags/tag19.xml"/><Relationship Id="rId7" Type="http://schemas.openxmlformats.org/officeDocument/2006/relationships/oleObject" Target="../embeddings/oleObject3.bin"/><Relationship Id="rId2" Type="http://schemas.openxmlformats.org/officeDocument/2006/relationships/tags" Target="../tags/tag18.xml"/><Relationship Id="rId1" Type="http://schemas.openxmlformats.org/officeDocument/2006/relationships/vmlDrawing" Target="../drawings/vmlDrawing3.vml"/><Relationship Id="rId6" Type="http://schemas.openxmlformats.org/officeDocument/2006/relationships/hyperlink" Target="file:///C:\Program%20Files\ppvote\vote.exe%201to5progress.ppv,Display" TargetMode="External"/><Relationship Id="rId5" Type="http://schemas.openxmlformats.org/officeDocument/2006/relationships/notesSlide" Target="../notesSlides/notesSlide15.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1.xml"/><Relationship Id="rId5" Type="http://schemas.openxmlformats.org/officeDocument/2006/relationships/hyperlink" Target="http://www.ecma-international.org/publications/standards/Ecma-262.htm" TargetMode="External"/><Relationship Id="rId4" Type="http://schemas.openxmlformats.org/officeDocument/2006/relationships/hyperlink" Target="http://www.ecma-international.org/"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3" Type="http://schemas.openxmlformats.org/officeDocument/2006/relationships/hyperlink" Target="mailto:sss@kingston.ac.u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hyperlink" Target="http://jsfiddle.net/k3TSN/" TargetMode="External"/><Relationship Id="rId4" Type="http://schemas.openxmlformats.org/officeDocument/2006/relationships/hyperlink" Target="http://lms.kingston.ac.uk/bbcswebdav/courses/CO2013-A_SEM1/Examples/JS_hello-world.htm"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7.xml"/><Relationship Id="rId5" Type="http://schemas.openxmlformats.org/officeDocument/2006/relationships/hyperlink" Target="http://www.w3.org/MarkUp/html3/latin1.html" TargetMode="External"/><Relationship Id="rId4" Type="http://schemas.openxmlformats.org/officeDocument/2006/relationships/hyperlink" Target="http://www.unicode.org/ucd/" TargetMode="Externa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6.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oleObject" Target="../embeddings/oleObject4.bin"/><Relationship Id="rId2" Type="http://schemas.openxmlformats.org/officeDocument/2006/relationships/tags" Target="../tags/tag29.xml"/><Relationship Id="rId1" Type="http://schemas.openxmlformats.org/officeDocument/2006/relationships/vmlDrawing" Target="../drawings/vmlDrawing4.vml"/><Relationship Id="rId6" Type="http://schemas.openxmlformats.org/officeDocument/2006/relationships/notesSlide" Target="../notesSlides/notesSlide25.xml"/><Relationship Id="rId5" Type="http://schemas.openxmlformats.org/officeDocument/2006/relationships/slideLayout" Target="../slideLayouts/slideLayout12.xml"/><Relationship Id="rId4" Type="http://schemas.openxmlformats.org/officeDocument/2006/relationships/tags" Target="../tags/tag3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image" Target="../media/image16.png"/><Relationship Id="rId4"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39.xml"/><Relationship Id="rId4" Type="http://schemas.openxmlformats.org/officeDocument/2006/relationships/hyperlink" Target="http://lms.kingston.ac.uk/bbcswebdav/courses/CO2013-A_SEM1/Examples/ex1-JS.htm" TargetMode="Externa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xml.rels><?xml version="1.0" encoding="UTF-8" standalone="yes"?>
<Relationships xmlns="http://schemas.openxmlformats.org/package/2006/relationships"><Relationship Id="rId8" Type="http://schemas.openxmlformats.org/officeDocument/2006/relationships/hyperlink" Target="http://www.peachpit.com/store/product.aspx?isbn=0321602676" TargetMode="External"/><Relationship Id="rId3" Type="http://schemas.openxmlformats.org/officeDocument/2006/relationships/notesSlide" Target="../notesSlides/notesSlide3.xml"/><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6.jpe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5.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oleObject" Target="../embeddings/oleObject1.bin"/><Relationship Id="rId2" Type="http://schemas.openxmlformats.org/officeDocument/2006/relationships/tags" Target="../tags/tag5.xml"/><Relationship Id="rId1" Type="http://schemas.openxmlformats.org/officeDocument/2006/relationships/vmlDrawing" Target="../drawings/vmlDrawing1.vml"/><Relationship Id="rId6" Type="http://schemas.openxmlformats.org/officeDocument/2006/relationships/hyperlink" Target="file:///C:\Program%20Files\ppvote\vote.exe%20reading%20progress.ppv,Display" TargetMode="Externa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tags" Target="../tags/tag58.xml"/><Relationship Id="rId4" Type="http://schemas.openxmlformats.org/officeDocument/2006/relationships/hyperlink" Target="http://lms.kingston.ac.uk/bbcswebdav/courses/CO2013-A_SEM1/Examples/ex2-JS.htm" TargetMode="Externa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3.xml"/><Relationship Id="rId1" Type="http://schemas.openxmlformats.org/officeDocument/2006/relationships/tags" Target="../tags/tag59.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tags" Target="../tags/tag61.xml"/><Relationship Id="rId4" Type="http://schemas.openxmlformats.org/officeDocument/2006/relationships/hyperlink" Target="http://lms.kingston.ac.uk/bbcswebdav/courses/CO2013-A_SEM1/Examples/chess1.htm" TargetMode="Externa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tags" Target="../tags/tag62.xml"/><Relationship Id="rId4" Type="http://schemas.openxmlformats.org/officeDocument/2006/relationships/hyperlink" Target="http://blueprint.intereactive.net/php-ternary-operator/" TargetMode="Externa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3.xml"/><Relationship Id="rId1" Type="http://schemas.openxmlformats.org/officeDocument/2006/relationships/tags" Target="../tags/tag64.xml"/></Relationships>
</file>

<file path=ppt/slides/_rels/slide6.xml.rels><?xml version="1.0" encoding="UTF-8" standalone="yes"?>
<Relationships xmlns="http://schemas.openxmlformats.org/package/2006/relationships"><Relationship Id="rId8" Type="http://schemas.openxmlformats.org/officeDocument/2006/relationships/hyperlink" Target="http://www.peachpit.com/store/product.aspx?isbn=0321602676" TargetMode="External"/><Relationship Id="rId3" Type="http://schemas.openxmlformats.org/officeDocument/2006/relationships/notesSlide" Target="../notesSlides/notesSlide5.xml"/><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6.jpeg"/></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xml"/><Relationship Id="rId1" Type="http://schemas.openxmlformats.org/officeDocument/2006/relationships/tags" Target="../tags/tag65.xml"/><Relationship Id="rId4" Type="http://schemas.openxmlformats.org/officeDocument/2006/relationships/hyperlink" Target="http://lms.kingston.ac.uk/bbcswebdav/courses/CO2013-A_SEM1/Examples/ex3a-JS.htm" TargetMode="Externa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tags" Target="../tags/tag66.xml"/><Relationship Id="rId4" Type="http://schemas.openxmlformats.org/officeDocument/2006/relationships/hyperlink" Target="http://lms.kingston.ac.uk/bbcswebdav/courses/CO2013-A_SEM1/Examples/ex4-JS.htm" TargetMode="External"/></Relationships>
</file>

<file path=ppt/slides/_rels/slide62.xml.rels><?xml version="1.0" encoding="UTF-8" standalone="yes"?>
<Relationships xmlns="http://schemas.openxmlformats.org/package/2006/relationships"><Relationship Id="rId3" Type="http://schemas.openxmlformats.org/officeDocument/2006/relationships/tags" Target="../tags/tag68.xml"/><Relationship Id="rId7" Type="http://schemas.openxmlformats.org/officeDocument/2006/relationships/oleObject" Target="../embeddings/oleObject6.bin"/><Relationship Id="rId2" Type="http://schemas.openxmlformats.org/officeDocument/2006/relationships/tags" Target="../tags/tag67.xml"/><Relationship Id="rId1" Type="http://schemas.openxmlformats.org/officeDocument/2006/relationships/vmlDrawing" Target="../drawings/vmlDrawing6.vml"/><Relationship Id="rId6" Type="http://schemas.openxmlformats.org/officeDocument/2006/relationships/notesSlide" Target="../notesSlides/notesSlide61.xml"/><Relationship Id="rId5" Type="http://schemas.openxmlformats.org/officeDocument/2006/relationships/slideLayout" Target="../slideLayouts/slideLayout12.xml"/><Relationship Id="rId4" Type="http://schemas.openxmlformats.org/officeDocument/2006/relationships/tags" Target="../tags/tag69.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2.xml"/><Relationship Id="rId1" Type="http://schemas.openxmlformats.org/officeDocument/2006/relationships/tags" Target="../tags/tag70.xml"/><Relationship Id="rId4" Type="http://schemas.openxmlformats.org/officeDocument/2006/relationships/hyperlink" Target="http://staff.kingston.ac.uk/personal/ku13043/Teaching/WebTech/examples/ex5-JS.htm" TargetMode="Externa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12.xml"/><Relationship Id="rId1" Type="http://schemas.openxmlformats.org/officeDocument/2006/relationships/tags" Target="../tags/tag71.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3.xml"/><Relationship Id="rId1" Type="http://schemas.openxmlformats.org/officeDocument/2006/relationships/tags" Target="../tags/tag72.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2.xml"/><Relationship Id="rId1" Type="http://schemas.openxmlformats.org/officeDocument/2006/relationships/tags" Target="../tags/tag75.xml"/><Relationship Id="rId4" Type="http://schemas.openxmlformats.org/officeDocument/2006/relationships/hyperlink" Target="http://lms.kingston.ac.uk/bbcswebdav/courses/CO2013-A_SEM1/Examples/while-do1.htm" TargetMode="Externa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2.xml"/><Relationship Id="rId1" Type="http://schemas.openxmlformats.org/officeDocument/2006/relationships/tags" Target="../tags/tag76.xml"/><Relationship Id="rId4" Type="http://schemas.openxmlformats.org/officeDocument/2006/relationships/hyperlink" Target="http://lms.kingston.ac.uk/bbcswebdav/courses/CO2013-A_SEM1/Examples/while-do2.htm"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0.xml.rels><?xml version="1.0" encoding="UTF-8" standalone="yes"?>
<Relationships xmlns="http://schemas.openxmlformats.org/package/2006/relationships"><Relationship Id="rId8" Type="http://schemas.openxmlformats.org/officeDocument/2006/relationships/hyperlink" Target="http://www.peachpit.com/store/product.aspx?isbn=0321602676" TargetMode="External"/><Relationship Id="rId3" Type="http://schemas.openxmlformats.org/officeDocument/2006/relationships/notesSlide" Target="../notesSlides/notesSlide69.xml"/><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7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6.jpeg"/></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8.xml.rels><?xml version="1.0" encoding="UTF-8" standalone="yes"?>
<Relationships xmlns="http://schemas.openxmlformats.org/package/2006/relationships"><Relationship Id="rId8" Type="http://schemas.openxmlformats.org/officeDocument/2006/relationships/hyperlink" Target="http://staffnet.kingston.ac.uk/~ku13043/test/posfixed.html" TargetMode="External"/><Relationship Id="rId3" Type="http://schemas.openxmlformats.org/officeDocument/2006/relationships/notesSlide" Target="../notesSlides/notesSlide7.xml"/><Relationship Id="rId7" Type="http://schemas.openxmlformats.org/officeDocument/2006/relationships/hyperlink" Target="http://lms.kingston.ac.uk/bbcswebdav/courses/CO2013-A_SEM1/Examples/position-ex4.html" TargetMode="Externa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hyperlink" Target="http://lms.kingston.ac.uk/bbcswebdav/courses/CO2013-A_SEM1/Examples/position-ex3.html" TargetMode="External"/><Relationship Id="rId5" Type="http://schemas.openxmlformats.org/officeDocument/2006/relationships/hyperlink" Target="http://lms.kingston.ac.uk/bbcswebdav/courses/CO2013-A_SEM1/Examples/position-ex2.html" TargetMode="External"/><Relationship Id="rId4" Type="http://schemas.openxmlformats.org/officeDocument/2006/relationships/hyperlink" Target="http://lms.kingston.ac.uk/bbcswebdav/courses/CO2013-A_SEM1/Examples/position-ex1.html"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10.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hyperlink" Target="http://staffnet.kingston.ac.uk/~ku13043/test/2coltemplate.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ln/>
        </p:spPr>
        <p:txBody>
          <a:bodyPr/>
          <a:lstStyle/>
          <a:p>
            <a:r>
              <a:rPr lang="en-GB" sz="4000" dirty="0" smtClean="0"/>
              <a:t>CO2013/CO3013</a:t>
            </a:r>
            <a:endParaRPr lang="en-GB" dirty="0"/>
          </a:p>
        </p:txBody>
      </p:sp>
      <p:sp>
        <p:nvSpPr>
          <p:cNvPr id="2051" name="Rectangle 3"/>
          <p:cNvSpPr>
            <a:spLocks noGrp="1" noChangeArrowheads="1"/>
          </p:cNvSpPr>
          <p:nvPr>
            <p:ph type="subTitle" idx="1"/>
          </p:nvPr>
        </p:nvSpPr>
        <p:spPr>
          <a:xfrm>
            <a:off x="685800" y="2438400"/>
            <a:ext cx="7772400" cy="3200400"/>
          </a:xfrm>
          <a:ln/>
        </p:spPr>
        <p:txBody>
          <a:bodyPr/>
          <a:lstStyle/>
          <a:p>
            <a:pPr>
              <a:lnSpc>
                <a:spcPct val="130000"/>
              </a:lnSpc>
            </a:pPr>
            <a:r>
              <a:rPr lang="en-GB" sz="4800" u="sng" dirty="0">
                <a:latin typeface="Arial Black" pitchFamily="34" charset="0"/>
              </a:rPr>
              <a:t>Web Technologies</a:t>
            </a:r>
            <a:br>
              <a:rPr lang="en-GB" sz="4800" u="sng" dirty="0">
                <a:latin typeface="Arial Black" pitchFamily="34" charset="0"/>
              </a:rPr>
            </a:br>
            <a:r>
              <a:rPr lang="en-GB" sz="4800" u="sng" dirty="0">
                <a:solidFill>
                  <a:schemeClr val="hlink"/>
                </a:solidFill>
                <a:latin typeface="Arial Black" pitchFamily="34" charset="0"/>
              </a:rPr>
              <a:t>Week </a:t>
            </a:r>
            <a:r>
              <a:rPr lang="en-GB" sz="4800" u="sng" dirty="0" smtClean="0">
                <a:solidFill>
                  <a:schemeClr val="hlink"/>
                </a:solidFill>
                <a:latin typeface="Arial Black" pitchFamily="34" charset="0"/>
              </a:rPr>
              <a:t>4</a:t>
            </a:r>
            <a:endParaRPr lang="en-GB" sz="4800" u="sng" dirty="0">
              <a:solidFill>
                <a:schemeClr val="hlink"/>
              </a:solidFill>
              <a:latin typeface="Arial Black" pitchFamily="34" charset="0"/>
            </a:endParaRPr>
          </a:p>
        </p:txBody>
      </p:sp>
      <p:sp>
        <p:nvSpPr>
          <p:cNvPr id="4" name="Rectangle 1028"/>
          <p:cNvSpPr>
            <a:spLocks noGrp="1" noChangeArrowheads="1"/>
          </p:cNvSpPr>
          <p:nvPr>
            <p:ph type="dt" sz="half" idx="10"/>
          </p:nvPr>
        </p:nvSpPr>
        <p:spPr/>
        <p:txBody>
          <a:bodyPr/>
          <a:lstStyle/>
          <a:p>
            <a:fld id="{1BD007A0-2129-485E-BBE4-BFF8B0A5CB5A}" type="datetime5">
              <a:rPr lang="en-GB"/>
              <a:pPr/>
              <a:t>15-Oct-12</a:t>
            </a:fld>
            <a:endParaRPr lang="en-GB">
              <a:latin typeface="Times New Roman" pitchFamily="18" charset="0"/>
            </a:endParaRPr>
          </a:p>
        </p:txBody>
      </p:sp>
      <p:sp>
        <p:nvSpPr>
          <p:cNvPr id="5" name="Rectangle 1029"/>
          <p:cNvSpPr>
            <a:spLocks noGrp="1" noChangeArrowheads="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Rectangle 1030"/>
          <p:cNvSpPr>
            <a:spLocks noGrp="1" noChangeArrowheads="1"/>
          </p:cNvSpPr>
          <p:nvPr>
            <p:ph type="sldNum" sz="quarter" idx="12"/>
          </p:nvPr>
        </p:nvSpPr>
        <p:spPr/>
        <p:txBody>
          <a:bodyPr/>
          <a:lstStyle/>
          <a:p>
            <a:fld id="{139A4E87-14CB-4341-991D-CFEFEDFA87EF}" type="slidenum">
              <a:rPr lang="en-GB"/>
              <a:pPr/>
              <a:t>1</a:t>
            </a:fld>
            <a:endParaRPr lang="en-GB"/>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399032"/>
          </a:xfrm>
        </p:spPr>
        <p:txBody>
          <a:bodyPr/>
          <a:lstStyle/>
          <a:p>
            <a:pPr marL="0"/>
            <a:r>
              <a:rPr lang="en-GB" i="1" dirty="0" smtClean="0"/>
              <a:t>E.g.</a:t>
            </a:r>
            <a:r>
              <a:rPr lang="en-GB" dirty="0" smtClean="0"/>
              <a:t> 2 columns next to each-other?</a:t>
            </a:r>
            <a:endParaRPr lang="en-GB" i="1" dirty="0"/>
          </a:p>
        </p:txBody>
      </p:sp>
      <p:sp>
        <p:nvSpPr>
          <p:cNvPr id="4" name="Footer Placeholder 3"/>
          <p:cNvSpPr>
            <a:spLocks noGrp="1"/>
          </p:cNvSpPr>
          <p:nvPr>
            <p:ph type="ftr" sz="quarter" idx="11"/>
          </p:nvPr>
        </p:nvSpPr>
        <p:spPr/>
        <p:txBody>
          <a:bodyPr/>
          <a:lstStyle/>
          <a:p>
            <a:r>
              <a:rPr lang="en-GB" dirty="0" smtClean="0"/>
              <a:t>CO2013/CO3013</a:t>
            </a:r>
            <a:br>
              <a:rPr lang="en-GB" dirty="0" smtClean="0"/>
            </a:br>
            <a:r>
              <a:rPr lang="en-GB" dirty="0" smtClean="0"/>
              <a:t>Web Technologies</a:t>
            </a:r>
            <a:endParaRPr lang="en-GB" dirty="0"/>
          </a:p>
        </p:txBody>
      </p:sp>
      <p:sp>
        <p:nvSpPr>
          <p:cNvPr id="5" name="Slide Number Placeholder 4"/>
          <p:cNvSpPr>
            <a:spLocks noGrp="1"/>
          </p:cNvSpPr>
          <p:nvPr>
            <p:ph type="sldNum" sz="quarter" idx="12"/>
          </p:nvPr>
        </p:nvSpPr>
        <p:spPr/>
        <p:txBody>
          <a:bodyPr/>
          <a:lstStyle/>
          <a:p>
            <a:fld id="{3960CD06-5368-4716-AEDA-6B56AB79EF03}" type="slidenum">
              <a:rPr lang="en-GB" smtClean="0"/>
              <a:pPr/>
              <a:t>10</a:t>
            </a:fld>
            <a:endParaRPr lang="en-GB" dirty="0"/>
          </a:p>
        </p:txBody>
      </p:sp>
      <p:graphicFrame>
        <p:nvGraphicFramePr>
          <p:cNvPr id="6" name="TPChart"/>
          <p:cNvGraphicFramePr>
            <a:graphicFrameLocks noChangeAspect="1"/>
          </p:cNvGraphicFramePr>
          <p:nvPr/>
        </p:nvGraphicFramePr>
        <p:xfrm>
          <a:off x="127000" y="1473200"/>
          <a:ext cx="9144000" cy="3238500"/>
        </p:xfrm>
        <a:graphic>
          <a:graphicData uri="http://schemas.openxmlformats.org/presentationml/2006/ole">
            <p:oleObj spid="_x0000_s1466370" name="Chart" r:id="rId6" imgW="9144000" imgH="3238500" progId="MSGraph.Chart.8">
              <p:embed followColorScheme="full"/>
            </p:oleObj>
          </a:graphicData>
        </a:graphic>
      </p:graphicFrame>
      <p:sp>
        <p:nvSpPr>
          <p:cNvPr id="7" name="TextBox 6"/>
          <p:cNvSpPr txBox="1"/>
          <p:nvPr/>
        </p:nvSpPr>
        <p:spPr>
          <a:xfrm>
            <a:off x="467544" y="4811668"/>
            <a:ext cx="3801041" cy="1569660"/>
          </a:xfrm>
          <a:prstGeom prst="rect">
            <a:avLst/>
          </a:prstGeom>
          <a:noFill/>
        </p:spPr>
        <p:txBody>
          <a:bodyPr wrap="none" rtlCol="0">
            <a:spAutoFit/>
          </a:bodyPr>
          <a:lstStyle/>
          <a:p>
            <a:pPr algn="l"/>
            <a:r>
              <a:rPr lang="en-GB" sz="3200" i="0" dirty="0" smtClean="0">
                <a:solidFill>
                  <a:schemeClr val="tx2"/>
                </a:solidFill>
                <a:latin typeface="Consolas" pitchFamily="49" charset="0"/>
              </a:rPr>
              <a:t>#</a:t>
            </a:r>
            <a:r>
              <a:rPr lang="en-GB" sz="3200" i="0" dirty="0" err="1" smtClean="0">
                <a:solidFill>
                  <a:schemeClr val="tx2"/>
                </a:solidFill>
                <a:latin typeface="Consolas" pitchFamily="49" charset="0"/>
              </a:rPr>
              <a:t>nav</a:t>
            </a:r>
            <a:r>
              <a:rPr lang="en-GB" sz="3200" i="0" dirty="0" smtClean="0">
                <a:solidFill>
                  <a:schemeClr val="tx2"/>
                </a:solidFill>
                <a:latin typeface="Consolas" pitchFamily="49" charset="0"/>
              </a:rPr>
              <a:t> {width:20%}</a:t>
            </a:r>
            <a:br>
              <a:rPr lang="en-GB" sz="3200" i="0" dirty="0" smtClean="0">
                <a:solidFill>
                  <a:schemeClr val="tx2"/>
                </a:solidFill>
                <a:latin typeface="Consolas" pitchFamily="49" charset="0"/>
              </a:rPr>
            </a:br>
            <a:r>
              <a:rPr lang="en-GB" sz="3200" i="0" dirty="0" smtClean="0">
                <a:solidFill>
                  <a:schemeClr val="tx2"/>
                </a:solidFill>
                <a:latin typeface="Consolas" pitchFamily="49" charset="0"/>
              </a:rPr>
              <a:t>#main{width:80%}</a:t>
            </a:r>
          </a:p>
          <a:p>
            <a:pPr algn="l"/>
            <a:r>
              <a:rPr lang="en-GB" sz="3200" i="0" dirty="0" smtClean="0">
                <a:solidFill>
                  <a:schemeClr val="tx2"/>
                </a:solidFill>
                <a:latin typeface="Consolas" pitchFamily="49" charset="0"/>
              </a:rPr>
              <a:t>(</a:t>
            </a:r>
            <a:r>
              <a:rPr lang="en-GB" sz="3200" i="0" dirty="0" smtClean="0">
                <a:solidFill>
                  <a:schemeClr val="tx2"/>
                </a:solidFill>
                <a:latin typeface="Consolas" pitchFamily="49" charset="0"/>
                <a:hlinkClick r:id="rId7"/>
              </a:rPr>
              <a:t>url</a:t>
            </a:r>
            <a:r>
              <a:rPr lang="en-GB" sz="3200" i="0" dirty="0" smtClean="0">
                <a:solidFill>
                  <a:schemeClr val="tx2"/>
                </a:solidFill>
                <a:latin typeface="Consolas" pitchFamily="49" charset="0"/>
              </a:rPr>
              <a:t>)</a:t>
            </a:r>
          </a:p>
        </p:txBody>
      </p:sp>
      <p:sp>
        <p:nvSpPr>
          <p:cNvPr id="3" name="TPAnswers"/>
          <p:cNvSpPr>
            <a:spLocks noGrp="1"/>
          </p:cNvSpPr>
          <p:nvPr>
            <p:ph type="body" idx="1"/>
            <p:custDataLst>
              <p:tags r:id="rId3"/>
            </p:custDataLst>
          </p:nvPr>
        </p:nvSpPr>
        <p:spPr>
          <a:xfrm>
            <a:off x="1397000" y="1600200"/>
            <a:ext cx="8229600" cy="4525962"/>
          </a:xfrm>
        </p:spPr>
        <p:txBody>
          <a:bodyPr tIns="45719" bIns="45719">
            <a:noAutofit/>
          </a:bodyPr>
          <a:lstStyle/>
          <a:p>
            <a:pPr marL="578358" indent="-514350">
              <a:buClr>
                <a:schemeClr val="tx1">
                  <a:lumMod val="85000"/>
                </a:schemeClr>
              </a:buClr>
              <a:buFont typeface="Wingdings 2"/>
              <a:buAutoNum type="arabicPeriod"/>
            </a:pPr>
            <a:r>
              <a:rPr lang="en-GB" sz="3200" dirty="0" smtClean="0"/>
              <a:t>#main {</a:t>
            </a:r>
            <a:r>
              <a:rPr lang="en-GB" sz="3200" dirty="0" err="1" smtClean="0"/>
              <a:t>position:relative</a:t>
            </a:r>
            <a:r>
              <a:rPr lang="en-GB" sz="3200" dirty="0" smtClean="0"/>
              <a:t>;}</a:t>
            </a:r>
          </a:p>
          <a:p>
            <a:pPr marL="578358" indent="-514350">
              <a:buClr>
                <a:schemeClr val="tx1">
                  <a:lumMod val="85000"/>
                </a:schemeClr>
              </a:buClr>
              <a:buFont typeface="Wingdings 2"/>
              <a:buAutoNum type="arabicPeriod"/>
            </a:pPr>
            <a:r>
              <a:rPr lang="en-GB" sz="3200" dirty="0" smtClean="0"/>
              <a:t>#main {</a:t>
            </a:r>
            <a:r>
              <a:rPr lang="en-GB" sz="3200" dirty="0" err="1" smtClean="0"/>
              <a:t>position:absolute</a:t>
            </a:r>
            <a:r>
              <a:rPr lang="en-GB" sz="3200" dirty="0" smtClean="0"/>
              <a:t>;}</a:t>
            </a:r>
          </a:p>
          <a:p>
            <a:pPr marL="578358" indent="-514350">
              <a:buClr>
                <a:schemeClr val="tx1">
                  <a:lumMod val="85000"/>
                </a:schemeClr>
              </a:buClr>
              <a:buFont typeface="Wingdings 2"/>
              <a:buAutoNum type="arabicPeriod"/>
            </a:pPr>
            <a:r>
              <a:rPr lang="en-GB" sz="3200" dirty="0" smtClean="0"/>
              <a:t>#</a:t>
            </a:r>
            <a:r>
              <a:rPr lang="en-GB" sz="3200" dirty="0" err="1" smtClean="0"/>
              <a:t>nav</a:t>
            </a:r>
            <a:r>
              <a:rPr lang="en-GB" sz="3200" dirty="0" smtClean="0"/>
              <a:t> {</a:t>
            </a:r>
            <a:r>
              <a:rPr lang="en-GB" sz="3200" dirty="0" err="1" smtClean="0"/>
              <a:t>position:relative</a:t>
            </a:r>
            <a:r>
              <a:rPr lang="en-GB" sz="3200" dirty="0" smtClean="0"/>
              <a:t>;}</a:t>
            </a:r>
          </a:p>
          <a:p>
            <a:pPr marL="578358" indent="-514350">
              <a:buClr>
                <a:schemeClr val="tx1">
                  <a:lumMod val="85000"/>
                </a:schemeClr>
              </a:buClr>
              <a:buFont typeface="Wingdings 2"/>
              <a:buAutoNum type="arabicPeriod"/>
            </a:pPr>
            <a:r>
              <a:rPr lang="en-GB" sz="3200" dirty="0" smtClean="0"/>
              <a:t>#</a:t>
            </a:r>
            <a:r>
              <a:rPr lang="en-GB" sz="3200" dirty="0" err="1" smtClean="0"/>
              <a:t>nav</a:t>
            </a:r>
            <a:r>
              <a:rPr lang="en-GB" sz="3200" dirty="0" smtClean="0"/>
              <a:t> {</a:t>
            </a:r>
            <a:r>
              <a:rPr lang="en-GB" sz="3200" dirty="0" err="1" smtClean="0"/>
              <a:t>position:absolute</a:t>
            </a:r>
            <a:r>
              <a:rPr lang="en-GB" sz="3200" dirty="0" smtClean="0"/>
              <a:t>;}</a:t>
            </a:r>
          </a:p>
          <a:p>
            <a:pPr marL="578358" indent="-514350">
              <a:buClr>
                <a:schemeClr val="tx1">
                  <a:lumMod val="85000"/>
                </a:schemeClr>
              </a:buClr>
              <a:buFont typeface="Wingdings 2"/>
              <a:buAutoNum type="arabicPeriod"/>
            </a:pPr>
            <a:r>
              <a:rPr lang="en-GB" sz="3200" dirty="0" smtClean="0"/>
              <a:t>#</a:t>
            </a:r>
            <a:r>
              <a:rPr lang="en-GB" sz="3200" dirty="0" err="1" smtClean="0"/>
              <a:t>nav</a:t>
            </a:r>
            <a:r>
              <a:rPr lang="en-GB" sz="3200" dirty="0" smtClean="0"/>
              <a:t> {</a:t>
            </a:r>
            <a:r>
              <a:rPr lang="en-GB" sz="3200" dirty="0" err="1" smtClean="0"/>
              <a:t>position:fixed</a:t>
            </a:r>
            <a:r>
              <a:rPr lang="en-GB" sz="3200" dirty="0" smtClean="0"/>
              <a:t>;}</a:t>
            </a: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399032"/>
          </a:xfrm>
        </p:spPr>
        <p:txBody>
          <a:bodyPr/>
          <a:lstStyle/>
          <a:p>
            <a:pPr marL="0"/>
            <a:r>
              <a:rPr lang="en-GB" dirty="0" smtClean="0"/>
              <a:t>Firefox </a:t>
            </a:r>
            <a:r>
              <a:rPr lang="en-GB" i="1" dirty="0" smtClean="0"/>
              <a:t>Web Developer Extension</a:t>
            </a:r>
            <a:endParaRPr lang="en-GB" i="1" dirty="0"/>
          </a:p>
        </p:txBody>
      </p:sp>
      <p:sp>
        <p:nvSpPr>
          <p:cNvPr id="4" name="Footer Placeholder 3"/>
          <p:cNvSpPr>
            <a:spLocks noGrp="1"/>
          </p:cNvSpPr>
          <p:nvPr>
            <p:ph type="ftr" sz="quarter" idx="11"/>
          </p:nvPr>
        </p:nvSpPr>
        <p:spPr/>
        <p:txBody>
          <a:bodyPr/>
          <a:lstStyle/>
          <a:p>
            <a:r>
              <a:rPr lang="en-GB" dirty="0" smtClean="0"/>
              <a:t>CO2013/CO3013</a:t>
            </a:r>
            <a:br>
              <a:rPr lang="en-GB" dirty="0" smtClean="0"/>
            </a:br>
            <a:r>
              <a:rPr lang="en-GB" dirty="0" smtClean="0"/>
              <a:t>Web Technologies</a:t>
            </a:r>
            <a:endParaRPr lang="en-GB" dirty="0"/>
          </a:p>
        </p:txBody>
      </p:sp>
      <p:sp>
        <p:nvSpPr>
          <p:cNvPr id="5" name="Slide Number Placeholder 4"/>
          <p:cNvSpPr>
            <a:spLocks noGrp="1"/>
          </p:cNvSpPr>
          <p:nvPr>
            <p:ph type="sldNum" sz="quarter" idx="12"/>
          </p:nvPr>
        </p:nvSpPr>
        <p:spPr/>
        <p:txBody>
          <a:bodyPr/>
          <a:lstStyle/>
          <a:p>
            <a:fld id="{3960CD06-5368-4716-AEDA-6B56AB79EF03}" type="slidenum">
              <a:rPr lang="en-GB" smtClean="0"/>
              <a:pPr/>
              <a:t>11</a:t>
            </a:fld>
            <a:endParaRPr lang="en-GB" dirty="0"/>
          </a:p>
        </p:txBody>
      </p:sp>
      <p:sp>
        <p:nvSpPr>
          <p:cNvPr id="7" name="TextBox 6"/>
          <p:cNvSpPr txBox="1"/>
          <p:nvPr/>
        </p:nvSpPr>
        <p:spPr>
          <a:xfrm>
            <a:off x="467544" y="4811668"/>
            <a:ext cx="3801041" cy="1569660"/>
          </a:xfrm>
          <a:prstGeom prst="rect">
            <a:avLst/>
          </a:prstGeom>
          <a:noFill/>
        </p:spPr>
        <p:txBody>
          <a:bodyPr wrap="none" rtlCol="0">
            <a:spAutoFit/>
          </a:bodyPr>
          <a:lstStyle/>
          <a:p>
            <a:pPr algn="l"/>
            <a:r>
              <a:rPr lang="en-GB" sz="3200" i="0" dirty="0" smtClean="0">
                <a:solidFill>
                  <a:schemeClr val="tx2"/>
                </a:solidFill>
                <a:latin typeface="Consolas" pitchFamily="49" charset="0"/>
              </a:rPr>
              <a:t>#</a:t>
            </a:r>
            <a:r>
              <a:rPr lang="en-GB" sz="3200" i="0" dirty="0" err="1" smtClean="0">
                <a:solidFill>
                  <a:schemeClr val="tx2"/>
                </a:solidFill>
                <a:latin typeface="Consolas" pitchFamily="49" charset="0"/>
              </a:rPr>
              <a:t>nav</a:t>
            </a:r>
            <a:r>
              <a:rPr lang="en-GB" sz="3200" i="0" dirty="0" smtClean="0">
                <a:solidFill>
                  <a:schemeClr val="tx2"/>
                </a:solidFill>
                <a:latin typeface="Consolas" pitchFamily="49" charset="0"/>
              </a:rPr>
              <a:t> {width:20%}</a:t>
            </a:r>
            <a:br>
              <a:rPr lang="en-GB" sz="3200" i="0" dirty="0" smtClean="0">
                <a:solidFill>
                  <a:schemeClr val="tx2"/>
                </a:solidFill>
                <a:latin typeface="Consolas" pitchFamily="49" charset="0"/>
              </a:rPr>
            </a:br>
            <a:r>
              <a:rPr lang="en-GB" sz="3200" i="0" dirty="0" smtClean="0">
                <a:solidFill>
                  <a:schemeClr val="tx2"/>
                </a:solidFill>
                <a:latin typeface="Consolas" pitchFamily="49" charset="0"/>
              </a:rPr>
              <a:t>#main{width:80%}</a:t>
            </a:r>
          </a:p>
          <a:p>
            <a:pPr algn="l"/>
            <a:r>
              <a:rPr lang="en-GB" sz="3200" i="0" dirty="0" smtClean="0">
                <a:solidFill>
                  <a:schemeClr val="tx2"/>
                </a:solidFill>
                <a:latin typeface="Consolas" pitchFamily="49" charset="0"/>
              </a:rPr>
              <a:t>(</a:t>
            </a:r>
            <a:r>
              <a:rPr lang="en-GB" sz="3200" i="0" dirty="0" smtClean="0">
                <a:solidFill>
                  <a:schemeClr val="tx2"/>
                </a:solidFill>
                <a:latin typeface="Consolas" pitchFamily="49" charset="0"/>
                <a:hlinkClick r:id="rId4"/>
              </a:rPr>
              <a:t>url</a:t>
            </a:r>
            <a:r>
              <a:rPr lang="en-GB" sz="3200" i="0" dirty="0" smtClean="0">
                <a:solidFill>
                  <a:schemeClr val="tx2"/>
                </a:solidFill>
                <a:latin typeface="Consolas" pitchFamily="49" charset="0"/>
              </a:rPr>
              <a:t>)</a:t>
            </a:r>
          </a:p>
        </p:txBody>
      </p:sp>
      <p:pic>
        <p:nvPicPr>
          <p:cNvPr id="1464323" name="Picture 3"/>
          <p:cNvPicPr>
            <a:picLocks noChangeAspect="1" noChangeArrowheads="1"/>
          </p:cNvPicPr>
          <p:nvPr/>
        </p:nvPicPr>
        <p:blipFill>
          <a:blip r:embed="rId5" cstate="print"/>
          <a:srcRect/>
          <a:stretch>
            <a:fillRect/>
          </a:stretch>
        </p:blipFill>
        <p:spPr bwMode="auto">
          <a:xfrm>
            <a:off x="179512" y="1484784"/>
            <a:ext cx="3489952" cy="2680518"/>
          </a:xfrm>
          <a:prstGeom prst="rect">
            <a:avLst/>
          </a:prstGeom>
          <a:noFill/>
          <a:ln w="9525">
            <a:noFill/>
            <a:miter lim="800000"/>
            <a:headEnd/>
            <a:tailEnd/>
          </a:ln>
        </p:spPr>
      </p:pic>
      <p:sp>
        <p:nvSpPr>
          <p:cNvPr id="12" name="Right Arrow 11"/>
          <p:cNvSpPr/>
          <p:nvPr/>
        </p:nvSpPr>
        <p:spPr>
          <a:xfrm>
            <a:off x="3851920" y="2348880"/>
            <a:ext cx="648072" cy="9361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67394" name="Picture 2"/>
          <p:cNvPicPr>
            <a:picLocks noChangeAspect="1" noChangeArrowheads="1"/>
          </p:cNvPicPr>
          <p:nvPr/>
        </p:nvPicPr>
        <p:blipFill>
          <a:blip r:embed="rId6" cstate="print"/>
          <a:srcRect/>
          <a:stretch>
            <a:fillRect/>
          </a:stretch>
        </p:blipFill>
        <p:spPr bwMode="auto">
          <a:xfrm>
            <a:off x="2455269" y="1466080"/>
            <a:ext cx="6581227" cy="3331072"/>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399032"/>
          </a:xfrm>
        </p:spPr>
        <p:txBody>
          <a:bodyPr/>
          <a:lstStyle/>
          <a:p>
            <a:pPr marL="0"/>
            <a:r>
              <a:rPr lang="en-GB" dirty="0" smtClean="0"/>
              <a:t>Firefox </a:t>
            </a:r>
            <a:r>
              <a:rPr lang="en-GB" i="1" dirty="0" smtClean="0"/>
              <a:t>Firebug Extension</a:t>
            </a:r>
            <a:endParaRPr lang="en-GB" i="1" dirty="0"/>
          </a:p>
        </p:txBody>
      </p:sp>
      <p:sp>
        <p:nvSpPr>
          <p:cNvPr id="4" name="Footer Placeholder 3"/>
          <p:cNvSpPr>
            <a:spLocks noGrp="1"/>
          </p:cNvSpPr>
          <p:nvPr>
            <p:ph type="ftr" sz="quarter" idx="11"/>
          </p:nvPr>
        </p:nvSpPr>
        <p:spPr/>
        <p:txBody>
          <a:bodyPr/>
          <a:lstStyle/>
          <a:p>
            <a:r>
              <a:rPr lang="en-GB" dirty="0" smtClean="0"/>
              <a:t>CO2013/CO3013</a:t>
            </a:r>
            <a:br>
              <a:rPr lang="en-GB" dirty="0" smtClean="0"/>
            </a:br>
            <a:r>
              <a:rPr lang="en-GB" dirty="0" smtClean="0"/>
              <a:t>Web Technologies</a:t>
            </a:r>
            <a:endParaRPr lang="en-GB" dirty="0"/>
          </a:p>
        </p:txBody>
      </p:sp>
      <p:sp>
        <p:nvSpPr>
          <p:cNvPr id="5" name="Slide Number Placeholder 4"/>
          <p:cNvSpPr>
            <a:spLocks noGrp="1"/>
          </p:cNvSpPr>
          <p:nvPr>
            <p:ph type="sldNum" sz="quarter" idx="12"/>
          </p:nvPr>
        </p:nvSpPr>
        <p:spPr/>
        <p:txBody>
          <a:bodyPr/>
          <a:lstStyle/>
          <a:p>
            <a:fld id="{3960CD06-5368-4716-AEDA-6B56AB79EF03}" type="slidenum">
              <a:rPr lang="en-GB" smtClean="0"/>
              <a:pPr/>
              <a:t>12</a:t>
            </a:fld>
            <a:endParaRPr lang="en-GB" dirty="0"/>
          </a:p>
        </p:txBody>
      </p:sp>
      <p:sp>
        <p:nvSpPr>
          <p:cNvPr id="7" name="TextBox 6"/>
          <p:cNvSpPr txBox="1"/>
          <p:nvPr/>
        </p:nvSpPr>
        <p:spPr>
          <a:xfrm>
            <a:off x="467544" y="4811668"/>
            <a:ext cx="3801041" cy="1569660"/>
          </a:xfrm>
          <a:prstGeom prst="rect">
            <a:avLst/>
          </a:prstGeom>
          <a:noFill/>
        </p:spPr>
        <p:txBody>
          <a:bodyPr wrap="none" rtlCol="0">
            <a:spAutoFit/>
          </a:bodyPr>
          <a:lstStyle/>
          <a:p>
            <a:pPr algn="l"/>
            <a:r>
              <a:rPr lang="en-GB" sz="3200" i="0" dirty="0" smtClean="0">
                <a:solidFill>
                  <a:schemeClr val="tx2"/>
                </a:solidFill>
                <a:latin typeface="Consolas" pitchFamily="49" charset="0"/>
              </a:rPr>
              <a:t>#</a:t>
            </a:r>
            <a:r>
              <a:rPr lang="en-GB" sz="3200" i="0" dirty="0" err="1" smtClean="0">
                <a:solidFill>
                  <a:schemeClr val="tx2"/>
                </a:solidFill>
                <a:latin typeface="Consolas" pitchFamily="49" charset="0"/>
              </a:rPr>
              <a:t>nav</a:t>
            </a:r>
            <a:r>
              <a:rPr lang="en-GB" sz="3200" i="0" dirty="0" smtClean="0">
                <a:solidFill>
                  <a:schemeClr val="tx2"/>
                </a:solidFill>
                <a:latin typeface="Consolas" pitchFamily="49" charset="0"/>
              </a:rPr>
              <a:t> {width:20%}</a:t>
            </a:r>
            <a:br>
              <a:rPr lang="en-GB" sz="3200" i="0" dirty="0" smtClean="0">
                <a:solidFill>
                  <a:schemeClr val="tx2"/>
                </a:solidFill>
                <a:latin typeface="Consolas" pitchFamily="49" charset="0"/>
              </a:rPr>
            </a:br>
            <a:r>
              <a:rPr lang="en-GB" sz="3200" i="0" dirty="0" smtClean="0">
                <a:solidFill>
                  <a:schemeClr val="tx2"/>
                </a:solidFill>
                <a:latin typeface="Consolas" pitchFamily="49" charset="0"/>
              </a:rPr>
              <a:t>#main{width:80%}</a:t>
            </a:r>
          </a:p>
          <a:p>
            <a:pPr algn="l"/>
            <a:r>
              <a:rPr lang="en-GB" sz="3200" i="0" dirty="0" smtClean="0">
                <a:solidFill>
                  <a:schemeClr val="tx2"/>
                </a:solidFill>
                <a:latin typeface="Consolas" pitchFamily="49" charset="0"/>
              </a:rPr>
              <a:t>(</a:t>
            </a:r>
            <a:r>
              <a:rPr lang="en-GB" sz="3200" i="0" dirty="0" smtClean="0">
                <a:solidFill>
                  <a:schemeClr val="tx2"/>
                </a:solidFill>
                <a:latin typeface="Consolas" pitchFamily="49" charset="0"/>
                <a:hlinkClick r:id="rId4"/>
              </a:rPr>
              <a:t>url</a:t>
            </a:r>
            <a:r>
              <a:rPr lang="en-GB" sz="3200" i="0" dirty="0" smtClean="0">
                <a:solidFill>
                  <a:schemeClr val="tx2"/>
                </a:solidFill>
                <a:latin typeface="Consolas" pitchFamily="49" charset="0"/>
              </a:rPr>
              <a:t>)</a:t>
            </a:r>
          </a:p>
        </p:txBody>
      </p:sp>
      <p:pic>
        <p:nvPicPr>
          <p:cNvPr id="1464323" name="Picture 3"/>
          <p:cNvPicPr>
            <a:picLocks noChangeAspect="1" noChangeArrowheads="1"/>
          </p:cNvPicPr>
          <p:nvPr/>
        </p:nvPicPr>
        <p:blipFill>
          <a:blip r:embed="rId5" cstate="print"/>
          <a:srcRect/>
          <a:stretch>
            <a:fillRect/>
          </a:stretch>
        </p:blipFill>
        <p:spPr bwMode="auto">
          <a:xfrm>
            <a:off x="179512" y="1484784"/>
            <a:ext cx="3489952" cy="2680518"/>
          </a:xfrm>
          <a:prstGeom prst="rect">
            <a:avLst/>
          </a:prstGeom>
          <a:noFill/>
          <a:ln w="9525">
            <a:noFill/>
            <a:miter lim="800000"/>
            <a:headEnd/>
            <a:tailEnd/>
          </a:ln>
        </p:spPr>
      </p:pic>
      <p:sp>
        <p:nvSpPr>
          <p:cNvPr id="12" name="Right Arrow 11"/>
          <p:cNvSpPr/>
          <p:nvPr/>
        </p:nvSpPr>
        <p:spPr>
          <a:xfrm>
            <a:off x="3851920" y="2348880"/>
            <a:ext cx="648072" cy="9361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91298" name="Picture 2"/>
          <p:cNvPicPr>
            <a:picLocks noChangeAspect="1" noChangeArrowheads="1"/>
          </p:cNvPicPr>
          <p:nvPr/>
        </p:nvPicPr>
        <p:blipFill>
          <a:blip r:embed="rId6" cstate="print"/>
          <a:srcRect/>
          <a:stretch>
            <a:fillRect/>
          </a:stretch>
        </p:blipFill>
        <p:spPr bwMode="auto">
          <a:xfrm>
            <a:off x="2627784" y="1940798"/>
            <a:ext cx="5832648" cy="2873012"/>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a:xfrm>
            <a:off x="685800" y="228600"/>
            <a:ext cx="7772400" cy="838200"/>
          </a:xfrm>
          <a:ln/>
        </p:spPr>
        <p:txBody>
          <a:bodyPr/>
          <a:lstStyle/>
          <a:p>
            <a:r>
              <a:rPr lang="en-GB" sz="3200"/>
              <a:t>XHTML as valid XML documents</a:t>
            </a:r>
          </a:p>
        </p:txBody>
      </p:sp>
      <p:sp>
        <p:nvSpPr>
          <p:cNvPr id="476163" name="Rectangle 3"/>
          <p:cNvSpPr>
            <a:spLocks noGrp="1" noChangeArrowheads="1"/>
          </p:cNvSpPr>
          <p:nvPr>
            <p:ph idx="1"/>
          </p:nvPr>
        </p:nvSpPr>
        <p:spPr>
          <a:xfrm>
            <a:off x="533400" y="1219200"/>
            <a:ext cx="8077200" cy="4876800"/>
          </a:xfrm>
          <a:ln/>
        </p:spPr>
        <p:txBody>
          <a:bodyPr/>
          <a:lstStyle/>
          <a:p>
            <a:pPr>
              <a:lnSpc>
                <a:spcPct val="90000"/>
              </a:lnSpc>
            </a:pPr>
            <a:r>
              <a:rPr lang="en-GB" sz="2800" dirty="0"/>
              <a:t>XHTML was (eventually) supposed to replace HTML.</a:t>
            </a:r>
          </a:p>
          <a:p>
            <a:pPr lvl="1">
              <a:lnSpc>
                <a:spcPct val="90000"/>
              </a:lnSpc>
            </a:pPr>
            <a:r>
              <a:rPr lang="en-GB" sz="2400" dirty="0"/>
              <a:t>Valid XHTML documents are </a:t>
            </a:r>
            <a:r>
              <a:rPr lang="en-GB" sz="2400" i="1" dirty="0"/>
              <a:t>also</a:t>
            </a:r>
            <a:r>
              <a:rPr lang="en-GB" sz="2400" dirty="0"/>
              <a:t> valid XML documents</a:t>
            </a:r>
          </a:p>
          <a:p>
            <a:pPr lvl="2">
              <a:lnSpc>
                <a:spcPct val="90000"/>
              </a:lnSpc>
            </a:pPr>
            <a:r>
              <a:rPr lang="en-GB" sz="2000" dirty="0"/>
              <a:t>(we follow the XML rules)</a:t>
            </a:r>
          </a:p>
          <a:p>
            <a:pPr lvl="1">
              <a:lnSpc>
                <a:spcPct val="90000"/>
              </a:lnSpc>
              <a:buFontTx/>
              <a:buNone/>
            </a:pPr>
            <a:r>
              <a:rPr lang="en-GB" sz="2400" dirty="0"/>
              <a:t>…as long as the </a:t>
            </a:r>
            <a:r>
              <a:rPr lang="en-GB" sz="2400" u="sng" dirty="0"/>
              <a:t>1</a:t>
            </a:r>
            <a:r>
              <a:rPr lang="en-GB" sz="2400" u="sng" baseline="30000" dirty="0"/>
              <a:t>st</a:t>
            </a:r>
            <a:r>
              <a:rPr lang="en-GB" sz="2400" u="sng" dirty="0"/>
              <a:t> line</a:t>
            </a:r>
            <a:r>
              <a:rPr lang="en-GB" sz="2400" dirty="0"/>
              <a:t> in the XHTML file is an XML </a:t>
            </a:r>
            <a:r>
              <a:rPr lang="en-GB" sz="2400" dirty="0" err="1"/>
              <a:t>prolog</a:t>
            </a:r>
            <a:r>
              <a:rPr lang="en-GB" sz="2400" dirty="0"/>
              <a:t> like the following:</a:t>
            </a:r>
          </a:p>
          <a:p>
            <a:pPr lvl="1">
              <a:lnSpc>
                <a:spcPct val="90000"/>
              </a:lnSpc>
              <a:buFontTx/>
              <a:buNone/>
            </a:pPr>
            <a:r>
              <a:rPr lang="en-GB" sz="2000" b="1" dirty="0">
                <a:solidFill>
                  <a:schemeClr val="accent2"/>
                </a:solidFill>
                <a:latin typeface="Courier New" pitchFamily="49" charset="0"/>
              </a:rPr>
              <a:t>	&lt;?xml version="1.0" </a:t>
            </a:r>
            <a:r>
              <a:rPr lang="en-GB" sz="2000" b="1" dirty="0" smtClean="0">
                <a:solidFill>
                  <a:schemeClr val="accent2"/>
                </a:solidFill>
                <a:latin typeface="Courier New" pitchFamily="49" charset="0"/>
              </a:rPr>
              <a:t>encoding="utf-8"?&gt;</a:t>
            </a:r>
            <a:endParaRPr lang="en-GB" sz="2000" b="1" dirty="0">
              <a:solidFill>
                <a:schemeClr val="accent2"/>
              </a:solidFill>
              <a:latin typeface="Courier New" pitchFamily="49" charset="0"/>
            </a:endParaRPr>
          </a:p>
          <a:p>
            <a:pPr lvl="1">
              <a:lnSpc>
                <a:spcPct val="90000"/>
              </a:lnSpc>
            </a:pPr>
            <a:r>
              <a:rPr lang="en-GB" sz="2400" dirty="0"/>
              <a:t>This tells the </a:t>
            </a:r>
            <a:r>
              <a:rPr lang="en-GB" sz="2400" i="1" dirty="0"/>
              <a:t>XML</a:t>
            </a:r>
            <a:r>
              <a:rPr lang="en-GB" sz="2400" dirty="0"/>
              <a:t> parser a few things about the document and is </a:t>
            </a:r>
            <a:r>
              <a:rPr lang="en-GB" sz="2400" u="sng" dirty="0"/>
              <a:t>mandatory</a:t>
            </a:r>
            <a:r>
              <a:rPr lang="en-GB" sz="2400" dirty="0"/>
              <a:t> for an XML document</a:t>
            </a:r>
          </a:p>
          <a:p>
            <a:pPr lvl="1">
              <a:lnSpc>
                <a:spcPct val="90000"/>
              </a:lnSpc>
              <a:buFontTx/>
              <a:buNone/>
            </a:pPr>
            <a:r>
              <a:rPr lang="en-GB" sz="2400" dirty="0"/>
              <a:t>…	but browsers are not XML parsers &amp; the XML </a:t>
            </a:r>
            <a:r>
              <a:rPr lang="en-GB" sz="2400" dirty="0" err="1"/>
              <a:t>prolog</a:t>
            </a:r>
            <a:r>
              <a:rPr lang="en-GB" sz="2400" dirty="0"/>
              <a:t> is </a:t>
            </a:r>
            <a:r>
              <a:rPr lang="en-GB" sz="2400" i="1" dirty="0">
                <a:hlinkClick r:id="rId4"/>
              </a:rPr>
              <a:t>optional</a:t>
            </a:r>
            <a:r>
              <a:rPr lang="en-GB" sz="2400" dirty="0"/>
              <a:t> in XHTML!</a:t>
            </a:r>
          </a:p>
        </p:txBody>
      </p:sp>
      <p:sp>
        <p:nvSpPr>
          <p:cNvPr id="7" name="Footer Placeholder 4"/>
          <p:cNvSpPr>
            <a:spLocks noGrp="1"/>
          </p:cNvSpPr>
          <p:nvPr>
            <p:ph type="ftr" sz="quarter" idx="11"/>
          </p:nvPr>
        </p:nvSpPr>
        <p:spPr/>
        <p:txBody>
          <a:bodyPr/>
          <a:lstStyle/>
          <a:p>
            <a:r>
              <a:rPr lang="en-GB"/>
              <a:t>CO2013A/CO3013A</a:t>
            </a:r>
            <a:br>
              <a:rPr lang="en-GB"/>
            </a:br>
            <a:r>
              <a:rPr lang="en-GB"/>
              <a:t>Web Technologies</a:t>
            </a:r>
            <a:endParaRPr lang="en-GB">
              <a:latin typeface="Georgia" pitchFamily="18" charset="0"/>
            </a:endParaRPr>
          </a:p>
        </p:txBody>
      </p:sp>
      <p:sp>
        <p:nvSpPr>
          <p:cNvPr id="8" name="Slide Number Placeholder 5"/>
          <p:cNvSpPr>
            <a:spLocks noGrp="1"/>
          </p:cNvSpPr>
          <p:nvPr>
            <p:ph type="sldNum" sz="quarter" idx="12"/>
          </p:nvPr>
        </p:nvSpPr>
        <p:spPr/>
        <p:txBody>
          <a:bodyPr/>
          <a:lstStyle/>
          <a:p>
            <a:fld id="{F7D333A0-6CC4-4AD4-9D3B-5D3F069AB0B5}" type="slidenum">
              <a:rPr lang="en-GB"/>
              <a:pPr/>
              <a:t>13</a:t>
            </a:fld>
            <a:endParaRPr lang="en-GB"/>
          </a:p>
        </p:txBody>
      </p:sp>
      <p:sp>
        <p:nvSpPr>
          <p:cNvPr id="476164" name="Rectangle 4"/>
          <p:cNvSpPr>
            <a:spLocks noChangeArrowheads="1"/>
          </p:cNvSpPr>
          <p:nvPr/>
        </p:nvSpPr>
        <p:spPr bwMode="auto">
          <a:xfrm>
            <a:off x="5959475" y="3568703"/>
            <a:ext cx="1511300" cy="288925"/>
          </a:xfrm>
          <a:prstGeom prst="rect">
            <a:avLst/>
          </a:prstGeom>
          <a:noFill/>
          <a:ln w="9525" cap="rnd">
            <a:solidFill>
              <a:schemeClr val="tx1"/>
            </a:solidFill>
            <a:prstDash val="sysDot"/>
            <a:miter lim="800000"/>
            <a:headEnd/>
            <a:tailEnd/>
          </a:ln>
          <a:effectLst/>
        </p:spPr>
        <p:txBody>
          <a:bodyPr wrap="none" anchor="ctr"/>
          <a:lstStyle/>
          <a:p>
            <a:endParaRPr lang="en-GB"/>
          </a:p>
        </p:txBody>
      </p:sp>
      <p:sp>
        <p:nvSpPr>
          <p:cNvPr id="476165" name="AutoShape 5"/>
          <p:cNvSpPr>
            <a:spLocks/>
          </p:cNvSpPr>
          <p:nvPr/>
        </p:nvSpPr>
        <p:spPr bwMode="auto">
          <a:xfrm>
            <a:off x="5929322" y="2357430"/>
            <a:ext cx="2909878" cy="500066"/>
          </a:xfrm>
          <a:prstGeom prst="borderCallout3">
            <a:avLst>
              <a:gd name="adj1" fmla="val 18750"/>
              <a:gd name="adj2" fmla="val 102037"/>
              <a:gd name="adj3" fmla="val 18750"/>
              <a:gd name="adj4" fmla="val 102588"/>
              <a:gd name="adj5" fmla="val 130731"/>
              <a:gd name="adj6" fmla="val 102588"/>
              <a:gd name="adj7" fmla="val 245739"/>
              <a:gd name="adj8" fmla="val 52983"/>
            </a:avLst>
          </a:prstGeom>
          <a:solidFill>
            <a:schemeClr val="bg1">
              <a:alpha val="69000"/>
            </a:schemeClr>
          </a:solidFill>
          <a:ln w="9525" cap="rnd">
            <a:solidFill>
              <a:schemeClr val="tx1"/>
            </a:solidFill>
            <a:prstDash val="sysDot"/>
            <a:miter lim="800000"/>
            <a:headEnd/>
            <a:tailEnd/>
          </a:ln>
          <a:effectLst/>
        </p:spPr>
        <p:txBody>
          <a:bodyPr/>
          <a:lstStyle/>
          <a:p>
            <a:pPr algn="l"/>
            <a:r>
              <a:rPr lang="en-GB" sz="1400" i="0" dirty="0">
                <a:solidFill>
                  <a:schemeClr val="tx1"/>
                </a:solidFill>
                <a:latin typeface="Verdana" pitchFamily="34" charset="0"/>
              </a:rPr>
              <a:t>This is the </a:t>
            </a:r>
            <a:r>
              <a:rPr lang="en-GB" sz="1400" dirty="0">
                <a:solidFill>
                  <a:schemeClr val="tx1"/>
                </a:solidFill>
                <a:latin typeface="Verdana" pitchFamily="34" charset="0"/>
              </a:rPr>
              <a:t>XML </a:t>
            </a:r>
            <a:r>
              <a:rPr lang="en-GB" sz="1400" i="0" dirty="0">
                <a:solidFill>
                  <a:schemeClr val="tx1"/>
                </a:solidFill>
                <a:latin typeface="Verdana" pitchFamily="34" charset="0"/>
              </a:rPr>
              <a:t>document encoding. </a:t>
            </a:r>
            <a:r>
              <a:rPr lang="en-GB" sz="1400" i="0" u="sng" dirty="0">
                <a:solidFill>
                  <a:schemeClr val="tx1"/>
                </a:solidFill>
                <a:latin typeface="Verdana" pitchFamily="34" charset="0"/>
              </a:rPr>
              <a:t>We</a:t>
            </a:r>
            <a:r>
              <a:rPr lang="en-GB" sz="1400" i="0" dirty="0">
                <a:solidFill>
                  <a:schemeClr val="tx1"/>
                </a:solidFill>
                <a:latin typeface="Verdana" pitchFamily="34" charset="0"/>
              </a:rPr>
              <a:t> use a </a:t>
            </a:r>
            <a:r>
              <a:rPr lang="en-GB" sz="1400" b="1" i="0" dirty="0">
                <a:solidFill>
                  <a:schemeClr val="tx1"/>
                </a:solidFill>
                <a:latin typeface="Courier New" pitchFamily="49" charset="0"/>
              </a:rPr>
              <a:t>META</a:t>
            </a:r>
            <a:r>
              <a:rPr lang="en-GB" sz="1400" i="0" dirty="0">
                <a:solidFill>
                  <a:schemeClr val="tx1"/>
                </a:solidFill>
                <a:latin typeface="Verdana" pitchFamily="34" charset="0"/>
              </a:rPr>
              <a:t> tag. </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6164"/>
                                        </p:tgtEl>
                                        <p:attrNameLst>
                                          <p:attrName>style.visibility</p:attrName>
                                        </p:attrNameLst>
                                      </p:cBhvr>
                                      <p:to>
                                        <p:strVal val="visible"/>
                                      </p:to>
                                    </p:set>
                                    <p:animEffect transition="in" filter="wipe(left)">
                                      <p:cBhvr>
                                        <p:cTn id="7" dur="500"/>
                                        <p:tgtEl>
                                          <p:spTgt spid="47616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76165"/>
                                        </p:tgtEl>
                                        <p:attrNameLst>
                                          <p:attrName>style.visibility</p:attrName>
                                        </p:attrNameLst>
                                      </p:cBhvr>
                                      <p:to>
                                        <p:strVal val="visible"/>
                                      </p:to>
                                    </p:set>
                                    <p:animEffect transition="in" filter="wipe(down)">
                                      <p:cBhvr>
                                        <p:cTn id="11" dur="500"/>
                                        <p:tgtEl>
                                          <p:spTgt spid="476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4" grpId="0" animBg="1"/>
      <p:bldP spid="476165"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a:xfrm>
            <a:off x="685800" y="228600"/>
            <a:ext cx="7772400" cy="896938"/>
          </a:xfrm>
          <a:ln/>
        </p:spPr>
        <p:txBody>
          <a:bodyPr/>
          <a:lstStyle/>
          <a:p>
            <a:r>
              <a:rPr lang="en-GB"/>
              <a:t>So what?</a:t>
            </a:r>
          </a:p>
        </p:txBody>
      </p:sp>
      <p:sp>
        <p:nvSpPr>
          <p:cNvPr id="478211" name="Rectangle 3"/>
          <p:cNvSpPr>
            <a:spLocks noGrp="1" noChangeArrowheads="1"/>
          </p:cNvSpPr>
          <p:nvPr>
            <p:ph idx="1"/>
          </p:nvPr>
        </p:nvSpPr>
        <p:spPr>
          <a:xfrm>
            <a:off x="304800" y="1268413"/>
            <a:ext cx="8534400" cy="4827587"/>
          </a:xfrm>
          <a:ln/>
        </p:spPr>
        <p:txBody>
          <a:bodyPr>
            <a:normAutofit fontScale="92500" lnSpcReduction="10000"/>
          </a:bodyPr>
          <a:lstStyle/>
          <a:p>
            <a:pPr marL="363538" indent="-363538">
              <a:lnSpc>
                <a:spcPct val="90000"/>
              </a:lnSpc>
            </a:pPr>
            <a:r>
              <a:rPr lang="en-GB" dirty="0"/>
              <a:t>We don't </a:t>
            </a:r>
            <a:r>
              <a:rPr lang="en-GB" dirty="0" smtClean="0"/>
              <a:t>have to bother </a:t>
            </a:r>
            <a:r>
              <a:rPr lang="en-GB" dirty="0"/>
              <a:t>about it as current browsers </a:t>
            </a:r>
            <a:r>
              <a:rPr lang="en-GB" i="1" dirty="0"/>
              <a:t>except</a:t>
            </a:r>
            <a:r>
              <a:rPr lang="en-GB" dirty="0"/>
              <a:t> </a:t>
            </a:r>
            <a:r>
              <a:rPr lang="en-GB" dirty="0">
                <a:hlinkClick r:id="rId4"/>
              </a:rPr>
              <a:t>Opera</a:t>
            </a:r>
            <a:r>
              <a:rPr lang="en-GB" dirty="0"/>
              <a:t> and </a:t>
            </a:r>
            <a:r>
              <a:rPr lang="en-GB" dirty="0">
                <a:hlinkClick r:id="rId5"/>
              </a:rPr>
              <a:t>Mozilla</a:t>
            </a:r>
            <a:r>
              <a:rPr lang="en-GB" dirty="0"/>
              <a:t> </a:t>
            </a:r>
            <a:r>
              <a:rPr lang="en-GB" b="1" dirty="0"/>
              <a:t>don’t understand XHTML as XML!</a:t>
            </a:r>
          </a:p>
          <a:p>
            <a:pPr marL="906463" lvl="1" indent="-363538">
              <a:lnSpc>
                <a:spcPct val="90000"/>
              </a:lnSpc>
            </a:pPr>
            <a:r>
              <a:rPr lang="en-GB" dirty="0"/>
              <a:t>Serve an XHTML document as an XML ‘MIME type’ to Internet Explorer </a:t>
            </a:r>
            <a:r>
              <a:rPr lang="en-GB" dirty="0" smtClean="0"/>
              <a:t>&lt; IE9 and </a:t>
            </a:r>
            <a:r>
              <a:rPr lang="en-GB" dirty="0"/>
              <a:t>it chokes</a:t>
            </a:r>
            <a:r>
              <a:rPr lang="en-GB" dirty="0" smtClean="0"/>
              <a:t>! But IE9 is OK </a:t>
            </a:r>
            <a:r>
              <a:rPr lang="en-GB" dirty="0" smtClean="0">
                <a:sym typeface="Wingdings" pitchFamily="2" charset="2"/>
              </a:rPr>
              <a:t></a:t>
            </a:r>
            <a:endParaRPr lang="en-GB" dirty="0"/>
          </a:p>
          <a:p>
            <a:pPr marL="360363" indent="-360363">
              <a:lnSpc>
                <a:spcPct val="90000"/>
              </a:lnSpc>
            </a:pPr>
            <a:r>
              <a:rPr lang="en-GB" dirty="0"/>
              <a:t>The ‘MIME type’ </a:t>
            </a:r>
            <a:r>
              <a:rPr lang="en-GB" dirty="0" smtClean="0"/>
              <a:t>(or HTTP header ‘Content Type’)</a:t>
            </a:r>
            <a:br>
              <a:rPr lang="en-GB" dirty="0" smtClean="0"/>
            </a:br>
            <a:r>
              <a:rPr lang="en-GB" dirty="0" smtClean="0"/>
              <a:t>tells </a:t>
            </a:r>
            <a:r>
              <a:rPr lang="en-GB" dirty="0"/>
              <a:t>the browser what kind of document it is</a:t>
            </a:r>
          </a:p>
          <a:p>
            <a:pPr marL="1207135" lvl="1">
              <a:lnSpc>
                <a:spcPct val="90000"/>
              </a:lnSpc>
            </a:pPr>
            <a:r>
              <a:rPr lang="en-GB" dirty="0" smtClean="0">
                <a:solidFill>
                  <a:schemeClr val="hlink"/>
                </a:solidFill>
              </a:rPr>
              <a:t>HTML4 </a:t>
            </a:r>
            <a:r>
              <a:rPr lang="en-GB" dirty="0" smtClean="0"/>
              <a:t>and </a:t>
            </a:r>
            <a:r>
              <a:rPr lang="en-GB" b="1" dirty="0" smtClean="0">
                <a:solidFill>
                  <a:schemeClr val="hlink"/>
                </a:solidFill>
                <a:hlinkClick r:id="rId6"/>
              </a:rPr>
              <a:t>HTML5</a:t>
            </a:r>
            <a:r>
              <a:rPr lang="en-GB" b="1" dirty="0" smtClean="0"/>
              <a:t> </a:t>
            </a:r>
            <a:r>
              <a:rPr lang="en-GB" dirty="0" smtClean="0"/>
              <a:t>is </a:t>
            </a:r>
            <a:r>
              <a:rPr lang="en-GB" dirty="0"/>
              <a:t>‘</a:t>
            </a:r>
            <a:r>
              <a:rPr lang="en-GB" dirty="0">
                <a:solidFill>
                  <a:schemeClr val="hlink"/>
                </a:solidFill>
              </a:rPr>
              <a:t>text/html</a:t>
            </a:r>
            <a:r>
              <a:rPr lang="en-GB" dirty="0"/>
              <a:t>’ (</a:t>
            </a:r>
            <a:r>
              <a:rPr lang="en-GB" dirty="0">
                <a:hlinkClick r:id="rId7"/>
              </a:rPr>
              <a:t>url</a:t>
            </a:r>
            <a:r>
              <a:rPr lang="en-GB" dirty="0"/>
              <a:t>)</a:t>
            </a:r>
          </a:p>
          <a:p>
            <a:pPr marL="1207135" lvl="1">
              <a:lnSpc>
                <a:spcPct val="90000"/>
              </a:lnSpc>
            </a:pPr>
            <a:r>
              <a:rPr lang="en-GB" dirty="0">
                <a:solidFill>
                  <a:schemeClr val="folHlink"/>
                </a:solidFill>
              </a:rPr>
              <a:t>XML</a:t>
            </a:r>
            <a:r>
              <a:rPr lang="en-GB" dirty="0"/>
              <a:t> is ‘</a:t>
            </a:r>
            <a:r>
              <a:rPr lang="en-GB" dirty="0">
                <a:solidFill>
                  <a:schemeClr val="folHlink"/>
                </a:solidFill>
              </a:rPr>
              <a:t>application/xml</a:t>
            </a:r>
            <a:r>
              <a:rPr lang="en-GB" dirty="0"/>
              <a:t>’ (</a:t>
            </a:r>
            <a:r>
              <a:rPr lang="en-GB" dirty="0" err="1" smtClean="0">
                <a:hlinkClick r:id="rId8"/>
              </a:rPr>
              <a:t>url</a:t>
            </a:r>
            <a:r>
              <a:rPr lang="en-GB" dirty="0"/>
              <a:t>)</a:t>
            </a:r>
          </a:p>
          <a:p>
            <a:pPr marL="1207135" lvl="1">
              <a:lnSpc>
                <a:spcPct val="90000"/>
              </a:lnSpc>
            </a:pPr>
            <a:r>
              <a:rPr lang="en-GB" dirty="0">
                <a:solidFill>
                  <a:srgbClr val="FF9900"/>
                </a:solidFill>
              </a:rPr>
              <a:t>XHTML</a:t>
            </a:r>
            <a:r>
              <a:rPr lang="en-GB" dirty="0"/>
              <a:t> is ‘</a:t>
            </a:r>
            <a:r>
              <a:rPr lang="en-GB" dirty="0">
                <a:solidFill>
                  <a:srgbClr val="FF9900"/>
                </a:solidFill>
              </a:rPr>
              <a:t>application/</a:t>
            </a:r>
            <a:r>
              <a:rPr lang="en-GB" dirty="0" err="1">
                <a:solidFill>
                  <a:srgbClr val="FF9900"/>
                </a:solidFill>
              </a:rPr>
              <a:t>xhtml+xml</a:t>
            </a:r>
            <a:r>
              <a:rPr lang="en-GB" dirty="0"/>
              <a:t>’ (</a:t>
            </a:r>
            <a:r>
              <a:rPr lang="en-GB" dirty="0" err="1">
                <a:hlinkClick r:id="rId9"/>
              </a:rPr>
              <a:t>url</a:t>
            </a:r>
            <a:r>
              <a:rPr lang="en-GB" dirty="0" smtClean="0"/>
              <a:t>)</a:t>
            </a:r>
          </a:p>
          <a:p>
            <a:pPr marL="1612964" lvl="3" indent="-261938">
              <a:lnSpc>
                <a:spcPct val="90000"/>
              </a:lnSpc>
            </a:pPr>
            <a:r>
              <a:rPr lang="en-GB" dirty="0" smtClean="0"/>
              <a:t>Pre-HTML5, see </a:t>
            </a:r>
            <a:r>
              <a:rPr lang="en-GB" dirty="0"/>
              <a:t>‘</a:t>
            </a:r>
            <a:r>
              <a:rPr lang="en-GB" dirty="0">
                <a:hlinkClick r:id="rId10"/>
              </a:rPr>
              <a:t>XHTML considered harmful</a:t>
            </a:r>
            <a:r>
              <a:rPr lang="en-GB" dirty="0"/>
              <a:t>’</a:t>
            </a:r>
          </a:p>
          <a:p>
            <a:pPr marL="1207135" lvl="1">
              <a:lnSpc>
                <a:spcPct val="90000"/>
              </a:lnSpc>
            </a:pPr>
            <a:r>
              <a:rPr lang="en-GB" dirty="0" smtClean="0"/>
              <a:t>“XHTML5” (HTML5 in XML syntax)  also uses XML or XHTML ‘MIME type’</a:t>
            </a:r>
            <a:endParaRPr lang="en-GB" dirty="0"/>
          </a:p>
        </p:txBody>
      </p:sp>
      <p:sp>
        <p:nvSpPr>
          <p:cNvPr id="5" name="Footer Placeholder 4"/>
          <p:cNvSpPr>
            <a:spLocks noGrp="1"/>
          </p:cNvSpPr>
          <p:nvPr>
            <p:ph type="ftr" sz="quarter" idx="11"/>
          </p:nvPr>
        </p:nvSpPr>
        <p:spPr/>
        <p:txBody>
          <a:bodyPr/>
          <a:lstStyle/>
          <a:p>
            <a:r>
              <a:rPr lang="en-GB"/>
              <a:t>CO2013A/CO3013A</a:t>
            </a:r>
            <a:br>
              <a:rPr lang="en-GB"/>
            </a:br>
            <a:r>
              <a:rPr lang="en-GB"/>
              <a:t>Web Technologies</a:t>
            </a:r>
            <a:endParaRPr lang="en-GB">
              <a:latin typeface="Georgia" pitchFamily="18" charset="0"/>
            </a:endParaRPr>
          </a:p>
        </p:txBody>
      </p:sp>
      <p:sp>
        <p:nvSpPr>
          <p:cNvPr id="6" name="Slide Number Placeholder 5"/>
          <p:cNvSpPr>
            <a:spLocks noGrp="1"/>
          </p:cNvSpPr>
          <p:nvPr>
            <p:ph type="sldNum" sz="quarter" idx="12"/>
          </p:nvPr>
        </p:nvSpPr>
        <p:spPr/>
        <p:txBody>
          <a:bodyPr/>
          <a:lstStyle/>
          <a:p>
            <a:fld id="{55E323E8-F9A9-4216-9117-D61E34503FF8}" type="slidenum">
              <a:rPr lang="en-GB"/>
              <a:pPr/>
              <a:t>14</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78211">
                                            <p:txEl>
                                              <p:pRg st="0" end="0"/>
                                            </p:txEl>
                                          </p:spTgt>
                                        </p:tgtEl>
                                        <p:attrNameLst>
                                          <p:attrName>style.visibility</p:attrName>
                                        </p:attrNameLst>
                                      </p:cBhvr>
                                      <p:to>
                                        <p:strVal val="visible"/>
                                      </p:to>
                                    </p:set>
                                    <p:animEffect transition="in" filter="wipe(up)">
                                      <p:cBhvr>
                                        <p:cTn id="7" dur="500"/>
                                        <p:tgtEl>
                                          <p:spTgt spid="4782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78211">
                                            <p:txEl>
                                              <p:pRg st="1" end="1"/>
                                            </p:txEl>
                                          </p:spTgt>
                                        </p:tgtEl>
                                        <p:attrNameLst>
                                          <p:attrName>style.visibility</p:attrName>
                                        </p:attrNameLst>
                                      </p:cBhvr>
                                      <p:to>
                                        <p:strVal val="visible"/>
                                      </p:to>
                                    </p:set>
                                    <p:animEffect transition="in" filter="wipe(up)">
                                      <p:cBhvr>
                                        <p:cTn id="12" dur="500"/>
                                        <p:tgtEl>
                                          <p:spTgt spid="4782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78211">
                                            <p:txEl>
                                              <p:pRg st="2" end="2"/>
                                            </p:txEl>
                                          </p:spTgt>
                                        </p:tgtEl>
                                        <p:attrNameLst>
                                          <p:attrName>style.visibility</p:attrName>
                                        </p:attrNameLst>
                                      </p:cBhvr>
                                      <p:to>
                                        <p:strVal val="visible"/>
                                      </p:to>
                                    </p:set>
                                    <p:animEffect transition="in" filter="wipe(up)">
                                      <p:cBhvr>
                                        <p:cTn id="17" dur="500"/>
                                        <p:tgtEl>
                                          <p:spTgt spid="4782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78211">
                                            <p:txEl>
                                              <p:pRg st="3" end="3"/>
                                            </p:txEl>
                                          </p:spTgt>
                                        </p:tgtEl>
                                        <p:attrNameLst>
                                          <p:attrName>style.visibility</p:attrName>
                                        </p:attrNameLst>
                                      </p:cBhvr>
                                      <p:to>
                                        <p:strVal val="visible"/>
                                      </p:to>
                                    </p:set>
                                    <p:animEffect transition="in" filter="wipe(up)">
                                      <p:cBhvr>
                                        <p:cTn id="22" dur="500"/>
                                        <p:tgtEl>
                                          <p:spTgt spid="4782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78211">
                                            <p:txEl>
                                              <p:pRg st="4" end="4"/>
                                            </p:txEl>
                                          </p:spTgt>
                                        </p:tgtEl>
                                        <p:attrNameLst>
                                          <p:attrName>style.visibility</p:attrName>
                                        </p:attrNameLst>
                                      </p:cBhvr>
                                      <p:to>
                                        <p:strVal val="visible"/>
                                      </p:to>
                                    </p:set>
                                    <p:animEffect transition="in" filter="wipe(up)">
                                      <p:cBhvr>
                                        <p:cTn id="27" dur="500"/>
                                        <p:tgtEl>
                                          <p:spTgt spid="4782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78211">
                                            <p:txEl>
                                              <p:pRg st="5" end="5"/>
                                            </p:txEl>
                                          </p:spTgt>
                                        </p:tgtEl>
                                        <p:attrNameLst>
                                          <p:attrName>style.visibility</p:attrName>
                                        </p:attrNameLst>
                                      </p:cBhvr>
                                      <p:to>
                                        <p:strVal val="visible"/>
                                      </p:to>
                                    </p:set>
                                    <p:animEffect transition="in" filter="wipe(up)">
                                      <p:cBhvr>
                                        <p:cTn id="32" dur="500"/>
                                        <p:tgtEl>
                                          <p:spTgt spid="478211">
                                            <p:txEl>
                                              <p:pRg st="5" end="5"/>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478211">
                                            <p:txEl>
                                              <p:pRg st="6" end="6"/>
                                            </p:txEl>
                                          </p:spTgt>
                                        </p:tgtEl>
                                        <p:attrNameLst>
                                          <p:attrName>style.visibility</p:attrName>
                                        </p:attrNameLst>
                                      </p:cBhvr>
                                      <p:to>
                                        <p:strVal val="visible"/>
                                      </p:to>
                                    </p:set>
                                    <p:animEffect transition="in" filter="wipe(up)">
                                      <p:cBhvr>
                                        <p:cTn id="35" dur="500"/>
                                        <p:tgtEl>
                                          <p:spTgt spid="478211">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478211">
                                            <p:txEl>
                                              <p:pRg st="7" end="7"/>
                                            </p:txEl>
                                          </p:spTgt>
                                        </p:tgtEl>
                                        <p:attrNameLst>
                                          <p:attrName>style.visibility</p:attrName>
                                        </p:attrNameLst>
                                      </p:cBhvr>
                                      <p:to>
                                        <p:strVal val="visible"/>
                                      </p:to>
                                    </p:set>
                                    <p:animEffect transition="in" filter="wipe(up)">
                                      <p:cBhvr>
                                        <p:cTn id="40" dur="500"/>
                                        <p:tgtEl>
                                          <p:spTgt spid="4782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ln/>
        </p:spPr>
        <p:txBody>
          <a:bodyPr/>
          <a:lstStyle/>
          <a:p>
            <a:r>
              <a:rPr lang="en-GB"/>
              <a:t>So???</a:t>
            </a:r>
          </a:p>
        </p:txBody>
      </p:sp>
      <p:sp>
        <p:nvSpPr>
          <p:cNvPr id="592899" name="Rectangle 3"/>
          <p:cNvSpPr>
            <a:spLocks noGrp="1" noChangeArrowheads="1"/>
          </p:cNvSpPr>
          <p:nvPr>
            <p:ph idx="1"/>
          </p:nvPr>
        </p:nvSpPr>
        <p:spPr>
          <a:ln/>
        </p:spPr>
        <p:txBody>
          <a:bodyPr/>
          <a:lstStyle/>
          <a:p>
            <a:pPr>
              <a:lnSpc>
                <a:spcPct val="80000"/>
              </a:lnSpc>
            </a:pPr>
            <a:r>
              <a:rPr lang="en-GB" sz="2400" dirty="0"/>
              <a:t>Internet Explorer also switches out of ‘standards mode’ when an XML </a:t>
            </a:r>
            <a:r>
              <a:rPr lang="en-GB" sz="2400" dirty="0" err="1"/>
              <a:t>prolog</a:t>
            </a:r>
            <a:r>
              <a:rPr lang="en-GB" sz="2400" dirty="0"/>
              <a:t> is present.</a:t>
            </a:r>
          </a:p>
          <a:p>
            <a:pPr lvl="1">
              <a:lnSpc>
                <a:spcPct val="80000"/>
              </a:lnSpc>
            </a:pPr>
            <a:r>
              <a:rPr lang="en-GB" sz="2000" dirty="0"/>
              <a:t>It’s in ‘standards mode’ only if a valid </a:t>
            </a:r>
            <a:r>
              <a:rPr lang="en-GB" sz="2000" dirty="0" err="1"/>
              <a:t>DOCTYPE</a:t>
            </a:r>
            <a:r>
              <a:rPr lang="en-GB" sz="2000" dirty="0"/>
              <a:t> is the </a:t>
            </a:r>
            <a:r>
              <a:rPr lang="en-GB" sz="2000" u="sng" dirty="0"/>
              <a:t>1</a:t>
            </a:r>
            <a:r>
              <a:rPr lang="en-GB" sz="2000" u="sng" baseline="30000" dirty="0"/>
              <a:t>st</a:t>
            </a:r>
            <a:r>
              <a:rPr lang="en-GB" sz="2000" u="sng" dirty="0"/>
              <a:t> line of the document</a:t>
            </a:r>
            <a:r>
              <a:rPr lang="en-GB" sz="2000" dirty="0"/>
              <a:t>.</a:t>
            </a:r>
          </a:p>
          <a:p>
            <a:pPr lvl="1">
              <a:lnSpc>
                <a:spcPct val="80000"/>
              </a:lnSpc>
            </a:pPr>
            <a:r>
              <a:rPr lang="en-GB" sz="2000" dirty="0"/>
              <a:t>See ‘</a:t>
            </a:r>
            <a:r>
              <a:rPr lang="en-GB" sz="2000" dirty="0" err="1">
                <a:hlinkClick r:id="rId4"/>
              </a:rPr>
              <a:t>DOCTYPE</a:t>
            </a:r>
            <a:r>
              <a:rPr lang="en-GB" sz="2000" dirty="0">
                <a:hlinkClick r:id="rId4"/>
              </a:rPr>
              <a:t> switching</a:t>
            </a:r>
            <a:r>
              <a:rPr lang="en-GB" sz="2000" dirty="0"/>
              <a:t>’ online for lots of detail…</a:t>
            </a:r>
          </a:p>
          <a:p>
            <a:pPr>
              <a:lnSpc>
                <a:spcPct val="80000"/>
              </a:lnSpc>
            </a:pPr>
            <a:r>
              <a:rPr lang="en-GB" sz="2400" dirty="0" smtClean="0"/>
              <a:t>IE‘s </a:t>
            </a:r>
            <a:r>
              <a:rPr lang="en-GB" sz="2400" dirty="0"/>
              <a:t>‘standards’ </a:t>
            </a:r>
            <a:r>
              <a:rPr lang="en-GB" sz="2400" i="1" dirty="0" err="1"/>
              <a:t>vs</a:t>
            </a:r>
            <a:r>
              <a:rPr lang="en-GB" sz="2400" dirty="0"/>
              <a:t> ‘quirks’ mode affects </a:t>
            </a:r>
            <a:r>
              <a:rPr lang="en-GB" sz="2400" dirty="0">
                <a:hlinkClick r:id="rId5"/>
              </a:rPr>
              <a:t>a few things</a:t>
            </a:r>
            <a:r>
              <a:rPr lang="en-GB" sz="2400" dirty="0" smtClean="0"/>
              <a:t>…</a:t>
            </a:r>
          </a:p>
          <a:p>
            <a:pPr lvl="1">
              <a:lnSpc>
                <a:spcPct val="80000"/>
              </a:lnSpc>
            </a:pPr>
            <a:r>
              <a:rPr lang="en-GB" sz="2000" i="1" dirty="0" smtClean="0"/>
              <a:t>E.g.</a:t>
            </a:r>
            <a:r>
              <a:rPr lang="en-GB" sz="2000" dirty="0" smtClean="0"/>
              <a:t> In the lab last week we saw &lt;table align=“</a:t>
            </a:r>
            <a:r>
              <a:rPr lang="en-GB" sz="2000" dirty="0" err="1" smtClean="0"/>
              <a:t>center</a:t>
            </a:r>
            <a:r>
              <a:rPr lang="en-GB" sz="2000" dirty="0" smtClean="0"/>
              <a:t>”&gt; works in IE’s quirks mode but CSS table {</a:t>
            </a:r>
            <a:r>
              <a:rPr lang="en-GB" sz="2000" dirty="0" err="1" smtClean="0"/>
              <a:t>margin:auto</a:t>
            </a:r>
            <a:r>
              <a:rPr lang="en-GB" sz="2000" dirty="0" smtClean="0"/>
              <a:t>;} in standards mode.</a:t>
            </a:r>
            <a:endParaRPr lang="en-GB" sz="2000" i="1" dirty="0"/>
          </a:p>
          <a:p>
            <a:pPr>
              <a:lnSpc>
                <a:spcPct val="80000"/>
              </a:lnSpc>
            </a:pPr>
            <a:r>
              <a:rPr lang="en-GB" sz="2400" b="1" dirty="0">
                <a:solidFill>
                  <a:schemeClr val="folHlink"/>
                </a:solidFill>
              </a:rPr>
              <a:t>You really want ‘standards’ mode for consistency &amp; ease of development.</a:t>
            </a:r>
          </a:p>
          <a:p>
            <a:pPr>
              <a:lnSpc>
                <a:spcPct val="80000"/>
              </a:lnSpc>
            </a:pPr>
            <a:r>
              <a:rPr lang="en-GB" sz="2400" b="1" u="sng" dirty="0">
                <a:solidFill>
                  <a:schemeClr val="accent2"/>
                </a:solidFill>
              </a:rPr>
              <a:t>Make sure</a:t>
            </a:r>
            <a:r>
              <a:rPr lang="en-GB" sz="2400" b="1" dirty="0">
                <a:solidFill>
                  <a:schemeClr val="accent2"/>
                </a:solidFill>
              </a:rPr>
              <a:t> the 1</a:t>
            </a:r>
            <a:r>
              <a:rPr lang="en-GB" sz="2400" b="1" baseline="30000" dirty="0">
                <a:solidFill>
                  <a:schemeClr val="accent2"/>
                </a:solidFill>
              </a:rPr>
              <a:t>st</a:t>
            </a:r>
            <a:r>
              <a:rPr lang="en-GB" sz="2400" b="1" dirty="0">
                <a:solidFill>
                  <a:schemeClr val="accent2"/>
                </a:solidFill>
              </a:rPr>
              <a:t> line of any </a:t>
            </a:r>
            <a:r>
              <a:rPr lang="en-GB" sz="2400" b="1" dirty="0" smtClean="0">
                <a:solidFill>
                  <a:schemeClr val="accent2"/>
                </a:solidFill>
              </a:rPr>
              <a:t>(X)HTML </a:t>
            </a:r>
            <a:r>
              <a:rPr lang="en-GB" sz="2400" b="1" dirty="0">
                <a:solidFill>
                  <a:schemeClr val="accent2"/>
                </a:solidFill>
              </a:rPr>
              <a:t>document is always a valid </a:t>
            </a:r>
            <a:r>
              <a:rPr lang="en-GB" sz="2400" b="1" dirty="0" smtClean="0">
                <a:solidFill>
                  <a:schemeClr val="accent2"/>
                </a:solidFill>
              </a:rPr>
              <a:t>DOCTYPE</a:t>
            </a:r>
            <a:endParaRPr lang="en-GB" sz="2400" b="1" dirty="0">
              <a:solidFill>
                <a:schemeClr val="accent2"/>
              </a:solidFill>
            </a:endParaRPr>
          </a:p>
        </p:txBody>
      </p:sp>
      <p:sp>
        <p:nvSpPr>
          <p:cNvPr id="5" name="Footer Placeholder 4"/>
          <p:cNvSpPr>
            <a:spLocks noGrp="1"/>
          </p:cNvSpPr>
          <p:nvPr>
            <p:ph type="ftr" sz="quarter" idx="11"/>
          </p:nvPr>
        </p:nvSpPr>
        <p:spPr/>
        <p:txBody>
          <a:bodyPr/>
          <a:lstStyle/>
          <a:p>
            <a:r>
              <a:rPr lang="en-GB"/>
              <a:t>CO2013A/CO3013A</a:t>
            </a:r>
            <a:br>
              <a:rPr lang="en-GB"/>
            </a:br>
            <a:r>
              <a:rPr lang="en-GB"/>
              <a:t>Web Technologies</a:t>
            </a:r>
            <a:endParaRPr lang="en-GB">
              <a:latin typeface="Georgia" pitchFamily="18" charset="0"/>
            </a:endParaRPr>
          </a:p>
        </p:txBody>
      </p:sp>
      <p:sp>
        <p:nvSpPr>
          <p:cNvPr id="6" name="Slide Number Placeholder 5"/>
          <p:cNvSpPr>
            <a:spLocks noGrp="1"/>
          </p:cNvSpPr>
          <p:nvPr>
            <p:ph type="sldNum" sz="quarter" idx="12"/>
          </p:nvPr>
        </p:nvSpPr>
        <p:spPr/>
        <p:txBody>
          <a:bodyPr/>
          <a:lstStyle/>
          <a:p>
            <a:fld id="{8CE5A6E3-31F0-4142-873A-42222749E7D5}" type="slidenum">
              <a:rPr lang="en-GB"/>
              <a:pPr/>
              <a:t>15</a:t>
            </a:fld>
            <a:endParaRPr lang="en-GB"/>
          </a:p>
        </p:txBody>
      </p:sp>
    </p:spTree>
    <p:custDataLst>
      <p:tags r:id="rId1"/>
    </p:custData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TPQuestion"/>
          <p:cNvSpPr>
            <a:spLocks noGrp="1" noChangeArrowheads="1"/>
          </p:cNvSpPr>
          <p:nvPr>
            <p:ph type="title"/>
          </p:nvPr>
        </p:nvSpPr>
        <p:spPr/>
        <p:txBody>
          <a:bodyPr>
            <a:normAutofit/>
          </a:bodyPr>
          <a:lstStyle/>
          <a:p>
            <a:r>
              <a:rPr lang="en-GB" sz="3200" dirty="0" smtClean="0"/>
              <a:t>On a scale of 1 to 5, how much progress do you feel you’ve made with the module?</a:t>
            </a:r>
          </a:p>
        </p:txBody>
      </p:sp>
      <p:sp>
        <p:nvSpPr>
          <p:cNvPr id="6" name="Footer Placeholder 4"/>
          <p:cNvSpPr>
            <a:spLocks noGrp="1"/>
          </p:cNvSpPr>
          <p:nvPr>
            <p:ph type="ftr" sz="quarter" idx="11"/>
          </p:nvPr>
        </p:nvSpPr>
        <p:spPr/>
        <p:txBody>
          <a:bodyPr/>
          <a:lstStyle/>
          <a:p>
            <a:pPr>
              <a:defRPr/>
            </a:pPr>
            <a:r>
              <a:rPr lang="en-GB"/>
              <a:t>CO2013/CO3013</a:t>
            </a:r>
            <a:br>
              <a:rPr lang="en-GB"/>
            </a:br>
            <a:r>
              <a:rPr lang="en-GB"/>
              <a:t>Web Technologies</a:t>
            </a:r>
          </a:p>
        </p:txBody>
      </p:sp>
      <p:sp>
        <p:nvSpPr>
          <p:cNvPr id="7" name="Slide Number Placeholder 5"/>
          <p:cNvSpPr>
            <a:spLocks noGrp="1"/>
          </p:cNvSpPr>
          <p:nvPr>
            <p:ph type="sldNum" sz="quarter" idx="12"/>
          </p:nvPr>
        </p:nvSpPr>
        <p:spPr/>
        <p:txBody>
          <a:bodyPr/>
          <a:lstStyle/>
          <a:p>
            <a:pPr>
              <a:defRPr/>
            </a:pPr>
            <a:fld id="{5B0CF863-8181-46F1-BB19-284F72F37F81}" type="slidenum">
              <a:rPr lang="en-GB"/>
              <a:pPr>
                <a:defRPr/>
              </a:pPr>
              <a:t>16</a:t>
            </a:fld>
            <a:endParaRPr lang="en-GB"/>
          </a:p>
        </p:txBody>
      </p:sp>
      <p:sp>
        <p:nvSpPr>
          <p:cNvPr id="8198" name="vote">
            <a:hlinkClick r:id="rId6" action="ppaction://program"/>
          </p:cNvPr>
          <p:cNvSpPr>
            <a:spLocks noChangeArrowheads="1"/>
          </p:cNvSpPr>
          <p:nvPr/>
        </p:nvSpPr>
        <p:spPr bwMode="auto">
          <a:xfrm>
            <a:off x="8229600" y="5943600"/>
            <a:ext cx="914400" cy="914400"/>
          </a:xfrm>
          <a:prstGeom prst="rect">
            <a:avLst/>
          </a:prstGeom>
          <a:noFill/>
          <a:ln w="9525">
            <a:noFill/>
            <a:miter lim="800000"/>
            <a:headEnd/>
            <a:tailEnd/>
          </a:ln>
        </p:spPr>
        <p:txBody>
          <a:bodyPr wrap="none" anchor="ctr"/>
          <a:lstStyle/>
          <a:p>
            <a:endParaRPr lang="en-US"/>
          </a:p>
        </p:txBody>
      </p:sp>
      <p:graphicFrame>
        <p:nvGraphicFramePr>
          <p:cNvPr id="8" name="TPChart"/>
          <p:cNvGraphicFramePr>
            <a:graphicFrameLocks/>
          </p:cNvGraphicFramePr>
          <p:nvPr/>
        </p:nvGraphicFramePr>
        <p:xfrm>
          <a:off x="4508500" y="1651000"/>
          <a:ext cx="4572000" cy="5143500"/>
        </p:xfrm>
        <a:graphic>
          <a:graphicData uri="http://schemas.openxmlformats.org/presentationml/2006/ole">
            <p:oleObj spid="_x0000_s1196033" name="Chart" r:id="rId7" imgW="4572000" imgH="5143500" progId="MSGraph.Chart.8">
              <p:embed followColorScheme="full"/>
            </p:oleObj>
          </a:graphicData>
        </a:graphic>
      </p:graphicFrame>
      <p:sp>
        <p:nvSpPr>
          <p:cNvPr id="8197" name="TPAnswers"/>
          <p:cNvSpPr>
            <a:spLocks noGrp="1" noChangeArrowheads="1"/>
          </p:cNvSpPr>
          <p:nvPr>
            <p:ph idx="1"/>
            <p:custDataLst>
              <p:tags r:id="rId3"/>
            </p:custDataLst>
          </p:nvPr>
        </p:nvSpPr>
        <p:spPr>
          <a:xfrm>
            <a:off x="685800" y="1600200"/>
            <a:ext cx="7772400" cy="4708525"/>
          </a:xfrm>
        </p:spPr>
        <p:txBody>
          <a:bodyPr rIns="3420000">
            <a:noAutofit/>
          </a:bodyPr>
          <a:lstStyle/>
          <a:p>
            <a:pPr marL="457200" indent="-457200">
              <a:buFontTx/>
              <a:buAutoNum type="arabicPeriod"/>
            </a:pPr>
            <a:r>
              <a:rPr lang="en-GB" sz="2400" dirty="0" smtClean="0"/>
              <a:t> Virtually no progress: I know nothing new and have remembered little</a:t>
            </a:r>
          </a:p>
          <a:p>
            <a:pPr marL="457200" indent="-457200">
              <a:buFontTx/>
              <a:buAutoNum type="arabicPeriod"/>
            </a:pPr>
            <a:r>
              <a:rPr lang="en-GB" sz="2400" dirty="0" smtClean="0"/>
              <a:t> Some progress: I've learnt or remembered something</a:t>
            </a:r>
          </a:p>
          <a:p>
            <a:pPr marL="457200" indent="-457200">
              <a:buFontTx/>
              <a:buAutoNum type="arabicPeriod"/>
            </a:pPr>
            <a:r>
              <a:rPr lang="en-GB" sz="2400" dirty="0" smtClean="0"/>
              <a:t> OK: I'm making steady progress</a:t>
            </a:r>
          </a:p>
          <a:p>
            <a:pPr marL="457200" indent="-457200">
              <a:buFontTx/>
              <a:buAutoNum type="arabicPeriod"/>
            </a:pPr>
            <a:r>
              <a:rPr lang="en-GB" sz="2400" dirty="0" smtClean="0"/>
              <a:t> Good: I've learnt something and feel comfortable so-far</a:t>
            </a:r>
          </a:p>
          <a:p>
            <a:pPr marL="457200" indent="-457200">
              <a:buFontTx/>
              <a:buAutoNum type="arabicPeriod"/>
            </a:pPr>
            <a:r>
              <a:rPr lang="en-GB" sz="2400" dirty="0" smtClean="0"/>
              <a:t> Excellent: I've learnt and remembered a lot</a:t>
            </a: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6596" name="Rectangle 4"/>
          <p:cNvSpPr>
            <a:spLocks noGrp="1" noChangeArrowheads="1"/>
          </p:cNvSpPr>
          <p:nvPr>
            <p:ph type="ctrTitle"/>
          </p:nvPr>
        </p:nvSpPr>
        <p:spPr>
          <a:ln/>
        </p:spPr>
        <p:txBody>
          <a:bodyPr/>
          <a:lstStyle/>
          <a:p>
            <a:r>
              <a:rPr lang="en-GB" dirty="0"/>
              <a:t>This is the new stuff..</a:t>
            </a:r>
          </a:p>
        </p:txBody>
      </p:sp>
      <p:sp>
        <p:nvSpPr>
          <p:cNvPr id="1006597" name="Rectangle 5"/>
          <p:cNvSpPr>
            <a:spLocks noGrp="1" noChangeArrowheads="1"/>
          </p:cNvSpPr>
          <p:nvPr>
            <p:ph type="subTitle" idx="1"/>
          </p:nvPr>
        </p:nvSpPr>
        <p:spPr>
          <a:noFill/>
          <a:ln/>
        </p:spPr>
        <p:txBody>
          <a:bodyPr anchor="ctr" anchorCtr="0"/>
          <a:lstStyle/>
          <a:p>
            <a:r>
              <a:rPr lang="en-GB"/>
              <a:t>JavaScript</a:t>
            </a:r>
          </a:p>
        </p:txBody>
      </p:sp>
      <p:sp>
        <p:nvSpPr>
          <p:cNvPr id="4" name="Rectangle 1028"/>
          <p:cNvSpPr>
            <a:spLocks noGrp="1" noChangeArrowheads="1"/>
          </p:cNvSpPr>
          <p:nvPr>
            <p:ph type="dt" sz="half" idx="10"/>
          </p:nvPr>
        </p:nvSpPr>
        <p:spPr/>
        <p:txBody>
          <a:bodyPr/>
          <a:lstStyle/>
          <a:p>
            <a:fld id="{3269C682-274C-47B7-9B58-68F55FA44F70}" type="datetime5">
              <a:rPr lang="en-GB"/>
              <a:pPr/>
              <a:t>15-Oct-12</a:t>
            </a:fld>
            <a:endParaRPr lang="en-GB">
              <a:latin typeface="Times New Roman" pitchFamily="18" charset="0"/>
            </a:endParaRPr>
          </a:p>
        </p:txBody>
      </p:sp>
      <p:sp>
        <p:nvSpPr>
          <p:cNvPr id="5" name="Rectangle 1029"/>
          <p:cNvSpPr>
            <a:spLocks noGrp="1" noChangeArrowheads="1"/>
          </p:cNvSpPr>
          <p:nvPr>
            <p:ph type="ftr" sz="quarter" idx="11"/>
          </p:nvPr>
        </p:nvSpPr>
        <p:spPr/>
        <p:txBody>
          <a:bodyPr/>
          <a:lstStyle/>
          <a:p>
            <a:r>
              <a:rPr lang="en-GB"/>
              <a:t>CO2013/CO3013</a:t>
            </a:r>
            <a:br>
              <a:rPr lang="en-GB"/>
            </a:br>
            <a:r>
              <a:rPr lang="en-GB"/>
              <a:t>Web Technologies</a:t>
            </a:r>
            <a:endParaRPr lang="en-GB">
              <a:latin typeface="Georgia" pitchFamily="18" charset="0"/>
            </a:endParaRPr>
          </a:p>
        </p:txBody>
      </p:sp>
      <p:sp>
        <p:nvSpPr>
          <p:cNvPr id="6" name="Rectangle 1030"/>
          <p:cNvSpPr>
            <a:spLocks noGrp="1" noChangeArrowheads="1"/>
          </p:cNvSpPr>
          <p:nvPr>
            <p:ph type="sldNum" sz="quarter" idx="12"/>
          </p:nvPr>
        </p:nvSpPr>
        <p:spPr/>
        <p:txBody>
          <a:bodyPr/>
          <a:lstStyle/>
          <a:p>
            <a:fld id="{AC89CD70-0A92-4CDA-B904-29599AE1DF33}" type="slidenum">
              <a:rPr lang="en-GB"/>
              <a:pPr/>
              <a:t>17</a:t>
            </a:fld>
            <a:endParaRPr lang="en-GB"/>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6898" name="Rectangle 2"/>
          <p:cNvSpPr>
            <a:spLocks noGrp="1" noChangeArrowheads="1"/>
          </p:cNvSpPr>
          <p:nvPr>
            <p:ph type="title"/>
          </p:nvPr>
        </p:nvSpPr>
        <p:spPr>
          <a:ln/>
        </p:spPr>
        <p:txBody>
          <a:bodyPr/>
          <a:lstStyle/>
          <a:p>
            <a:r>
              <a:rPr lang="en-GB"/>
              <a:t>Introducing JavaScript</a:t>
            </a:r>
          </a:p>
        </p:txBody>
      </p:sp>
      <p:sp>
        <p:nvSpPr>
          <p:cNvPr id="976899" name="Rectangle 3"/>
          <p:cNvSpPr>
            <a:spLocks noGrp="1" noChangeArrowheads="1"/>
          </p:cNvSpPr>
          <p:nvPr>
            <p:ph idx="1"/>
          </p:nvPr>
        </p:nvSpPr>
        <p:spPr>
          <a:xfrm>
            <a:off x="381000" y="1600200"/>
            <a:ext cx="8382000" cy="4495800"/>
          </a:xfrm>
          <a:ln/>
        </p:spPr>
        <p:txBody>
          <a:bodyPr>
            <a:normAutofit/>
          </a:bodyPr>
          <a:lstStyle/>
          <a:p>
            <a:r>
              <a:rPr lang="en-GB" sz="3200" dirty="0"/>
              <a:t>Loosely-typed language:</a:t>
            </a:r>
          </a:p>
          <a:p>
            <a:pPr lvl="1"/>
            <a:r>
              <a:rPr lang="en-GB" sz="2800" dirty="0"/>
              <a:t>Interpreter converts to/from various types </a:t>
            </a:r>
            <a:r>
              <a:rPr lang="en-GB" sz="2800" dirty="0" err="1"/>
              <a:t>automagically</a:t>
            </a:r>
            <a:r>
              <a:rPr lang="en-GB" sz="2800" dirty="0"/>
              <a:t>.</a:t>
            </a:r>
          </a:p>
          <a:p>
            <a:r>
              <a:rPr lang="en-GB" sz="3200" dirty="0"/>
              <a:t>Object-oriented </a:t>
            </a:r>
            <a:r>
              <a:rPr lang="en-GB" sz="3200" i="1" dirty="0"/>
              <a:t>but</a:t>
            </a:r>
            <a:r>
              <a:rPr lang="en-GB" sz="3200" dirty="0"/>
              <a:t> not Java</a:t>
            </a:r>
          </a:p>
          <a:p>
            <a:pPr lvl="1"/>
            <a:r>
              <a:rPr lang="en-GB" sz="2800" dirty="0"/>
              <a:t>Methods and prototypes </a:t>
            </a:r>
            <a:r>
              <a:rPr lang="en-GB" sz="2800" dirty="0">
                <a:sym typeface="Symbol" pitchFamily="18" charset="2"/>
              </a:rPr>
              <a:t> Classes</a:t>
            </a:r>
          </a:p>
          <a:p>
            <a:pPr lvl="2"/>
            <a:r>
              <a:rPr lang="en-GB" dirty="0">
                <a:sym typeface="Symbol" pitchFamily="18" charset="2"/>
              </a:rPr>
              <a:t>JS </a:t>
            </a:r>
            <a:r>
              <a:rPr lang="en-GB" sz="2000" dirty="0">
                <a:sym typeface="Symbol" pitchFamily="18" charset="2"/>
              </a:rPr>
              <a:t>objects </a:t>
            </a:r>
            <a:r>
              <a:rPr lang="en-GB" dirty="0">
                <a:sym typeface="Symbol" pitchFamily="18" charset="2"/>
              </a:rPr>
              <a:t>can</a:t>
            </a:r>
            <a:r>
              <a:rPr lang="en-GB" sz="2000" dirty="0">
                <a:sym typeface="Symbol" pitchFamily="18" charset="2"/>
              </a:rPr>
              <a:t> be created at runtime :-) </a:t>
            </a:r>
            <a:r>
              <a:rPr lang="en-GB" sz="2000" dirty="0">
                <a:solidFill>
                  <a:schemeClr val="tx1">
                    <a:lumMod val="85000"/>
                  </a:schemeClr>
                </a:solidFill>
                <a:sym typeface="Symbol" pitchFamily="18" charset="2"/>
              </a:rPr>
              <a:t>unlike Java classes</a:t>
            </a:r>
            <a:r>
              <a:rPr lang="en-GB" sz="2000" dirty="0">
                <a:solidFill>
                  <a:srgbClr val="4D4D4D"/>
                </a:solidFill>
                <a:sym typeface="Symbol" pitchFamily="18" charset="2"/>
              </a:rPr>
              <a:t>…</a:t>
            </a:r>
          </a:p>
          <a:p>
            <a:pPr lvl="2"/>
            <a:r>
              <a:rPr lang="en-GB" dirty="0">
                <a:sym typeface="Symbol" pitchFamily="18" charset="2"/>
              </a:rPr>
              <a:t>‘dot’ (.) operator for object ‘properties’ </a:t>
            </a:r>
            <a:r>
              <a:rPr lang="en-GB" dirty="0">
                <a:sym typeface="Wingdings" pitchFamily="2" charset="2"/>
              </a:rPr>
              <a:t> </a:t>
            </a:r>
            <a:r>
              <a:rPr lang="en-GB" dirty="0">
                <a:solidFill>
                  <a:schemeClr val="tx1">
                    <a:lumMod val="85000"/>
                  </a:schemeClr>
                </a:solidFill>
                <a:sym typeface="Wingdings" pitchFamily="2" charset="2"/>
              </a:rPr>
              <a:t>just like Java</a:t>
            </a:r>
            <a:endParaRPr lang="en-GB" dirty="0">
              <a:solidFill>
                <a:schemeClr val="tx1">
                  <a:lumMod val="85000"/>
                </a:schemeClr>
              </a:solidFill>
              <a:sym typeface="Symbol" pitchFamily="18" charset="2"/>
            </a:endParaRPr>
          </a:p>
          <a:p>
            <a:r>
              <a:rPr lang="en-GB" sz="3200" dirty="0">
                <a:sym typeface="Symbol" pitchFamily="18" charset="2"/>
              </a:rPr>
              <a:t>An </a:t>
            </a:r>
            <a:r>
              <a:rPr lang="en-GB" sz="3200" dirty="0">
                <a:sym typeface="Symbol" pitchFamily="18" charset="2"/>
                <a:hlinkClick r:id="rId4"/>
              </a:rPr>
              <a:t>ECMA</a:t>
            </a:r>
            <a:r>
              <a:rPr lang="en-GB" sz="3200" dirty="0">
                <a:sym typeface="Symbol" pitchFamily="18" charset="2"/>
              </a:rPr>
              <a:t> standard (</a:t>
            </a:r>
            <a:r>
              <a:rPr lang="en-GB" sz="3200" dirty="0">
                <a:sym typeface="Symbol" pitchFamily="18" charset="2"/>
                <a:hlinkClick r:id="rId5"/>
              </a:rPr>
              <a:t>ECMA-262 ‘</a:t>
            </a:r>
            <a:r>
              <a:rPr lang="en-GB" sz="3200" dirty="0" err="1">
                <a:sym typeface="Symbol" pitchFamily="18" charset="2"/>
                <a:hlinkClick r:id="rId5"/>
              </a:rPr>
              <a:t>ECMAScript</a:t>
            </a:r>
            <a:r>
              <a:rPr lang="en-GB" sz="3200" dirty="0" smtClean="0">
                <a:sym typeface="Symbol" pitchFamily="18" charset="2"/>
                <a:hlinkClick r:id="rId5"/>
              </a:rPr>
              <a:t>’</a:t>
            </a:r>
            <a:r>
              <a:rPr lang="en-GB" sz="3200" dirty="0" smtClean="0">
                <a:sym typeface="Symbol" pitchFamily="18" charset="2"/>
              </a:rPr>
              <a:t>)</a:t>
            </a:r>
            <a:endParaRPr lang="en-GB" sz="3200" dirty="0">
              <a:sym typeface="Symbol" pitchFamily="18" charset="2"/>
            </a:endParaRP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920F00F1-AF60-40EE-83A3-B8DFA44E7EF3}" type="slidenum">
              <a:rPr lang="en-GB"/>
              <a:pPr/>
              <a:t>18</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76898">
                                            <p:txEl>
                                              <p:charRg st="4294967295" end="4294967295"/>
                                            </p:txEl>
                                          </p:spTgt>
                                        </p:tgtEl>
                                        <p:attrNameLst>
                                          <p:attrName>style.visibility</p:attrName>
                                        </p:attrNameLst>
                                      </p:cBhvr>
                                      <p:to>
                                        <p:strVal val="visible"/>
                                      </p:to>
                                    </p:set>
                                    <p:animEffect transition="in" filter="fade">
                                      <p:cBhvr>
                                        <p:cTn id="7" dur="500"/>
                                        <p:tgtEl>
                                          <p:spTgt spid="976898">
                                            <p:txEl>
                                              <p:charRg st="4294967295" end="4294967295"/>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76899">
                                            <p:txEl>
                                              <p:pRg st="0" end="0"/>
                                            </p:txEl>
                                          </p:spTgt>
                                        </p:tgtEl>
                                        <p:attrNameLst>
                                          <p:attrName>style.visibility</p:attrName>
                                        </p:attrNameLst>
                                      </p:cBhvr>
                                      <p:to>
                                        <p:strVal val="visible"/>
                                      </p:to>
                                    </p:set>
                                    <p:animEffect transition="in" filter="wipe(left)">
                                      <p:cBhvr>
                                        <p:cTn id="10" dur="500"/>
                                        <p:tgtEl>
                                          <p:spTgt spid="976899">
                                            <p:txEl>
                                              <p:pRg st="0" end="0"/>
                                            </p:txEl>
                                          </p:spTgt>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976899">
                                            <p:txEl>
                                              <p:pRg st="1" end="1"/>
                                            </p:txEl>
                                          </p:spTgt>
                                        </p:tgtEl>
                                        <p:attrNameLst>
                                          <p:attrName>style.visibility</p:attrName>
                                        </p:attrNameLst>
                                      </p:cBhvr>
                                      <p:to>
                                        <p:strVal val="visible"/>
                                      </p:to>
                                    </p:set>
                                    <p:animEffect transition="in" filter="wipe(left)">
                                      <p:cBhvr>
                                        <p:cTn id="14" dur="500"/>
                                        <p:tgtEl>
                                          <p:spTgt spid="976899">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976899">
                                            <p:txEl>
                                              <p:pRg st="2" end="2"/>
                                            </p:txEl>
                                          </p:spTgt>
                                        </p:tgtEl>
                                        <p:attrNameLst>
                                          <p:attrName>style.visibility</p:attrName>
                                        </p:attrNameLst>
                                      </p:cBhvr>
                                      <p:to>
                                        <p:strVal val="visible"/>
                                      </p:to>
                                    </p:set>
                                    <p:animEffect transition="in" filter="wipe(left)">
                                      <p:cBhvr>
                                        <p:cTn id="19" dur="500"/>
                                        <p:tgtEl>
                                          <p:spTgt spid="976899">
                                            <p:txEl>
                                              <p:pRg st="2" end="2"/>
                                            </p:txEl>
                                          </p:spTgt>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976899">
                                            <p:txEl>
                                              <p:pRg st="3" end="3"/>
                                            </p:txEl>
                                          </p:spTgt>
                                        </p:tgtEl>
                                        <p:attrNameLst>
                                          <p:attrName>style.visibility</p:attrName>
                                        </p:attrNameLst>
                                      </p:cBhvr>
                                      <p:to>
                                        <p:strVal val="visible"/>
                                      </p:to>
                                    </p:set>
                                    <p:animEffect transition="in" filter="wipe(left)">
                                      <p:cBhvr>
                                        <p:cTn id="23" dur="500"/>
                                        <p:tgtEl>
                                          <p:spTgt spid="976899">
                                            <p:txEl>
                                              <p:pRg st="3" end="3"/>
                                            </p:txEl>
                                          </p:spTgt>
                                        </p:tgtEl>
                                      </p:cBhvr>
                                    </p:animEffect>
                                  </p:childTnLst>
                                </p:cTn>
                              </p:par>
                            </p:childTnLst>
                          </p:cTn>
                        </p:par>
                        <p:par>
                          <p:cTn id="24" fill="hold">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976899">
                                            <p:txEl>
                                              <p:pRg st="4" end="4"/>
                                            </p:txEl>
                                          </p:spTgt>
                                        </p:tgtEl>
                                        <p:attrNameLst>
                                          <p:attrName>style.visibility</p:attrName>
                                        </p:attrNameLst>
                                      </p:cBhvr>
                                      <p:to>
                                        <p:strVal val="visible"/>
                                      </p:to>
                                    </p:set>
                                    <p:animEffect transition="in" filter="wipe(left)">
                                      <p:cBhvr>
                                        <p:cTn id="27" dur="500"/>
                                        <p:tgtEl>
                                          <p:spTgt spid="976899">
                                            <p:txEl>
                                              <p:pRg st="4" end="4"/>
                                            </p:txEl>
                                          </p:spTgt>
                                        </p:tgtEl>
                                      </p:cBhvr>
                                    </p:animEffect>
                                  </p:childTnLst>
                                </p:cTn>
                              </p:par>
                            </p:childTnLst>
                          </p:cTn>
                        </p:par>
                        <p:par>
                          <p:cTn id="28" fill="hold">
                            <p:stCondLst>
                              <p:cond delay="1500"/>
                            </p:stCondLst>
                            <p:childTnLst>
                              <p:par>
                                <p:cTn id="29" presetID="22" presetClass="entr" presetSubtype="8" fill="hold" grpId="0" nodeType="afterEffect">
                                  <p:stCondLst>
                                    <p:cond delay="0"/>
                                  </p:stCondLst>
                                  <p:childTnLst>
                                    <p:set>
                                      <p:cBhvr>
                                        <p:cTn id="30" dur="1" fill="hold">
                                          <p:stCondLst>
                                            <p:cond delay="0"/>
                                          </p:stCondLst>
                                        </p:cTn>
                                        <p:tgtEl>
                                          <p:spTgt spid="976899">
                                            <p:txEl>
                                              <p:pRg st="5" end="5"/>
                                            </p:txEl>
                                          </p:spTgt>
                                        </p:tgtEl>
                                        <p:attrNameLst>
                                          <p:attrName>style.visibility</p:attrName>
                                        </p:attrNameLst>
                                      </p:cBhvr>
                                      <p:to>
                                        <p:strVal val="visible"/>
                                      </p:to>
                                    </p:set>
                                    <p:animEffect transition="in" filter="wipe(left)">
                                      <p:cBhvr>
                                        <p:cTn id="31" dur="500"/>
                                        <p:tgtEl>
                                          <p:spTgt spid="976899">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976899">
                                            <p:txEl>
                                              <p:pRg st="6" end="6"/>
                                            </p:txEl>
                                          </p:spTgt>
                                        </p:tgtEl>
                                        <p:attrNameLst>
                                          <p:attrName>style.visibility</p:attrName>
                                        </p:attrNameLst>
                                      </p:cBhvr>
                                      <p:to>
                                        <p:strVal val="visible"/>
                                      </p:to>
                                    </p:set>
                                    <p:animEffect transition="in" filter="wipe(left)">
                                      <p:cBhvr>
                                        <p:cTn id="36" dur="500"/>
                                        <p:tgtEl>
                                          <p:spTgt spid="9768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6898" grpId="0"/>
      <p:bldP spid="976899"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6482" name="Rectangle 2"/>
          <p:cNvSpPr>
            <a:spLocks noGrp="1" noChangeArrowheads="1"/>
          </p:cNvSpPr>
          <p:nvPr>
            <p:ph type="title"/>
          </p:nvPr>
        </p:nvSpPr>
        <p:spPr>
          <a:ln/>
        </p:spPr>
        <p:txBody>
          <a:bodyPr/>
          <a:lstStyle/>
          <a:p>
            <a:r>
              <a:rPr lang="en-US"/>
              <a:t>The </a:t>
            </a:r>
            <a:r>
              <a:rPr lang="en-US" b="1">
                <a:latin typeface="Courier New" pitchFamily="49" charset="0"/>
              </a:rPr>
              <a:t>&lt;script&gt;</a:t>
            </a:r>
            <a:r>
              <a:rPr lang="en-US"/>
              <a:t> Element</a:t>
            </a:r>
          </a:p>
        </p:txBody>
      </p:sp>
      <p:sp>
        <p:nvSpPr>
          <p:cNvPr id="916483" name="Rectangle 3"/>
          <p:cNvSpPr>
            <a:spLocks noGrp="1" noChangeArrowheads="1"/>
          </p:cNvSpPr>
          <p:nvPr>
            <p:ph idx="1"/>
          </p:nvPr>
        </p:nvSpPr>
        <p:spPr>
          <a:ln/>
        </p:spPr>
        <p:txBody>
          <a:bodyPr/>
          <a:lstStyle/>
          <a:p>
            <a:pPr>
              <a:lnSpc>
                <a:spcPct val="80000"/>
              </a:lnSpc>
              <a:spcBef>
                <a:spcPct val="40000"/>
              </a:spcBef>
            </a:pPr>
            <a:r>
              <a:rPr lang="en-US" sz="2400"/>
              <a:t>JavaScript programs</a:t>
            </a:r>
          </a:p>
          <a:p>
            <a:pPr lvl="1">
              <a:lnSpc>
                <a:spcPct val="80000"/>
              </a:lnSpc>
              <a:spcBef>
                <a:spcPct val="40000"/>
              </a:spcBef>
            </a:pPr>
            <a:r>
              <a:rPr lang="en-US" sz="2100"/>
              <a:t>run from within a Web page (either an HTML or XHTML document),</a:t>
            </a:r>
          </a:p>
          <a:p>
            <a:pPr lvl="1">
              <a:lnSpc>
                <a:spcPct val="80000"/>
              </a:lnSpc>
              <a:spcBef>
                <a:spcPct val="40000"/>
              </a:spcBef>
            </a:pPr>
            <a:r>
              <a:rPr lang="en-US" sz="2100"/>
              <a:t>code is typed directly into the source (HTML) file or a separate text file,</a:t>
            </a:r>
          </a:p>
          <a:p>
            <a:pPr lvl="1">
              <a:lnSpc>
                <a:spcPct val="80000"/>
              </a:lnSpc>
              <a:spcBef>
                <a:spcPct val="40000"/>
              </a:spcBef>
            </a:pPr>
            <a:r>
              <a:rPr lang="en-US" sz="2100"/>
              <a:t>contained within a Web page are often called scripts.</a:t>
            </a:r>
          </a:p>
          <a:p>
            <a:pPr>
              <a:lnSpc>
                <a:spcPct val="80000"/>
              </a:lnSpc>
              <a:spcBef>
                <a:spcPct val="40000"/>
              </a:spcBef>
            </a:pPr>
            <a:r>
              <a:rPr lang="en-US" sz="2400"/>
              <a:t>The </a:t>
            </a:r>
            <a:r>
              <a:rPr lang="en-US" sz="2400" b="1">
                <a:latin typeface="Courier New" pitchFamily="49" charset="0"/>
              </a:rPr>
              <a:t>&lt;script&gt;</a:t>
            </a:r>
            <a:r>
              <a:rPr lang="en-US" sz="2400"/>
              <a:t> </a:t>
            </a:r>
            <a:r>
              <a:rPr lang="en-US" sz="2800"/>
              <a:t>tag </a:t>
            </a:r>
            <a:r>
              <a:rPr lang="en-US" sz="2400"/>
              <a:t>tells the web browser that the scripting engine must interpret the commands it contains</a:t>
            </a:r>
          </a:p>
          <a:p>
            <a:pPr>
              <a:lnSpc>
                <a:spcPct val="80000"/>
              </a:lnSpc>
              <a:spcBef>
                <a:spcPct val="40000"/>
              </a:spcBef>
            </a:pPr>
            <a:r>
              <a:rPr lang="en-US" sz="2400"/>
              <a:t>The element’s contents are the code </a:t>
            </a:r>
            <a:r>
              <a:rPr lang="en-US" sz="2400" i="1"/>
              <a:t>or</a:t>
            </a:r>
            <a:r>
              <a:rPr lang="en-US" sz="2400"/>
              <a:t> </a:t>
            </a:r>
            <a:r>
              <a:rPr lang="en-US" sz="2400" b="1">
                <a:latin typeface="Courier New" pitchFamily="49" charset="0"/>
              </a:rPr>
              <a:t>src</a:t>
            </a:r>
            <a:r>
              <a:rPr lang="en-US" sz="2400"/>
              <a:t> points to a separate file.</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BD7B6380-33DB-4E98-ABB8-63C4D1367F8D}" type="slidenum">
              <a:rPr lang="en-GB"/>
              <a:pPr/>
              <a:t>19</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16482">
                                            <p:txEl>
                                              <p:charRg st="4294967295" end="4294967295"/>
                                            </p:txEl>
                                          </p:spTgt>
                                        </p:tgtEl>
                                        <p:attrNameLst>
                                          <p:attrName>style.visibility</p:attrName>
                                        </p:attrNameLst>
                                      </p:cBhvr>
                                      <p:to>
                                        <p:strVal val="visible"/>
                                      </p:to>
                                    </p:set>
                                    <p:animEffect transition="in" filter="fade">
                                      <p:cBhvr>
                                        <p:cTn id="7" dur="2000"/>
                                        <p:tgtEl>
                                          <p:spTgt spid="916482">
                                            <p:txEl>
                                              <p:charRg st="4294967295" end="4294967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16483">
                                            <p:txEl>
                                              <p:pRg st="0" end="0"/>
                                            </p:txEl>
                                          </p:spTgt>
                                        </p:tgtEl>
                                        <p:attrNameLst>
                                          <p:attrName>style.visibility</p:attrName>
                                        </p:attrNameLst>
                                      </p:cBhvr>
                                      <p:to>
                                        <p:strVal val="visible"/>
                                      </p:to>
                                    </p:set>
                                    <p:animEffect transition="in" filter="wipe(left)">
                                      <p:cBhvr>
                                        <p:cTn id="12" dur="500"/>
                                        <p:tgtEl>
                                          <p:spTgt spid="916483">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16483">
                                            <p:txEl>
                                              <p:pRg st="1" end="1"/>
                                            </p:txEl>
                                          </p:spTgt>
                                        </p:tgtEl>
                                        <p:attrNameLst>
                                          <p:attrName>style.visibility</p:attrName>
                                        </p:attrNameLst>
                                      </p:cBhvr>
                                      <p:to>
                                        <p:strVal val="visible"/>
                                      </p:to>
                                    </p:set>
                                    <p:animEffect transition="in" filter="wipe(left)">
                                      <p:cBhvr>
                                        <p:cTn id="15" dur="500"/>
                                        <p:tgtEl>
                                          <p:spTgt spid="916483">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16483">
                                            <p:txEl>
                                              <p:pRg st="2" end="2"/>
                                            </p:txEl>
                                          </p:spTgt>
                                        </p:tgtEl>
                                        <p:attrNameLst>
                                          <p:attrName>style.visibility</p:attrName>
                                        </p:attrNameLst>
                                      </p:cBhvr>
                                      <p:to>
                                        <p:strVal val="visible"/>
                                      </p:to>
                                    </p:set>
                                    <p:animEffect transition="in" filter="wipe(left)">
                                      <p:cBhvr>
                                        <p:cTn id="18" dur="500"/>
                                        <p:tgtEl>
                                          <p:spTgt spid="916483">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916483">
                                            <p:txEl>
                                              <p:pRg st="3" end="3"/>
                                            </p:txEl>
                                          </p:spTgt>
                                        </p:tgtEl>
                                        <p:attrNameLst>
                                          <p:attrName>style.visibility</p:attrName>
                                        </p:attrNameLst>
                                      </p:cBhvr>
                                      <p:to>
                                        <p:strVal val="visible"/>
                                      </p:to>
                                    </p:set>
                                    <p:animEffect transition="in" filter="wipe(left)">
                                      <p:cBhvr>
                                        <p:cTn id="21" dur="500"/>
                                        <p:tgtEl>
                                          <p:spTgt spid="91648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916483">
                                            <p:txEl>
                                              <p:pRg st="4" end="4"/>
                                            </p:txEl>
                                          </p:spTgt>
                                        </p:tgtEl>
                                        <p:attrNameLst>
                                          <p:attrName>style.visibility</p:attrName>
                                        </p:attrNameLst>
                                      </p:cBhvr>
                                      <p:to>
                                        <p:strVal val="visible"/>
                                      </p:to>
                                    </p:set>
                                    <p:animEffect transition="in" filter="wipe(left)">
                                      <p:cBhvr>
                                        <p:cTn id="26" dur="500"/>
                                        <p:tgtEl>
                                          <p:spTgt spid="91648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916483">
                                            <p:txEl>
                                              <p:pRg st="5" end="5"/>
                                            </p:txEl>
                                          </p:spTgt>
                                        </p:tgtEl>
                                        <p:attrNameLst>
                                          <p:attrName>style.visibility</p:attrName>
                                        </p:attrNameLst>
                                      </p:cBhvr>
                                      <p:to>
                                        <p:strVal val="visible"/>
                                      </p:to>
                                    </p:set>
                                    <p:animEffect transition="in" filter="wipe(left)">
                                      <p:cBhvr>
                                        <p:cTn id="31" dur="500"/>
                                        <p:tgtEl>
                                          <p:spTgt spid="916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6482" grpId="0"/>
      <p:bldP spid="91648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6856" y="267494"/>
            <a:ext cx="8229600" cy="1399032"/>
          </a:xfrm>
        </p:spPr>
        <p:txBody>
          <a:bodyPr/>
          <a:lstStyle/>
          <a:p>
            <a:r>
              <a:rPr lang="en-GB" dirty="0" smtClean="0"/>
              <a:t>Study skills (</a:t>
            </a:r>
            <a:r>
              <a:rPr lang="en-GB" i="1" dirty="0" smtClean="0"/>
              <a:t>aka</a:t>
            </a:r>
            <a:r>
              <a:rPr lang="en-GB" dirty="0" smtClean="0"/>
              <a:t> </a:t>
            </a:r>
            <a:r>
              <a:rPr lang="en-GB" dirty="0" err="1" smtClean="0"/>
              <a:t>SSS</a:t>
            </a:r>
            <a:r>
              <a:rPr lang="en-GB" dirty="0" smtClean="0"/>
              <a:t> or S</a:t>
            </a:r>
            <a:r>
              <a:rPr lang="en-GB" baseline="30000" dirty="0" smtClean="0"/>
              <a:t>3</a:t>
            </a:r>
            <a:r>
              <a:rPr lang="en-GB" dirty="0" smtClean="0"/>
              <a:t>)</a:t>
            </a:r>
            <a:endParaRPr lang="en-GB" dirty="0"/>
          </a:p>
        </p:txBody>
      </p:sp>
      <p:sp>
        <p:nvSpPr>
          <p:cNvPr id="7" name="Content Placeholder 6"/>
          <p:cNvSpPr>
            <a:spLocks noGrp="1"/>
          </p:cNvSpPr>
          <p:nvPr>
            <p:ph idx="1"/>
          </p:nvPr>
        </p:nvSpPr>
        <p:spPr/>
        <p:txBody>
          <a:bodyPr>
            <a:normAutofit fontScale="62500" lnSpcReduction="20000"/>
          </a:bodyPr>
          <a:lstStyle/>
          <a:p>
            <a:r>
              <a:rPr lang="en-GB" sz="3200" b="1" dirty="0" smtClean="0"/>
              <a:t>Academic Skills Centre</a:t>
            </a:r>
            <a:endParaRPr lang="en-GB" sz="4000" b="1" dirty="0" smtClean="0"/>
          </a:p>
          <a:p>
            <a:r>
              <a:rPr lang="en-GB" sz="3200" dirty="0" smtClean="0"/>
              <a:t>The SEC Study Skills Centre (S</a:t>
            </a:r>
            <a:r>
              <a:rPr lang="en-GB" sz="3200" baseline="30000" dirty="0" smtClean="0"/>
              <a:t>3</a:t>
            </a:r>
            <a:r>
              <a:rPr lang="en-GB" sz="3200" dirty="0" smtClean="0"/>
              <a:t>) is available for all levels of students enrolled on courses within the Faculty of Science, Engineering &amp; Computing and School of Surveying &amp; Planning. A group of trained staff and students are available to help students with academic skills such as report writing, presentations, note taking, time management, exam revision, referencing and mathematical skills. The centre provides assistance and advice on draft assignments prior to hand in.</a:t>
            </a:r>
          </a:p>
          <a:p>
            <a:r>
              <a:rPr lang="en-GB" sz="3200" dirty="0" smtClean="0"/>
              <a:t> Penrhyn Rd Campus: </a:t>
            </a:r>
          </a:p>
          <a:p>
            <a:pPr lvl="1"/>
            <a:r>
              <a:rPr lang="en-GB" sz="2800" dirty="0" smtClean="0"/>
              <a:t>Drop-in sessions run during term-time from Monday to Friday 11-3pm in PRJG0004 with a reduced service throughout vacations</a:t>
            </a:r>
          </a:p>
          <a:p>
            <a:pPr lvl="0"/>
            <a:r>
              <a:rPr lang="en-GB" sz="3200" dirty="0" smtClean="0"/>
              <a:t>Roehampton Vale Campus:  </a:t>
            </a:r>
          </a:p>
          <a:p>
            <a:pPr lvl="1"/>
            <a:r>
              <a:rPr lang="en-GB" sz="2800" dirty="0" smtClean="0"/>
              <a:t>Drop-in sessions run during term-time on Tuesdays from 12-5pm in the Learning Resource Centre (LRC) </a:t>
            </a:r>
          </a:p>
          <a:p>
            <a:pPr algn="r">
              <a:buNone/>
            </a:pPr>
            <a:r>
              <a:rPr lang="en-GB" sz="3200" u="sng" dirty="0" smtClean="0">
                <a:hlinkClick r:id="rId3"/>
              </a:rPr>
              <a:t>sss@kingston.ac.uk</a:t>
            </a:r>
            <a:endParaRPr lang="en-GB" sz="3200" dirty="0" smtClean="0"/>
          </a:p>
          <a:p>
            <a:endParaRPr lang="en-GB" dirty="0"/>
          </a:p>
        </p:txBody>
      </p:sp>
      <p:sp>
        <p:nvSpPr>
          <p:cNvPr id="2" name="Footer Placeholder 1"/>
          <p:cNvSpPr>
            <a:spLocks noGrp="1"/>
          </p:cNvSpPr>
          <p:nvPr>
            <p:ph type="ftr" sz="quarter" idx="11"/>
          </p:nvPr>
        </p:nvSpPr>
        <p:spPr/>
        <p:txBody>
          <a:bodyPr/>
          <a:lstStyle/>
          <a:p>
            <a:r>
              <a:rPr lang="en-GB" smtClean="0"/>
              <a:t>CO3041</a:t>
            </a:r>
            <a:br>
              <a:rPr lang="en-GB" smtClean="0"/>
            </a:br>
            <a:r>
              <a:rPr lang="en-GB" smtClean="0"/>
              <a:t>Databases and the Web lecture 3</a:t>
            </a:r>
            <a:endParaRPr lang="en-GB"/>
          </a:p>
        </p:txBody>
      </p:sp>
      <p:sp>
        <p:nvSpPr>
          <p:cNvPr id="3" name="Slide Number Placeholder 2"/>
          <p:cNvSpPr>
            <a:spLocks noGrp="1"/>
          </p:cNvSpPr>
          <p:nvPr>
            <p:ph type="sldNum" sz="quarter" idx="12"/>
          </p:nvPr>
        </p:nvSpPr>
        <p:spPr/>
        <p:txBody>
          <a:bodyPr/>
          <a:lstStyle/>
          <a:p>
            <a:fld id="{A9238044-F1D4-4FCC-B3BF-22C55921225A}" type="slidenum">
              <a:rPr lang="en-GB" smtClean="0"/>
              <a:pPr/>
              <a:t>2</a:t>
            </a:fld>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8530" name="Rectangle 2"/>
          <p:cNvSpPr>
            <a:spLocks noGrp="1" noChangeArrowheads="1"/>
          </p:cNvSpPr>
          <p:nvPr>
            <p:ph type="title"/>
          </p:nvPr>
        </p:nvSpPr>
        <p:spPr>
          <a:ln/>
        </p:spPr>
        <p:txBody>
          <a:bodyPr/>
          <a:lstStyle/>
          <a:p>
            <a:r>
              <a:rPr lang="en-US"/>
              <a:t>Internal JavaScript </a:t>
            </a:r>
            <a:r>
              <a:rPr lang="en-US" b="1">
                <a:latin typeface="Courier New" pitchFamily="49" charset="0"/>
              </a:rPr>
              <a:t>&lt;script&gt;</a:t>
            </a:r>
            <a:r>
              <a:rPr lang="en-US"/>
              <a:t> </a:t>
            </a:r>
          </a:p>
        </p:txBody>
      </p:sp>
      <p:sp>
        <p:nvSpPr>
          <p:cNvPr id="918531" name="Rectangle 3"/>
          <p:cNvSpPr>
            <a:spLocks noGrp="1" noChangeArrowheads="1"/>
          </p:cNvSpPr>
          <p:nvPr>
            <p:ph idx="1"/>
          </p:nvPr>
        </p:nvSpPr>
        <p:spPr>
          <a:xfrm>
            <a:off x="457200" y="1371600"/>
            <a:ext cx="8229600" cy="4754563"/>
          </a:xfrm>
          <a:ln/>
        </p:spPr>
        <p:txBody>
          <a:bodyPr/>
          <a:lstStyle/>
          <a:p>
            <a:pPr>
              <a:lnSpc>
                <a:spcPct val="110000"/>
              </a:lnSpc>
            </a:pPr>
            <a:r>
              <a:rPr lang="en-US" sz="2400" dirty="0"/>
              <a:t>The </a:t>
            </a:r>
            <a:r>
              <a:rPr lang="en-US" sz="2400" b="1" dirty="0">
                <a:solidFill>
                  <a:schemeClr val="accent2"/>
                </a:solidFill>
                <a:latin typeface="Courier New" pitchFamily="49" charset="0"/>
              </a:rPr>
              <a:t>type</a:t>
            </a:r>
            <a:r>
              <a:rPr lang="en-US" sz="2400" b="1" dirty="0"/>
              <a:t> </a:t>
            </a:r>
            <a:r>
              <a:rPr lang="en-US" sz="2400" dirty="0"/>
              <a:t>attribute of the </a:t>
            </a:r>
            <a:r>
              <a:rPr lang="en-US" sz="2400" b="1" dirty="0">
                <a:latin typeface="Courier New" pitchFamily="49" charset="0"/>
              </a:rPr>
              <a:t>&lt;script&gt;</a:t>
            </a:r>
            <a:r>
              <a:rPr lang="en-US" sz="2400" dirty="0"/>
              <a:t> element</a:t>
            </a:r>
            <a:r>
              <a:rPr lang="en-US" sz="2000" dirty="0"/>
              <a:t> </a:t>
            </a:r>
          </a:p>
          <a:p>
            <a:pPr lvl="1">
              <a:lnSpc>
                <a:spcPct val="110000"/>
              </a:lnSpc>
            </a:pPr>
            <a:r>
              <a:rPr lang="en-US" sz="1900" dirty="0"/>
              <a:t>Tells browser which scripting language is being used.</a:t>
            </a:r>
          </a:p>
          <a:p>
            <a:pPr lvl="1">
              <a:lnSpc>
                <a:spcPct val="110000"/>
              </a:lnSpc>
            </a:pPr>
            <a:r>
              <a:rPr lang="en-US" sz="1900" dirty="0"/>
              <a:t> </a:t>
            </a:r>
            <a:r>
              <a:rPr lang="en-US" sz="1900" b="1" dirty="0">
                <a:solidFill>
                  <a:schemeClr val="accent2"/>
                </a:solidFill>
                <a:latin typeface="Courier New" pitchFamily="49" charset="0"/>
              </a:rPr>
              <a:t>type="text/</a:t>
            </a:r>
            <a:r>
              <a:rPr lang="en-US" sz="1900" b="1" dirty="0" err="1">
                <a:solidFill>
                  <a:schemeClr val="accent2"/>
                </a:solidFill>
                <a:latin typeface="Courier New" pitchFamily="49" charset="0"/>
              </a:rPr>
              <a:t>javascript</a:t>
            </a:r>
            <a:r>
              <a:rPr lang="en-US" sz="1900" b="1" dirty="0">
                <a:solidFill>
                  <a:schemeClr val="accent2"/>
                </a:solidFill>
                <a:latin typeface="Courier New" pitchFamily="49" charset="0"/>
              </a:rPr>
              <a:t>"</a:t>
            </a:r>
            <a:r>
              <a:rPr lang="en-US" sz="1900" dirty="0"/>
              <a:t> says the script is</a:t>
            </a:r>
            <a:r>
              <a:rPr lang="en-US" sz="1900" i="1" dirty="0"/>
              <a:t> JavaScript</a:t>
            </a:r>
            <a:r>
              <a:rPr lang="en-US" sz="1900" dirty="0"/>
              <a:t>.</a:t>
            </a:r>
          </a:p>
          <a:p>
            <a:pPr>
              <a:lnSpc>
                <a:spcPct val="110000"/>
              </a:lnSpc>
            </a:pPr>
            <a:r>
              <a:rPr lang="en-US" sz="2100" dirty="0"/>
              <a:t>This HTML tells the web browser to interpret JavaScript:</a:t>
            </a:r>
            <a:endParaRPr lang="en-US" sz="2000" dirty="0"/>
          </a:p>
          <a:p>
            <a:pPr>
              <a:lnSpc>
                <a:spcPct val="110000"/>
              </a:lnSpc>
              <a:buFontTx/>
              <a:buNone/>
            </a:pPr>
            <a:r>
              <a:rPr lang="en-US" sz="2000" dirty="0"/>
              <a:t>		</a:t>
            </a:r>
            <a:r>
              <a:rPr lang="en-US" sz="2000" b="1" dirty="0">
                <a:latin typeface="Courier New" pitchFamily="49" charset="0"/>
              </a:rPr>
              <a:t>&lt;script </a:t>
            </a:r>
            <a:r>
              <a:rPr lang="en-US" sz="2000" b="1" dirty="0">
                <a:solidFill>
                  <a:schemeClr val="accent2"/>
                </a:solidFill>
                <a:latin typeface="Courier New" pitchFamily="49" charset="0"/>
              </a:rPr>
              <a:t>type="text/</a:t>
            </a:r>
            <a:r>
              <a:rPr lang="en-US" sz="2000" b="1" dirty="0" err="1">
                <a:solidFill>
                  <a:schemeClr val="accent2"/>
                </a:solidFill>
                <a:latin typeface="Courier New" pitchFamily="49" charset="0"/>
              </a:rPr>
              <a:t>javascript</a:t>
            </a:r>
            <a:r>
              <a:rPr lang="en-US" sz="2000" b="1" dirty="0">
                <a:solidFill>
                  <a:schemeClr val="accent2"/>
                </a:solidFill>
                <a:latin typeface="Courier New" pitchFamily="49" charset="0"/>
              </a:rPr>
              <a:t>"</a:t>
            </a:r>
            <a:r>
              <a:rPr lang="en-US" sz="2000" b="1" dirty="0">
                <a:latin typeface="Courier New" pitchFamily="49" charset="0"/>
              </a:rPr>
              <a:t>&gt;</a:t>
            </a:r>
            <a:endParaRPr lang="en-US" sz="2000" b="1" i="1" dirty="0">
              <a:latin typeface="Courier New" pitchFamily="49" charset="0"/>
            </a:endParaRPr>
          </a:p>
          <a:p>
            <a:pPr>
              <a:lnSpc>
                <a:spcPct val="110000"/>
              </a:lnSpc>
              <a:buFontTx/>
              <a:buNone/>
            </a:pPr>
            <a:r>
              <a:rPr lang="en-US" sz="2000" b="1" i="1" dirty="0">
                <a:latin typeface="Courier New" pitchFamily="49" charset="0"/>
              </a:rPr>
              <a:t>			…</a:t>
            </a:r>
            <a:r>
              <a:rPr lang="en-US" sz="2000" b="1" i="1" dirty="0">
                <a:solidFill>
                  <a:srgbClr val="FF9900"/>
                </a:solidFill>
                <a:latin typeface="Courier New" pitchFamily="49" charset="0"/>
              </a:rPr>
              <a:t>statements</a:t>
            </a:r>
            <a:endParaRPr lang="en-US" sz="2000" b="1" dirty="0">
              <a:solidFill>
                <a:srgbClr val="FF9900"/>
              </a:solidFill>
              <a:latin typeface="Courier New" pitchFamily="49" charset="0"/>
            </a:endParaRPr>
          </a:p>
          <a:p>
            <a:pPr>
              <a:lnSpc>
                <a:spcPct val="110000"/>
              </a:lnSpc>
              <a:buFontTx/>
              <a:buNone/>
            </a:pPr>
            <a:r>
              <a:rPr lang="en-US" sz="2000" b="1" dirty="0">
                <a:latin typeface="Courier New" pitchFamily="49" charset="0"/>
              </a:rPr>
              <a:t>		&lt;/script&gt;</a:t>
            </a:r>
          </a:p>
          <a:p>
            <a:pPr lvl="1">
              <a:lnSpc>
                <a:spcPct val="110000"/>
              </a:lnSpc>
            </a:pPr>
            <a:r>
              <a:rPr lang="en-US" sz="1900" u="sng" dirty="0"/>
              <a:t>The script is not visible on the page</a:t>
            </a:r>
            <a:r>
              <a:rPr lang="en-US" sz="1900" dirty="0"/>
              <a:t>.</a:t>
            </a:r>
          </a:p>
          <a:p>
            <a:pPr>
              <a:lnSpc>
                <a:spcPct val="110000"/>
              </a:lnSpc>
              <a:buFont typeface="Wingdings" pitchFamily="2" charset="2"/>
              <a:buChar char="L"/>
            </a:pPr>
            <a:r>
              <a:rPr lang="en-US" sz="2100" b="1" dirty="0">
                <a:solidFill>
                  <a:srgbClr val="4D4D4D"/>
                </a:solidFill>
                <a:latin typeface="Courier New" pitchFamily="49" charset="0"/>
              </a:rPr>
              <a:t>language="</a:t>
            </a:r>
            <a:r>
              <a:rPr lang="en-US" sz="2100" b="1" dirty="0" err="1">
                <a:solidFill>
                  <a:srgbClr val="4D4D4D"/>
                </a:solidFill>
                <a:latin typeface="Courier New" pitchFamily="49" charset="0"/>
              </a:rPr>
              <a:t>javascript</a:t>
            </a:r>
            <a:r>
              <a:rPr lang="en-US" sz="2100" b="1" dirty="0">
                <a:solidFill>
                  <a:srgbClr val="4D4D4D"/>
                </a:solidFill>
                <a:latin typeface="Courier New" pitchFamily="49" charset="0"/>
              </a:rPr>
              <a:t>"</a:t>
            </a:r>
            <a:r>
              <a:rPr lang="en-US" sz="2100" dirty="0"/>
              <a:t> is </a:t>
            </a:r>
            <a:r>
              <a:rPr lang="en-US" sz="2100" i="1" dirty="0"/>
              <a:t>deprecated</a:t>
            </a:r>
            <a:r>
              <a:rPr lang="en-US" sz="2100" dirty="0"/>
              <a:t> </a:t>
            </a:r>
            <a:r>
              <a:rPr lang="en-US" sz="2100" dirty="0" smtClean="0"/>
              <a:t>from XHTML1 onwards </a:t>
            </a:r>
            <a:r>
              <a:rPr lang="en-US" sz="2100" i="1" dirty="0" smtClean="0"/>
              <a:t>etc.</a:t>
            </a:r>
            <a:r>
              <a:rPr lang="en-US" sz="2100" dirty="0" smtClean="0"/>
              <a:t> </a:t>
            </a:r>
            <a:r>
              <a:rPr lang="en-US" sz="1900" b="1" i="1" dirty="0" smtClean="0">
                <a:solidFill>
                  <a:srgbClr val="FFC000"/>
                </a:solidFill>
              </a:rPr>
              <a:t>Don’t </a:t>
            </a:r>
            <a:r>
              <a:rPr lang="en-US" sz="1900" b="1" i="1" dirty="0">
                <a:solidFill>
                  <a:srgbClr val="FFC000"/>
                </a:solidFill>
              </a:rPr>
              <a:t>use it!</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E6C342BB-512D-4330-96BD-F6262FE4E268}" type="slidenum">
              <a:rPr lang="en-GB"/>
              <a:pPr/>
              <a:t>20</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18530">
                                            <p:txEl>
                                              <p:charRg st="4294967295" end="4294967295"/>
                                            </p:txEl>
                                          </p:spTgt>
                                        </p:tgtEl>
                                        <p:attrNameLst>
                                          <p:attrName>style.visibility</p:attrName>
                                        </p:attrNameLst>
                                      </p:cBhvr>
                                      <p:to>
                                        <p:strVal val="visible"/>
                                      </p:to>
                                    </p:set>
                                    <p:animEffect transition="in" filter="fade">
                                      <p:cBhvr>
                                        <p:cTn id="7" dur="2000"/>
                                        <p:tgtEl>
                                          <p:spTgt spid="918530">
                                            <p:txEl>
                                              <p:charRg st="4294967295" end="4294967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18531">
                                            <p:txEl>
                                              <p:pRg st="0" end="0"/>
                                            </p:txEl>
                                          </p:spTgt>
                                        </p:tgtEl>
                                        <p:attrNameLst>
                                          <p:attrName>style.visibility</p:attrName>
                                        </p:attrNameLst>
                                      </p:cBhvr>
                                      <p:to>
                                        <p:strVal val="visible"/>
                                      </p:to>
                                    </p:set>
                                    <p:animEffect transition="in" filter="wipe(left)">
                                      <p:cBhvr>
                                        <p:cTn id="12" dur="500"/>
                                        <p:tgtEl>
                                          <p:spTgt spid="918531">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18531">
                                            <p:txEl>
                                              <p:pRg st="1" end="1"/>
                                            </p:txEl>
                                          </p:spTgt>
                                        </p:tgtEl>
                                        <p:attrNameLst>
                                          <p:attrName>style.visibility</p:attrName>
                                        </p:attrNameLst>
                                      </p:cBhvr>
                                      <p:to>
                                        <p:strVal val="visible"/>
                                      </p:to>
                                    </p:set>
                                    <p:animEffect transition="in" filter="wipe(left)">
                                      <p:cBhvr>
                                        <p:cTn id="15" dur="500"/>
                                        <p:tgtEl>
                                          <p:spTgt spid="918531">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18531">
                                            <p:txEl>
                                              <p:pRg st="2" end="2"/>
                                            </p:txEl>
                                          </p:spTgt>
                                        </p:tgtEl>
                                        <p:attrNameLst>
                                          <p:attrName>style.visibility</p:attrName>
                                        </p:attrNameLst>
                                      </p:cBhvr>
                                      <p:to>
                                        <p:strVal val="visible"/>
                                      </p:to>
                                    </p:set>
                                    <p:animEffect transition="in" filter="wipe(left)">
                                      <p:cBhvr>
                                        <p:cTn id="18" dur="500"/>
                                        <p:tgtEl>
                                          <p:spTgt spid="918531">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918531">
                                            <p:txEl>
                                              <p:pRg st="3" end="3"/>
                                            </p:txEl>
                                          </p:spTgt>
                                        </p:tgtEl>
                                        <p:attrNameLst>
                                          <p:attrName>style.visibility</p:attrName>
                                        </p:attrNameLst>
                                      </p:cBhvr>
                                      <p:to>
                                        <p:strVal val="visible"/>
                                      </p:to>
                                    </p:set>
                                    <p:animEffect transition="in" filter="wipe(left)">
                                      <p:cBhvr>
                                        <p:cTn id="23" dur="500"/>
                                        <p:tgtEl>
                                          <p:spTgt spid="918531">
                                            <p:txEl>
                                              <p:pRg st="3" end="3"/>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918531">
                                            <p:txEl>
                                              <p:pRg st="4" end="4"/>
                                            </p:txEl>
                                          </p:spTgt>
                                        </p:tgtEl>
                                        <p:attrNameLst>
                                          <p:attrName>style.visibility</p:attrName>
                                        </p:attrNameLst>
                                      </p:cBhvr>
                                      <p:to>
                                        <p:strVal val="visible"/>
                                      </p:to>
                                    </p:set>
                                    <p:animEffect transition="in" filter="wipe(left)">
                                      <p:cBhvr>
                                        <p:cTn id="26" dur="500"/>
                                        <p:tgtEl>
                                          <p:spTgt spid="918531">
                                            <p:txEl>
                                              <p:pRg st="4" end="4"/>
                                            </p:txEl>
                                          </p:spTgt>
                                        </p:tgtEl>
                                      </p:cBhvr>
                                    </p:animEffect>
                                  </p:childTnLst>
                                </p:cTn>
                              </p:par>
                            </p:childTnLst>
                          </p:cTn>
                        </p:par>
                        <p:par>
                          <p:cTn id="27" fill="hold">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918531">
                                            <p:txEl>
                                              <p:pRg st="5" end="5"/>
                                            </p:txEl>
                                          </p:spTgt>
                                        </p:tgtEl>
                                        <p:attrNameLst>
                                          <p:attrName>style.visibility</p:attrName>
                                        </p:attrNameLst>
                                      </p:cBhvr>
                                      <p:to>
                                        <p:strVal val="visible"/>
                                      </p:to>
                                    </p:set>
                                    <p:animEffect transition="in" filter="wipe(left)">
                                      <p:cBhvr>
                                        <p:cTn id="30" dur="500"/>
                                        <p:tgtEl>
                                          <p:spTgt spid="918531">
                                            <p:txEl>
                                              <p:pRg st="5" end="5"/>
                                            </p:txEl>
                                          </p:spTgt>
                                        </p:tgtEl>
                                      </p:cBhvr>
                                    </p:animEffect>
                                  </p:childTnLst>
                                </p:cTn>
                              </p:par>
                            </p:childTnLst>
                          </p:cTn>
                        </p:par>
                        <p:par>
                          <p:cTn id="31" fill="hold">
                            <p:stCondLst>
                              <p:cond delay="1000"/>
                            </p:stCondLst>
                            <p:childTnLst>
                              <p:par>
                                <p:cTn id="32" presetID="22" presetClass="entr" presetSubtype="8" fill="hold" grpId="0" nodeType="afterEffect">
                                  <p:stCondLst>
                                    <p:cond delay="0"/>
                                  </p:stCondLst>
                                  <p:childTnLst>
                                    <p:set>
                                      <p:cBhvr>
                                        <p:cTn id="33" dur="1" fill="hold">
                                          <p:stCondLst>
                                            <p:cond delay="0"/>
                                          </p:stCondLst>
                                        </p:cTn>
                                        <p:tgtEl>
                                          <p:spTgt spid="918531">
                                            <p:txEl>
                                              <p:pRg st="6" end="6"/>
                                            </p:txEl>
                                          </p:spTgt>
                                        </p:tgtEl>
                                        <p:attrNameLst>
                                          <p:attrName>style.visibility</p:attrName>
                                        </p:attrNameLst>
                                      </p:cBhvr>
                                      <p:to>
                                        <p:strVal val="visible"/>
                                      </p:to>
                                    </p:set>
                                    <p:animEffect transition="in" filter="wipe(left)">
                                      <p:cBhvr>
                                        <p:cTn id="34" dur="500"/>
                                        <p:tgtEl>
                                          <p:spTgt spid="918531">
                                            <p:txEl>
                                              <p:pRg st="6" end="6"/>
                                            </p:txEl>
                                          </p:spTgt>
                                        </p:tgtEl>
                                      </p:cBhvr>
                                    </p:animEffect>
                                  </p:childTnLst>
                                </p:cTn>
                              </p:par>
                            </p:childTnLst>
                          </p:cTn>
                        </p:par>
                        <p:par>
                          <p:cTn id="35" fill="hold">
                            <p:stCondLst>
                              <p:cond delay="1500"/>
                            </p:stCondLst>
                            <p:childTnLst>
                              <p:par>
                                <p:cTn id="36" presetID="22" presetClass="entr" presetSubtype="8" fill="hold" grpId="0" nodeType="afterEffect">
                                  <p:stCondLst>
                                    <p:cond delay="0"/>
                                  </p:stCondLst>
                                  <p:childTnLst>
                                    <p:set>
                                      <p:cBhvr>
                                        <p:cTn id="37" dur="1" fill="hold">
                                          <p:stCondLst>
                                            <p:cond delay="0"/>
                                          </p:stCondLst>
                                        </p:cTn>
                                        <p:tgtEl>
                                          <p:spTgt spid="918531">
                                            <p:txEl>
                                              <p:pRg st="7" end="7"/>
                                            </p:txEl>
                                          </p:spTgt>
                                        </p:tgtEl>
                                        <p:attrNameLst>
                                          <p:attrName>style.visibility</p:attrName>
                                        </p:attrNameLst>
                                      </p:cBhvr>
                                      <p:to>
                                        <p:strVal val="visible"/>
                                      </p:to>
                                    </p:set>
                                    <p:animEffect transition="in" filter="wipe(left)">
                                      <p:cBhvr>
                                        <p:cTn id="38" dur="500"/>
                                        <p:tgtEl>
                                          <p:spTgt spid="918531">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918531">
                                            <p:txEl>
                                              <p:pRg st="8" end="8"/>
                                            </p:txEl>
                                          </p:spTgt>
                                        </p:tgtEl>
                                        <p:attrNameLst>
                                          <p:attrName>style.visibility</p:attrName>
                                        </p:attrNameLst>
                                      </p:cBhvr>
                                      <p:to>
                                        <p:strVal val="visible"/>
                                      </p:to>
                                    </p:set>
                                    <p:animEffect transition="in" filter="wipe(left)">
                                      <p:cBhvr>
                                        <p:cTn id="43" dur="500"/>
                                        <p:tgtEl>
                                          <p:spTgt spid="91853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8530" grpId="0"/>
      <p:bldP spid="918531"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0578" name="Rectangle 2"/>
          <p:cNvSpPr>
            <a:spLocks noGrp="1" noChangeArrowheads="1"/>
          </p:cNvSpPr>
          <p:nvPr>
            <p:ph type="title"/>
          </p:nvPr>
        </p:nvSpPr>
        <p:spPr>
          <a:ln/>
        </p:spPr>
        <p:txBody>
          <a:bodyPr/>
          <a:lstStyle/>
          <a:p>
            <a:r>
              <a:rPr lang="en-US"/>
              <a:t>External file </a:t>
            </a:r>
            <a:r>
              <a:rPr lang="en-US" b="1">
                <a:latin typeface="Courier New" pitchFamily="49" charset="0"/>
              </a:rPr>
              <a:t>&lt;script&gt;</a:t>
            </a:r>
            <a:endParaRPr lang="en-US"/>
          </a:p>
        </p:txBody>
      </p:sp>
      <p:sp>
        <p:nvSpPr>
          <p:cNvPr id="920579" name="Rectangle 3"/>
          <p:cNvSpPr>
            <a:spLocks noGrp="1" noChangeArrowheads="1"/>
          </p:cNvSpPr>
          <p:nvPr>
            <p:ph idx="1"/>
          </p:nvPr>
        </p:nvSpPr>
        <p:spPr>
          <a:xfrm>
            <a:off x="457200" y="1371600"/>
            <a:ext cx="8229600" cy="4754563"/>
          </a:xfrm>
          <a:ln/>
        </p:spPr>
        <p:txBody>
          <a:bodyPr/>
          <a:lstStyle/>
          <a:p>
            <a:pPr>
              <a:lnSpc>
                <a:spcPct val="110000"/>
              </a:lnSpc>
            </a:pPr>
            <a:r>
              <a:rPr lang="en-US" sz="2800"/>
              <a:t>The </a:t>
            </a:r>
            <a:r>
              <a:rPr lang="en-US" sz="2800" b="1">
                <a:solidFill>
                  <a:schemeClr val="folHlink"/>
                </a:solidFill>
                <a:latin typeface="Courier New" pitchFamily="49" charset="0"/>
              </a:rPr>
              <a:t>src</a:t>
            </a:r>
            <a:r>
              <a:rPr lang="en-US" sz="2800" b="1"/>
              <a:t> </a:t>
            </a:r>
            <a:r>
              <a:rPr lang="en-US" sz="2800"/>
              <a:t>attribute of the &lt;script&gt; element</a:t>
            </a:r>
            <a:r>
              <a:rPr lang="en-US" sz="2400"/>
              <a:t> </a:t>
            </a:r>
          </a:p>
          <a:p>
            <a:pPr lvl="1">
              <a:lnSpc>
                <a:spcPct val="110000"/>
              </a:lnSpc>
            </a:pPr>
            <a:r>
              <a:rPr lang="en-US" sz="2100"/>
              <a:t>Tells browser where to find an </a:t>
            </a:r>
            <a:r>
              <a:rPr lang="en-US" sz="2100" b="1"/>
              <a:t>external script file</a:t>
            </a:r>
            <a:r>
              <a:rPr lang="en-US" sz="2100"/>
              <a:t>.</a:t>
            </a:r>
          </a:p>
          <a:p>
            <a:pPr>
              <a:lnSpc>
                <a:spcPct val="110000"/>
              </a:lnSpc>
              <a:buFontTx/>
              <a:buNone/>
            </a:pPr>
            <a:r>
              <a:rPr lang="en-US" sz="2400"/>
              <a:t>		</a:t>
            </a:r>
            <a:r>
              <a:rPr lang="en-US" sz="2400" b="1">
                <a:latin typeface="Courier New" pitchFamily="49" charset="0"/>
              </a:rPr>
              <a:t>&lt;script	</a:t>
            </a:r>
            <a:r>
              <a:rPr lang="en-US" sz="2400" b="1">
                <a:solidFill>
                  <a:schemeClr val="accent2"/>
                </a:solidFill>
                <a:latin typeface="Courier New" pitchFamily="49" charset="0"/>
              </a:rPr>
              <a:t>type="text/javascript"</a:t>
            </a:r>
            <a:br>
              <a:rPr lang="en-US" sz="2400" b="1">
                <a:solidFill>
                  <a:schemeClr val="accent2"/>
                </a:solidFill>
                <a:latin typeface="Courier New" pitchFamily="49" charset="0"/>
              </a:rPr>
            </a:br>
            <a:r>
              <a:rPr lang="en-US" sz="2400" b="1">
                <a:solidFill>
                  <a:schemeClr val="accent2"/>
                </a:solidFill>
                <a:latin typeface="Courier New" pitchFamily="49" charset="0"/>
              </a:rPr>
              <a:t>			</a:t>
            </a:r>
            <a:r>
              <a:rPr lang="en-US" sz="2400" b="1">
                <a:solidFill>
                  <a:schemeClr val="folHlink"/>
                </a:solidFill>
                <a:latin typeface="Courier New" pitchFamily="49" charset="0"/>
              </a:rPr>
              <a:t>src="script.js"</a:t>
            </a:r>
            <a:r>
              <a:rPr lang="en-US" sz="2400" b="1">
                <a:solidFill>
                  <a:schemeClr val="accent2"/>
                </a:solidFill>
                <a:latin typeface="Courier New" pitchFamily="49" charset="0"/>
              </a:rPr>
              <a:t> </a:t>
            </a:r>
            <a:r>
              <a:rPr lang="en-US" sz="2400" b="1">
                <a:latin typeface="Courier New" pitchFamily="49" charset="0"/>
              </a:rPr>
              <a:t>&gt;</a:t>
            </a:r>
            <a:endParaRPr lang="en-US" sz="2400" b="1" i="1">
              <a:latin typeface="Courier New" pitchFamily="49" charset="0"/>
            </a:endParaRPr>
          </a:p>
          <a:p>
            <a:pPr>
              <a:lnSpc>
                <a:spcPct val="110000"/>
              </a:lnSpc>
              <a:buFontTx/>
              <a:buNone/>
            </a:pPr>
            <a:r>
              <a:rPr lang="en-US" sz="2400" b="1" i="1">
                <a:latin typeface="Courier New" pitchFamily="49" charset="0"/>
              </a:rPr>
              <a:t>			</a:t>
            </a:r>
            <a:r>
              <a:rPr lang="en-US" sz="2400" b="1" i="1">
                <a:solidFill>
                  <a:srgbClr val="4D4D4D"/>
                </a:solidFill>
                <a:latin typeface="Courier New" pitchFamily="49" charset="0"/>
              </a:rPr>
              <a:t>statements are ignored!</a:t>
            </a:r>
            <a:endParaRPr lang="en-US" sz="2400" b="1">
              <a:solidFill>
                <a:srgbClr val="4D4D4D"/>
              </a:solidFill>
              <a:latin typeface="Courier New" pitchFamily="49" charset="0"/>
            </a:endParaRPr>
          </a:p>
          <a:p>
            <a:pPr>
              <a:lnSpc>
                <a:spcPct val="110000"/>
              </a:lnSpc>
              <a:buFontTx/>
              <a:buNone/>
            </a:pPr>
            <a:r>
              <a:rPr lang="en-US" sz="2400" b="1">
                <a:latin typeface="Courier New" pitchFamily="49" charset="0"/>
              </a:rPr>
              <a:t>		&lt;/script&gt;</a:t>
            </a:r>
          </a:p>
          <a:p>
            <a:pPr lvl="1">
              <a:lnSpc>
                <a:spcPct val="110000"/>
              </a:lnSpc>
            </a:pPr>
            <a:r>
              <a:rPr lang="en-US" sz="2100"/>
              <a:t>The element contents are ignored, the attribute points to the file and that is loaded &amp; parsed </a:t>
            </a:r>
            <a:r>
              <a:rPr lang="en-US" sz="2100" i="1"/>
              <a:t>as if the code were </a:t>
            </a:r>
            <a:r>
              <a:rPr lang="en-US" sz="2100" b="1" i="1">
                <a:solidFill>
                  <a:srgbClr val="FF9900"/>
                </a:solidFill>
                <a:latin typeface="Courier New" pitchFamily="49" charset="0"/>
              </a:rPr>
              <a:t>statements</a:t>
            </a:r>
            <a:r>
              <a:rPr lang="en-US" sz="2100" i="1"/>
              <a:t> inside a </a:t>
            </a:r>
            <a:r>
              <a:rPr lang="en-US" sz="2100" b="1">
                <a:latin typeface="Courier New" pitchFamily="49" charset="0"/>
              </a:rPr>
              <a:t>&lt;script&gt; </a:t>
            </a:r>
            <a:r>
              <a:rPr lang="en-US" sz="2100" i="1"/>
              <a:t>element.</a:t>
            </a:r>
            <a:endParaRPr lang="en-US" sz="2100"/>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229F8C66-6E4B-43FB-8049-D94177A984FC}" type="slidenum">
              <a:rPr lang="en-GB"/>
              <a:pPr/>
              <a:t>21</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0578">
                                            <p:txEl>
                                              <p:charRg st="4294967295" end="4294967295"/>
                                            </p:txEl>
                                          </p:spTgt>
                                        </p:tgtEl>
                                        <p:attrNameLst>
                                          <p:attrName>style.visibility</p:attrName>
                                        </p:attrNameLst>
                                      </p:cBhvr>
                                      <p:to>
                                        <p:strVal val="visible"/>
                                      </p:to>
                                    </p:set>
                                    <p:animEffect transition="in" filter="fade">
                                      <p:cBhvr>
                                        <p:cTn id="7" dur="2000"/>
                                        <p:tgtEl>
                                          <p:spTgt spid="920578">
                                            <p:txEl>
                                              <p:charRg st="4294967295" end="4294967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0579">
                                            <p:txEl>
                                              <p:pRg st="0" end="0"/>
                                            </p:txEl>
                                          </p:spTgt>
                                        </p:tgtEl>
                                        <p:attrNameLst>
                                          <p:attrName>style.visibility</p:attrName>
                                        </p:attrNameLst>
                                      </p:cBhvr>
                                      <p:to>
                                        <p:strVal val="visible"/>
                                      </p:to>
                                    </p:set>
                                    <p:animEffect transition="in" filter="wipe(left)">
                                      <p:cBhvr>
                                        <p:cTn id="12" dur="500"/>
                                        <p:tgtEl>
                                          <p:spTgt spid="920579">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20579">
                                            <p:txEl>
                                              <p:pRg st="1" end="1"/>
                                            </p:txEl>
                                          </p:spTgt>
                                        </p:tgtEl>
                                        <p:attrNameLst>
                                          <p:attrName>style.visibility</p:attrName>
                                        </p:attrNameLst>
                                      </p:cBhvr>
                                      <p:to>
                                        <p:strVal val="visible"/>
                                      </p:to>
                                    </p:set>
                                    <p:animEffect transition="in" filter="wipe(left)">
                                      <p:cBhvr>
                                        <p:cTn id="15" dur="500"/>
                                        <p:tgtEl>
                                          <p:spTgt spid="92057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920579">
                                            <p:txEl>
                                              <p:pRg st="2" end="2"/>
                                            </p:txEl>
                                          </p:spTgt>
                                        </p:tgtEl>
                                        <p:attrNameLst>
                                          <p:attrName>style.visibility</p:attrName>
                                        </p:attrNameLst>
                                      </p:cBhvr>
                                      <p:to>
                                        <p:strVal val="visible"/>
                                      </p:to>
                                    </p:set>
                                    <p:animEffect transition="in" filter="wipe(left)">
                                      <p:cBhvr>
                                        <p:cTn id="20" dur="500"/>
                                        <p:tgtEl>
                                          <p:spTgt spid="920579">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20579">
                                            <p:txEl>
                                              <p:pRg st="3" end="3"/>
                                            </p:txEl>
                                          </p:spTgt>
                                        </p:tgtEl>
                                        <p:attrNameLst>
                                          <p:attrName>style.visibility</p:attrName>
                                        </p:attrNameLst>
                                      </p:cBhvr>
                                      <p:to>
                                        <p:strVal val="visible"/>
                                      </p:to>
                                    </p:set>
                                    <p:animEffect transition="in" filter="wipe(left)">
                                      <p:cBhvr>
                                        <p:cTn id="25" dur="500"/>
                                        <p:tgtEl>
                                          <p:spTgt spid="92057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920579">
                                            <p:txEl>
                                              <p:pRg st="4" end="4"/>
                                            </p:txEl>
                                          </p:spTgt>
                                        </p:tgtEl>
                                        <p:attrNameLst>
                                          <p:attrName>style.visibility</p:attrName>
                                        </p:attrNameLst>
                                      </p:cBhvr>
                                      <p:to>
                                        <p:strVal val="visible"/>
                                      </p:to>
                                    </p:set>
                                    <p:animEffect transition="in" filter="wipe(left)">
                                      <p:cBhvr>
                                        <p:cTn id="30" dur="500"/>
                                        <p:tgtEl>
                                          <p:spTgt spid="920579">
                                            <p:txEl>
                                              <p:pRg st="4" end="4"/>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920579">
                                            <p:txEl>
                                              <p:pRg st="5" end="5"/>
                                            </p:txEl>
                                          </p:spTgt>
                                        </p:tgtEl>
                                        <p:attrNameLst>
                                          <p:attrName>style.visibility</p:attrName>
                                        </p:attrNameLst>
                                      </p:cBhvr>
                                      <p:to>
                                        <p:strVal val="visible"/>
                                      </p:to>
                                    </p:set>
                                    <p:animEffect transition="in" filter="wipe(left)">
                                      <p:cBhvr>
                                        <p:cTn id="33" dur="500"/>
                                        <p:tgtEl>
                                          <p:spTgt spid="9205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0578" grpId="0"/>
      <p:bldP spid="920579"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a:ln/>
        </p:spPr>
        <p:txBody>
          <a:bodyPr/>
          <a:lstStyle/>
          <a:p>
            <a:r>
              <a:rPr lang="en-GB" dirty="0"/>
              <a:t>Hello world! (</a:t>
            </a:r>
            <a:r>
              <a:rPr lang="en-GB" dirty="0" err="1" smtClean="0">
                <a:hlinkClick r:id="rId4"/>
              </a:rPr>
              <a:t>url</a:t>
            </a:r>
            <a:r>
              <a:rPr lang="en-GB" dirty="0" smtClean="0"/>
              <a:t> </a:t>
            </a:r>
            <a:r>
              <a:rPr lang="en-GB" dirty="0" err="1" smtClean="0">
                <a:hlinkClick r:id="rId5"/>
              </a:rPr>
              <a:t>jsfiddle</a:t>
            </a:r>
            <a:r>
              <a:rPr lang="en-GB" dirty="0" smtClean="0"/>
              <a:t>)</a:t>
            </a:r>
            <a:endParaRPr lang="en-GB" dirty="0"/>
          </a:p>
        </p:txBody>
      </p:sp>
      <p:sp>
        <p:nvSpPr>
          <p:cNvPr id="922627" name="Rectangle 3"/>
          <p:cNvSpPr>
            <a:spLocks noGrp="1" noChangeArrowheads="1"/>
          </p:cNvSpPr>
          <p:nvPr>
            <p:ph idx="1"/>
          </p:nvPr>
        </p:nvSpPr>
        <p:spPr>
          <a:xfrm>
            <a:off x="250825" y="1600200"/>
            <a:ext cx="8642350" cy="4495800"/>
          </a:xfrm>
          <a:ln/>
        </p:spPr>
        <p:txBody>
          <a:bodyPr/>
          <a:lstStyle/>
          <a:p>
            <a:pPr marL="0" indent="0">
              <a:lnSpc>
                <a:spcPct val="90000"/>
              </a:lnSpc>
              <a:buFontTx/>
              <a:buNone/>
            </a:pPr>
            <a:r>
              <a:rPr lang="en-GB" sz="2000" b="1" dirty="0">
                <a:latin typeface="Courier New" pitchFamily="49" charset="0"/>
              </a:rPr>
              <a:t>&lt;!DOCTYPE html </a:t>
            </a:r>
            <a:r>
              <a:rPr lang="en-GB" sz="1400" b="1" dirty="0">
                <a:latin typeface="Courier New" pitchFamily="49" charset="0"/>
              </a:rPr>
              <a:t>PUBLIC "-//W3C//</a:t>
            </a:r>
            <a:r>
              <a:rPr lang="en-GB" sz="1400" b="1" dirty="0" err="1">
                <a:latin typeface="Courier New" pitchFamily="49" charset="0"/>
              </a:rPr>
              <a:t>DTD</a:t>
            </a:r>
            <a:r>
              <a:rPr lang="en-GB" sz="1400" b="1" dirty="0">
                <a:latin typeface="Courier New" pitchFamily="49" charset="0"/>
              </a:rPr>
              <a:t> XHTML 1.0 Transitional//EN" "http://www.w3.org/TR/xhtml1/DTD/xhtml1-transitional.dtd"&gt;</a:t>
            </a:r>
          </a:p>
          <a:p>
            <a:pPr marL="0" indent="0">
              <a:lnSpc>
                <a:spcPct val="90000"/>
              </a:lnSpc>
              <a:buFontTx/>
              <a:buNone/>
            </a:pPr>
            <a:r>
              <a:rPr lang="en-GB" sz="2000" b="1" dirty="0">
                <a:latin typeface="Courier New" pitchFamily="49" charset="0"/>
              </a:rPr>
              <a:t>&lt;html&gt;</a:t>
            </a:r>
          </a:p>
          <a:p>
            <a:pPr marL="0" indent="0">
              <a:lnSpc>
                <a:spcPct val="90000"/>
              </a:lnSpc>
              <a:buFontTx/>
              <a:buNone/>
            </a:pPr>
            <a:r>
              <a:rPr lang="en-GB" sz="2000" b="1" dirty="0">
                <a:latin typeface="Courier New" pitchFamily="49" charset="0"/>
              </a:rPr>
              <a:t>&lt;head&gt;</a:t>
            </a:r>
          </a:p>
          <a:p>
            <a:pPr marL="0" indent="0">
              <a:lnSpc>
                <a:spcPct val="90000"/>
              </a:lnSpc>
              <a:buFontTx/>
              <a:buNone/>
            </a:pPr>
            <a:r>
              <a:rPr lang="en-GB" sz="2000" b="1" dirty="0">
                <a:latin typeface="Courier New" pitchFamily="49" charset="0"/>
              </a:rPr>
              <a:t>  &lt;meta </a:t>
            </a:r>
            <a:r>
              <a:rPr lang="en-GB" sz="1200" b="1" dirty="0">
                <a:latin typeface="Courier New" pitchFamily="49" charset="0"/>
              </a:rPr>
              <a:t>http-equiv="Content-Type"</a:t>
            </a:r>
            <a:r>
              <a:rPr lang="en-GB" sz="1600" b="1" dirty="0">
                <a:latin typeface="Courier New" pitchFamily="49" charset="0"/>
              </a:rPr>
              <a:t> </a:t>
            </a:r>
            <a:r>
              <a:rPr lang="en-GB" sz="1200" b="1" dirty="0">
                <a:latin typeface="Courier New" pitchFamily="49" charset="0"/>
              </a:rPr>
              <a:t>content="text/html; </a:t>
            </a:r>
            <a:r>
              <a:rPr lang="en-GB" sz="1200" b="1" dirty="0" err="1">
                <a:latin typeface="Courier New" pitchFamily="49" charset="0"/>
              </a:rPr>
              <a:t>charset</a:t>
            </a:r>
            <a:r>
              <a:rPr lang="en-GB" sz="1200" b="1" dirty="0">
                <a:latin typeface="Courier New" pitchFamily="49" charset="0"/>
              </a:rPr>
              <a:t>=iso-8859-1"</a:t>
            </a:r>
            <a:r>
              <a:rPr lang="en-GB" sz="2000" b="1" dirty="0">
                <a:latin typeface="Courier New" pitchFamily="49" charset="0"/>
              </a:rPr>
              <a:t> /&gt;</a:t>
            </a:r>
          </a:p>
          <a:p>
            <a:pPr marL="0" indent="0">
              <a:lnSpc>
                <a:spcPct val="90000"/>
              </a:lnSpc>
              <a:buFontTx/>
              <a:buNone/>
            </a:pPr>
            <a:r>
              <a:rPr lang="en-GB" sz="2000" b="1" dirty="0">
                <a:latin typeface="Courier New" pitchFamily="49" charset="0"/>
              </a:rPr>
              <a:t>  &lt;title&gt;JavaScript "Hello World!"&lt;/title&gt;</a:t>
            </a:r>
          </a:p>
          <a:p>
            <a:pPr marL="0" indent="0">
              <a:lnSpc>
                <a:spcPct val="90000"/>
              </a:lnSpc>
              <a:buFontTx/>
              <a:buNone/>
            </a:pPr>
            <a:r>
              <a:rPr lang="en-GB" sz="2000" b="1" dirty="0">
                <a:latin typeface="Courier New" pitchFamily="49" charset="0"/>
              </a:rPr>
              <a:t>&lt;/head&gt;</a:t>
            </a:r>
          </a:p>
          <a:p>
            <a:pPr marL="0" indent="0">
              <a:lnSpc>
                <a:spcPct val="90000"/>
              </a:lnSpc>
              <a:buFontTx/>
              <a:buNone/>
            </a:pPr>
            <a:r>
              <a:rPr lang="en-GB" sz="2000" b="1" dirty="0">
                <a:latin typeface="Courier New" pitchFamily="49" charset="0"/>
              </a:rPr>
              <a:t>&lt;body&gt;</a:t>
            </a:r>
          </a:p>
          <a:p>
            <a:pPr marL="0" indent="0">
              <a:lnSpc>
                <a:spcPct val="90000"/>
              </a:lnSpc>
              <a:buFontTx/>
              <a:buNone/>
            </a:pPr>
            <a:r>
              <a:rPr lang="en-GB" sz="2000" b="1" dirty="0">
                <a:solidFill>
                  <a:schemeClr val="folHlink"/>
                </a:solidFill>
                <a:latin typeface="Courier New" pitchFamily="49" charset="0"/>
              </a:rPr>
              <a:t>&lt;script</a:t>
            </a:r>
            <a:r>
              <a:rPr lang="en-GB" sz="2000" b="1" dirty="0">
                <a:latin typeface="Courier New" pitchFamily="49" charset="0"/>
              </a:rPr>
              <a:t> </a:t>
            </a:r>
            <a:r>
              <a:rPr lang="en-GB" sz="2000" b="1" dirty="0">
                <a:solidFill>
                  <a:schemeClr val="accent2"/>
                </a:solidFill>
                <a:latin typeface="Courier New" pitchFamily="49" charset="0"/>
              </a:rPr>
              <a:t>type="text/</a:t>
            </a:r>
            <a:r>
              <a:rPr lang="en-GB" sz="2000" b="1" dirty="0" err="1">
                <a:solidFill>
                  <a:schemeClr val="accent2"/>
                </a:solidFill>
                <a:latin typeface="Courier New" pitchFamily="49" charset="0"/>
              </a:rPr>
              <a:t>javascript</a:t>
            </a:r>
            <a:r>
              <a:rPr lang="en-GB" sz="2000" b="1" dirty="0">
                <a:solidFill>
                  <a:schemeClr val="accent2"/>
                </a:solidFill>
                <a:latin typeface="Courier New" pitchFamily="49" charset="0"/>
              </a:rPr>
              <a:t>"</a:t>
            </a:r>
            <a:r>
              <a:rPr lang="en-GB" sz="2000" b="1" dirty="0">
                <a:solidFill>
                  <a:schemeClr val="folHlink"/>
                </a:solidFill>
                <a:latin typeface="Courier New" pitchFamily="49" charset="0"/>
              </a:rPr>
              <a:t>&gt;</a:t>
            </a:r>
          </a:p>
          <a:p>
            <a:pPr marL="0" indent="0">
              <a:lnSpc>
                <a:spcPct val="90000"/>
              </a:lnSpc>
              <a:buFontTx/>
              <a:buNone/>
            </a:pPr>
            <a:r>
              <a:rPr lang="en-GB" sz="2000" b="1" dirty="0">
                <a:solidFill>
                  <a:srgbClr val="FF9900"/>
                </a:solidFill>
                <a:latin typeface="Courier New" pitchFamily="49" charset="0"/>
              </a:rPr>
              <a:t>	</a:t>
            </a:r>
            <a:r>
              <a:rPr lang="en-GB" sz="2000" b="1" dirty="0" err="1">
                <a:solidFill>
                  <a:srgbClr val="FF9900"/>
                </a:solidFill>
                <a:latin typeface="Courier New" pitchFamily="49" charset="0"/>
              </a:rPr>
              <a:t>document.write</a:t>
            </a:r>
            <a:r>
              <a:rPr lang="en-GB" sz="2000" b="1" dirty="0">
                <a:solidFill>
                  <a:srgbClr val="FF9900"/>
                </a:solidFill>
                <a:latin typeface="Courier New" pitchFamily="49" charset="0"/>
              </a:rPr>
              <a:t>("Hello world!");</a:t>
            </a:r>
          </a:p>
          <a:p>
            <a:pPr marL="0" indent="0">
              <a:lnSpc>
                <a:spcPct val="90000"/>
              </a:lnSpc>
              <a:buFontTx/>
              <a:buNone/>
            </a:pPr>
            <a:r>
              <a:rPr lang="en-GB" sz="2000" b="1" dirty="0">
                <a:solidFill>
                  <a:schemeClr val="folHlink"/>
                </a:solidFill>
                <a:latin typeface="Courier New" pitchFamily="49" charset="0"/>
              </a:rPr>
              <a:t>&lt;/script&gt;</a:t>
            </a:r>
          </a:p>
          <a:p>
            <a:pPr marL="0" indent="0">
              <a:lnSpc>
                <a:spcPct val="90000"/>
              </a:lnSpc>
              <a:buFontTx/>
              <a:buNone/>
            </a:pPr>
            <a:r>
              <a:rPr lang="en-GB" sz="2000" b="1" dirty="0">
                <a:latin typeface="Courier New" pitchFamily="49" charset="0"/>
              </a:rPr>
              <a:t>&lt;/body&gt;</a:t>
            </a:r>
          </a:p>
          <a:p>
            <a:pPr marL="0" indent="0">
              <a:lnSpc>
                <a:spcPct val="90000"/>
              </a:lnSpc>
              <a:buFontTx/>
              <a:buNone/>
            </a:pPr>
            <a:r>
              <a:rPr lang="en-GB" sz="2000" b="1" dirty="0">
                <a:latin typeface="Courier New" pitchFamily="49" charset="0"/>
              </a:rPr>
              <a:t>&lt;/html&gt;</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21E4459C-EF91-4028-A85B-DF5227872881}" type="slidenum">
              <a:rPr lang="en-GB"/>
              <a:pPr/>
              <a:t>22</a:t>
            </a:fld>
            <a:endParaRPr lang="en-GB"/>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8946" name="Rectangle 2"/>
          <p:cNvSpPr>
            <a:spLocks noGrp="1" noChangeArrowheads="1"/>
          </p:cNvSpPr>
          <p:nvPr>
            <p:ph type="title"/>
          </p:nvPr>
        </p:nvSpPr>
        <p:spPr>
          <a:ln/>
        </p:spPr>
        <p:txBody>
          <a:bodyPr/>
          <a:lstStyle/>
          <a:p>
            <a:r>
              <a:rPr lang="en-GB"/>
              <a:t>JavaScript: Numbers</a:t>
            </a:r>
          </a:p>
        </p:txBody>
      </p:sp>
      <p:sp>
        <p:nvSpPr>
          <p:cNvPr id="978947" name="Rectangle 3"/>
          <p:cNvSpPr>
            <a:spLocks noGrp="1" noChangeArrowheads="1"/>
          </p:cNvSpPr>
          <p:nvPr>
            <p:ph idx="1"/>
          </p:nvPr>
        </p:nvSpPr>
        <p:spPr>
          <a:xfrm>
            <a:off x="228600" y="1600200"/>
            <a:ext cx="8686800" cy="4495800"/>
          </a:xfrm>
          <a:ln/>
        </p:spPr>
        <p:txBody>
          <a:bodyPr/>
          <a:lstStyle/>
          <a:p>
            <a:r>
              <a:rPr lang="en-GB" sz="2400" dirty="0">
                <a:sym typeface="Symbol" pitchFamily="18" charset="2"/>
              </a:rPr>
              <a:t>64bit IEEE-754 numbers </a:t>
            </a:r>
            <a:r>
              <a:rPr lang="en-GB" sz="1800" dirty="0">
                <a:sym typeface="Symbol" pitchFamily="18" charset="2"/>
              </a:rPr>
              <a:t>(</a:t>
            </a:r>
            <a:r>
              <a:rPr lang="en-GB" sz="1800" i="1" dirty="0" err="1">
                <a:sym typeface="Symbol" pitchFamily="18" charset="2"/>
              </a:rPr>
              <a:t>cf</a:t>
            </a:r>
            <a:r>
              <a:rPr lang="en-GB" sz="1800" dirty="0">
                <a:sym typeface="Symbol" pitchFamily="18" charset="2"/>
              </a:rPr>
              <a:t> Java double)</a:t>
            </a:r>
            <a:r>
              <a:rPr lang="en-GB" sz="2400" dirty="0">
                <a:sym typeface="Symbol" pitchFamily="18" charset="2"/>
              </a:rPr>
              <a:t> floats used for </a:t>
            </a:r>
            <a:r>
              <a:rPr lang="en-GB" sz="2400" i="1" dirty="0">
                <a:sym typeface="Symbol" pitchFamily="18" charset="2"/>
              </a:rPr>
              <a:t>both</a:t>
            </a:r>
            <a:r>
              <a:rPr lang="en-GB" sz="2400" dirty="0">
                <a:sym typeface="Symbol" pitchFamily="18" charset="2"/>
              </a:rPr>
              <a:t> </a:t>
            </a:r>
            <a:r>
              <a:rPr lang="en-GB" sz="2400" dirty="0" err="1">
                <a:sym typeface="Symbol" pitchFamily="18" charset="2"/>
              </a:rPr>
              <a:t>reals</a:t>
            </a:r>
            <a:r>
              <a:rPr lang="en-GB" sz="2400" dirty="0">
                <a:sym typeface="Symbol" pitchFamily="18" charset="2"/>
              </a:rPr>
              <a:t> and integers</a:t>
            </a:r>
          </a:p>
          <a:p>
            <a:pPr lvl="1"/>
            <a:r>
              <a:rPr lang="en-GB" sz="2000" dirty="0">
                <a:sym typeface="Symbol" pitchFamily="18" charset="2"/>
              </a:rPr>
              <a:t>INT	±2</a:t>
            </a:r>
            <a:r>
              <a:rPr lang="en-GB" sz="2000" baseline="30000" dirty="0">
                <a:sym typeface="Symbol" pitchFamily="18" charset="2"/>
              </a:rPr>
              <a:t>53</a:t>
            </a:r>
            <a:r>
              <a:rPr lang="en-GB" sz="2000" dirty="0">
                <a:sym typeface="Symbol" pitchFamily="18" charset="2"/>
              </a:rPr>
              <a:t>  ± 910</a:t>
            </a:r>
            <a:r>
              <a:rPr lang="en-GB" sz="2000" baseline="30000" dirty="0">
                <a:sym typeface="Symbol" pitchFamily="18" charset="2"/>
              </a:rPr>
              <a:t>15</a:t>
            </a:r>
            <a:r>
              <a:rPr lang="en-GB" sz="2000" dirty="0">
                <a:sym typeface="Symbol" pitchFamily="18" charset="2"/>
              </a:rPr>
              <a:t> can be represented precisely</a:t>
            </a:r>
          </a:p>
          <a:p>
            <a:pPr lvl="1"/>
            <a:r>
              <a:rPr lang="en-GB" sz="2000" dirty="0">
                <a:sym typeface="Symbol" pitchFamily="18" charset="2"/>
              </a:rPr>
              <a:t>REAL	~ ±10</a:t>
            </a:r>
            <a:r>
              <a:rPr lang="en-GB" sz="2000" baseline="30000" dirty="0">
                <a:sym typeface="Symbol" pitchFamily="18" charset="2"/>
              </a:rPr>
              <a:t>308</a:t>
            </a:r>
            <a:r>
              <a:rPr lang="en-GB" sz="2000" dirty="0">
                <a:sym typeface="Symbol" pitchFamily="18" charset="2"/>
              </a:rPr>
              <a:t> to ±10</a:t>
            </a:r>
            <a:r>
              <a:rPr lang="en-GB" sz="2000" baseline="30000" dirty="0">
                <a:sym typeface="Symbol" pitchFamily="18" charset="2"/>
              </a:rPr>
              <a:t>-324 </a:t>
            </a:r>
            <a:r>
              <a:rPr lang="en-GB" sz="2000" dirty="0">
                <a:sym typeface="Symbol" pitchFamily="18" charset="2"/>
              </a:rPr>
              <a:t>are represented approximately</a:t>
            </a:r>
          </a:p>
          <a:p>
            <a:r>
              <a:rPr lang="en-GB" sz="2400" dirty="0">
                <a:sym typeface="Symbol" pitchFamily="18" charset="2"/>
              </a:rPr>
              <a:t>Base 10 assumed unless:</a:t>
            </a:r>
          </a:p>
          <a:p>
            <a:pPr lvl="1"/>
            <a:r>
              <a:rPr lang="en-GB" sz="2000" dirty="0">
                <a:sym typeface="Symbol" pitchFamily="18" charset="2"/>
              </a:rPr>
              <a:t>Hexadecimal </a:t>
            </a:r>
            <a:r>
              <a:rPr lang="en-GB" sz="2000" dirty="0">
                <a:latin typeface="Courier New" pitchFamily="49" charset="0"/>
                <a:sym typeface="Symbol" pitchFamily="18" charset="2"/>
              </a:rPr>
              <a:t>0xhhhh</a:t>
            </a:r>
            <a:r>
              <a:rPr lang="en-GB" sz="2000" dirty="0">
                <a:sym typeface="Symbol" pitchFamily="18" charset="2"/>
              </a:rPr>
              <a:t> or </a:t>
            </a:r>
            <a:r>
              <a:rPr lang="en-GB" sz="2000" dirty="0">
                <a:latin typeface="Courier New" pitchFamily="49" charset="0"/>
                <a:sym typeface="Symbol" pitchFamily="18" charset="2"/>
              </a:rPr>
              <a:t>0Xhhhh </a:t>
            </a:r>
            <a:r>
              <a:rPr lang="en-GB" sz="2000" dirty="0">
                <a:sym typeface="Symbol" pitchFamily="18" charset="2"/>
              </a:rPr>
              <a:t>for hex digits (</a:t>
            </a:r>
            <a:r>
              <a:rPr lang="en-GB" sz="2000" dirty="0">
                <a:latin typeface="Courier New" pitchFamily="49" charset="0"/>
                <a:sym typeface="Symbol" pitchFamily="18" charset="2"/>
              </a:rPr>
              <a:t>h</a:t>
            </a:r>
            <a:r>
              <a:rPr lang="en-GB" sz="2000" dirty="0">
                <a:sym typeface="Symbol" pitchFamily="18" charset="2"/>
              </a:rPr>
              <a:t>) [</a:t>
            </a:r>
            <a:r>
              <a:rPr lang="en-GB" sz="2000" dirty="0">
                <a:latin typeface="Courier New" pitchFamily="49" charset="0"/>
                <a:sym typeface="Symbol" pitchFamily="18" charset="2"/>
              </a:rPr>
              <a:t>0-9</a:t>
            </a:r>
            <a:r>
              <a:rPr lang="en-GB" sz="2000" dirty="0">
                <a:sym typeface="Symbol" pitchFamily="18" charset="2"/>
              </a:rPr>
              <a:t>] and [</a:t>
            </a:r>
            <a:r>
              <a:rPr lang="en-GB" sz="2000" dirty="0">
                <a:latin typeface="Courier New" pitchFamily="49" charset="0"/>
                <a:sym typeface="Symbol" pitchFamily="18" charset="2"/>
              </a:rPr>
              <a:t>a-f</a:t>
            </a:r>
            <a:r>
              <a:rPr lang="en-GB" sz="2000" dirty="0">
                <a:sym typeface="Symbol" pitchFamily="18" charset="2"/>
              </a:rPr>
              <a:t>] or [</a:t>
            </a:r>
            <a:r>
              <a:rPr lang="en-GB" sz="2000" dirty="0">
                <a:latin typeface="Courier New" pitchFamily="49" charset="0"/>
                <a:sym typeface="Symbol" pitchFamily="18" charset="2"/>
              </a:rPr>
              <a:t>A-F</a:t>
            </a:r>
            <a:r>
              <a:rPr lang="en-GB" sz="2000" dirty="0">
                <a:sym typeface="Symbol" pitchFamily="18" charset="2"/>
              </a:rPr>
              <a:t>]</a:t>
            </a:r>
          </a:p>
          <a:p>
            <a:r>
              <a:rPr lang="en-GB" sz="2400" dirty="0">
                <a:sym typeface="Symbol" pitchFamily="18" charset="2"/>
              </a:rPr>
              <a:t>Conversion from number </a:t>
            </a:r>
            <a:r>
              <a:rPr lang="en-GB" sz="2000" b="1" dirty="0">
                <a:solidFill>
                  <a:schemeClr val="folHlink"/>
                </a:solidFill>
                <a:latin typeface="Courier New" pitchFamily="49" charset="0"/>
                <a:sym typeface="Symbol" pitchFamily="18" charset="2"/>
              </a:rPr>
              <a:t>n</a:t>
            </a:r>
            <a:r>
              <a:rPr lang="en-GB" sz="2400" i="1" dirty="0">
                <a:sym typeface="Symbol" pitchFamily="18" charset="2"/>
              </a:rPr>
              <a:t> </a:t>
            </a:r>
            <a:r>
              <a:rPr lang="en-GB" sz="2400" dirty="0">
                <a:sym typeface="Symbol" pitchFamily="18" charset="2"/>
              </a:rPr>
              <a:t>to base </a:t>
            </a:r>
            <a:r>
              <a:rPr lang="en-GB" sz="2000" b="1" dirty="0">
                <a:solidFill>
                  <a:schemeClr val="folHlink"/>
                </a:solidFill>
                <a:latin typeface="Courier New" pitchFamily="49" charset="0"/>
                <a:sym typeface="Symbol" pitchFamily="18" charset="2"/>
              </a:rPr>
              <a:t>b</a:t>
            </a:r>
            <a:r>
              <a:rPr lang="en-GB" sz="2400" dirty="0">
                <a:sym typeface="Symbol" pitchFamily="18" charset="2"/>
              </a:rPr>
              <a:t> string representation by </a:t>
            </a:r>
            <a:r>
              <a:rPr lang="en-GB" sz="2000" b="1" dirty="0" err="1">
                <a:solidFill>
                  <a:schemeClr val="folHlink"/>
                </a:solidFill>
                <a:latin typeface="Courier New" pitchFamily="49" charset="0"/>
                <a:sym typeface="Symbol" pitchFamily="18" charset="2"/>
              </a:rPr>
              <a:t>n.toString</a:t>
            </a:r>
            <a:r>
              <a:rPr lang="en-GB" sz="2000" b="1" dirty="0">
                <a:solidFill>
                  <a:schemeClr val="folHlink"/>
                </a:solidFill>
                <a:latin typeface="Courier New" pitchFamily="49" charset="0"/>
                <a:sym typeface="Symbol" pitchFamily="18" charset="2"/>
              </a:rPr>
              <a:t>(b)</a:t>
            </a:r>
            <a:endParaRPr lang="en-GB" sz="2000" b="1" dirty="0">
              <a:latin typeface="Courier New" pitchFamily="49" charset="0"/>
              <a:sym typeface="Symbol" pitchFamily="18" charset="2"/>
            </a:endParaRPr>
          </a:p>
          <a:p>
            <a:r>
              <a:rPr lang="en-GB" sz="2400" dirty="0">
                <a:sym typeface="Symbol" pitchFamily="18" charset="2"/>
              </a:rPr>
              <a:t>Numbers are ‘primitive types’ passed by </a:t>
            </a:r>
            <a:r>
              <a:rPr lang="en-GB" sz="2400" i="1" dirty="0">
                <a:sym typeface="Symbol" pitchFamily="18" charset="2"/>
              </a:rPr>
              <a:t>value</a:t>
            </a:r>
            <a:r>
              <a:rPr lang="en-GB" sz="2400" dirty="0">
                <a:sym typeface="Symbol" pitchFamily="18" charset="2"/>
              </a:rPr>
              <a:t> (or copy) rather than by </a:t>
            </a:r>
            <a:r>
              <a:rPr lang="en-GB" sz="2400" i="1" dirty="0">
                <a:sym typeface="Symbol" pitchFamily="18" charset="2"/>
              </a:rPr>
              <a:t>reference</a:t>
            </a:r>
            <a:r>
              <a:rPr lang="en-GB" sz="2400" dirty="0">
                <a:sym typeface="Symbol" pitchFamily="18" charset="2"/>
              </a:rPr>
              <a:t> (more later…)</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4B9ECEB2-F142-45DE-92FA-67FC601E4BB9}" type="slidenum">
              <a:rPr lang="en-GB"/>
              <a:pPr/>
              <a:t>23</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78946">
                                            <p:txEl>
                                              <p:charRg st="4294967295" end="4294967295"/>
                                            </p:txEl>
                                          </p:spTgt>
                                        </p:tgtEl>
                                        <p:attrNameLst>
                                          <p:attrName>style.visibility</p:attrName>
                                        </p:attrNameLst>
                                      </p:cBhvr>
                                      <p:to>
                                        <p:strVal val="visible"/>
                                      </p:to>
                                    </p:set>
                                    <p:animEffect transition="in" filter="fade">
                                      <p:cBhvr>
                                        <p:cTn id="7" dur="500"/>
                                        <p:tgtEl>
                                          <p:spTgt spid="978946">
                                            <p:txEl>
                                              <p:charRg st="4294967295" end="4294967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78947">
                                            <p:txEl>
                                              <p:pRg st="0" end="0"/>
                                            </p:txEl>
                                          </p:spTgt>
                                        </p:tgtEl>
                                        <p:attrNameLst>
                                          <p:attrName>style.visibility</p:attrName>
                                        </p:attrNameLst>
                                      </p:cBhvr>
                                      <p:to>
                                        <p:strVal val="visible"/>
                                      </p:to>
                                    </p:set>
                                    <p:animEffect transition="in" filter="wipe(left)">
                                      <p:cBhvr>
                                        <p:cTn id="12" dur="500"/>
                                        <p:tgtEl>
                                          <p:spTgt spid="978947">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78947">
                                            <p:txEl>
                                              <p:pRg st="1" end="1"/>
                                            </p:txEl>
                                          </p:spTgt>
                                        </p:tgtEl>
                                        <p:attrNameLst>
                                          <p:attrName>style.visibility</p:attrName>
                                        </p:attrNameLst>
                                      </p:cBhvr>
                                      <p:to>
                                        <p:strVal val="visible"/>
                                      </p:to>
                                    </p:set>
                                    <p:animEffect transition="in" filter="wipe(left)">
                                      <p:cBhvr>
                                        <p:cTn id="15" dur="500"/>
                                        <p:tgtEl>
                                          <p:spTgt spid="978947">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78947">
                                            <p:txEl>
                                              <p:pRg st="2" end="2"/>
                                            </p:txEl>
                                          </p:spTgt>
                                        </p:tgtEl>
                                        <p:attrNameLst>
                                          <p:attrName>style.visibility</p:attrName>
                                        </p:attrNameLst>
                                      </p:cBhvr>
                                      <p:to>
                                        <p:strVal val="visible"/>
                                      </p:to>
                                    </p:set>
                                    <p:animEffect transition="in" filter="wipe(left)">
                                      <p:cBhvr>
                                        <p:cTn id="18" dur="500"/>
                                        <p:tgtEl>
                                          <p:spTgt spid="978947">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978947">
                                            <p:txEl>
                                              <p:pRg st="3" end="3"/>
                                            </p:txEl>
                                          </p:spTgt>
                                        </p:tgtEl>
                                        <p:attrNameLst>
                                          <p:attrName>style.visibility</p:attrName>
                                        </p:attrNameLst>
                                      </p:cBhvr>
                                      <p:to>
                                        <p:strVal val="visible"/>
                                      </p:to>
                                    </p:set>
                                    <p:animEffect transition="in" filter="wipe(left)">
                                      <p:cBhvr>
                                        <p:cTn id="23" dur="500"/>
                                        <p:tgtEl>
                                          <p:spTgt spid="978947">
                                            <p:txEl>
                                              <p:pRg st="3" end="3"/>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978947">
                                            <p:txEl>
                                              <p:pRg st="4" end="4"/>
                                            </p:txEl>
                                          </p:spTgt>
                                        </p:tgtEl>
                                        <p:attrNameLst>
                                          <p:attrName>style.visibility</p:attrName>
                                        </p:attrNameLst>
                                      </p:cBhvr>
                                      <p:to>
                                        <p:strVal val="visible"/>
                                      </p:to>
                                    </p:set>
                                    <p:animEffect transition="in" filter="wipe(left)">
                                      <p:cBhvr>
                                        <p:cTn id="26" dur="500"/>
                                        <p:tgtEl>
                                          <p:spTgt spid="978947">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978947">
                                            <p:txEl>
                                              <p:pRg st="5" end="5"/>
                                            </p:txEl>
                                          </p:spTgt>
                                        </p:tgtEl>
                                        <p:attrNameLst>
                                          <p:attrName>style.visibility</p:attrName>
                                        </p:attrNameLst>
                                      </p:cBhvr>
                                      <p:to>
                                        <p:strVal val="visible"/>
                                      </p:to>
                                    </p:set>
                                    <p:animEffect transition="in" filter="wipe(left)">
                                      <p:cBhvr>
                                        <p:cTn id="31" dur="500"/>
                                        <p:tgtEl>
                                          <p:spTgt spid="978947">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978947">
                                            <p:txEl>
                                              <p:pRg st="6" end="6"/>
                                            </p:txEl>
                                          </p:spTgt>
                                        </p:tgtEl>
                                        <p:attrNameLst>
                                          <p:attrName>style.visibility</p:attrName>
                                        </p:attrNameLst>
                                      </p:cBhvr>
                                      <p:to>
                                        <p:strVal val="visible"/>
                                      </p:to>
                                    </p:set>
                                    <p:animEffect transition="in" filter="wipe(left)">
                                      <p:cBhvr>
                                        <p:cTn id="36" dur="500"/>
                                        <p:tgtEl>
                                          <p:spTgt spid="9789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8946" grpId="0"/>
      <p:bldP spid="978947"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0994" name="Rectangle 2"/>
          <p:cNvSpPr>
            <a:spLocks noGrp="1" noChangeArrowheads="1"/>
          </p:cNvSpPr>
          <p:nvPr>
            <p:ph type="title"/>
          </p:nvPr>
        </p:nvSpPr>
        <p:spPr>
          <a:ln/>
        </p:spPr>
        <p:txBody>
          <a:bodyPr/>
          <a:lstStyle/>
          <a:p>
            <a:r>
              <a:rPr lang="en-GB"/>
              <a:t>JavaScript: Strings</a:t>
            </a:r>
          </a:p>
        </p:txBody>
      </p:sp>
      <p:sp>
        <p:nvSpPr>
          <p:cNvPr id="980995" name="Rectangle 3"/>
          <p:cNvSpPr>
            <a:spLocks noGrp="1" noChangeArrowheads="1"/>
          </p:cNvSpPr>
          <p:nvPr>
            <p:ph idx="1"/>
          </p:nvPr>
        </p:nvSpPr>
        <p:spPr>
          <a:xfrm>
            <a:off x="228600" y="1600200"/>
            <a:ext cx="8686800" cy="4495800"/>
          </a:xfrm>
          <a:ln/>
        </p:spPr>
        <p:txBody>
          <a:bodyPr/>
          <a:lstStyle/>
          <a:p>
            <a:pPr>
              <a:lnSpc>
                <a:spcPct val="80000"/>
              </a:lnSpc>
            </a:pPr>
            <a:r>
              <a:rPr lang="en-GB" sz="2400" dirty="0">
                <a:sym typeface="Symbol" pitchFamily="18" charset="2"/>
              </a:rPr>
              <a:t>Unicode strings either </a:t>
            </a:r>
            <a:r>
              <a:rPr lang="en-GB" sz="2400" dirty="0">
                <a:solidFill>
                  <a:schemeClr val="folHlink"/>
                </a:solidFill>
                <a:sym typeface="Symbol" pitchFamily="18" charset="2"/>
              </a:rPr>
              <a:t>"…"</a:t>
            </a:r>
            <a:r>
              <a:rPr lang="en-GB" sz="2400" dirty="0">
                <a:sym typeface="Symbol" pitchFamily="18" charset="2"/>
              </a:rPr>
              <a:t> or </a:t>
            </a:r>
            <a:r>
              <a:rPr lang="en-GB" sz="2400" dirty="0">
                <a:solidFill>
                  <a:schemeClr val="folHlink"/>
                </a:solidFill>
                <a:sym typeface="Symbol" pitchFamily="18" charset="2"/>
              </a:rPr>
              <a:t>'…'</a:t>
            </a:r>
            <a:r>
              <a:rPr lang="en-GB" sz="2400" dirty="0">
                <a:sym typeface="Symbol" pitchFamily="18" charset="2"/>
              </a:rPr>
              <a:t> </a:t>
            </a:r>
          </a:p>
          <a:p>
            <a:pPr lvl="1">
              <a:lnSpc>
                <a:spcPct val="80000"/>
              </a:lnSpc>
            </a:pPr>
            <a:r>
              <a:rPr lang="en-GB" sz="2000" dirty="0">
                <a:sym typeface="Symbol" pitchFamily="18" charset="2"/>
              </a:rPr>
              <a:t>No difference, so adopt a style that is best  for writing HTML, </a:t>
            </a:r>
            <a:r>
              <a:rPr lang="en-GB" sz="2000" i="1" dirty="0">
                <a:sym typeface="Symbol" pitchFamily="18" charset="2"/>
              </a:rPr>
              <a:t>E.g.</a:t>
            </a:r>
          </a:p>
          <a:p>
            <a:pPr lvl="1">
              <a:lnSpc>
                <a:spcPct val="80000"/>
              </a:lnSpc>
              <a:buClr>
                <a:srgbClr val="FF0000"/>
              </a:buClr>
              <a:buFont typeface="Wingdings" pitchFamily="2" charset="2"/>
              <a:buChar char="L"/>
            </a:pPr>
            <a:r>
              <a:rPr lang="en-GB" sz="2000" b="1" dirty="0" err="1">
                <a:latin typeface="Courier New" pitchFamily="49" charset="0"/>
                <a:sym typeface="Symbol" pitchFamily="18" charset="2"/>
              </a:rPr>
              <a:t>document.write</a:t>
            </a:r>
            <a:r>
              <a:rPr lang="en-GB" sz="2000" b="1" dirty="0">
                <a:latin typeface="Courier New" pitchFamily="49" charset="0"/>
                <a:sym typeface="Symbol" pitchFamily="18" charset="2"/>
              </a:rPr>
              <a:t>(</a:t>
            </a:r>
            <a:r>
              <a:rPr lang="en-GB" sz="2000" b="1" dirty="0">
                <a:solidFill>
                  <a:srgbClr val="FF0000"/>
                </a:solidFill>
                <a:latin typeface="Courier New" pitchFamily="49" charset="0"/>
                <a:sym typeface="Symbol" pitchFamily="18" charset="2"/>
              </a:rPr>
              <a:t>"</a:t>
            </a:r>
            <a:r>
              <a:rPr lang="en-GB" sz="2000" b="1" dirty="0">
                <a:solidFill>
                  <a:schemeClr val="folHlink"/>
                </a:solidFill>
                <a:latin typeface="Courier New" pitchFamily="49" charset="0"/>
                <a:sym typeface="Symbol" pitchFamily="18" charset="2"/>
              </a:rPr>
              <a:t>&lt;p name=</a:t>
            </a:r>
            <a:r>
              <a:rPr lang="en-GB" sz="2000" b="1" dirty="0">
                <a:solidFill>
                  <a:srgbClr val="FF0000"/>
                </a:solidFill>
                <a:latin typeface="Courier New" pitchFamily="49" charset="0"/>
                <a:sym typeface="Symbol" pitchFamily="18" charset="2"/>
              </a:rPr>
              <a:t>"</a:t>
            </a:r>
            <a:r>
              <a:rPr lang="en-GB" sz="2000" b="1" dirty="0" err="1">
                <a:solidFill>
                  <a:schemeClr val="folHlink"/>
                </a:solidFill>
                <a:latin typeface="Courier New" pitchFamily="49" charset="0"/>
                <a:sym typeface="Symbol" pitchFamily="18" charset="2"/>
              </a:rPr>
              <a:t>fred</a:t>
            </a:r>
            <a:r>
              <a:rPr lang="en-GB" sz="2000" b="1" dirty="0">
                <a:solidFill>
                  <a:srgbClr val="FF0000"/>
                </a:solidFill>
                <a:latin typeface="Courier New" pitchFamily="49" charset="0"/>
                <a:sym typeface="Symbol" pitchFamily="18" charset="2"/>
              </a:rPr>
              <a:t>"</a:t>
            </a:r>
            <a:r>
              <a:rPr lang="en-GB" sz="2000" b="1" dirty="0">
                <a:solidFill>
                  <a:schemeClr val="folHlink"/>
                </a:solidFill>
                <a:latin typeface="Courier New" pitchFamily="49" charset="0"/>
                <a:sym typeface="Symbol" pitchFamily="18" charset="2"/>
              </a:rPr>
              <a:t>&gt;</a:t>
            </a:r>
            <a:r>
              <a:rPr lang="en-GB" sz="2000" b="1" dirty="0">
                <a:solidFill>
                  <a:srgbClr val="FF0000"/>
                </a:solidFill>
                <a:latin typeface="Courier New" pitchFamily="49" charset="0"/>
                <a:sym typeface="Symbol" pitchFamily="18" charset="2"/>
              </a:rPr>
              <a:t>"</a:t>
            </a:r>
            <a:r>
              <a:rPr lang="en-GB" sz="2000" b="1" dirty="0">
                <a:latin typeface="Courier New" pitchFamily="49" charset="0"/>
                <a:sym typeface="Symbol" pitchFamily="18" charset="2"/>
              </a:rPr>
              <a:t>)</a:t>
            </a:r>
          </a:p>
          <a:p>
            <a:pPr lvl="1">
              <a:lnSpc>
                <a:spcPct val="80000"/>
              </a:lnSpc>
              <a:buClr>
                <a:srgbClr val="FF0000"/>
              </a:buClr>
              <a:buFont typeface="Wingdings" pitchFamily="2" charset="2"/>
              <a:buChar char="L"/>
            </a:pPr>
            <a:r>
              <a:rPr lang="en-GB" sz="2000" b="1" dirty="0" err="1">
                <a:latin typeface="Courier New" pitchFamily="49" charset="0"/>
                <a:sym typeface="Symbol" pitchFamily="18" charset="2"/>
              </a:rPr>
              <a:t>document.write</a:t>
            </a:r>
            <a:r>
              <a:rPr lang="en-GB" sz="2000" b="1" dirty="0">
                <a:latin typeface="Courier New" pitchFamily="49" charset="0"/>
                <a:sym typeface="Symbol" pitchFamily="18" charset="2"/>
              </a:rPr>
              <a:t>(</a:t>
            </a:r>
            <a:r>
              <a:rPr lang="en-GB" sz="2000" b="1" dirty="0">
                <a:solidFill>
                  <a:srgbClr val="FF0000"/>
                </a:solidFill>
                <a:latin typeface="Courier New" pitchFamily="49" charset="0"/>
                <a:sym typeface="Symbol" pitchFamily="18" charset="2"/>
              </a:rPr>
              <a:t>'</a:t>
            </a:r>
            <a:r>
              <a:rPr lang="en-GB" sz="2000" b="1" dirty="0">
                <a:solidFill>
                  <a:schemeClr val="folHlink"/>
                </a:solidFill>
                <a:latin typeface="Courier New" pitchFamily="49" charset="0"/>
                <a:sym typeface="Symbol" pitchFamily="18" charset="2"/>
              </a:rPr>
              <a:t>&lt;p name=</a:t>
            </a:r>
            <a:r>
              <a:rPr lang="en-GB" sz="2000" b="1" dirty="0">
                <a:solidFill>
                  <a:srgbClr val="FF0000"/>
                </a:solidFill>
                <a:latin typeface="Courier New" pitchFamily="49" charset="0"/>
                <a:sym typeface="Symbol" pitchFamily="18" charset="2"/>
              </a:rPr>
              <a:t>'</a:t>
            </a:r>
            <a:r>
              <a:rPr lang="en-GB" sz="2000" b="1" dirty="0" err="1">
                <a:solidFill>
                  <a:schemeClr val="folHlink"/>
                </a:solidFill>
                <a:latin typeface="Courier New" pitchFamily="49" charset="0"/>
                <a:sym typeface="Symbol" pitchFamily="18" charset="2"/>
              </a:rPr>
              <a:t>fred</a:t>
            </a:r>
            <a:r>
              <a:rPr lang="en-GB" sz="2000" b="1" dirty="0">
                <a:solidFill>
                  <a:srgbClr val="FF0000"/>
                </a:solidFill>
                <a:latin typeface="Courier New" pitchFamily="49" charset="0"/>
                <a:sym typeface="Symbol" pitchFamily="18" charset="2"/>
              </a:rPr>
              <a:t>'</a:t>
            </a:r>
            <a:r>
              <a:rPr lang="en-GB" sz="2000" b="1" dirty="0">
                <a:solidFill>
                  <a:schemeClr val="folHlink"/>
                </a:solidFill>
                <a:latin typeface="Courier New" pitchFamily="49" charset="0"/>
                <a:sym typeface="Symbol" pitchFamily="18" charset="2"/>
              </a:rPr>
              <a:t>&gt;</a:t>
            </a:r>
            <a:r>
              <a:rPr lang="en-GB" sz="2000" b="1" dirty="0">
                <a:solidFill>
                  <a:srgbClr val="FF0000"/>
                </a:solidFill>
                <a:latin typeface="Courier New" pitchFamily="49" charset="0"/>
                <a:sym typeface="Symbol" pitchFamily="18" charset="2"/>
              </a:rPr>
              <a:t>'</a:t>
            </a:r>
            <a:r>
              <a:rPr lang="en-GB" sz="2000" b="1" dirty="0">
                <a:latin typeface="Courier New" pitchFamily="49" charset="0"/>
                <a:sym typeface="Symbol" pitchFamily="18" charset="2"/>
              </a:rPr>
              <a:t>)</a:t>
            </a:r>
          </a:p>
          <a:p>
            <a:pPr lvl="1">
              <a:lnSpc>
                <a:spcPct val="80000"/>
              </a:lnSpc>
              <a:buClr>
                <a:schemeClr val="accent2"/>
              </a:buClr>
              <a:buFont typeface="Wingdings" pitchFamily="2" charset="2"/>
              <a:buChar char="J"/>
            </a:pPr>
            <a:r>
              <a:rPr lang="en-GB" sz="2000" b="1" dirty="0" err="1">
                <a:latin typeface="Courier New" pitchFamily="49" charset="0"/>
                <a:sym typeface="Symbol" pitchFamily="18" charset="2"/>
              </a:rPr>
              <a:t>document.write</a:t>
            </a:r>
            <a:r>
              <a:rPr lang="en-GB" sz="2000" b="1" dirty="0">
                <a:latin typeface="Courier New" pitchFamily="49" charset="0"/>
                <a:sym typeface="Symbol" pitchFamily="18" charset="2"/>
              </a:rPr>
              <a:t>(</a:t>
            </a:r>
            <a:r>
              <a:rPr lang="en-GB" sz="2000" b="1" dirty="0">
                <a:solidFill>
                  <a:schemeClr val="accent2"/>
                </a:solidFill>
                <a:latin typeface="Courier New" pitchFamily="49" charset="0"/>
                <a:sym typeface="Symbol" pitchFamily="18" charset="2"/>
              </a:rPr>
              <a:t>'</a:t>
            </a:r>
            <a:r>
              <a:rPr lang="en-GB" sz="2000" b="1" dirty="0">
                <a:solidFill>
                  <a:schemeClr val="folHlink"/>
                </a:solidFill>
                <a:latin typeface="Courier New" pitchFamily="49" charset="0"/>
                <a:sym typeface="Symbol" pitchFamily="18" charset="2"/>
              </a:rPr>
              <a:t>&lt;p name=</a:t>
            </a:r>
            <a:r>
              <a:rPr lang="en-GB" sz="2000" b="1" dirty="0">
                <a:solidFill>
                  <a:schemeClr val="accent2"/>
                </a:solidFill>
                <a:latin typeface="Courier New" pitchFamily="49" charset="0"/>
                <a:sym typeface="Symbol" pitchFamily="18" charset="2"/>
              </a:rPr>
              <a:t>"</a:t>
            </a:r>
            <a:r>
              <a:rPr lang="en-GB" sz="2000" b="1" dirty="0" err="1">
                <a:solidFill>
                  <a:schemeClr val="folHlink"/>
                </a:solidFill>
                <a:latin typeface="Courier New" pitchFamily="49" charset="0"/>
                <a:sym typeface="Symbol" pitchFamily="18" charset="2"/>
              </a:rPr>
              <a:t>fred</a:t>
            </a:r>
            <a:r>
              <a:rPr lang="en-GB" sz="2000" b="1" dirty="0">
                <a:solidFill>
                  <a:schemeClr val="accent2"/>
                </a:solidFill>
                <a:latin typeface="Courier New" pitchFamily="49" charset="0"/>
                <a:sym typeface="Symbol" pitchFamily="18" charset="2"/>
              </a:rPr>
              <a:t>"</a:t>
            </a:r>
            <a:r>
              <a:rPr lang="en-GB" sz="2000" b="1" dirty="0">
                <a:solidFill>
                  <a:schemeClr val="folHlink"/>
                </a:solidFill>
                <a:latin typeface="Courier New" pitchFamily="49" charset="0"/>
                <a:sym typeface="Symbol" pitchFamily="18" charset="2"/>
              </a:rPr>
              <a:t>&gt;</a:t>
            </a:r>
            <a:r>
              <a:rPr lang="en-GB" sz="2000" b="1" dirty="0">
                <a:solidFill>
                  <a:schemeClr val="accent2"/>
                </a:solidFill>
                <a:latin typeface="Courier New" pitchFamily="49" charset="0"/>
                <a:sym typeface="Symbol" pitchFamily="18" charset="2"/>
              </a:rPr>
              <a:t>'</a:t>
            </a:r>
            <a:r>
              <a:rPr lang="en-GB" sz="2000" b="1" dirty="0">
                <a:latin typeface="Courier New" pitchFamily="49" charset="0"/>
                <a:sym typeface="Symbol" pitchFamily="18" charset="2"/>
              </a:rPr>
              <a:t>)</a:t>
            </a:r>
          </a:p>
          <a:p>
            <a:pPr lvl="1">
              <a:lnSpc>
                <a:spcPct val="80000"/>
              </a:lnSpc>
              <a:buClr>
                <a:schemeClr val="accent2"/>
              </a:buClr>
              <a:buFont typeface="Wingdings" pitchFamily="2" charset="2"/>
              <a:buChar char="J"/>
            </a:pPr>
            <a:r>
              <a:rPr lang="en-GB" sz="2000" b="1" dirty="0" err="1">
                <a:latin typeface="Courier New" pitchFamily="49" charset="0"/>
                <a:sym typeface="Symbol" pitchFamily="18" charset="2"/>
              </a:rPr>
              <a:t>document.write</a:t>
            </a:r>
            <a:r>
              <a:rPr lang="en-GB" sz="2000" b="1" dirty="0">
                <a:latin typeface="Courier New" pitchFamily="49" charset="0"/>
                <a:sym typeface="Symbol" pitchFamily="18" charset="2"/>
              </a:rPr>
              <a:t>(</a:t>
            </a:r>
            <a:r>
              <a:rPr lang="en-GB" sz="2000" b="1" dirty="0">
                <a:solidFill>
                  <a:schemeClr val="accent2"/>
                </a:solidFill>
                <a:latin typeface="Courier New" pitchFamily="49" charset="0"/>
                <a:sym typeface="Symbol" pitchFamily="18" charset="2"/>
              </a:rPr>
              <a:t>"</a:t>
            </a:r>
            <a:r>
              <a:rPr lang="en-GB" sz="2000" b="1" dirty="0">
                <a:solidFill>
                  <a:schemeClr val="folHlink"/>
                </a:solidFill>
                <a:latin typeface="Courier New" pitchFamily="49" charset="0"/>
                <a:sym typeface="Symbol" pitchFamily="18" charset="2"/>
              </a:rPr>
              <a:t>&lt;p name=</a:t>
            </a:r>
            <a:r>
              <a:rPr lang="en-GB" sz="2000" b="1" dirty="0">
                <a:solidFill>
                  <a:schemeClr val="accent2"/>
                </a:solidFill>
                <a:latin typeface="Courier New" pitchFamily="49" charset="0"/>
                <a:sym typeface="Symbol" pitchFamily="18" charset="2"/>
              </a:rPr>
              <a:t>'</a:t>
            </a:r>
            <a:r>
              <a:rPr lang="en-GB" sz="2000" b="1" dirty="0" err="1">
                <a:solidFill>
                  <a:schemeClr val="folHlink"/>
                </a:solidFill>
                <a:latin typeface="Courier New" pitchFamily="49" charset="0"/>
                <a:sym typeface="Symbol" pitchFamily="18" charset="2"/>
              </a:rPr>
              <a:t>fred</a:t>
            </a:r>
            <a:r>
              <a:rPr lang="en-GB" sz="2000" b="1" dirty="0">
                <a:solidFill>
                  <a:schemeClr val="accent2"/>
                </a:solidFill>
                <a:latin typeface="Courier New" pitchFamily="49" charset="0"/>
                <a:sym typeface="Symbol" pitchFamily="18" charset="2"/>
              </a:rPr>
              <a:t>'</a:t>
            </a:r>
            <a:r>
              <a:rPr lang="en-GB" sz="2000" b="1" dirty="0">
                <a:solidFill>
                  <a:schemeClr val="folHlink"/>
                </a:solidFill>
                <a:latin typeface="Courier New" pitchFamily="49" charset="0"/>
                <a:sym typeface="Symbol" pitchFamily="18" charset="2"/>
              </a:rPr>
              <a:t>&gt;</a:t>
            </a:r>
            <a:r>
              <a:rPr lang="en-GB" sz="2000" b="1" dirty="0">
                <a:solidFill>
                  <a:schemeClr val="accent2"/>
                </a:solidFill>
                <a:latin typeface="Courier New" pitchFamily="49" charset="0"/>
                <a:sym typeface="Symbol" pitchFamily="18" charset="2"/>
              </a:rPr>
              <a:t>"</a:t>
            </a:r>
            <a:r>
              <a:rPr lang="en-GB" sz="2000" b="1" dirty="0">
                <a:latin typeface="Courier New" pitchFamily="49" charset="0"/>
                <a:sym typeface="Symbol" pitchFamily="18" charset="2"/>
              </a:rPr>
              <a:t>)</a:t>
            </a:r>
          </a:p>
          <a:p>
            <a:pPr>
              <a:lnSpc>
                <a:spcPct val="120000"/>
              </a:lnSpc>
            </a:pPr>
            <a:r>
              <a:rPr lang="en-GB" sz="2400" dirty="0">
                <a:solidFill>
                  <a:srgbClr val="FF9900"/>
                </a:solidFill>
                <a:sym typeface="Symbol" pitchFamily="18" charset="2"/>
              </a:rPr>
              <a:t>\ </a:t>
            </a:r>
            <a:r>
              <a:rPr lang="en-GB" sz="2400" dirty="0">
                <a:sym typeface="Symbol" pitchFamily="18" charset="2"/>
              </a:rPr>
              <a:t>is the ‘escape character’ (</a:t>
            </a:r>
            <a:r>
              <a:rPr lang="en-GB" sz="2400" i="1" dirty="0">
                <a:sym typeface="Symbol" pitchFamily="18" charset="2"/>
              </a:rPr>
              <a:t>c.f.</a:t>
            </a:r>
            <a:r>
              <a:rPr lang="en-GB" sz="2400" dirty="0">
                <a:sym typeface="Symbol" pitchFamily="18" charset="2"/>
              </a:rPr>
              <a:t> C, Java, </a:t>
            </a:r>
            <a:r>
              <a:rPr lang="en-GB" sz="2400" i="1" dirty="0">
                <a:sym typeface="Symbol" pitchFamily="18" charset="2"/>
              </a:rPr>
              <a:t>etc</a:t>
            </a:r>
            <a:r>
              <a:rPr lang="en-GB" sz="2400" dirty="0">
                <a:sym typeface="Symbol" pitchFamily="18" charset="2"/>
              </a:rPr>
              <a:t>)</a:t>
            </a:r>
          </a:p>
          <a:p>
            <a:pPr lvl="1">
              <a:lnSpc>
                <a:spcPct val="80000"/>
              </a:lnSpc>
            </a:pPr>
            <a:r>
              <a:rPr lang="en-GB" sz="2000" i="1" dirty="0">
                <a:sym typeface="Symbol" pitchFamily="18" charset="2"/>
              </a:rPr>
              <a:t>E.g.	</a:t>
            </a:r>
            <a:r>
              <a:rPr lang="en-GB" sz="2000" b="1" dirty="0">
                <a:solidFill>
                  <a:schemeClr val="accent2"/>
                </a:solidFill>
                <a:latin typeface="Courier New" pitchFamily="49" charset="0"/>
                <a:sym typeface="Symbol" pitchFamily="18" charset="2"/>
              </a:rPr>
              <a:t>"</a:t>
            </a:r>
            <a:r>
              <a:rPr lang="en-GB" sz="2000" b="1" dirty="0">
                <a:solidFill>
                  <a:schemeClr val="folHlink"/>
                </a:solidFill>
                <a:latin typeface="Courier New" pitchFamily="49" charset="0"/>
                <a:sym typeface="Symbol" pitchFamily="18" charset="2"/>
              </a:rPr>
              <a:t>&lt;p name=</a:t>
            </a:r>
            <a:r>
              <a:rPr lang="en-GB" sz="2000" b="1" dirty="0">
                <a:solidFill>
                  <a:srgbClr val="FF9900"/>
                </a:solidFill>
                <a:latin typeface="Courier New" pitchFamily="49" charset="0"/>
                <a:sym typeface="Symbol" pitchFamily="18" charset="2"/>
              </a:rPr>
              <a:t>\</a:t>
            </a:r>
            <a:r>
              <a:rPr lang="en-GB" sz="2000" b="1" dirty="0">
                <a:solidFill>
                  <a:schemeClr val="accent2"/>
                </a:solidFill>
                <a:latin typeface="Courier New" pitchFamily="49" charset="0"/>
                <a:sym typeface="Symbol" pitchFamily="18" charset="2"/>
              </a:rPr>
              <a:t>"</a:t>
            </a:r>
            <a:r>
              <a:rPr lang="en-GB" sz="2000" b="1" dirty="0" err="1">
                <a:solidFill>
                  <a:schemeClr val="folHlink"/>
                </a:solidFill>
                <a:latin typeface="Courier New" pitchFamily="49" charset="0"/>
                <a:sym typeface="Symbol" pitchFamily="18" charset="2"/>
              </a:rPr>
              <a:t>fred</a:t>
            </a:r>
            <a:r>
              <a:rPr lang="en-GB" sz="2000" b="1" dirty="0">
                <a:solidFill>
                  <a:srgbClr val="FF9900"/>
                </a:solidFill>
                <a:latin typeface="Courier New" pitchFamily="49" charset="0"/>
                <a:sym typeface="Symbol" pitchFamily="18" charset="2"/>
              </a:rPr>
              <a:t>\</a:t>
            </a:r>
            <a:r>
              <a:rPr lang="en-GB" sz="2000" b="1" dirty="0">
                <a:solidFill>
                  <a:schemeClr val="accent2"/>
                </a:solidFill>
                <a:latin typeface="Courier New" pitchFamily="49" charset="0"/>
                <a:sym typeface="Symbol" pitchFamily="18" charset="2"/>
              </a:rPr>
              <a:t>"</a:t>
            </a:r>
            <a:r>
              <a:rPr lang="en-GB" sz="2000" b="1" dirty="0">
                <a:solidFill>
                  <a:schemeClr val="folHlink"/>
                </a:solidFill>
                <a:latin typeface="Courier New" pitchFamily="49" charset="0"/>
                <a:sym typeface="Symbol" pitchFamily="18" charset="2"/>
              </a:rPr>
              <a:t>&gt;</a:t>
            </a:r>
            <a:r>
              <a:rPr lang="en-GB" sz="2000" b="1" dirty="0">
                <a:solidFill>
                  <a:schemeClr val="accent2"/>
                </a:solidFill>
                <a:latin typeface="Courier New" pitchFamily="49" charset="0"/>
                <a:sym typeface="Symbol" pitchFamily="18" charset="2"/>
              </a:rPr>
              <a:t>"</a:t>
            </a:r>
          </a:p>
          <a:p>
            <a:pPr lvl="1">
              <a:lnSpc>
                <a:spcPct val="80000"/>
              </a:lnSpc>
            </a:pPr>
            <a:r>
              <a:rPr lang="en-GB" sz="2000" dirty="0">
                <a:sym typeface="Symbol" pitchFamily="18" charset="2"/>
              </a:rPr>
              <a:t>Also:	</a:t>
            </a:r>
            <a:r>
              <a:rPr lang="en-GB" sz="2000" dirty="0">
                <a:solidFill>
                  <a:srgbClr val="FF9900"/>
                </a:solidFill>
                <a:sym typeface="Symbol" pitchFamily="18" charset="2"/>
              </a:rPr>
              <a:t>\</a:t>
            </a:r>
            <a:r>
              <a:rPr lang="en-GB" sz="2000" dirty="0" err="1">
                <a:solidFill>
                  <a:schemeClr val="folHlink"/>
                </a:solidFill>
                <a:sym typeface="Symbol" pitchFamily="18" charset="2"/>
              </a:rPr>
              <a:t>uhhhh</a:t>
            </a:r>
            <a:r>
              <a:rPr lang="en-GB" sz="2000" dirty="0">
                <a:sym typeface="Symbol" pitchFamily="18" charset="2"/>
              </a:rPr>
              <a:t>	</a:t>
            </a:r>
            <a:r>
              <a:rPr lang="en-GB" sz="2000" dirty="0" smtClean="0">
                <a:sym typeface="Symbol" pitchFamily="18" charset="2"/>
              </a:rPr>
              <a:t>	</a:t>
            </a:r>
            <a:r>
              <a:rPr lang="en-GB" sz="2000" dirty="0" smtClean="0">
                <a:sym typeface="Symbol" pitchFamily="18" charset="2"/>
                <a:hlinkClick r:id="rId4"/>
              </a:rPr>
              <a:t>Unicode </a:t>
            </a:r>
            <a:r>
              <a:rPr lang="en-GB" sz="2000" dirty="0">
                <a:sym typeface="Symbol" pitchFamily="18" charset="2"/>
                <a:hlinkClick r:id="rId4"/>
              </a:rPr>
              <a:t>character</a:t>
            </a:r>
            <a:r>
              <a:rPr lang="en-GB" sz="2000" dirty="0">
                <a:sym typeface="Symbol" pitchFamily="18" charset="2"/>
              </a:rPr>
              <a:t> (hex</a:t>
            </a:r>
            <a:r>
              <a:rPr lang="en-GB" sz="2000" dirty="0" smtClean="0">
                <a:sym typeface="Symbol" pitchFamily="18" charset="2"/>
              </a:rPr>
              <a:t>) </a:t>
            </a:r>
            <a:r>
              <a:rPr lang="en-GB" sz="2000" i="1" dirty="0" smtClean="0">
                <a:sym typeface="Symbol" pitchFamily="18" charset="2"/>
              </a:rPr>
              <a:t>e.g.</a:t>
            </a:r>
            <a:r>
              <a:rPr lang="en-GB" sz="2000" dirty="0" smtClean="0">
                <a:sym typeface="Symbol" pitchFamily="18" charset="2"/>
              </a:rPr>
              <a:t> \u20ac for €</a:t>
            </a:r>
            <a:r>
              <a:rPr lang="en-GB" sz="2000" dirty="0">
                <a:sym typeface="Symbol" pitchFamily="18" charset="2"/>
              </a:rPr>
              <a:t/>
            </a:r>
            <a:br>
              <a:rPr lang="en-GB" sz="2000" dirty="0">
                <a:sym typeface="Symbol" pitchFamily="18" charset="2"/>
              </a:rPr>
            </a:br>
            <a:r>
              <a:rPr lang="en-GB" sz="2000" dirty="0">
                <a:sym typeface="Symbol" pitchFamily="18" charset="2"/>
              </a:rPr>
              <a:t>		</a:t>
            </a:r>
            <a:r>
              <a:rPr lang="en-GB" sz="2000" dirty="0">
                <a:solidFill>
                  <a:srgbClr val="FF9900"/>
                </a:solidFill>
                <a:sym typeface="Symbol" pitchFamily="18" charset="2"/>
              </a:rPr>
              <a:t>\</a:t>
            </a:r>
            <a:r>
              <a:rPr lang="en-GB" sz="2000" dirty="0" err="1">
                <a:solidFill>
                  <a:schemeClr val="folHlink"/>
                </a:solidFill>
                <a:sym typeface="Symbol" pitchFamily="18" charset="2"/>
              </a:rPr>
              <a:t>xhh</a:t>
            </a:r>
            <a:r>
              <a:rPr lang="en-GB" sz="2000" dirty="0">
                <a:solidFill>
                  <a:schemeClr val="folHlink"/>
                </a:solidFill>
                <a:sym typeface="Symbol" pitchFamily="18" charset="2"/>
              </a:rPr>
              <a:t>	</a:t>
            </a:r>
            <a:r>
              <a:rPr lang="en-GB" sz="2000" dirty="0">
                <a:sym typeface="Symbol" pitchFamily="18" charset="2"/>
              </a:rPr>
              <a:t>	</a:t>
            </a:r>
            <a:r>
              <a:rPr lang="en-GB" sz="2000" dirty="0">
                <a:sym typeface="Symbol" pitchFamily="18" charset="2"/>
                <a:hlinkClick r:id="rId5"/>
              </a:rPr>
              <a:t>Latin-1 character</a:t>
            </a:r>
            <a:r>
              <a:rPr lang="en-GB" sz="2000" dirty="0">
                <a:sym typeface="Symbol" pitchFamily="18" charset="2"/>
              </a:rPr>
              <a:t> (hex</a:t>
            </a:r>
            <a:r>
              <a:rPr lang="en-GB" sz="2000" dirty="0" smtClean="0">
                <a:sym typeface="Symbol" pitchFamily="18" charset="2"/>
              </a:rPr>
              <a:t>) </a:t>
            </a:r>
            <a:r>
              <a:rPr lang="en-GB" sz="2000" i="1" dirty="0" smtClean="0">
                <a:sym typeface="Symbol" pitchFamily="18" charset="2"/>
              </a:rPr>
              <a:t>e.g.</a:t>
            </a:r>
            <a:r>
              <a:rPr lang="en-GB" sz="2000" dirty="0" smtClean="0">
                <a:sym typeface="Symbol" pitchFamily="18" charset="2"/>
              </a:rPr>
              <a:t> \xa9 for </a:t>
            </a:r>
            <a:r>
              <a:rPr lang="en-GB" sz="2000" dirty="0" smtClean="0"/>
              <a:t>©</a:t>
            </a:r>
            <a:r>
              <a:rPr lang="en-GB" sz="2000" dirty="0">
                <a:sym typeface="Symbol" pitchFamily="18" charset="2"/>
              </a:rPr>
              <a:t/>
            </a:r>
            <a:br>
              <a:rPr lang="en-GB" sz="2000" dirty="0">
                <a:sym typeface="Symbol" pitchFamily="18" charset="2"/>
              </a:rPr>
            </a:br>
            <a:r>
              <a:rPr lang="en-GB" sz="2000" dirty="0">
                <a:sym typeface="Symbol" pitchFamily="18" charset="2"/>
              </a:rPr>
              <a:t>		</a:t>
            </a:r>
            <a:r>
              <a:rPr lang="en-GB" sz="2000" dirty="0">
                <a:solidFill>
                  <a:srgbClr val="FF9900"/>
                </a:solidFill>
                <a:sym typeface="Symbol" pitchFamily="18" charset="2"/>
              </a:rPr>
              <a:t>\</a:t>
            </a:r>
            <a:r>
              <a:rPr lang="en-GB" sz="2000" dirty="0">
                <a:sym typeface="Symbol" pitchFamily="18" charset="2"/>
              </a:rPr>
              <a:t>\		literal \ character</a:t>
            </a:r>
            <a:br>
              <a:rPr lang="en-GB" sz="2000" dirty="0">
                <a:sym typeface="Symbol" pitchFamily="18" charset="2"/>
              </a:rPr>
            </a:br>
            <a:r>
              <a:rPr lang="en-GB" sz="2000" dirty="0">
                <a:sym typeface="Symbol" pitchFamily="18" charset="2"/>
              </a:rPr>
              <a:t>		</a:t>
            </a:r>
            <a:r>
              <a:rPr lang="en-GB" sz="2000" dirty="0">
                <a:solidFill>
                  <a:srgbClr val="FF9900"/>
                </a:solidFill>
                <a:sym typeface="Symbol" pitchFamily="18" charset="2"/>
              </a:rPr>
              <a:t>\</a:t>
            </a:r>
            <a:r>
              <a:rPr lang="en-GB" sz="2000" dirty="0">
                <a:solidFill>
                  <a:schemeClr val="folHlink"/>
                </a:solidFill>
                <a:sym typeface="Symbol" pitchFamily="18" charset="2"/>
              </a:rPr>
              <a:t>n</a:t>
            </a:r>
            <a:r>
              <a:rPr lang="en-GB" sz="2000" dirty="0">
                <a:sym typeface="Symbol" pitchFamily="18" charset="2"/>
              </a:rPr>
              <a:t>		newline</a:t>
            </a:r>
            <a:br>
              <a:rPr lang="en-GB" sz="2000" dirty="0">
                <a:sym typeface="Symbol" pitchFamily="18" charset="2"/>
              </a:rPr>
            </a:br>
            <a:r>
              <a:rPr lang="en-GB" sz="2000" dirty="0">
                <a:sym typeface="Symbol" pitchFamily="18" charset="2"/>
              </a:rPr>
              <a:t>		… and there are others</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4293570E-17E7-4A42-80E7-9CD7C4ADDE81}" type="slidenum">
              <a:rPr lang="en-GB"/>
              <a:pPr/>
              <a:t>24</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80994">
                                            <p:txEl>
                                              <p:charRg st="4294967295" end="4294967295"/>
                                            </p:txEl>
                                          </p:spTgt>
                                        </p:tgtEl>
                                        <p:attrNameLst>
                                          <p:attrName>style.visibility</p:attrName>
                                        </p:attrNameLst>
                                      </p:cBhvr>
                                      <p:to>
                                        <p:strVal val="visible"/>
                                      </p:to>
                                    </p:set>
                                    <p:animEffect transition="in" filter="fade">
                                      <p:cBhvr>
                                        <p:cTn id="7" dur="500"/>
                                        <p:tgtEl>
                                          <p:spTgt spid="980994">
                                            <p:txEl>
                                              <p:charRg st="4294967295" end="4294967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80995">
                                            <p:txEl>
                                              <p:pRg st="0" end="0"/>
                                            </p:txEl>
                                          </p:spTgt>
                                        </p:tgtEl>
                                        <p:attrNameLst>
                                          <p:attrName>style.visibility</p:attrName>
                                        </p:attrNameLst>
                                      </p:cBhvr>
                                      <p:to>
                                        <p:strVal val="visible"/>
                                      </p:to>
                                    </p:set>
                                    <p:animEffect transition="in" filter="wipe(left)">
                                      <p:cBhvr>
                                        <p:cTn id="12" dur="500"/>
                                        <p:tgtEl>
                                          <p:spTgt spid="980995">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80995">
                                            <p:txEl>
                                              <p:pRg st="1" end="1"/>
                                            </p:txEl>
                                          </p:spTgt>
                                        </p:tgtEl>
                                        <p:attrNameLst>
                                          <p:attrName>style.visibility</p:attrName>
                                        </p:attrNameLst>
                                      </p:cBhvr>
                                      <p:to>
                                        <p:strVal val="visible"/>
                                      </p:to>
                                    </p:set>
                                    <p:animEffect transition="in" filter="wipe(left)">
                                      <p:cBhvr>
                                        <p:cTn id="15" dur="500"/>
                                        <p:tgtEl>
                                          <p:spTgt spid="980995">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80995">
                                            <p:txEl>
                                              <p:pRg st="2" end="2"/>
                                            </p:txEl>
                                          </p:spTgt>
                                        </p:tgtEl>
                                        <p:attrNameLst>
                                          <p:attrName>style.visibility</p:attrName>
                                        </p:attrNameLst>
                                      </p:cBhvr>
                                      <p:to>
                                        <p:strVal val="visible"/>
                                      </p:to>
                                    </p:set>
                                    <p:animEffect transition="in" filter="wipe(left)">
                                      <p:cBhvr>
                                        <p:cTn id="18" dur="500"/>
                                        <p:tgtEl>
                                          <p:spTgt spid="980995">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980995">
                                            <p:txEl>
                                              <p:pRg st="3" end="3"/>
                                            </p:txEl>
                                          </p:spTgt>
                                        </p:tgtEl>
                                        <p:attrNameLst>
                                          <p:attrName>style.visibility</p:attrName>
                                        </p:attrNameLst>
                                      </p:cBhvr>
                                      <p:to>
                                        <p:strVal val="visible"/>
                                      </p:to>
                                    </p:set>
                                    <p:animEffect transition="in" filter="wipe(left)">
                                      <p:cBhvr>
                                        <p:cTn id="21" dur="500"/>
                                        <p:tgtEl>
                                          <p:spTgt spid="980995">
                                            <p:txEl>
                                              <p:pRg st="3" end="3"/>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980995">
                                            <p:txEl>
                                              <p:pRg st="4" end="4"/>
                                            </p:txEl>
                                          </p:spTgt>
                                        </p:tgtEl>
                                        <p:attrNameLst>
                                          <p:attrName>style.visibility</p:attrName>
                                        </p:attrNameLst>
                                      </p:cBhvr>
                                      <p:to>
                                        <p:strVal val="visible"/>
                                      </p:to>
                                    </p:set>
                                    <p:animEffect transition="in" filter="wipe(left)">
                                      <p:cBhvr>
                                        <p:cTn id="24" dur="500"/>
                                        <p:tgtEl>
                                          <p:spTgt spid="980995">
                                            <p:txEl>
                                              <p:pRg st="4" end="4"/>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980995">
                                            <p:txEl>
                                              <p:pRg st="5" end="5"/>
                                            </p:txEl>
                                          </p:spTgt>
                                        </p:tgtEl>
                                        <p:attrNameLst>
                                          <p:attrName>style.visibility</p:attrName>
                                        </p:attrNameLst>
                                      </p:cBhvr>
                                      <p:to>
                                        <p:strVal val="visible"/>
                                      </p:to>
                                    </p:set>
                                    <p:animEffect transition="in" filter="wipe(left)">
                                      <p:cBhvr>
                                        <p:cTn id="27" dur="500"/>
                                        <p:tgtEl>
                                          <p:spTgt spid="98099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80995">
                                            <p:txEl>
                                              <p:pRg st="6" end="6"/>
                                            </p:txEl>
                                          </p:spTgt>
                                        </p:tgtEl>
                                        <p:attrNameLst>
                                          <p:attrName>style.visibility</p:attrName>
                                        </p:attrNameLst>
                                      </p:cBhvr>
                                      <p:to>
                                        <p:strVal val="visible"/>
                                      </p:to>
                                    </p:set>
                                    <p:animEffect transition="in" filter="wipe(left)">
                                      <p:cBhvr>
                                        <p:cTn id="32" dur="500"/>
                                        <p:tgtEl>
                                          <p:spTgt spid="980995">
                                            <p:txEl>
                                              <p:pRg st="6" end="6"/>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980995">
                                            <p:txEl>
                                              <p:pRg st="7" end="7"/>
                                            </p:txEl>
                                          </p:spTgt>
                                        </p:tgtEl>
                                        <p:attrNameLst>
                                          <p:attrName>style.visibility</p:attrName>
                                        </p:attrNameLst>
                                      </p:cBhvr>
                                      <p:to>
                                        <p:strVal val="visible"/>
                                      </p:to>
                                    </p:set>
                                    <p:animEffect transition="in" filter="wipe(left)">
                                      <p:cBhvr>
                                        <p:cTn id="35" dur="500"/>
                                        <p:tgtEl>
                                          <p:spTgt spid="980995">
                                            <p:txEl>
                                              <p:pRg st="7" end="7"/>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980995">
                                            <p:txEl>
                                              <p:pRg st="8" end="8"/>
                                            </p:txEl>
                                          </p:spTgt>
                                        </p:tgtEl>
                                        <p:attrNameLst>
                                          <p:attrName>style.visibility</p:attrName>
                                        </p:attrNameLst>
                                      </p:cBhvr>
                                      <p:to>
                                        <p:strVal val="visible"/>
                                      </p:to>
                                    </p:set>
                                    <p:animEffect transition="in" filter="wipe(left)">
                                      <p:cBhvr>
                                        <p:cTn id="38" dur="500"/>
                                        <p:tgtEl>
                                          <p:spTgt spid="9809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0994" grpId="0"/>
      <p:bldP spid="980995"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42" name="Rectangle 2"/>
          <p:cNvSpPr>
            <a:spLocks noGrp="1" noChangeArrowheads="1"/>
          </p:cNvSpPr>
          <p:nvPr>
            <p:ph type="title"/>
          </p:nvPr>
        </p:nvSpPr>
        <p:spPr>
          <a:ln/>
        </p:spPr>
        <p:txBody>
          <a:bodyPr/>
          <a:lstStyle/>
          <a:p>
            <a:r>
              <a:rPr lang="en-GB"/>
              <a:t>JavaScript: Joining strings</a:t>
            </a:r>
          </a:p>
        </p:txBody>
      </p:sp>
      <p:sp>
        <p:nvSpPr>
          <p:cNvPr id="983043" name="Rectangle 3"/>
          <p:cNvSpPr>
            <a:spLocks noGrp="1" noChangeArrowheads="1"/>
          </p:cNvSpPr>
          <p:nvPr>
            <p:ph idx="1"/>
          </p:nvPr>
        </p:nvSpPr>
        <p:spPr>
          <a:xfrm>
            <a:off x="228600" y="1600200"/>
            <a:ext cx="8686800" cy="4495800"/>
          </a:xfrm>
          <a:ln/>
        </p:spPr>
        <p:txBody>
          <a:bodyPr/>
          <a:lstStyle/>
          <a:p>
            <a:pPr>
              <a:lnSpc>
                <a:spcPct val="120000"/>
              </a:lnSpc>
            </a:pPr>
            <a:r>
              <a:rPr lang="en-GB" sz="2400" dirty="0">
                <a:sym typeface="Symbol" pitchFamily="18" charset="2"/>
              </a:rPr>
              <a:t>Strings are </a:t>
            </a:r>
            <a:r>
              <a:rPr lang="en-GB" sz="2400" i="1" dirty="0">
                <a:sym typeface="Symbol" pitchFamily="18" charset="2"/>
              </a:rPr>
              <a:t>immutable</a:t>
            </a:r>
            <a:r>
              <a:rPr lang="en-GB" sz="2400" dirty="0">
                <a:sym typeface="Symbol" pitchFamily="18" charset="2"/>
              </a:rPr>
              <a:t> so it’s irrelevant whether they’re passed by value/reference.</a:t>
            </a:r>
          </a:p>
          <a:p>
            <a:pPr lvl="1">
              <a:lnSpc>
                <a:spcPct val="120000"/>
              </a:lnSpc>
            </a:pPr>
            <a:r>
              <a:rPr lang="en-GB" sz="2000" dirty="0">
                <a:sym typeface="Symbol" pitchFamily="18" charset="2"/>
              </a:rPr>
              <a:t>You can’t change a string value, just create a new string.</a:t>
            </a:r>
          </a:p>
          <a:p>
            <a:pPr lvl="1">
              <a:lnSpc>
                <a:spcPct val="120000"/>
              </a:lnSpc>
            </a:pPr>
            <a:r>
              <a:rPr lang="en-GB" sz="2000" i="1" dirty="0">
                <a:sym typeface="Symbol" pitchFamily="18" charset="2"/>
              </a:rPr>
              <a:t>E.g.</a:t>
            </a:r>
            <a:r>
              <a:rPr lang="en-GB" sz="2000" dirty="0">
                <a:sym typeface="Symbol" pitchFamily="18" charset="2"/>
              </a:rPr>
              <a:t>	</a:t>
            </a:r>
            <a:r>
              <a:rPr lang="en-GB" sz="2000" b="1" dirty="0">
                <a:solidFill>
                  <a:schemeClr val="folHlink"/>
                </a:solidFill>
                <a:latin typeface="Courier New" pitchFamily="49" charset="0"/>
                <a:sym typeface="Symbol" pitchFamily="18" charset="2"/>
              </a:rPr>
              <a:t>string1 = string1 + string2; </a:t>
            </a:r>
            <a:r>
              <a:rPr lang="en-GB" sz="2000" b="1" dirty="0">
                <a:sym typeface="Symbol" pitchFamily="18" charset="2"/>
              </a:rPr>
              <a:t>(concatenation)</a:t>
            </a:r>
          </a:p>
          <a:p>
            <a:pPr>
              <a:lnSpc>
                <a:spcPct val="120000"/>
              </a:lnSpc>
            </a:pPr>
            <a:r>
              <a:rPr lang="en-GB" sz="2400" dirty="0">
                <a:sym typeface="Symbol" pitchFamily="18" charset="2"/>
              </a:rPr>
              <a:t>Conversion is done automatically:</a:t>
            </a:r>
            <a:endParaRPr lang="en-GB" sz="2400" b="1" dirty="0">
              <a:sym typeface="Symbol" pitchFamily="18" charset="2"/>
            </a:endParaRPr>
          </a:p>
          <a:p>
            <a:pPr lvl="1">
              <a:lnSpc>
                <a:spcPct val="120000"/>
              </a:lnSpc>
            </a:pPr>
            <a:r>
              <a:rPr lang="en-GB" sz="2000" i="1" dirty="0">
                <a:sym typeface="Symbol" pitchFamily="18" charset="2"/>
              </a:rPr>
              <a:t>E.g.</a:t>
            </a:r>
            <a:r>
              <a:rPr lang="en-GB" sz="2000" dirty="0">
                <a:sym typeface="Symbol" pitchFamily="18" charset="2"/>
              </a:rPr>
              <a:t>	</a:t>
            </a:r>
            <a:r>
              <a:rPr lang="en-GB" sz="2000" b="1" dirty="0">
                <a:solidFill>
                  <a:schemeClr val="folHlink"/>
                </a:solidFill>
                <a:latin typeface="Courier New" pitchFamily="49" charset="0"/>
                <a:sym typeface="Symbol" pitchFamily="18" charset="2"/>
              </a:rPr>
              <a:t>string2 = string1 + number1;</a:t>
            </a:r>
            <a:br>
              <a:rPr lang="en-GB" sz="2000" b="1" dirty="0">
                <a:solidFill>
                  <a:schemeClr val="folHlink"/>
                </a:solidFill>
                <a:latin typeface="Courier New" pitchFamily="49" charset="0"/>
                <a:sym typeface="Symbol" pitchFamily="18" charset="2"/>
              </a:rPr>
            </a:br>
            <a:r>
              <a:rPr lang="en-GB" sz="2000" b="1" dirty="0">
                <a:solidFill>
                  <a:schemeClr val="folHlink"/>
                </a:solidFill>
                <a:latin typeface="Courier New" pitchFamily="49" charset="0"/>
                <a:sym typeface="Symbol" pitchFamily="18" charset="2"/>
              </a:rPr>
              <a:t>		string2 = string1 + boolean1;</a:t>
            </a:r>
          </a:p>
          <a:p>
            <a:pPr lvl="2">
              <a:lnSpc>
                <a:spcPct val="120000"/>
              </a:lnSpc>
              <a:buFontTx/>
              <a:buNone/>
            </a:pPr>
            <a:r>
              <a:rPr lang="en-GB" sz="1800" dirty="0">
                <a:sym typeface="Symbol" pitchFamily="18" charset="2"/>
              </a:rPr>
              <a:t>… this calls the Number or Boolean </a:t>
            </a:r>
            <a:r>
              <a:rPr lang="en-GB" sz="1800" i="1" dirty="0">
                <a:sym typeface="Symbol" pitchFamily="18" charset="2"/>
              </a:rPr>
              <a:t>object's</a:t>
            </a:r>
            <a:r>
              <a:rPr lang="en-GB" sz="1800" dirty="0">
                <a:sym typeface="Symbol" pitchFamily="18" charset="2"/>
              </a:rPr>
              <a:t> </a:t>
            </a:r>
            <a:r>
              <a:rPr lang="en-GB" sz="1800" b="1" dirty="0" err="1">
                <a:latin typeface="Courier New" pitchFamily="49" charset="0"/>
                <a:sym typeface="Symbol" pitchFamily="18" charset="2"/>
              </a:rPr>
              <a:t>toString</a:t>
            </a:r>
            <a:r>
              <a:rPr lang="en-GB" sz="1800" b="1" dirty="0">
                <a:latin typeface="Courier New" pitchFamily="49" charset="0"/>
                <a:sym typeface="Symbol" pitchFamily="18" charset="2"/>
              </a:rPr>
              <a:t>()</a:t>
            </a:r>
            <a:r>
              <a:rPr lang="en-GB" sz="1800" dirty="0">
                <a:sym typeface="Symbol" pitchFamily="18" charset="2"/>
              </a:rPr>
              <a:t> method.</a:t>
            </a:r>
          </a:p>
        </p:txBody>
      </p:sp>
      <p:sp>
        <p:nvSpPr>
          <p:cNvPr id="7"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8" name="Slide Number Placeholder 5"/>
          <p:cNvSpPr>
            <a:spLocks noGrp="1"/>
          </p:cNvSpPr>
          <p:nvPr>
            <p:ph type="sldNum" sz="quarter" idx="12"/>
          </p:nvPr>
        </p:nvSpPr>
        <p:spPr/>
        <p:txBody>
          <a:bodyPr/>
          <a:lstStyle/>
          <a:p>
            <a:fld id="{5C12070E-F756-4C20-BF58-68EBA5584CA5}" type="slidenum">
              <a:rPr lang="en-GB"/>
              <a:pPr/>
              <a:t>25</a:t>
            </a:fld>
            <a:endParaRPr lang="en-GB"/>
          </a:p>
        </p:txBody>
      </p:sp>
      <p:grpSp>
        <p:nvGrpSpPr>
          <p:cNvPr id="9" name="Group 8"/>
          <p:cNvGrpSpPr/>
          <p:nvPr/>
        </p:nvGrpSpPr>
        <p:grpSpPr>
          <a:xfrm>
            <a:off x="1928794" y="1289050"/>
            <a:ext cx="4957769" cy="844550"/>
            <a:chOff x="2038344" y="1289050"/>
            <a:chExt cx="4957769" cy="844550"/>
          </a:xfrm>
        </p:grpSpPr>
        <p:sp>
          <p:nvSpPr>
            <p:cNvPr id="983044" name="Rectangle 4"/>
            <p:cNvSpPr>
              <a:spLocks noChangeArrowheads="1"/>
            </p:cNvSpPr>
            <p:nvPr/>
          </p:nvSpPr>
          <p:spPr bwMode="auto">
            <a:xfrm>
              <a:off x="2038344" y="1676400"/>
              <a:ext cx="1676400" cy="457200"/>
            </a:xfrm>
            <a:prstGeom prst="rect">
              <a:avLst/>
            </a:prstGeom>
            <a:noFill/>
            <a:ln w="12700">
              <a:solidFill>
                <a:srgbClr val="FF9900"/>
              </a:solidFill>
              <a:miter lim="800000"/>
              <a:headEnd/>
              <a:tailEnd/>
            </a:ln>
            <a:effectLst/>
          </p:spPr>
          <p:txBody>
            <a:bodyPr wrap="none" anchor="ctr"/>
            <a:lstStyle/>
            <a:p>
              <a:endParaRPr lang="en-GB"/>
            </a:p>
          </p:txBody>
        </p:sp>
        <p:sp>
          <p:nvSpPr>
            <p:cNvPr id="983045" name="AutoShape 5"/>
            <p:cNvSpPr>
              <a:spLocks/>
            </p:cNvSpPr>
            <p:nvPr/>
          </p:nvSpPr>
          <p:spPr bwMode="auto">
            <a:xfrm>
              <a:off x="5022850" y="1289050"/>
              <a:ext cx="1973263" cy="409575"/>
            </a:xfrm>
            <a:prstGeom prst="borderCallout1">
              <a:avLst>
                <a:gd name="adj1" fmla="val 28801"/>
                <a:gd name="adj2" fmla="val -3889"/>
                <a:gd name="adj3" fmla="val 92528"/>
                <a:gd name="adj4" fmla="val -66206"/>
              </a:avLst>
            </a:prstGeom>
            <a:solidFill>
              <a:schemeClr val="bg1"/>
            </a:solidFill>
            <a:ln w="12700">
              <a:solidFill>
                <a:srgbClr val="FF9900"/>
              </a:solidFill>
              <a:miter lim="800000"/>
              <a:headEnd/>
              <a:tailEnd/>
            </a:ln>
            <a:effectLst/>
          </p:spPr>
          <p:txBody>
            <a:bodyPr wrap="none" anchor="ctr">
              <a:spAutoFit/>
            </a:bodyPr>
            <a:lstStyle/>
            <a:p>
              <a:r>
                <a:rPr lang="en-GB" sz="2000" i="0"/>
                <a:t>Can’t be changed</a:t>
              </a:r>
              <a:endParaRPr lang="en-GB" i="0"/>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3043">
                                            <p:bg/>
                                          </p:spTgt>
                                        </p:tgtEl>
                                        <p:attrNameLst>
                                          <p:attrName>style.visibility</p:attrName>
                                        </p:attrNameLst>
                                      </p:cBhvr>
                                      <p:to>
                                        <p:strVal val="visible"/>
                                      </p:to>
                                    </p:set>
                                    <p:animEffect transition="in" filter="wipe(left)">
                                      <p:cBhvr>
                                        <p:cTn id="7" dur="500"/>
                                        <p:tgtEl>
                                          <p:spTgt spid="98304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83043">
                                            <p:txEl>
                                              <p:pRg st="0" end="0"/>
                                            </p:txEl>
                                          </p:spTgt>
                                        </p:tgtEl>
                                        <p:attrNameLst>
                                          <p:attrName>style.visibility</p:attrName>
                                        </p:attrNameLst>
                                      </p:cBhvr>
                                      <p:to>
                                        <p:strVal val="visible"/>
                                      </p:to>
                                    </p:set>
                                    <p:animEffect transition="in" filter="wipe(left)">
                                      <p:cBhvr>
                                        <p:cTn id="12" dur="500"/>
                                        <p:tgtEl>
                                          <p:spTgt spid="983043">
                                            <p:txEl>
                                              <p:pRg st="0" end="0"/>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983043">
                                            <p:txEl>
                                              <p:pRg st="1" end="1"/>
                                            </p:txEl>
                                          </p:spTgt>
                                        </p:tgtEl>
                                        <p:attrNameLst>
                                          <p:attrName>style.visibility</p:attrName>
                                        </p:attrNameLst>
                                      </p:cBhvr>
                                      <p:to>
                                        <p:strVal val="visible"/>
                                      </p:to>
                                    </p:set>
                                    <p:animEffect transition="in" filter="wipe(left)">
                                      <p:cBhvr>
                                        <p:cTn id="16" dur="500"/>
                                        <p:tgtEl>
                                          <p:spTgt spid="983043">
                                            <p:txEl>
                                              <p:pRg st="1" end="1"/>
                                            </p:txEl>
                                          </p:spTgt>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983043">
                                            <p:txEl>
                                              <p:pRg st="2" end="2"/>
                                            </p:txEl>
                                          </p:spTgt>
                                        </p:tgtEl>
                                        <p:attrNameLst>
                                          <p:attrName>style.visibility</p:attrName>
                                        </p:attrNameLst>
                                      </p:cBhvr>
                                      <p:to>
                                        <p:strVal val="visible"/>
                                      </p:to>
                                    </p:set>
                                    <p:animEffect transition="in" filter="wipe(left)">
                                      <p:cBhvr>
                                        <p:cTn id="20" dur="500"/>
                                        <p:tgtEl>
                                          <p:spTgt spid="98304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83043">
                                            <p:txEl>
                                              <p:pRg st="3" end="3"/>
                                            </p:txEl>
                                          </p:spTgt>
                                        </p:tgtEl>
                                        <p:attrNameLst>
                                          <p:attrName>style.visibility</p:attrName>
                                        </p:attrNameLst>
                                      </p:cBhvr>
                                      <p:to>
                                        <p:strVal val="visible"/>
                                      </p:to>
                                    </p:set>
                                    <p:animEffect transition="in" filter="wipe(left)">
                                      <p:cBhvr>
                                        <p:cTn id="25" dur="500"/>
                                        <p:tgtEl>
                                          <p:spTgt spid="983043">
                                            <p:txEl>
                                              <p:pRg st="3" end="3"/>
                                            </p:txEl>
                                          </p:spTgt>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983043">
                                            <p:txEl>
                                              <p:pRg st="4" end="4"/>
                                            </p:txEl>
                                          </p:spTgt>
                                        </p:tgtEl>
                                        <p:attrNameLst>
                                          <p:attrName>style.visibility</p:attrName>
                                        </p:attrNameLst>
                                      </p:cBhvr>
                                      <p:to>
                                        <p:strVal val="visible"/>
                                      </p:to>
                                    </p:set>
                                    <p:animEffect transition="in" filter="wipe(left)">
                                      <p:cBhvr>
                                        <p:cTn id="29" dur="500"/>
                                        <p:tgtEl>
                                          <p:spTgt spid="983043">
                                            <p:txEl>
                                              <p:pRg st="4" end="4"/>
                                            </p:txEl>
                                          </p:spTgt>
                                        </p:tgtEl>
                                      </p:cBhvr>
                                    </p:animEffect>
                                  </p:childTnLst>
                                </p:cTn>
                              </p:par>
                            </p:childTnLst>
                          </p:cTn>
                        </p:par>
                        <p:par>
                          <p:cTn id="30" fill="hold">
                            <p:stCondLst>
                              <p:cond delay="1000"/>
                            </p:stCondLst>
                            <p:childTnLst>
                              <p:par>
                                <p:cTn id="31" presetID="22" presetClass="entr" presetSubtype="8" fill="hold" grpId="0" nodeType="afterEffect">
                                  <p:stCondLst>
                                    <p:cond delay="0"/>
                                  </p:stCondLst>
                                  <p:childTnLst>
                                    <p:set>
                                      <p:cBhvr>
                                        <p:cTn id="32" dur="1" fill="hold">
                                          <p:stCondLst>
                                            <p:cond delay="0"/>
                                          </p:stCondLst>
                                        </p:cTn>
                                        <p:tgtEl>
                                          <p:spTgt spid="983043">
                                            <p:txEl>
                                              <p:pRg st="5" end="5"/>
                                            </p:txEl>
                                          </p:spTgt>
                                        </p:tgtEl>
                                        <p:attrNameLst>
                                          <p:attrName>style.visibility</p:attrName>
                                        </p:attrNameLst>
                                      </p:cBhvr>
                                      <p:to>
                                        <p:strVal val="visible"/>
                                      </p:to>
                                    </p:set>
                                    <p:animEffect transition="in" filter="wipe(left)">
                                      <p:cBhvr>
                                        <p:cTn id="33" dur="500"/>
                                        <p:tgtEl>
                                          <p:spTgt spid="9830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4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PQuestion"/>
          <p:cNvSpPr>
            <a:spLocks noGrp="1"/>
          </p:cNvSpPr>
          <p:nvPr>
            <p:ph type="title"/>
          </p:nvPr>
        </p:nvSpPr>
        <p:spPr>
          <a:xfrm>
            <a:off x="685800" y="274637"/>
            <a:ext cx="7772400" cy="1143000"/>
          </a:xfrm>
        </p:spPr>
        <p:txBody>
          <a:bodyPr>
            <a:noAutofit/>
          </a:bodyPr>
          <a:lstStyle/>
          <a:p>
            <a:pPr marL="0"/>
            <a:r>
              <a:rPr lang="en-GB" sz="3600" dirty="0" smtClean="0"/>
              <a:t>In JavaScript, what does this produce?</a:t>
            </a:r>
            <a:br>
              <a:rPr lang="en-GB" sz="3600" dirty="0" smtClean="0"/>
            </a:br>
            <a:r>
              <a:rPr lang="en-GB" sz="4800" dirty="0" smtClean="0">
                <a:solidFill>
                  <a:schemeClr val="accent5">
                    <a:lumMod val="60000"/>
                    <a:lumOff val="40000"/>
                  </a:schemeClr>
                </a:solidFill>
              </a:rPr>
              <a:t> </a:t>
            </a:r>
            <a:r>
              <a:rPr lang="en-GB" sz="4800" dirty="0" smtClean="0">
                <a:solidFill>
                  <a:schemeClr val="accent5">
                    <a:lumMod val="60000"/>
                    <a:lumOff val="40000"/>
                  </a:schemeClr>
                </a:solidFill>
                <a:latin typeface="Consolas" pitchFamily="49" charset="0"/>
              </a:rPr>
              <a:t>"It's " + 2010</a:t>
            </a:r>
            <a:endParaRPr lang="en-GB" sz="3600" dirty="0">
              <a:solidFill>
                <a:schemeClr val="accent5">
                  <a:lumMod val="60000"/>
                  <a:lumOff val="40000"/>
                </a:schemeClr>
              </a:solidFill>
              <a:latin typeface="Consolas" pitchFamily="49" charset="0"/>
            </a:endParaRPr>
          </a:p>
        </p:txBody>
      </p:sp>
      <p:sp>
        <p:nvSpPr>
          <p:cNvPr id="4" name="Footer Placeholder 3"/>
          <p:cNvSpPr>
            <a:spLocks noGrp="1"/>
          </p:cNvSpPr>
          <p:nvPr>
            <p:ph type="ftr" sz="quarter" idx="11"/>
          </p:nvPr>
        </p:nvSpPr>
        <p:spPr/>
        <p:txBody>
          <a:bodyPr/>
          <a:lstStyle/>
          <a:p>
            <a:r>
              <a:rPr lang="en-GB" smtClean="0"/>
              <a:t>CO2013/CO3013</a:t>
            </a:r>
            <a:br>
              <a:rPr lang="en-GB" smtClean="0"/>
            </a:br>
            <a:r>
              <a:rPr lang="en-GB" smtClean="0"/>
              <a:t>Web Technologies</a:t>
            </a:r>
            <a:endParaRPr lang="en-GB" dirty="0"/>
          </a:p>
        </p:txBody>
      </p:sp>
      <p:sp>
        <p:nvSpPr>
          <p:cNvPr id="5" name="Slide Number Placeholder 4"/>
          <p:cNvSpPr>
            <a:spLocks noGrp="1"/>
          </p:cNvSpPr>
          <p:nvPr>
            <p:ph type="sldNum" sz="quarter" idx="12"/>
          </p:nvPr>
        </p:nvSpPr>
        <p:spPr/>
        <p:txBody>
          <a:bodyPr/>
          <a:lstStyle/>
          <a:p>
            <a:fld id="{3960CD06-5368-4716-AEDA-6B56AB79EF03}" type="slidenum">
              <a:rPr lang="en-GB" smtClean="0"/>
              <a:pPr/>
              <a:t>26</a:t>
            </a:fld>
            <a:endParaRPr lang="en-GB" dirty="0"/>
          </a:p>
        </p:txBody>
      </p:sp>
      <p:graphicFrame>
        <p:nvGraphicFramePr>
          <p:cNvPr id="6" name="TPChart"/>
          <p:cNvGraphicFramePr>
            <a:graphicFrameLocks noChangeAspect="1"/>
          </p:cNvGraphicFramePr>
          <p:nvPr/>
        </p:nvGraphicFramePr>
        <p:xfrm>
          <a:off x="774700" y="1460500"/>
          <a:ext cx="8297863" cy="2514600"/>
        </p:xfrm>
        <a:graphic>
          <a:graphicData uri="http://schemas.openxmlformats.org/presentationml/2006/ole">
            <p:oleObj spid="_x0000_s1276930" name="Chart" r:id="rId7" imgW="9144000" imgH="2514600" progId="MSGraph.Chart.8">
              <p:embed followColorScheme="full"/>
            </p:oleObj>
          </a:graphicData>
        </a:graphic>
      </p:graphicFrame>
      <p:sp>
        <p:nvSpPr>
          <p:cNvPr id="9" name="CorShape1"/>
          <p:cNvSpPr/>
          <p:nvPr>
            <p:custDataLst>
              <p:tags r:id="rId3"/>
            </p:custDataLst>
          </p:nvPr>
        </p:nvSpPr>
        <p:spPr>
          <a:xfrm rot="10800000">
            <a:off x="650271" y="2213185"/>
            <a:ext cx="330200" cy="3302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PAnswers"/>
          <p:cNvSpPr>
            <a:spLocks noGrp="1"/>
          </p:cNvSpPr>
          <p:nvPr>
            <p:ph type="body" idx="1"/>
            <p:custDataLst>
              <p:tags r:id="rId4"/>
            </p:custDataLst>
          </p:nvPr>
        </p:nvSpPr>
        <p:spPr>
          <a:xfrm>
            <a:off x="914432" y="1600200"/>
            <a:ext cx="8229600" cy="4525962"/>
          </a:xfrm>
        </p:spPr>
        <p:txBody>
          <a:bodyPr lIns="612000" tIns="45719" bIns="45719">
            <a:noAutofit/>
          </a:bodyPr>
          <a:lstStyle/>
          <a:p>
            <a:pPr marL="514350" indent="-514350">
              <a:buAutoNum type="arabicPeriod"/>
            </a:pPr>
            <a:r>
              <a:rPr lang="en-GB" dirty="0" smtClean="0"/>
              <a:t>An error.</a:t>
            </a:r>
          </a:p>
          <a:p>
            <a:pPr marL="514350" indent="-514350">
              <a:buAutoNum type="arabicPeriod"/>
            </a:pPr>
            <a:r>
              <a:rPr lang="en-GB" dirty="0" smtClean="0">
                <a:latin typeface="Consolas" pitchFamily="49" charset="0"/>
              </a:rPr>
              <a:t>“</a:t>
            </a:r>
            <a:r>
              <a:rPr lang="en-GB" dirty="0" smtClean="0">
                <a:solidFill>
                  <a:srgbClr val="0070C0"/>
                </a:solidFill>
                <a:latin typeface="Consolas" pitchFamily="49" charset="0"/>
              </a:rPr>
              <a:t>It's 2010</a:t>
            </a:r>
            <a:r>
              <a:rPr lang="en-GB" dirty="0" smtClean="0">
                <a:latin typeface="Consolas" pitchFamily="49" charset="0"/>
              </a:rPr>
              <a:t>”</a:t>
            </a:r>
          </a:p>
          <a:p>
            <a:pPr marL="514350" indent="-514350">
              <a:buAutoNum type="arabicPeriod"/>
            </a:pPr>
            <a:r>
              <a:rPr lang="en-GB" dirty="0" smtClean="0"/>
              <a:t>Whatever is ASCII</a:t>
            </a:r>
            <a:r>
              <a:rPr lang="en-GB" dirty="0" smtClean="0">
                <a:latin typeface="Consolas" pitchFamily="49" charset="0"/>
              </a:rPr>
              <a:t> </a:t>
            </a:r>
            <a:r>
              <a:rPr lang="en-GB" dirty="0" smtClean="0">
                <a:solidFill>
                  <a:srgbClr val="0070C0"/>
                </a:solidFill>
                <a:latin typeface="Consolas" pitchFamily="49" charset="0"/>
              </a:rPr>
              <a:t>“It's” + 2010</a:t>
            </a:r>
          </a:p>
          <a:p>
            <a:pPr marL="514350" indent="-514350">
              <a:buAutoNum type="arabicPeriod"/>
            </a:pPr>
            <a:r>
              <a:rPr lang="en-GB" dirty="0" smtClean="0">
                <a:latin typeface="Consolas" pitchFamily="49" charset="0"/>
              </a:rPr>
              <a:t>The variable </a:t>
            </a:r>
            <a:r>
              <a:rPr lang="en-GB" dirty="0" smtClean="0">
                <a:solidFill>
                  <a:srgbClr val="0070C0"/>
                </a:solidFill>
                <a:latin typeface="Consolas" pitchFamily="49" charset="0"/>
              </a:rPr>
              <a:t>It's</a:t>
            </a:r>
            <a:r>
              <a:rPr lang="en-GB" dirty="0" smtClean="0">
                <a:latin typeface="Consolas" pitchFamily="49" charset="0"/>
              </a:rPr>
              <a:t> plus </a:t>
            </a:r>
            <a:r>
              <a:rPr lang="en-GB" dirty="0" smtClean="0">
                <a:solidFill>
                  <a:srgbClr val="0070C0"/>
                </a:solidFill>
                <a:latin typeface="Consolas" pitchFamily="49" charset="0"/>
              </a:rPr>
              <a:t>2010</a:t>
            </a:r>
            <a:endParaRPr lang="en-GB" dirty="0">
              <a:solidFill>
                <a:srgbClr val="0070C0"/>
              </a:solidFill>
              <a:latin typeface="Consolas" pitchFamily="49"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repeatDur="0" restart="never"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5090" name="Rectangle 2"/>
          <p:cNvSpPr>
            <a:spLocks noGrp="1" noChangeArrowheads="1"/>
          </p:cNvSpPr>
          <p:nvPr>
            <p:ph type="title"/>
          </p:nvPr>
        </p:nvSpPr>
        <p:spPr>
          <a:ln/>
        </p:spPr>
        <p:txBody>
          <a:bodyPr/>
          <a:lstStyle/>
          <a:p>
            <a:r>
              <a:rPr lang="en-GB"/>
              <a:t>JavaScript: String objects</a:t>
            </a:r>
          </a:p>
        </p:txBody>
      </p:sp>
      <p:sp>
        <p:nvSpPr>
          <p:cNvPr id="985091" name="Rectangle 3"/>
          <p:cNvSpPr>
            <a:spLocks noGrp="1" noChangeArrowheads="1"/>
          </p:cNvSpPr>
          <p:nvPr>
            <p:ph idx="1"/>
          </p:nvPr>
        </p:nvSpPr>
        <p:spPr>
          <a:xfrm>
            <a:off x="228600" y="1600200"/>
            <a:ext cx="8686800" cy="4495800"/>
          </a:xfrm>
          <a:ln/>
        </p:spPr>
        <p:txBody>
          <a:bodyPr/>
          <a:lstStyle/>
          <a:p>
            <a:pPr>
              <a:lnSpc>
                <a:spcPct val="120000"/>
              </a:lnSpc>
            </a:pPr>
            <a:r>
              <a:rPr lang="en-GB" sz="2000" dirty="0">
                <a:sym typeface="Symbol" pitchFamily="18" charset="2"/>
              </a:rPr>
              <a:t>Strings may be immutable but they are </a:t>
            </a:r>
            <a:r>
              <a:rPr lang="en-GB" sz="2000" b="1" dirty="0">
                <a:sym typeface="Symbol" pitchFamily="18" charset="2"/>
              </a:rPr>
              <a:t>objects</a:t>
            </a:r>
            <a:r>
              <a:rPr lang="en-GB" sz="2000" dirty="0">
                <a:sym typeface="Symbol" pitchFamily="18" charset="2"/>
              </a:rPr>
              <a:t>:</a:t>
            </a:r>
          </a:p>
          <a:p>
            <a:pPr lvl="1">
              <a:lnSpc>
                <a:spcPct val="110000"/>
              </a:lnSpc>
            </a:pPr>
            <a:r>
              <a:rPr lang="en-GB" sz="2000" b="1" i="1" dirty="0" err="1">
                <a:solidFill>
                  <a:schemeClr val="folHlink"/>
                </a:solidFill>
                <a:latin typeface="Courier New" pitchFamily="49" charset="0"/>
                <a:sym typeface="Symbol" pitchFamily="18" charset="2"/>
              </a:rPr>
              <a:t>string</a:t>
            </a:r>
            <a:r>
              <a:rPr lang="en-GB" sz="2000" b="1" dirty="0" err="1">
                <a:solidFill>
                  <a:schemeClr val="folHlink"/>
                </a:solidFill>
                <a:latin typeface="Courier New" pitchFamily="49" charset="0"/>
                <a:sym typeface="Symbol" pitchFamily="18" charset="2"/>
              </a:rPr>
              <a:t>.length</a:t>
            </a:r>
            <a:r>
              <a:rPr lang="en-GB" sz="2000" b="1" dirty="0">
                <a:solidFill>
                  <a:schemeClr val="folHlink"/>
                </a:solidFill>
                <a:latin typeface="Courier New" pitchFamily="49" charset="0"/>
                <a:sym typeface="Symbol" pitchFamily="18" charset="2"/>
              </a:rPr>
              <a:t>				</a:t>
            </a:r>
            <a:r>
              <a:rPr lang="en-GB" sz="1800" dirty="0" smtClean="0">
                <a:sym typeface="Symbol" pitchFamily="18" charset="2"/>
              </a:rPr>
              <a:t>number </a:t>
            </a:r>
            <a:r>
              <a:rPr lang="en-GB" sz="1800" dirty="0">
                <a:sym typeface="Symbol" pitchFamily="18" charset="2"/>
              </a:rPr>
              <a:t>of chars.</a:t>
            </a:r>
          </a:p>
          <a:p>
            <a:pPr lvl="1">
              <a:lnSpc>
                <a:spcPct val="110000"/>
              </a:lnSpc>
            </a:pPr>
            <a:r>
              <a:rPr lang="en-GB" sz="2000" b="1" i="1" dirty="0" err="1">
                <a:solidFill>
                  <a:schemeClr val="folHlink"/>
                </a:solidFill>
                <a:latin typeface="Courier New" pitchFamily="49" charset="0"/>
                <a:sym typeface="Symbol" pitchFamily="18" charset="2"/>
              </a:rPr>
              <a:t>string</a:t>
            </a:r>
            <a:r>
              <a:rPr lang="en-GB" sz="2000" b="1" dirty="0" err="1">
                <a:solidFill>
                  <a:schemeClr val="folHlink"/>
                </a:solidFill>
                <a:latin typeface="Courier New" pitchFamily="49" charset="0"/>
                <a:sym typeface="Symbol" pitchFamily="18" charset="2"/>
              </a:rPr>
              <a:t>.charAt</a:t>
            </a:r>
            <a:r>
              <a:rPr lang="en-GB" sz="2000" b="1" dirty="0">
                <a:solidFill>
                  <a:schemeClr val="folHlink"/>
                </a:solidFill>
                <a:latin typeface="Courier New" pitchFamily="49" charset="0"/>
                <a:sym typeface="Symbol" pitchFamily="18" charset="2"/>
              </a:rPr>
              <a:t>(</a:t>
            </a:r>
            <a:r>
              <a:rPr lang="en-GB" sz="2000" b="1" i="1" dirty="0">
                <a:solidFill>
                  <a:schemeClr val="folHlink"/>
                </a:solidFill>
                <a:latin typeface="Courier New" pitchFamily="49" charset="0"/>
                <a:sym typeface="Symbol" pitchFamily="18" charset="2"/>
              </a:rPr>
              <a:t>n</a:t>
            </a:r>
            <a:r>
              <a:rPr lang="en-GB" sz="2000" b="1" dirty="0">
                <a:solidFill>
                  <a:schemeClr val="folHlink"/>
                </a:solidFill>
                <a:latin typeface="Courier New" pitchFamily="49" charset="0"/>
                <a:sym typeface="Symbol" pitchFamily="18" charset="2"/>
              </a:rPr>
              <a:t>)				</a:t>
            </a:r>
            <a:r>
              <a:rPr lang="en-GB" sz="1800" i="1" dirty="0">
                <a:sym typeface="Symbol" pitchFamily="18" charset="2"/>
              </a:rPr>
              <a:t>n</a:t>
            </a:r>
            <a:r>
              <a:rPr lang="en-GB" sz="1800" baseline="30000" dirty="0">
                <a:sym typeface="Symbol" pitchFamily="18" charset="2"/>
              </a:rPr>
              <a:t>th</a:t>
            </a:r>
            <a:r>
              <a:rPr lang="en-GB" sz="1800" dirty="0">
                <a:sym typeface="Symbol" pitchFamily="18" charset="2"/>
              </a:rPr>
              <a:t> character</a:t>
            </a:r>
          </a:p>
          <a:p>
            <a:pPr lvl="1">
              <a:lnSpc>
                <a:spcPct val="110000"/>
              </a:lnSpc>
            </a:pPr>
            <a:r>
              <a:rPr lang="en-GB" sz="2000" b="1" i="1" dirty="0" err="1">
                <a:solidFill>
                  <a:schemeClr val="folHlink"/>
                </a:solidFill>
                <a:latin typeface="Courier New" pitchFamily="49" charset="0"/>
                <a:sym typeface="Symbol" pitchFamily="18" charset="2"/>
              </a:rPr>
              <a:t>string</a:t>
            </a:r>
            <a:r>
              <a:rPr lang="en-GB" sz="2000" b="1" dirty="0" err="1">
                <a:solidFill>
                  <a:schemeClr val="folHlink"/>
                </a:solidFill>
                <a:latin typeface="Courier New" pitchFamily="49" charset="0"/>
                <a:sym typeface="Symbol" pitchFamily="18" charset="2"/>
              </a:rPr>
              <a:t>.substr</a:t>
            </a:r>
            <a:r>
              <a:rPr lang="en-GB" sz="2000" b="1" dirty="0">
                <a:solidFill>
                  <a:schemeClr val="folHlink"/>
                </a:solidFill>
                <a:latin typeface="Courier New" pitchFamily="49" charset="0"/>
                <a:sym typeface="Symbol" pitchFamily="18" charset="2"/>
              </a:rPr>
              <a:t>(</a:t>
            </a:r>
            <a:r>
              <a:rPr lang="en-GB" sz="2000" b="1" dirty="0" err="1">
                <a:solidFill>
                  <a:schemeClr val="folHlink"/>
                </a:solidFill>
                <a:latin typeface="Courier New" pitchFamily="49" charset="0"/>
                <a:sym typeface="Symbol" pitchFamily="18" charset="2"/>
              </a:rPr>
              <a:t>start,length</a:t>
            </a:r>
            <a:r>
              <a:rPr lang="en-GB" sz="2000" b="1" dirty="0">
                <a:solidFill>
                  <a:schemeClr val="folHlink"/>
                </a:solidFill>
                <a:latin typeface="Courier New" pitchFamily="49" charset="0"/>
                <a:sym typeface="Symbol" pitchFamily="18" charset="2"/>
              </a:rPr>
              <a:t>)</a:t>
            </a:r>
            <a:r>
              <a:rPr lang="en-GB" sz="1800" dirty="0">
                <a:sym typeface="Symbol" pitchFamily="18" charset="2"/>
              </a:rPr>
              <a:t/>
            </a:r>
            <a:br>
              <a:rPr lang="en-GB" sz="1800" dirty="0">
                <a:sym typeface="Symbol" pitchFamily="18" charset="2"/>
              </a:rPr>
            </a:br>
            <a:r>
              <a:rPr lang="en-GB" sz="2000" b="1" i="1" dirty="0" err="1">
                <a:solidFill>
                  <a:schemeClr val="folHlink"/>
                </a:solidFill>
                <a:latin typeface="Courier New" pitchFamily="49" charset="0"/>
                <a:sym typeface="Symbol" pitchFamily="18" charset="2"/>
              </a:rPr>
              <a:t>string</a:t>
            </a:r>
            <a:r>
              <a:rPr lang="en-GB" sz="2000" b="1" dirty="0" err="1">
                <a:solidFill>
                  <a:schemeClr val="folHlink"/>
                </a:solidFill>
                <a:latin typeface="Courier New" pitchFamily="49" charset="0"/>
                <a:sym typeface="Symbol" pitchFamily="18" charset="2"/>
              </a:rPr>
              <a:t>.substring</a:t>
            </a:r>
            <a:r>
              <a:rPr lang="en-GB" sz="2000" b="1" dirty="0">
                <a:solidFill>
                  <a:schemeClr val="folHlink"/>
                </a:solidFill>
                <a:latin typeface="Courier New" pitchFamily="49" charset="0"/>
                <a:sym typeface="Symbol" pitchFamily="18" charset="2"/>
              </a:rPr>
              <a:t>(</a:t>
            </a:r>
            <a:r>
              <a:rPr lang="en-GB" sz="2000" b="1" dirty="0" err="1">
                <a:solidFill>
                  <a:schemeClr val="folHlink"/>
                </a:solidFill>
                <a:latin typeface="Courier New" pitchFamily="49" charset="0"/>
                <a:sym typeface="Symbol" pitchFamily="18" charset="2"/>
              </a:rPr>
              <a:t>from,to</a:t>
            </a:r>
            <a:r>
              <a:rPr lang="en-GB" sz="2000" b="1" dirty="0">
                <a:solidFill>
                  <a:schemeClr val="folHlink"/>
                </a:solidFill>
                <a:latin typeface="Courier New" pitchFamily="49" charset="0"/>
                <a:sym typeface="Symbol" pitchFamily="18" charset="2"/>
              </a:rPr>
              <a:t>)</a:t>
            </a:r>
            <a:endParaRPr lang="en-GB" sz="1800" dirty="0">
              <a:sym typeface="Symbol" pitchFamily="18" charset="2"/>
            </a:endParaRPr>
          </a:p>
          <a:p>
            <a:pPr lvl="1">
              <a:lnSpc>
                <a:spcPct val="110000"/>
              </a:lnSpc>
            </a:pPr>
            <a:r>
              <a:rPr lang="en-GB" sz="2000" b="1" i="1" dirty="0" err="1">
                <a:solidFill>
                  <a:schemeClr val="folHlink"/>
                </a:solidFill>
                <a:latin typeface="Courier New" pitchFamily="49" charset="0"/>
                <a:sym typeface="Symbol" pitchFamily="18" charset="2"/>
              </a:rPr>
              <a:t>string</a:t>
            </a:r>
            <a:r>
              <a:rPr lang="en-GB" sz="2000" b="1" dirty="0" err="1">
                <a:solidFill>
                  <a:schemeClr val="folHlink"/>
                </a:solidFill>
                <a:latin typeface="Courier New" pitchFamily="49" charset="0"/>
                <a:sym typeface="Symbol" pitchFamily="18" charset="2"/>
              </a:rPr>
              <a:t>.indexOf</a:t>
            </a:r>
            <a:r>
              <a:rPr lang="en-GB" sz="2000" b="1" dirty="0">
                <a:solidFill>
                  <a:schemeClr val="folHlink"/>
                </a:solidFill>
                <a:latin typeface="Courier New" pitchFamily="49" charset="0"/>
                <a:sym typeface="Symbol" pitchFamily="18" charset="2"/>
              </a:rPr>
              <a:t>('substring'[,from])	</a:t>
            </a:r>
            <a:r>
              <a:rPr lang="en-GB" sz="1800" dirty="0">
                <a:sym typeface="Symbol" pitchFamily="18" charset="2"/>
              </a:rPr>
              <a:t>find a substring</a:t>
            </a:r>
          </a:p>
          <a:p>
            <a:pPr lvl="1">
              <a:lnSpc>
                <a:spcPct val="110000"/>
              </a:lnSpc>
            </a:pPr>
            <a:r>
              <a:rPr lang="en-GB" sz="2000" b="1" i="1" dirty="0" err="1">
                <a:solidFill>
                  <a:schemeClr val="folHlink"/>
                </a:solidFill>
                <a:latin typeface="Courier New" pitchFamily="49" charset="0"/>
                <a:sym typeface="Symbol" pitchFamily="18" charset="2"/>
              </a:rPr>
              <a:t>string</a:t>
            </a:r>
            <a:r>
              <a:rPr lang="en-GB" sz="2000" b="1" dirty="0" err="1">
                <a:solidFill>
                  <a:schemeClr val="folHlink"/>
                </a:solidFill>
                <a:latin typeface="Courier New" pitchFamily="49" charset="0"/>
                <a:sym typeface="Symbol" pitchFamily="18" charset="2"/>
              </a:rPr>
              <a:t>.toLowerCase</a:t>
            </a:r>
            <a:r>
              <a:rPr lang="en-GB" sz="2000" b="1" dirty="0">
                <a:solidFill>
                  <a:schemeClr val="folHlink"/>
                </a:solidFill>
                <a:latin typeface="Courier New" pitchFamily="49" charset="0"/>
                <a:sym typeface="Symbol" pitchFamily="18" charset="2"/>
              </a:rPr>
              <a:t>()		</a:t>
            </a:r>
            <a:r>
              <a:rPr lang="en-GB" sz="1800" dirty="0" err="1">
                <a:sym typeface="Symbol" pitchFamily="18" charset="2"/>
              </a:rPr>
              <a:t>sim</a:t>
            </a:r>
            <a:r>
              <a:rPr lang="en-GB" sz="1800" dirty="0">
                <a:sym typeface="Symbol" pitchFamily="18" charset="2"/>
              </a:rPr>
              <a:t>.</a:t>
            </a:r>
            <a:r>
              <a:rPr lang="en-GB" sz="2000" b="1" dirty="0">
                <a:solidFill>
                  <a:schemeClr val="folHlink"/>
                </a:solidFill>
                <a:latin typeface="Courier New" pitchFamily="49" charset="0"/>
                <a:sym typeface="Symbol" pitchFamily="18" charset="2"/>
              </a:rPr>
              <a:t> </a:t>
            </a:r>
            <a:r>
              <a:rPr lang="en-GB" sz="2000" b="1" dirty="0" err="1">
                <a:solidFill>
                  <a:schemeClr val="folHlink"/>
                </a:solidFill>
                <a:latin typeface="Courier New" pitchFamily="49" charset="0"/>
                <a:sym typeface="Symbol" pitchFamily="18" charset="2"/>
              </a:rPr>
              <a:t>toUpperCase</a:t>
            </a:r>
            <a:endParaRPr lang="en-GB" sz="2000" b="1" dirty="0">
              <a:solidFill>
                <a:schemeClr val="folHlink"/>
              </a:solidFill>
              <a:latin typeface="Courier New" pitchFamily="49" charset="0"/>
              <a:sym typeface="Symbol" pitchFamily="18" charset="2"/>
            </a:endParaRPr>
          </a:p>
          <a:p>
            <a:pPr>
              <a:lnSpc>
                <a:spcPct val="140000"/>
              </a:lnSpc>
            </a:pPr>
            <a:r>
              <a:rPr lang="en-GB" sz="2000" dirty="0">
                <a:sym typeface="Symbol" pitchFamily="18" charset="2"/>
              </a:rPr>
              <a:t>To convert strings to numbers (if possible) use</a:t>
            </a:r>
          </a:p>
          <a:p>
            <a:pPr lvl="1">
              <a:lnSpc>
                <a:spcPct val="60000"/>
              </a:lnSpc>
              <a:buFontTx/>
              <a:buNone/>
            </a:pPr>
            <a:r>
              <a:rPr lang="en-GB" dirty="0">
                <a:sym typeface="Symbol" pitchFamily="18" charset="2"/>
              </a:rPr>
              <a:t>	</a:t>
            </a:r>
            <a:r>
              <a:rPr lang="en-GB" sz="2000" b="1" dirty="0" err="1">
                <a:solidFill>
                  <a:schemeClr val="folHlink"/>
                </a:solidFill>
                <a:latin typeface="Courier New" pitchFamily="49" charset="0"/>
                <a:sym typeface="Symbol" pitchFamily="18" charset="2"/>
              </a:rPr>
              <a:t>parseFloat</a:t>
            </a:r>
            <a:r>
              <a:rPr lang="en-GB" sz="2000" b="1" dirty="0">
                <a:solidFill>
                  <a:schemeClr val="folHlink"/>
                </a:solidFill>
                <a:latin typeface="Courier New" pitchFamily="49" charset="0"/>
                <a:sym typeface="Symbol" pitchFamily="18" charset="2"/>
              </a:rPr>
              <a:t>(s)</a:t>
            </a:r>
            <a:r>
              <a:rPr lang="en-GB" sz="2000" dirty="0">
                <a:sym typeface="Symbol" pitchFamily="18" charset="2"/>
              </a:rPr>
              <a:t> and </a:t>
            </a:r>
            <a:r>
              <a:rPr lang="en-GB" sz="2000" b="1" dirty="0" err="1">
                <a:solidFill>
                  <a:schemeClr val="folHlink"/>
                </a:solidFill>
                <a:latin typeface="Courier New" pitchFamily="49" charset="0"/>
                <a:sym typeface="Symbol" pitchFamily="18" charset="2"/>
              </a:rPr>
              <a:t>parseInt</a:t>
            </a:r>
            <a:r>
              <a:rPr lang="en-GB" sz="2000" b="1" dirty="0">
                <a:solidFill>
                  <a:schemeClr val="folHlink"/>
                </a:solidFill>
                <a:latin typeface="Courier New" pitchFamily="49" charset="0"/>
                <a:sym typeface="Symbol" pitchFamily="18" charset="2"/>
              </a:rPr>
              <a:t>(s)</a:t>
            </a:r>
            <a:r>
              <a:rPr lang="en-GB" sz="2000" dirty="0">
                <a:sym typeface="Symbol" pitchFamily="18" charset="2"/>
              </a:rPr>
              <a:t> return numbers or ‘</a:t>
            </a:r>
            <a:r>
              <a:rPr lang="en-GB" sz="2000" dirty="0" err="1">
                <a:sym typeface="Symbol" pitchFamily="18" charset="2"/>
              </a:rPr>
              <a:t>NaN</a:t>
            </a:r>
            <a:r>
              <a:rPr lang="en-GB" sz="2000" dirty="0">
                <a:sym typeface="Symbol" pitchFamily="18" charset="2"/>
              </a:rPr>
              <a:t>’</a:t>
            </a:r>
          </a:p>
        </p:txBody>
      </p:sp>
      <p:sp>
        <p:nvSpPr>
          <p:cNvPr id="17"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18" name="Slide Number Placeholder 5"/>
          <p:cNvSpPr>
            <a:spLocks noGrp="1"/>
          </p:cNvSpPr>
          <p:nvPr>
            <p:ph type="sldNum" sz="quarter" idx="12"/>
          </p:nvPr>
        </p:nvSpPr>
        <p:spPr/>
        <p:txBody>
          <a:bodyPr/>
          <a:lstStyle/>
          <a:p>
            <a:fld id="{062F5A8B-1840-4346-976C-238873B75598}" type="slidenum">
              <a:rPr lang="en-GB"/>
              <a:pPr/>
              <a:t>27</a:t>
            </a:fld>
            <a:endParaRPr lang="en-GB"/>
          </a:p>
        </p:txBody>
      </p:sp>
      <p:sp>
        <p:nvSpPr>
          <p:cNvPr id="985092" name="Line 4"/>
          <p:cNvSpPr>
            <a:spLocks noChangeShapeType="1"/>
          </p:cNvSpPr>
          <p:nvPr/>
        </p:nvSpPr>
        <p:spPr bwMode="auto">
          <a:xfrm>
            <a:off x="3124200" y="2349500"/>
            <a:ext cx="3505200" cy="0"/>
          </a:xfrm>
          <a:prstGeom prst="line">
            <a:avLst/>
          </a:prstGeom>
          <a:noFill/>
          <a:ln w="9525">
            <a:solidFill>
              <a:schemeClr val="folHlink"/>
            </a:solidFill>
            <a:prstDash val="dash"/>
            <a:round/>
            <a:headEnd/>
            <a:tailEnd/>
          </a:ln>
          <a:effectLst/>
        </p:spPr>
        <p:txBody>
          <a:bodyPr wrap="none" anchor="ctr"/>
          <a:lstStyle/>
          <a:p>
            <a:endParaRPr lang="en-GB"/>
          </a:p>
        </p:txBody>
      </p:sp>
      <p:sp>
        <p:nvSpPr>
          <p:cNvPr id="985093" name="Line 5"/>
          <p:cNvSpPr>
            <a:spLocks noChangeShapeType="1"/>
          </p:cNvSpPr>
          <p:nvPr/>
        </p:nvSpPr>
        <p:spPr bwMode="auto">
          <a:xfrm>
            <a:off x="3924300" y="2708275"/>
            <a:ext cx="2514600" cy="0"/>
          </a:xfrm>
          <a:prstGeom prst="line">
            <a:avLst/>
          </a:prstGeom>
          <a:noFill/>
          <a:ln w="9525">
            <a:solidFill>
              <a:schemeClr val="folHlink"/>
            </a:solidFill>
            <a:prstDash val="dash"/>
            <a:round/>
            <a:headEnd/>
            <a:tailEnd/>
          </a:ln>
          <a:effectLst/>
        </p:spPr>
        <p:txBody>
          <a:bodyPr wrap="none" anchor="ctr"/>
          <a:lstStyle/>
          <a:p>
            <a:endParaRPr lang="en-GB"/>
          </a:p>
        </p:txBody>
      </p:sp>
      <p:grpSp>
        <p:nvGrpSpPr>
          <p:cNvPr id="2" name="Group 6"/>
          <p:cNvGrpSpPr>
            <a:grpSpLocks/>
          </p:cNvGrpSpPr>
          <p:nvPr/>
        </p:nvGrpSpPr>
        <p:grpSpPr bwMode="auto">
          <a:xfrm>
            <a:off x="5181600" y="2924175"/>
            <a:ext cx="3810000" cy="533400"/>
            <a:chOff x="3264" y="1842"/>
            <a:chExt cx="2400" cy="336"/>
          </a:xfrm>
        </p:grpSpPr>
        <p:sp>
          <p:nvSpPr>
            <p:cNvPr id="985095" name="Line 7"/>
            <p:cNvSpPr>
              <a:spLocks noChangeShapeType="1"/>
            </p:cNvSpPr>
            <p:nvPr/>
          </p:nvSpPr>
          <p:spPr bwMode="auto">
            <a:xfrm>
              <a:off x="3360" y="2010"/>
              <a:ext cx="768" cy="0"/>
            </a:xfrm>
            <a:prstGeom prst="line">
              <a:avLst/>
            </a:prstGeom>
            <a:noFill/>
            <a:ln w="9525">
              <a:solidFill>
                <a:schemeClr val="folHlink"/>
              </a:solidFill>
              <a:prstDash val="dash"/>
              <a:round/>
              <a:headEnd/>
              <a:tailEnd/>
            </a:ln>
            <a:effectLst/>
          </p:spPr>
          <p:txBody>
            <a:bodyPr wrap="none" anchor="ctr"/>
            <a:lstStyle/>
            <a:p>
              <a:endParaRPr lang="en-GB"/>
            </a:p>
          </p:txBody>
        </p:sp>
        <p:sp>
          <p:nvSpPr>
            <p:cNvPr id="985096" name="AutoShape 8"/>
            <p:cNvSpPr>
              <a:spLocks/>
            </p:cNvSpPr>
            <p:nvPr/>
          </p:nvSpPr>
          <p:spPr bwMode="auto">
            <a:xfrm>
              <a:off x="3264" y="1842"/>
              <a:ext cx="48" cy="336"/>
            </a:xfrm>
            <a:prstGeom prst="rightBrace">
              <a:avLst>
                <a:gd name="adj1" fmla="val 58333"/>
                <a:gd name="adj2" fmla="val 50000"/>
              </a:avLst>
            </a:prstGeom>
            <a:noFill/>
            <a:ln w="9525">
              <a:solidFill>
                <a:schemeClr val="tx1"/>
              </a:solidFill>
              <a:round/>
              <a:headEnd/>
              <a:tailEnd/>
            </a:ln>
            <a:effectLst/>
          </p:spPr>
          <p:txBody>
            <a:bodyPr wrap="none" anchor="ctr"/>
            <a:lstStyle/>
            <a:p>
              <a:endParaRPr lang="en-GB"/>
            </a:p>
          </p:txBody>
        </p:sp>
        <p:sp>
          <p:nvSpPr>
            <p:cNvPr id="985097" name="Text Box 9"/>
            <p:cNvSpPr txBox="1">
              <a:spLocks noChangeArrowheads="1"/>
            </p:cNvSpPr>
            <p:nvPr/>
          </p:nvSpPr>
          <p:spPr bwMode="auto">
            <a:xfrm>
              <a:off x="4176" y="1894"/>
              <a:ext cx="1488" cy="231"/>
            </a:xfrm>
            <a:prstGeom prst="rect">
              <a:avLst/>
            </a:prstGeom>
            <a:noFill/>
            <a:ln w="9525">
              <a:noFill/>
              <a:miter lim="800000"/>
              <a:headEnd/>
              <a:tailEnd/>
            </a:ln>
            <a:effectLst/>
          </p:spPr>
          <p:txBody>
            <a:bodyPr>
              <a:spAutoFit/>
            </a:bodyPr>
            <a:lstStyle/>
            <a:p>
              <a:pPr algn="l">
                <a:spcBef>
                  <a:spcPct val="50000"/>
                </a:spcBef>
              </a:pPr>
              <a:r>
                <a:rPr lang="en-GB" sz="1800" i="0">
                  <a:solidFill>
                    <a:schemeClr val="tx1"/>
                  </a:solidFill>
                  <a:latin typeface="Verdana" pitchFamily="34" charset="0"/>
                  <a:sym typeface="Symbol" pitchFamily="18" charset="2"/>
                </a:rPr>
                <a:t>return a substring</a:t>
              </a:r>
              <a:endParaRPr lang="en-GB" sz="1800" i="0">
                <a:solidFill>
                  <a:schemeClr val="tx1"/>
                </a:solidFill>
                <a:sym typeface="Symbol" pitchFamily="18" charset="2"/>
              </a:endParaRPr>
            </a:p>
          </p:txBody>
        </p:sp>
      </p:grpSp>
      <p:sp>
        <p:nvSpPr>
          <p:cNvPr id="985098" name="Line 10"/>
          <p:cNvSpPr>
            <a:spLocks noChangeShapeType="1"/>
          </p:cNvSpPr>
          <p:nvPr/>
        </p:nvSpPr>
        <p:spPr bwMode="auto">
          <a:xfrm>
            <a:off x="4191000" y="4292600"/>
            <a:ext cx="1447800" cy="0"/>
          </a:xfrm>
          <a:prstGeom prst="line">
            <a:avLst/>
          </a:prstGeom>
          <a:noFill/>
          <a:ln w="9525">
            <a:solidFill>
              <a:schemeClr val="folHlink"/>
            </a:solidFill>
            <a:prstDash val="dash"/>
            <a:round/>
            <a:headEnd/>
            <a:tailEnd/>
          </a:ln>
          <a:effectLst/>
        </p:spPr>
        <p:txBody>
          <a:bodyPr wrap="none" anchor="ctr"/>
          <a:lstStyle/>
          <a:p>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85090">
                                            <p:txEl>
                                              <p:charRg st="4294967295" end="4294967295"/>
                                            </p:txEl>
                                          </p:spTgt>
                                        </p:tgtEl>
                                        <p:attrNameLst>
                                          <p:attrName>style.visibility</p:attrName>
                                        </p:attrNameLst>
                                      </p:cBhvr>
                                      <p:to>
                                        <p:strVal val="visible"/>
                                      </p:to>
                                    </p:set>
                                    <p:animEffect transition="in" filter="fade">
                                      <p:cBhvr>
                                        <p:cTn id="7" dur="500"/>
                                        <p:tgtEl>
                                          <p:spTgt spid="985090">
                                            <p:txEl>
                                              <p:charRg st="4294967295" end="4294967295"/>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85091">
                                            <p:txEl>
                                              <p:pRg st="0" end="0"/>
                                            </p:txEl>
                                          </p:spTgt>
                                        </p:tgtEl>
                                        <p:attrNameLst>
                                          <p:attrName>style.visibility</p:attrName>
                                        </p:attrNameLst>
                                      </p:cBhvr>
                                      <p:to>
                                        <p:strVal val="visible"/>
                                      </p:to>
                                    </p:set>
                                    <p:animEffect transition="in" filter="wipe(left)">
                                      <p:cBhvr>
                                        <p:cTn id="11" dur="500"/>
                                        <p:tgtEl>
                                          <p:spTgt spid="98509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85091">
                                            <p:txEl>
                                              <p:pRg st="1" end="1"/>
                                            </p:txEl>
                                          </p:spTgt>
                                        </p:tgtEl>
                                        <p:attrNameLst>
                                          <p:attrName>style.visibility</p:attrName>
                                        </p:attrNameLst>
                                      </p:cBhvr>
                                      <p:to>
                                        <p:strVal val="visible"/>
                                      </p:to>
                                    </p:set>
                                    <p:animEffect transition="in" filter="wipe(left)">
                                      <p:cBhvr>
                                        <p:cTn id="16" dur="500"/>
                                        <p:tgtEl>
                                          <p:spTgt spid="985091">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985092"/>
                                        </p:tgtEl>
                                        <p:attrNameLst>
                                          <p:attrName>style.visibility</p:attrName>
                                        </p:attrNameLst>
                                      </p:cBhvr>
                                      <p:to>
                                        <p:strVal val="visible"/>
                                      </p:to>
                                    </p:set>
                                    <p:animEffect transition="in" filter="wipe(down)">
                                      <p:cBhvr>
                                        <p:cTn id="19" dur="500"/>
                                        <p:tgtEl>
                                          <p:spTgt spid="98509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985091">
                                            <p:txEl>
                                              <p:pRg st="2" end="2"/>
                                            </p:txEl>
                                          </p:spTgt>
                                        </p:tgtEl>
                                        <p:attrNameLst>
                                          <p:attrName>style.visibility</p:attrName>
                                        </p:attrNameLst>
                                      </p:cBhvr>
                                      <p:to>
                                        <p:strVal val="visible"/>
                                      </p:to>
                                    </p:set>
                                    <p:animEffect transition="in" filter="wipe(left)">
                                      <p:cBhvr>
                                        <p:cTn id="24" dur="500"/>
                                        <p:tgtEl>
                                          <p:spTgt spid="985091">
                                            <p:txEl>
                                              <p:pRg st="2" end="2"/>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985093"/>
                                        </p:tgtEl>
                                        <p:attrNameLst>
                                          <p:attrName>style.visibility</p:attrName>
                                        </p:attrNameLst>
                                      </p:cBhvr>
                                      <p:to>
                                        <p:strVal val="visible"/>
                                      </p:to>
                                    </p:set>
                                    <p:animEffect transition="in" filter="wipe(down)">
                                      <p:cBhvr>
                                        <p:cTn id="27" dur="500"/>
                                        <p:tgtEl>
                                          <p:spTgt spid="98509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85091">
                                            <p:txEl>
                                              <p:pRg st="3" end="3"/>
                                            </p:txEl>
                                          </p:spTgt>
                                        </p:tgtEl>
                                        <p:attrNameLst>
                                          <p:attrName>style.visibility</p:attrName>
                                        </p:attrNameLst>
                                      </p:cBhvr>
                                      <p:to>
                                        <p:strVal val="visible"/>
                                      </p:to>
                                    </p:set>
                                    <p:animEffect transition="in" filter="wipe(left)">
                                      <p:cBhvr>
                                        <p:cTn id="32" dur="500"/>
                                        <p:tgtEl>
                                          <p:spTgt spid="985091">
                                            <p:txEl>
                                              <p:pRg st="3" end="3"/>
                                            </p:txEl>
                                          </p:spTgt>
                                        </p:tgtEl>
                                      </p:cBhvr>
                                    </p:animEffect>
                                  </p:childTnLst>
                                </p:cTn>
                              </p:par>
                            </p:childTnLst>
                          </p:cTn>
                        </p:par>
                        <p:par>
                          <p:cTn id="33" fill="hold">
                            <p:stCondLst>
                              <p:cond delay="500"/>
                            </p:stCondLst>
                            <p:childTnLst>
                              <p:par>
                                <p:cTn id="34" presetID="22" presetClass="entr" presetSubtype="8"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wipe(left)">
                                      <p:cBhvr>
                                        <p:cTn id="36" dur="500"/>
                                        <p:tgtEl>
                                          <p:spTgt spid="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985091">
                                            <p:txEl>
                                              <p:pRg st="4" end="4"/>
                                            </p:txEl>
                                          </p:spTgt>
                                        </p:tgtEl>
                                        <p:attrNameLst>
                                          <p:attrName>style.visibility</p:attrName>
                                        </p:attrNameLst>
                                      </p:cBhvr>
                                      <p:to>
                                        <p:strVal val="visible"/>
                                      </p:to>
                                    </p:set>
                                    <p:animEffect transition="in" filter="wipe(left)">
                                      <p:cBhvr>
                                        <p:cTn id="41" dur="500"/>
                                        <p:tgtEl>
                                          <p:spTgt spid="985091">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985091">
                                            <p:txEl>
                                              <p:pRg st="5" end="5"/>
                                            </p:txEl>
                                          </p:spTgt>
                                        </p:tgtEl>
                                        <p:attrNameLst>
                                          <p:attrName>style.visibility</p:attrName>
                                        </p:attrNameLst>
                                      </p:cBhvr>
                                      <p:to>
                                        <p:strVal val="visible"/>
                                      </p:to>
                                    </p:set>
                                    <p:animEffect transition="in" filter="wipe(left)">
                                      <p:cBhvr>
                                        <p:cTn id="46" dur="500"/>
                                        <p:tgtEl>
                                          <p:spTgt spid="985091">
                                            <p:txEl>
                                              <p:pRg st="5" end="5"/>
                                            </p:txEl>
                                          </p:spTgt>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985098"/>
                                        </p:tgtEl>
                                        <p:attrNameLst>
                                          <p:attrName>style.visibility</p:attrName>
                                        </p:attrNameLst>
                                      </p:cBhvr>
                                      <p:to>
                                        <p:strVal val="visible"/>
                                      </p:to>
                                    </p:set>
                                    <p:animEffect transition="in" filter="wipe(down)">
                                      <p:cBhvr>
                                        <p:cTn id="49" dur="500"/>
                                        <p:tgtEl>
                                          <p:spTgt spid="985098"/>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985091">
                                            <p:txEl>
                                              <p:pRg st="6" end="6"/>
                                            </p:txEl>
                                          </p:spTgt>
                                        </p:tgtEl>
                                        <p:attrNameLst>
                                          <p:attrName>style.visibility</p:attrName>
                                        </p:attrNameLst>
                                      </p:cBhvr>
                                      <p:to>
                                        <p:strVal val="visible"/>
                                      </p:to>
                                    </p:set>
                                    <p:animEffect transition="in" filter="wipe(left)">
                                      <p:cBhvr>
                                        <p:cTn id="54" dur="500"/>
                                        <p:tgtEl>
                                          <p:spTgt spid="985091">
                                            <p:txEl>
                                              <p:pRg st="6" end="6"/>
                                            </p:txEl>
                                          </p:spTgt>
                                        </p:tgtEl>
                                      </p:cBhvr>
                                    </p:animEffect>
                                  </p:childTnLst>
                                </p:cTn>
                              </p:par>
                            </p:childTnLst>
                          </p:cTn>
                        </p:par>
                        <p:par>
                          <p:cTn id="55" fill="hold">
                            <p:stCondLst>
                              <p:cond delay="500"/>
                            </p:stCondLst>
                            <p:childTnLst>
                              <p:par>
                                <p:cTn id="56" presetID="22" presetClass="entr" presetSubtype="8" fill="hold" grpId="0" nodeType="afterEffect">
                                  <p:stCondLst>
                                    <p:cond delay="0"/>
                                  </p:stCondLst>
                                  <p:childTnLst>
                                    <p:set>
                                      <p:cBhvr>
                                        <p:cTn id="57" dur="1" fill="hold">
                                          <p:stCondLst>
                                            <p:cond delay="0"/>
                                          </p:stCondLst>
                                        </p:cTn>
                                        <p:tgtEl>
                                          <p:spTgt spid="985091">
                                            <p:txEl>
                                              <p:pRg st="7" end="7"/>
                                            </p:txEl>
                                          </p:spTgt>
                                        </p:tgtEl>
                                        <p:attrNameLst>
                                          <p:attrName>style.visibility</p:attrName>
                                        </p:attrNameLst>
                                      </p:cBhvr>
                                      <p:to>
                                        <p:strVal val="visible"/>
                                      </p:to>
                                    </p:set>
                                    <p:animEffect transition="in" filter="wipe(left)">
                                      <p:cBhvr>
                                        <p:cTn id="58" dur="500"/>
                                        <p:tgtEl>
                                          <p:spTgt spid="9850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5090" grpId="0"/>
      <p:bldP spid="985091" grpId="0" build="p"/>
      <p:bldP spid="985092" grpId="0" animBg="1"/>
      <p:bldP spid="985093" grpId="0" animBg="1"/>
      <p:bldP spid="985098" grpId="0" animBg="1"/>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4674" name="Rectangle 2"/>
          <p:cNvSpPr>
            <a:spLocks noGrp="1" noChangeArrowheads="1"/>
          </p:cNvSpPr>
          <p:nvPr>
            <p:ph type="title"/>
          </p:nvPr>
        </p:nvSpPr>
        <p:spPr>
          <a:ln/>
        </p:spPr>
        <p:txBody>
          <a:bodyPr/>
          <a:lstStyle/>
          <a:p>
            <a:r>
              <a:rPr lang="en-US"/>
              <a:t>JavaScript Objects</a:t>
            </a:r>
          </a:p>
        </p:txBody>
      </p:sp>
      <p:sp>
        <p:nvSpPr>
          <p:cNvPr id="924675" name="Rectangle 3"/>
          <p:cNvSpPr>
            <a:spLocks noGrp="1" noChangeArrowheads="1"/>
          </p:cNvSpPr>
          <p:nvPr>
            <p:ph idx="1"/>
          </p:nvPr>
        </p:nvSpPr>
        <p:spPr>
          <a:xfrm>
            <a:off x="457200" y="1447800"/>
            <a:ext cx="8229600" cy="4678363"/>
          </a:xfrm>
          <a:ln/>
        </p:spPr>
        <p:txBody>
          <a:bodyPr/>
          <a:lstStyle/>
          <a:p>
            <a:pPr>
              <a:lnSpc>
                <a:spcPct val="90000"/>
              </a:lnSpc>
            </a:pPr>
            <a:r>
              <a:rPr lang="en-US" sz="2800"/>
              <a:t>JavaScript is an “object-based” programming language</a:t>
            </a:r>
          </a:p>
          <a:p>
            <a:pPr>
              <a:lnSpc>
                <a:spcPct val="90000"/>
              </a:lnSpc>
            </a:pPr>
            <a:r>
              <a:rPr lang="en-US" sz="2800"/>
              <a:t> An object</a:t>
            </a:r>
          </a:p>
          <a:p>
            <a:pPr lvl="1">
              <a:lnSpc>
                <a:spcPct val="90000"/>
              </a:lnSpc>
            </a:pPr>
            <a:r>
              <a:rPr lang="en-US" sz="2600"/>
              <a:t>Programming code and data that can be treated as individual unit or component </a:t>
            </a:r>
          </a:p>
          <a:p>
            <a:pPr>
              <a:lnSpc>
                <a:spcPct val="90000"/>
              </a:lnSpc>
            </a:pPr>
            <a:r>
              <a:rPr lang="en-US" sz="2800"/>
              <a:t>A method</a:t>
            </a:r>
          </a:p>
          <a:p>
            <a:pPr lvl="1">
              <a:lnSpc>
                <a:spcPct val="90000"/>
              </a:lnSpc>
            </a:pPr>
            <a:r>
              <a:rPr lang="en-US" sz="2600"/>
              <a:t>Procedures associated with an object</a:t>
            </a:r>
          </a:p>
          <a:p>
            <a:pPr>
              <a:lnSpc>
                <a:spcPct val="90000"/>
              </a:lnSpc>
            </a:pPr>
            <a:r>
              <a:rPr lang="en-US" sz="2800"/>
              <a:t>A property</a:t>
            </a:r>
          </a:p>
          <a:p>
            <a:pPr lvl="1">
              <a:lnSpc>
                <a:spcPct val="90000"/>
              </a:lnSpc>
            </a:pPr>
            <a:r>
              <a:rPr lang="en-US" sz="2600"/>
              <a:t>Piece of data, such as a color or a name that is associated with an object</a:t>
            </a:r>
          </a:p>
          <a:p>
            <a:pPr>
              <a:lnSpc>
                <a:spcPct val="90000"/>
              </a:lnSpc>
            </a:pPr>
            <a:endParaRPr lang="en-US" sz="2600"/>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FEFA3767-E63A-490A-9C34-84C67513576D}" type="slidenum">
              <a:rPr lang="en-GB"/>
              <a:pPr/>
              <a:t>28</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4674">
                                            <p:txEl>
                                              <p:charRg st="4294967295" end="4294967295"/>
                                            </p:txEl>
                                          </p:spTgt>
                                        </p:tgtEl>
                                        <p:attrNameLst>
                                          <p:attrName>style.visibility</p:attrName>
                                        </p:attrNameLst>
                                      </p:cBhvr>
                                      <p:to>
                                        <p:strVal val="visible"/>
                                      </p:to>
                                    </p:set>
                                    <p:animEffect transition="in" filter="fade">
                                      <p:cBhvr>
                                        <p:cTn id="7" dur="2000"/>
                                        <p:tgtEl>
                                          <p:spTgt spid="924674">
                                            <p:txEl>
                                              <p:charRg st="4294967295" end="4294967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4675">
                                            <p:txEl>
                                              <p:pRg st="0" end="0"/>
                                            </p:txEl>
                                          </p:spTgt>
                                        </p:tgtEl>
                                        <p:attrNameLst>
                                          <p:attrName>style.visibility</p:attrName>
                                        </p:attrNameLst>
                                      </p:cBhvr>
                                      <p:to>
                                        <p:strVal val="visible"/>
                                      </p:to>
                                    </p:set>
                                    <p:animEffect transition="in" filter="wipe(left)">
                                      <p:cBhvr>
                                        <p:cTn id="12" dur="500"/>
                                        <p:tgtEl>
                                          <p:spTgt spid="9246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4675">
                                            <p:txEl>
                                              <p:pRg st="1" end="1"/>
                                            </p:txEl>
                                          </p:spTgt>
                                        </p:tgtEl>
                                        <p:attrNameLst>
                                          <p:attrName>style.visibility</p:attrName>
                                        </p:attrNameLst>
                                      </p:cBhvr>
                                      <p:to>
                                        <p:strVal val="visible"/>
                                      </p:to>
                                    </p:set>
                                    <p:animEffect transition="in" filter="wipe(left)">
                                      <p:cBhvr>
                                        <p:cTn id="17" dur="500"/>
                                        <p:tgtEl>
                                          <p:spTgt spid="924675">
                                            <p:txEl>
                                              <p:pRg st="1" end="1"/>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924675">
                                            <p:txEl>
                                              <p:pRg st="2" end="2"/>
                                            </p:txEl>
                                          </p:spTgt>
                                        </p:tgtEl>
                                        <p:attrNameLst>
                                          <p:attrName>style.visibility</p:attrName>
                                        </p:attrNameLst>
                                      </p:cBhvr>
                                      <p:to>
                                        <p:strVal val="visible"/>
                                      </p:to>
                                    </p:set>
                                    <p:animEffect transition="in" filter="wipe(left)">
                                      <p:cBhvr>
                                        <p:cTn id="20" dur="500"/>
                                        <p:tgtEl>
                                          <p:spTgt spid="92467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24675">
                                            <p:txEl>
                                              <p:pRg st="3" end="3"/>
                                            </p:txEl>
                                          </p:spTgt>
                                        </p:tgtEl>
                                        <p:attrNameLst>
                                          <p:attrName>style.visibility</p:attrName>
                                        </p:attrNameLst>
                                      </p:cBhvr>
                                      <p:to>
                                        <p:strVal val="visible"/>
                                      </p:to>
                                    </p:set>
                                    <p:animEffect transition="in" filter="wipe(left)">
                                      <p:cBhvr>
                                        <p:cTn id="25" dur="500"/>
                                        <p:tgtEl>
                                          <p:spTgt spid="924675">
                                            <p:txEl>
                                              <p:pRg st="3" end="3"/>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924675">
                                            <p:txEl>
                                              <p:pRg st="4" end="4"/>
                                            </p:txEl>
                                          </p:spTgt>
                                        </p:tgtEl>
                                        <p:attrNameLst>
                                          <p:attrName>style.visibility</p:attrName>
                                        </p:attrNameLst>
                                      </p:cBhvr>
                                      <p:to>
                                        <p:strVal val="visible"/>
                                      </p:to>
                                    </p:set>
                                    <p:animEffect transition="in" filter="wipe(left)">
                                      <p:cBhvr>
                                        <p:cTn id="28" dur="500"/>
                                        <p:tgtEl>
                                          <p:spTgt spid="924675">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924675">
                                            <p:txEl>
                                              <p:pRg st="5" end="5"/>
                                            </p:txEl>
                                          </p:spTgt>
                                        </p:tgtEl>
                                        <p:attrNameLst>
                                          <p:attrName>style.visibility</p:attrName>
                                        </p:attrNameLst>
                                      </p:cBhvr>
                                      <p:to>
                                        <p:strVal val="visible"/>
                                      </p:to>
                                    </p:set>
                                    <p:animEffect transition="in" filter="wipe(left)">
                                      <p:cBhvr>
                                        <p:cTn id="33" dur="500"/>
                                        <p:tgtEl>
                                          <p:spTgt spid="924675">
                                            <p:txEl>
                                              <p:pRg st="5" end="5"/>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924675">
                                            <p:txEl>
                                              <p:pRg st="6" end="6"/>
                                            </p:txEl>
                                          </p:spTgt>
                                        </p:tgtEl>
                                        <p:attrNameLst>
                                          <p:attrName>style.visibility</p:attrName>
                                        </p:attrNameLst>
                                      </p:cBhvr>
                                      <p:to>
                                        <p:strVal val="visible"/>
                                      </p:to>
                                    </p:set>
                                    <p:animEffect transition="in" filter="wipe(left)">
                                      <p:cBhvr>
                                        <p:cTn id="36" dur="500"/>
                                        <p:tgtEl>
                                          <p:spTgt spid="9246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674" grpId="0"/>
      <p:bldP spid="924675"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6722" name="Rectangle 2"/>
          <p:cNvSpPr>
            <a:spLocks noGrp="1" noChangeArrowheads="1"/>
          </p:cNvSpPr>
          <p:nvPr>
            <p:ph type="title"/>
          </p:nvPr>
        </p:nvSpPr>
        <p:spPr>
          <a:ln/>
        </p:spPr>
        <p:txBody>
          <a:bodyPr/>
          <a:lstStyle/>
          <a:p>
            <a:r>
              <a:rPr lang="en-US"/>
              <a:t>JavaScript Objects (Cont.)</a:t>
            </a:r>
          </a:p>
        </p:txBody>
      </p:sp>
      <p:sp>
        <p:nvSpPr>
          <p:cNvPr id="926723" name="Rectangle 3"/>
          <p:cNvSpPr>
            <a:spLocks noGrp="1" noChangeArrowheads="1"/>
          </p:cNvSpPr>
          <p:nvPr>
            <p:ph idx="1"/>
          </p:nvPr>
        </p:nvSpPr>
        <p:spPr>
          <a:ln/>
        </p:spPr>
        <p:txBody>
          <a:bodyPr/>
          <a:lstStyle/>
          <a:p>
            <a:pPr>
              <a:lnSpc>
                <a:spcPct val="90000"/>
              </a:lnSpc>
            </a:pPr>
            <a:r>
              <a:rPr lang="en-US" sz="2400"/>
              <a:t>To use an object and associated method in JavaScript code:</a:t>
            </a:r>
          </a:p>
          <a:p>
            <a:pPr lvl="1">
              <a:lnSpc>
                <a:spcPct val="90000"/>
              </a:lnSpc>
            </a:pPr>
            <a:r>
              <a:rPr lang="en-US" sz="2100"/>
              <a:t>Type the </a:t>
            </a:r>
            <a:r>
              <a:rPr lang="en-US" sz="2100">
                <a:solidFill>
                  <a:schemeClr val="hlink"/>
                </a:solidFill>
              </a:rPr>
              <a:t>object’s name</a:t>
            </a:r>
            <a:r>
              <a:rPr lang="en-US" sz="2100"/>
              <a:t>, followed by a dot (full stop “</a:t>
            </a:r>
            <a:r>
              <a:rPr lang="en-US" sz="2100" b="1">
                <a:latin typeface="Courier New" pitchFamily="49" charset="0"/>
              </a:rPr>
              <a:t>.</a:t>
            </a:r>
            <a:r>
              <a:rPr lang="en-US" sz="2100"/>
              <a:t>”), followed by the </a:t>
            </a:r>
            <a:r>
              <a:rPr lang="en-US" sz="2100">
                <a:solidFill>
                  <a:schemeClr val="folHlink"/>
                </a:solidFill>
              </a:rPr>
              <a:t>method name</a:t>
            </a:r>
          </a:p>
          <a:p>
            <a:pPr lvl="1">
              <a:lnSpc>
                <a:spcPct val="90000"/>
              </a:lnSpc>
            </a:pPr>
            <a:r>
              <a:rPr lang="en-US" sz="2100" b="1" i="1">
                <a:solidFill>
                  <a:schemeClr val="hlink"/>
                </a:solidFill>
                <a:latin typeface="Courier New" pitchFamily="49" charset="0"/>
              </a:rPr>
              <a:t>objectName</a:t>
            </a:r>
            <a:r>
              <a:rPr lang="en-US" sz="2100" b="1" i="1">
                <a:latin typeface="Courier New" pitchFamily="49" charset="0"/>
              </a:rPr>
              <a:t>.</a:t>
            </a:r>
            <a:r>
              <a:rPr lang="en-US" sz="2100" b="1" i="1">
                <a:solidFill>
                  <a:schemeClr val="folHlink"/>
                </a:solidFill>
                <a:latin typeface="Courier New" pitchFamily="49" charset="0"/>
              </a:rPr>
              <a:t>methodName1</a:t>
            </a:r>
            <a:r>
              <a:rPr lang="en-US" sz="2100" b="1" i="1">
                <a:latin typeface="Courier New" pitchFamily="49" charset="0"/>
              </a:rPr>
              <a:t>()</a:t>
            </a:r>
          </a:p>
          <a:p>
            <a:pPr>
              <a:lnSpc>
                <a:spcPct val="90000"/>
              </a:lnSpc>
            </a:pPr>
            <a:r>
              <a:rPr lang="en-US" sz="2400"/>
              <a:t>Many methods need to be provided with more specific information, called an </a:t>
            </a:r>
            <a:r>
              <a:rPr lang="en-US" sz="2400" b="1">
                <a:solidFill>
                  <a:schemeClr val="accent1"/>
                </a:solidFill>
              </a:rPr>
              <a:t>argument</a:t>
            </a:r>
            <a:r>
              <a:rPr lang="en-US" sz="2400"/>
              <a:t>, between parentheses</a:t>
            </a:r>
          </a:p>
          <a:p>
            <a:pPr lvl="1">
              <a:lnSpc>
                <a:spcPct val="90000"/>
              </a:lnSpc>
            </a:pPr>
            <a:r>
              <a:rPr lang="en-US" sz="2100" b="1" i="1">
                <a:solidFill>
                  <a:schemeClr val="hlink"/>
                </a:solidFill>
                <a:latin typeface="Courier New" pitchFamily="49" charset="0"/>
              </a:rPr>
              <a:t>objectName</a:t>
            </a:r>
            <a:r>
              <a:rPr lang="en-US" sz="2100" b="1" i="1">
                <a:latin typeface="Courier New" pitchFamily="49" charset="0"/>
              </a:rPr>
              <a:t>.</a:t>
            </a:r>
            <a:r>
              <a:rPr lang="en-US" sz="2100" b="1" i="1">
                <a:solidFill>
                  <a:schemeClr val="folHlink"/>
                </a:solidFill>
                <a:latin typeface="Courier New" pitchFamily="49" charset="0"/>
              </a:rPr>
              <a:t>methodName2</a:t>
            </a:r>
            <a:r>
              <a:rPr lang="en-US" sz="2100" b="1" i="1">
                <a:latin typeface="Courier New" pitchFamily="49" charset="0"/>
              </a:rPr>
              <a:t>(</a:t>
            </a:r>
            <a:r>
              <a:rPr lang="en-US" sz="2100" b="1" i="1">
                <a:solidFill>
                  <a:schemeClr val="accent1"/>
                </a:solidFill>
                <a:latin typeface="Courier New" pitchFamily="49" charset="0"/>
              </a:rPr>
              <a:t>arg1, arg2, ...</a:t>
            </a:r>
            <a:r>
              <a:rPr lang="en-US" sz="2100" b="1" i="1">
                <a:latin typeface="Courier New" pitchFamily="49" charset="0"/>
              </a:rPr>
              <a:t>)</a:t>
            </a:r>
            <a:endParaRPr lang="en-US" sz="2100" i="1"/>
          </a:p>
          <a:p>
            <a:pPr lvl="1">
              <a:lnSpc>
                <a:spcPct val="90000"/>
              </a:lnSpc>
            </a:pPr>
            <a:r>
              <a:rPr lang="en-US" sz="2000"/>
              <a:t>Some methods require numerous arguments, while others don’t require any</a:t>
            </a:r>
          </a:p>
          <a:p>
            <a:pPr lvl="1">
              <a:lnSpc>
                <a:spcPct val="90000"/>
              </a:lnSpc>
            </a:pPr>
            <a:r>
              <a:rPr lang="en-US" sz="2000"/>
              <a:t>Providing an argument for a method is referred to as </a:t>
            </a:r>
            <a:r>
              <a:rPr lang="en-US" sz="2000" b="1">
                <a:solidFill>
                  <a:schemeClr val="accent1"/>
                </a:solidFill>
              </a:rPr>
              <a:t>passing</a:t>
            </a:r>
            <a:r>
              <a:rPr lang="en-US" sz="2000" b="1">
                <a:solidFill>
                  <a:schemeClr val="accent2"/>
                </a:solidFill>
              </a:rPr>
              <a:t> </a:t>
            </a:r>
            <a:r>
              <a:rPr lang="en-US" sz="2000" b="1">
                <a:solidFill>
                  <a:schemeClr val="accent1"/>
                </a:solidFill>
              </a:rPr>
              <a:t>arguments</a:t>
            </a:r>
            <a:r>
              <a:rPr lang="en-US" sz="2000" b="1"/>
              <a:t> … </a:t>
            </a:r>
            <a:r>
              <a:rPr lang="en-US" sz="2000" b="1" i="1"/>
              <a:t>revise it!</a:t>
            </a:r>
            <a:endParaRPr lang="en-US" sz="2000" b="1"/>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00768EC9-FDCC-4735-BC35-50B299DC6A5F}" type="slidenum">
              <a:rPr lang="en-GB"/>
              <a:pPr/>
              <a:t>29</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6722">
                                            <p:txEl>
                                              <p:charRg st="4294967295" end="4294967295"/>
                                            </p:txEl>
                                          </p:spTgt>
                                        </p:tgtEl>
                                        <p:attrNameLst>
                                          <p:attrName>style.visibility</p:attrName>
                                        </p:attrNameLst>
                                      </p:cBhvr>
                                      <p:to>
                                        <p:strVal val="visible"/>
                                      </p:to>
                                    </p:set>
                                    <p:animEffect transition="in" filter="fade">
                                      <p:cBhvr>
                                        <p:cTn id="7" dur="2000"/>
                                        <p:tgtEl>
                                          <p:spTgt spid="926722">
                                            <p:txEl>
                                              <p:charRg st="4294967295" end="4294967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6723">
                                            <p:txEl>
                                              <p:pRg st="0" end="0"/>
                                            </p:txEl>
                                          </p:spTgt>
                                        </p:tgtEl>
                                        <p:attrNameLst>
                                          <p:attrName>style.visibility</p:attrName>
                                        </p:attrNameLst>
                                      </p:cBhvr>
                                      <p:to>
                                        <p:strVal val="visible"/>
                                      </p:to>
                                    </p:set>
                                    <p:animEffect transition="in" filter="wipe(left)">
                                      <p:cBhvr>
                                        <p:cTn id="12" dur="500"/>
                                        <p:tgtEl>
                                          <p:spTgt spid="926723">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26723">
                                            <p:txEl>
                                              <p:pRg st="1" end="1"/>
                                            </p:txEl>
                                          </p:spTgt>
                                        </p:tgtEl>
                                        <p:attrNameLst>
                                          <p:attrName>style.visibility</p:attrName>
                                        </p:attrNameLst>
                                      </p:cBhvr>
                                      <p:to>
                                        <p:strVal val="visible"/>
                                      </p:to>
                                    </p:set>
                                    <p:animEffect transition="in" filter="wipe(left)">
                                      <p:cBhvr>
                                        <p:cTn id="15" dur="500"/>
                                        <p:tgtEl>
                                          <p:spTgt spid="926723">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26723">
                                            <p:txEl>
                                              <p:pRg st="2" end="2"/>
                                            </p:txEl>
                                          </p:spTgt>
                                        </p:tgtEl>
                                        <p:attrNameLst>
                                          <p:attrName>style.visibility</p:attrName>
                                        </p:attrNameLst>
                                      </p:cBhvr>
                                      <p:to>
                                        <p:strVal val="visible"/>
                                      </p:to>
                                    </p:set>
                                    <p:animEffect transition="in" filter="wipe(left)">
                                      <p:cBhvr>
                                        <p:cTn id="18" dur="500"/>
                                        <p:tgtEl>
                                          <p:spTgt spid="92672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926723">
                                            <p:txEl>
                                              <p:pRg st="3" end="3"/>
                                            </p:txEl>
                                          </p:spTgt>
                                        </p:tgtEl>
                                        <p:attrNameLst>
                                          <p:attrName>style.visibility</p:attrName>
                                        </p:attrNameLst>
                                      </p:cBhvr>
                                      <p:to>
                                        <p:strVal val="visible"/>
                                      </p:to>
                                    </p:set>
                                    <p:animEffect transition="in" filter="wipe(left)">
                                      <p:cBhvr>
                                        <p:cTn id="23" dur="500"/>
                                        <p:tgtEl>
                                          <p:spTgt spid="926723">
                                            <p:txEl>
                                              <p:pRg st="3" end="3"/>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926723">
                                            <p:txEl>
                                              <p:pRg st="4" end="4"/>
                                            </p:txEl>
                                          </p:spTgt>
                                        </p:tgtEl>
                                        <p:attrNameLst>
                                          <p:attrName>style.visibility</p:attrName>
                                        </p:attrNameLst>
                                      </p:cBhvr>
                                      <p:to>
                                        <p:strVal val="visible"/>
                                      </p:to>
                                    </p:set>
                                    <p:animEffect transition="in" filter="wipe(left)">
                                      <p:cBhvr>
                                        <p:cTn id="26" dur="500"/>
                                        <p:tgtEl>
                                          <p:spTgt spid="926723">
                                            <p:txEl>
                                              <p:pRg st="4" end="4"/>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926723">
                                            <p:txEl>
                                              <p:pRg st="5" end="5"/>
                                            </p:txEl>
                                          </p:spTgt>
                                        </p:tgtEl>
                                        <p:attrNameLst>
                                          <p:attrName>style.visibility</p:attrName>
                                        </p:attrNameLst>
                                      </p:cBhvr>
                                      <p:to>
                                        <p:strVal val="visible"/>
                                      </p:to>
                                    </p:set>
                                    <p:animEffect transition="in" filter="wipe(left)">
                                      <p:cBhvr>
                                        <p:cTn id="29" dur="500"/>
                                        <p:tgtEl>
                                          <p:spTgt spid="926723">
                                            <p:txEl>
                                              <p:pRg st="5" end="5"/>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926723">
                                            <p:txEl>
                                              <p:pRg st="6" end="6"/>
                                            </p:txEl>
                                          </p:spTgt>
                                        </p:tgtEl>
                                        <p:attrNameLst>
                                          <p:attrName>style.visibility</p:attrName>
                                        </p:attrNameLst>
                                      </p:cBhvr>
                                      <p:to>
                                        <p:strVal val="visible"/>
                                      </p:to>
                                    </p:set>
                                    <p:animEffect transition="in" filter="wipe(left)">
                                      <p:cBhvr>
                                        <p:cTn id="32" dur="500"/>
                                        <p:tgtEl>
                                          <p:spTgt spid="9267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6722" grpId="0"/>
      <p:bldP spid="9267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This week’s lab class</a:t>
            </a:r>
            <a:endParaRPr lang="en-GB" dirty="0"/>
          </a:p>
        </p:txBody>
      </p:sp>
      <p:sp>
        <p:nvSpPr>
          <p:cNvPr id="3" name="Content Placeholder 2"/>
          <p:cNvSpPr>
            <a:spLocks noGrp="1"/>
          </p:cNvSpPr>
          <p:nvPr>
            <p:ph idx="1"/>
          </p:nvPr>
        </p:nvSpPr>
        <p:spPr/>
        <p:txBody>
          <a:bodyPr/>
          <a:lstStyle/>
          <a:p>
            <a:r>
              <a:rPr lang="en-GB" dirty="0" smtClean="0"/>
              <a:t>Due to a course validation meeting I’ll probably be half-an-hour late for the lab class.</a:t>
            </a:r>
          </a:p>
          <a:p>
            <a:r>
              <a:rPr lang="en-GB" i="1" dirty="0" smtClean="0"/>
              <a:t>However</a:t>
            </a:r>
            <a:r>
              <a:rPr lang="en-GB" dirty="0" smtClean="0"/>
              <a:t> </a:t>
            </a:r>
            <a:r>
              <a:rPr lang="en-GB" dirty="0" err="1" smtClean="0"/>
              <a:t>Dilaksha</a:t>
            </a:r>
            <a:r>
              <a:rPr lang="en-GB" dirty="0" smtClean="0"/>
              <a:t> and Dan won’t be late so please make the most use of the available </a:t>
            </a:r>
            <a:r>
              <a:rPr lang="en-GB" smtClean="0"/>
              <a:t>time...</a:t>
            </a:r>
            <a:endParaRPr lang="en-GB" dirty="0" smtClean="0"/>
          </a:p>
        </p:txBody>
      </p:sp>
      <p:sp>
        <p:nvSpPr>
          <p:cNvPr id="4" name="Footer Placeholder 3"/>
          <p:cNvSpPr>
            <a:spLocks noGrp="1"/>
          </p:cNvSpPr>
          <p:nvPr>
            <p:ph type="ftr" sz="quarter" idx="11"/>
          </p:nvPr>
        </p:nvSpPr>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5" name="Slide Number Placeholder 4"/>
          <p:cNvSpPr>
            <a:spLocks noGrp="1"/>
          </p:cNvSpPr>
          <p:nvPr>
            <p:ph type="sldNum" sz="quarter" idx="12"/>
          </p:nvPr>
        </p:nvSpPr>
        <p:spPr/>
        <p:txBody>
          <a:bodyPr/>
          <a:lstStyle/>
          <a:p>
            <a:fld id="{99C8D794-CB87-4C17-A147-966EAC152536}" type="slidenum">
              <a:rPr lang="en-GB" smtClean="0"/>
              <a:pPr/>
              <a:t>3</a:t>
            </a:fld>
            <a:endParaRPr lang="en-GB"/>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a:ln/>
        </p:spPr>
        <p:txBody>
          <a:bodyPr/>
          <a:lstStyle/>
          <a:p>
            <a:r>
              <a:rPr lang="en-GB"/>
              <a:t>Introducing JavaScript</a:t>
            </a:r>
            <a:br>
              <a:rPr lang="en-GB"/>
            </a:br>
            <a:r>
              <a:rPr lang="en-GB" i="1"/>
              <a:t>Reference</a:t>
            </a:r>
            <a:r>
              <a:rPr lang="en-GB"/>
              <a:t> types: Objects</a:t>
            </a:r>
          </a:p>
        </p:txBody>
      </p:sp>
      <p:sp>
        <p:nvSpPr>
          <p:cNvPr id="987139" name="Rectangle 3"/>
          <p:cNvSpPr>
            <a:spLocks noGrp="1" noChangeArrowheads="1"/>
          </p:cNvSpPr>
          <p:nvPr>
            <p:ph idx="1"/>
          </p:nvPr>
        </p:nvSpPr>
        <p:spPr>
          <a:xfrm>
            <a:off x="228600" y="1600200"/>
            <a:ext cx="8686800" cy="4495800"/>
          </a:xfrm>
          <a:ln/>
        </p:spPr>
        <p:txBody>
          <a:bodyPr/>
          <a:lstStyle/>
          <a:p>
            <a:pPr>
              <a:lnSpc>
                <a:spcPct val="120000"/>
              </a:lnSpc>
            </a:pPr>
            <a:r>
              <a:rPr lang="en-GB" sz="2800" dirty="0">
                <a:sym typeface="Symbol" pitchFamily="18" charset="2"/>
              </a:rPr>
              <a:t>Objects</a:t>
            </a:r>
            <a:endParaRPr lang="en-GB" dirty="0">
              <a:sym typeface="Symbol" pitchFamily="18" charset="2"/>
            </a:endParaRPr>
          </a:p>
          <a:p>
            <a:pPr lvl="1">
              <a:lnSpc>
                <a:spcPct val="120000"/>
              </a:lnSpc>
            </a:pPr>
            <a:r>
              <a:rPr lang="en-GB" sz="2400" dirty="0">
                <a:sym typeface="Symbol" pitchFamily="18" charset="2"/>
              </a:rPr>
              <a:t>Can be indexed </a:t>
            </a:r>
            <a:r>
              <a:rPr lang="en-GB" sz="2400" u="sng" dirty="0">
                <a:sym typeface="Symbol" pitchFamily="18" charset="2"/>
              </a:rPr>
              <a:t>associatively</a:t>
            </a:r>
            <a:r>
              <a:rPr lang="en-GB" sz="2400" dirty="0">
                <a:sym typeface="Symbol" pitchFamily="18" charset="2"/>
              </a:rPr>
              <a:t/>
            </a:r>
            <a:br>
              <a:rPr lang="en-GB" sz="2400" dirty="0">
                <a:sym typeface="Symbol" pitchFamily="18" charset="2"/>
              </a:rPr>
            </a:br>
            <a:r>
              <a:rPr lang="en-GB" sz="2400" i="1" dirty="0">
                <a:sym typeface="Symbol" pitchFamily="18" charset="2"/>
              </a:rPr>
              <a:t>E.g.</a:t>
            </a:r>
            <a:r>
              <a:rPr lang="en-GB" sz="2400" dirty="0">
                <a:sym typeface="Symbol" pitchFamily="18" charset="2"/>
              </a:rPr>
              <a:t>	</a:t>
            </a:r>
            <a:r>
              <a:rPr lang="en-GB" sz="2400" b="1" dirty="0" err="1">
                <a:solidFill>
                  <a:schemeClr val="folHlink"/>
                </a:solidFill>
                <a:latin typeface="Courier New" pitchFamily="49" charset="0"/>
                <a:sym typeface="Symbol" pitchFamily="18" charset="2"/>
              </a:rPr>
              <a:t>object.property</a:t>
            </a:r>
            <a:r>
              <a:rPr lang="en-GB" sz="2400" b="1" dirty="0">
                <a:solidFill>
                  <a:schemeClr val="folHlink"/>
                </a:solidFill>
                <a:latin typeface="Courier New" pitchFamily="49" charset="0"/>
                <a:sym typeface="Symbol" pitchFamily="18" charset="2"/>
              </a:rPr>
              <a:t>	</a:t>
            </a:r>
            <a:r>
              <a:rPr lang="en-GB" sz="2400" dirty="0">
                <a:sym typeface="Symbol" pitchFamily="18" charset="2"/>
              </a:rPr>
              <a:t>	</a:t>
            </a:r>
            <a:r>
              <a:rPr lang="en-GB" sz="2400" i="1" dirty="0">
                <a:sym typeface="Symbol" pitchFamily="18" charset="2"/>
              </a:rPr>
              <a:t>or</a:t>
            </a:r>
            <a:r>
              <a:rPr lang="en-GB" sz="2400" dirty="0">
                <a:sym typeface="Symbol" pitchFamily="18" charset="2"/>
              </a:rPr>
              <a:t/>
            </a:r>
            <a:br>
              <a:rPr lang="en-GB" sz="2400" dirty="0">
                <a:sym typeface="Symbol" pitchFamily="18" charset="2"/>
              </a:rPr>
            </a:br>
            <a:r>
              <a:rPr lang="en-GB" sz="2400" dirty="0">
                <a:sym typeface="Symbol" pitchFamily="18" charset="2"/>
              </a:rPr>
              <a:t>		</a:t>
            </a:r>
            <a:r>
              <a:rPr lang="en-GB" sz="2400" b="1" dirty="0">
                <a:solidFill>
                  <a:schemeClr val="folHlink"/>
                </a:solidFill>
                <a:latin typeface="Courier New" pitchFamily="49" charset="0"/>
                <a:sym typeface="Symbol" pitchFamily="18" charset="2"/>
              </a:rPr>
              <a:t>object['property']</a:t>
            </a:r>
          </a:p>
          <a:p>
            <a:pPr lvl="1">
              <a:lnSpc>
                <a:spcPct val="120000"/>
              </a:lnSpc>
            </a:pPr>
            <a:r>
              <a:rPr lang="en-GB" sz="2400" b="1" dirty="0">
                <a:solidFill>
                  <a:schemeClr val="folHlink"/>
                </a:solidFill>
                <a:latin typeface="Courier New" pitchFamily="49" charset="0"/>
                <a:sym typeface="Symbol" pitchFamily="18" charset="2"/>
              </a:rPr>
              <a:t>Object()</a:t>
            </a:r>
            <a:r>
              <a:rPr lang="en-GB" sz="2400" dirty="0">
                <a:sym typeface="Symbol" pitchFamily="18" charset="2"/>
              </a:rPr>
              <a:t> is the constructor function from which methods are inherited and/or assigned and in which </a:t>
            </a:r>
            <a:r>
              <a:rPr lang="en-GB" sz="2400" i="1" dirty="0">
                <a:sym typeface="Symbol" pitchFamily="18" charset="2"/>
              </a:rPr>
              <a:t>static</a:t>
            </a:r>
            <a:r>
              <a:rPr lang="en-GB" sz="2400" dirty="0">
                <a:sym typeface="Symbol" pitchFamily="18" charset="2"/>
              </a:rPr>
              <a:t> methods can be defined.</a:t>
            </a:r>
          </a:p>
          <a:p>
            <a:pPr>
              <a:lnSpc>
                <a:spcPct val="120000"/>
              </a:lnSpc>
            </a:pPr>
            <a:r>
              <a:rPr lang="en-GB" sz="2800" i="1" dirty="0" smtClean="0">
                <a:sym typeface="Symbol" pitchFamily="18" charset="2"/>
              </a:rPr>
              <a:t>More </a:t>
            </a:r>
            <a:r>
              <a:rPr lang="en-GB" sz="2800" i="1" dirty="0">
                <a:sym typeface="Symbol" pitchFamily="18" charset="2"/>
              </a:rPr>
              <a:t>about objects and functions next week!</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CD683B1E-219C-4FC2-A22A-B24CD84C5F27}" type="slidenum">
              <a:rPr lang="en-GB"/>
              <a:pPr/>
              <a:t>30</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7139">
                                            <p:bg/>
                                          </p:spTgt>
                                        </p:tgtEl>
                                        <p:attrNameLst>
                                          <p:attrName>style.visibility</p:attrName>
                                        </p:attrNameLst>
                                      </p:cBhvr>
                                      <p:to>
                                        <p:strVal val="visible"/>
                                      </p:to>
                                    </p:set>
                                    <p:animEffect transition="in" filter="wipe(left)">
                                      <p:cBhvr>
                                        <p:cTn id="7" dur="500"/>
                                        <p:tgtEl>
                                          <p:spTgt spid="987139">
                                            <p:bg/>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87139">
                                            <p:txEl>
                                              <p:pRg st="0" end="0"/>
                                            </p:txEl>
                                          </p:spTgt>
                                        </p:tgtEl>
                                        <p:attrNameLst>
                                          <p:attrName>style.visibility</p:attrName>
                                        </p:attrNameLst>
                                      </p:cBhvr>
                                      <p:to>
                                        <p:strVal val="visible"/>
                                      </p:to>
                                    </p:set>
                                    <p:animEffect transition="in" filter="wipe(left)">
                                      <p:cBhvr>
                                        <p:cTn id="11" dur="500"/>
                                        <p:tgtEl>
                                          <p:spTgt spid="98713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87139">
                                            <p:txEl>
                                              <p:pRg st="1" end="1"/>
                                            </p:txEl>
                                          </p:spTgt>
                                        </p:tgtEl>
                                        <p:attrNameLst>
                                          <p:attrName>style.visibility</p:attrName>
                                        </p:attrNameLst>
                                      </p:cBhvr>
                                      <p:to>
                                        <p:strVal val="visible"/>
                                      </p:to>
                                    </p:set>
                                    <p:animEffect transition="in" filter="wipe(left)">
                                      <p:cBhvr>
                                        <p:cTn id="16" dur="500"/>
                                        <p:tgtEl>
                                          <p:spTgt spid="98713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87139">
                                            <p:txEl>
                                              <p:pRg st="2" end="2"/>
                                            </p:txEl>
                                          </p:spTgt>
                                        </p:tgtEl>
                                        <p:attrNameLst>
                                          <p:attrName>style.visibility</p:attrName>
                                        </p:attrNameLst>
                                      </p:cBhvr>
                                      <p:to>
                                        <p:strVal val="visible"/>
                                      </p:to>
                                    </p:set>
                                    <p:animEffect transition="in" filter="wipe(left)">
                                      <p:cBhvr>
                                        <p:cTn id="21" dur="500"/>
                                        <p:tgtEl>
                                          <p:spTgt spid="987139">
                                            <p:txEl>
                                              <p:pRg st="2" end="2"/>
                                            </p:txEl>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987139">
                                            <p:txEl>
                                              <p:pRg st="3" end="3"/>
                                            </p:txEl>
                                          </p:spTgt>
                                        </p:tgtEl>
                                        <p:attrNameLst>
                                          <p:attrName>style.visibility</p:attrName>
                                        </p:attrNameLst>
                                      </p:cBhvr>
                                      <p:to>
                                        <p:strVal val="visible"/>
                                      </p:to>
                                    </p:set>
                                    <p:animEffect transition="in" filter="wipe(left)">
                                      <p:cBhvr>
                                        <p:cTn id="25" dur="500"/>
                                        <p:tgtEl>
                                          <p:spTgt spid="9871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7139"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1" name="Rectangle 3"/>
          <p:cNvSpPr>
            <a:spLocks noGrp="1" noChangeArrowheads="1"/>
          </p:cNvSpPr>
          <p:nvPr>
            <p:ph type="title"/>
          </p:nvPr>
        </p:nvSpPr>
        <p:spPr>
          <a:ln/>
        </p:spPr>
        <p:txBody>
          <a:bodyPr/>
          <a:lstStyle/>
          <a:p>
            <a:r>
              <a:rPr lang="en-GB" dirty="0" smtClean="0"/>
              <a:t>The </a:t>
            </a:r>
            <a:r>
              <a:rPr lang="en-GB" dirty="0"/>
              <a:t>Browser Object Model</a:t>
            </a:r>
          </a:p>
        </p:txBody>
      </p:sp>
      <p:sp>
        <p:nvSpPr>
          <p:cNvPr id="974852" name="Rectangle 4"/>
          <p:cNvSpPr>
            <a:spLocks noGrp="1" noChangeArrowheads="1"/>
          </p:cNvSpPr>
          <p:nvPr>
            <p:ph idx="1"/>
          </p:nvPr>
        </p:nvSpPr>
        <p:spPr>
          <a:xfrm>
            <a:off x="5181600" y="1600200"/>
            <a:ext cx="3276600" cy="4495800"/>
          </a:xfrm>
          <a:ln/>
        </p:spPr>
        <p:txBody>
          <a:bodyPr/>
          <a:lstStyle/>
          <a:p>
            <a:pPr marL="55563" indent="-55563" algn="ctr">
              <a:buFontTx/>
              <a:buNone/>
            </a:pPr>
            <a:r>
              <a:rPr lang="en-GB" sz="2000"/>
              <a:t>BOM</a:t>
            </a:r>
          </a:p>
        </p:txBody>
      </p:sp>
      <p:sp>
        <p:nvSpPr>
          <p:cNvPr id="29"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30" name="Slide Number Placeholder 5"/>
          <p:cNvSpPr>
            <a:spLocks noGrp="1"/>
          </p:cNvSpPr>
          <p:nvPr>
            <p:ph type="sldNum" sz="quarter" idx="12"/>
          </p:nvPr>
        </p:nvSpPr>
        <p:spPr/>
        <p:txBody>
          <a:bodyPr/>
          <a:lstStyle/>
          <a:p>
            <a:fld id="{9B10A927-2206-4D47-867D-09AAC53FC73B}" type="slidenum">
              <a:rPr lang="en-GB"/>
              <a:pPr/>
              <a:t>31</a:t>
            </a:fld>
            <a:endParaRPr lang="en-GB"/>
          </a:p>
        </p:txBody>
      </p:sp>
      <p:pic>
        <p:nvPicPr>
          <p:cNvPr id="974850" name="Picture 2"/>
          <p:cNvPicPr>
            <a:picLocks noChangeAspect="1" noChangeArrowheads="1"/>
          </p:cNvPicPr>
          <p:nvPr/>
        </p:nvPicPr>
        <p:blipFill>
          <a:blip r:embed="rId5" cstate="print"/>
          <a:srcRect/>
          <a:stretch>
            <a:fillRect/>
          </a:stretch>
        </p:blipFill>
        <p:spPr bwMode="auto">
          <a:xfrm>
            <a:off x="179388" y="1916113"/>
            <a:ext cx="4679950" cy="3856037"/>
          </a:xfrm>
          <a:prstGeom prst="rect">
            <a:avLst/>
          </a:prstGeom>
          <a:noFill/>
          <a:ln w="12700">
            <a:noFill/>
            <a:miter lim="800000"/>
            <a:headEnd/>
            <a:tailEnd/>
          </a:ln>
          <a:effectLst/>
        </p:spPr>
      </p:pic>
      <p:graphicFrame>
        <p:nvGraphicFramePr>
          <p:cNvPr id="974853" name="Object 5"/>
          <p:cNvGraphicFramePr>
            <a:graphicFrameLocks noChangeAspect="1"/>
          </p:cNvGraphicFramePr>
          <p:nvPr/>
        </p:nvGraphicFramePr>
        <p:xfrm>
          <a:off x="5854700" y="1981200"/>
          <a:ext cx="1930400" cy="4114800"/>
        </p:xfrm>
        <a:graphic>
          <a:graphicData uri="http://schemas.openxmlformats.org/presentationml/2006/ole">
            <p:oleObj spid="_x0000_s1468418" name="Photo Editor Photo" r:id="rId6" imgW="4334480" imgH="9240540" progId="">
              <p:embed/>
            </p:oleObj>
          </a:graphicData>
        </a:graphic>
      </p:graphicFrame>
      <p:sp>
        <p:nvSpPr>
          <p:cNvPr id="974854" name="Rectangle 6"/>
          <p:cNvSpPr>
            <a:spLocks noChangeArrowheads="1"/>
          </p:cNvSpPr>
          <p:nvPr/>
        </p:nvSpPr>
        <p:spPr bwMode="auto">
          <a:xfrm>
            <a:off x="6707188" y="2060575"/>
            <a:ext cx="325437" cy="936625"/>
          </a:xfrm>
          <a:prstGeom prst="rect">
            <a:avLst/>
          </a:prstGeom>
          <a:noFill/>
          <a:ln w="38100">
            <a:solidFill>
              <a:schemeClr val="folHlink"/>
            </a:solidFill>
            <a:miter lim="800000"/>
            <a:headEnd/>
            <a:tailEnd/>
          </a:ln>
          <a:effectLst/>
        </p:spPr>
        <p:txBody>
          <a:bodyPr wrap="none" anchor="ctr"/>
          <a:lstStyle/>
          <a:p>
            <a:endParaRPr lang="en-US" i="0"/>
          </a:p>
        </p:txBody>
      </p:sp>
      <p:sp>
        <p:nvSpPr>
          <p:cNvPr id="974855" name="Rectangle 7"/>
          <p:cNvSpPr>
            <a:spLocks noChangeArrowheads="1"/>
          </p:cNvSpPr>
          <p:nvPr/>
        </p:nvSpPr>
        <p:spPr bwMode="auto">
          <a:xfrm>
            <a:off x="179388" y="1916113"/>
            <a:ext cx="4679950" cy="3889375"/>
          </a:xfrm>
          <a:prstGeom prst="rect">
            <a:avLst/>
          </a:prstGeom>
          <a:noFill/>
          <a:ln w="38100">
            <a:solidFill>
              <a:schemeClr val="folHlink"/>
            </a:solidFill>
            <a:miter lim="800000"/>
            <a:headEnd/>
            <a:tailEnd/>
          </a:ln>
          <a:effectLst/>
        </p:spPr>
        <p:txBody>
          <a:bodyPr wrap="none" anchor="ctr"/>
          <a:lstStyle/>
          <a:p>
            <a:endParaRPr lang="en-GB"/>
          </a:p>
        </p:txBody>
      </p:sp>
      <p:cxnSp>
        <p:nvCxnSpPr>
          <p:cNvPr id="974856" name="AutoShape 8"/>
          <p:cNvCxnSpPr>
            <a:cxnSpLocks noChangeShapeType="1"/>
            <a:stCxn id="974854" idx="1"/>
            <a:endCxn id="974855" idx="3"/>
          </p:cNvCxnSpPr>
          <p:nvPr/>
        </p:nvCxnSpPr>
        <p:spPr bwMode="auto">
          <a:xfrm rot="10800000" flipV="1">
            <a:off x="4878388" y="2528888"/>
            <a:ext cx="1809750" cy="1331912"/>
          </a:xfrm>
          <a:prstGeom prst="bentConnector3">
            <a:avLst>
              <a:gd name="adj1" fmla="val 50000"/>
            </a:avLst>
          </a:prstGeom>
          <a:noFill/>
          <a:ln w="38100">
            <a:solidFill>
              <a:schemeClr val="folHlink"/>
            </a:solidFill>
            <a:miter lim="800000"/>
            <a:headEnd/>
            <a:tailEnd type="triangle" w="med" len="med"/>
          </a:ln>
          <a:effectLst/>
        </p:spPr>
      </p:cxnSp>
      <p:sp>
        <p:nvSpPr>
          <p:cNvPr id="974857" name="Rectangle 9"/>
          <p:cNvSpPr>
            <a:spLocks noChangeArrowheads="1"/>
          </p:cNvSpPr>
          <p:nvPr/>
        </p:nvSpPr>
        <p:spPr bwMode="auto">
          <a:xfrm>
            <a:off x="5961063" y="3257550"/>
            <a:ext cx="246062" cy="1017588"/>
          </a:xfrm>
          <a:prstGeom prst="rect">
            <a:avLst/>
          </a:prstGeom>
          <a:noFill/>
          <a:ln w="38100">
            <a:solidFill>
              <a:schemeClr val="bg2"/>
            </a:solidFill>
            <a:miter lim="800000"/>
            <a:headEnd/>
            <a:tailEnd/>
          </a:ln>
          <a:effectLst/>
        </p:spPr>
        <p:txBody>
          <a:bodyPr wrap="none" anchor="ctr"/>
          <a:lstStyle/>
          <a:p>
            <a:endParaRPr lang="en-US" i="0"/>
          </a:p>
        </p:txBody>
      </p:sp>
      <p:sp>
        <p:nvSpPr>
          <p:cNvPr id="974858" name="Rectangle 10"/>
          <p:cNvSpPr>
            <a:spLocks noChangeArrowheads="1"/>
          </p:cNvSpPr>
          <p:nvPr/>
        </p:nvSpPr>
        <p:spPr bwMode="auto">
          <a:xfrm>
            <a:off x="198438" y="2708275"/>
            <a:ext cx="4589462" cy="2971800"/>
          </a:xfrm>
          <a:prstGeom prst="rect">
            <a:avLst/>
          </a:prstGeom>
          <a:noFill/>
          <a:ln w="38100">
            <a:solidFill>
              <a:schemeClr val="bg2"/>
            </a:solidFill>
            <a:miter lim="800000"/>
            <a:headEnd/>
            <a:tailEnd/>
          </a:ln>
          <a:effectLst/>
        </p:spPr>
        <p:txBody>
          <a:bodyPr wrap="none" anchor="ctr"/>
          <a:lstStyle/>
          <a:p>
            <a:endParaRPr lang="en-GB"/>
          </a:p>
        </p:txBody>
      </p:sp>
      <p:cxnSp>
        <p:nvCxnSpPr>
          <p:cNvPr id="974859" name="AutoShape 11"/>
          <p:cNvCxnSpPr>
            <a:cxnSpLocks noChangeShapeType="1"/>
            <a:stCxn id="974857" idx="1"/>
            <a:endCxn id="974858" idx="3"/>
          </p:cNvCxnSpPr>
          <p:nvPr/>
        </p:nvCxnSpPr>
        <p:spPr bwMode="auto">
          <a:xfrm rot="10800000" flipV="1">
            <a:off x="4806950" y="3767138"/>
            <a:ext cx="1135063" cy="427037"/>
          </a:xfrm>
          <a:prstGeom prst="bentConnector3">
            <a:avLst>
              <a:gd name="adj1" fmla="val 50069"/>
            </a:avLst>
          </a:prstGeom>
          <a:noFill/>
          <a:ln w="38100">
            <a:solidFill>
              <a:schemeClr val="bg2"/>
            </a:solidFill>
            <a:miter lim="800000"/>
            <a:headEnd/>
            <a:tailEnd type="triangle" w="med" len="med"/>
          </a:ln>
          <a:effectLst/>
        </p:spPr>
      </p:cxnSp>
      <p:grpSp>
        <p:nvGrpSpPr>
          <p:cNvPr id="2" name="Group 12"/>
          <p:cNvGrpSpPr>
            <a:grpSpLocks/>
          </p:cNvGrpSpPr>
          <p:nvPr/>
        </p:nvGrpSpPr>
        <p:grpSpPr bwMode="auto">
          <a:xfrm>
            <a:off x="117475" y="2111375"/>
            <a:ext cx="7034213" cy="2178050"/>
            <a:chOff x="74" y="1330"/>
            <a:chExt cx="4431" cy="1372"/>
          </a:xfrm>
        </p:grpSpPr>
        <p:sp>
          <p:nvSpPr>
            <p:cNvPr id="974861" name="Rectangle 13"/>
            <p:cNvSpPr>
              <a:spLocks noChangeArrowheads="1"/>
            </p:cNvSpPr>
            <p:nvPr/>
          </p:nvSpPr>
          <p:spPr bwMode="auto">
            <a:xfrm>
              <a:off x="4350" y="2061"/>
              <a:ext cx="155" cy="641"/>
            </a:xfrm>
            <a:prstGeom prst="rect">
              <a:avLst/>
            </a:prstGeom>
            <a:noFill/>
            <a:ln w="38100">
              <a:solidFill>
                <a:srgbClr val="FF0000"/>
              </a:solidFill>
              <a:miter lim="800000"/>
              <a:headEnd/>
              <a:tailEnd/>
            </a:ln>
            <a:effectLst/>
          </p:spPr>
          <p:txBody>
            <a:bodyPr wrap="none" anchor="ctr"/>
            <a:lstStyle/>
            <a:p>
              <a:endParaRPr lang="en-US" i="0"/>
            </a:p>
          </p:txBody>
        </p:sp>
        <p:sp>
          <p:nvSpPr>
            <p:cNvPr id="974862" name="Rectangle 14"/>
            <p:cNvSpPr>
              <a:spLocks noChangeArrowheads="1"/>
            </p:cNvSpPr>
            <p:nvPr/>
          </p:nvSpPr>
          <p:spPr bwMode="auto">
            <a:xfrm>
              <a:off x="74" y="1330"/>
              <a:ext cx="408" cy="122"/>
            </a:xfrm>
            <a:prstGeom prst="rect">
              <a:avLst/>
            </a:prstGeom>
            <a:noFill/>
            <a:ln w="38100">
              <a:solidFill>
                <a:srgbClr val="FF0000"/>
              </a:solidFill>
              <a:miter lim="800000"/>
              <a:headEnd/>
              <a:tailEnd/>
            </a:ln>
            <a:effectLst/>
          </p:spPr>
          <p:txBody>
            <a:bodyPr wrap="none" anchor="ctr"/>
            <a:lstStyle/>
            <a:p>
              <a:endParaRPr lang="en-GB"/>
            </a:p>
          </p:txBody>
        </p:sp>
        <p:cxnSp>
          <p:nvCxnSpPr>
            <p:cNvPr id="974863" name="AutoShape 15"/>
            <p:cNvCxnSpPr>
              <a:cxnSpLocks noChangeShapeType="1"/>
              <a:stCxn id="974861" idx="1"/>
              <a:endCxn id="974862" idx="3"/>
            </p:cNvCxnSpPr>
            <p:nvPr/>
          </p:nvCxnSpPr>
          <p:spPr bwMode="auto">
            <a:xfrm rot="10800000">
              <a:off x="494" y="1391"/>
              <a:ext cx="3844" cy="991"/>
            </a:xfrm>
            <a:prstGeom prst="bentConnector3">
              <a:avLst>
                <a:gd name="adj1" fmla="val 50000"/>
              </a:avLst>
            </a:prstGeom>
            <a:noFill/>
            <a:ln w="38100">
              <a:solidFill>
                <a:srgbClr val="FF0000"/>
              </a:solidFill>
              <a:miter lim="800000"/>
              <a:headEnd/>
              <a:tailEnd type="triangle" w="med" len="med"/>
            </a:ln>
            <a:effectLst/>
          </p:spPr>
        </p:cxnSp>
        <p:sp>
          <p:nvSpPr>
            <p:cNvPr id="974864" name="Rectangle 16"/>
            <p:cNvSpPr>
              <a:spLocks noChangeArrowheads="1"/>
            </p:cNvSpPr>
            <p:nvPr/>
          </p:nvSpPr>
          <p:spPr bwMode="auto">
            <a:xfrm>
              <a:off x="1071" y="1417"/>
              <a:ext cx="1797" cy="64"/>
            </a:xfrm>
            <a:prstGeom prst="rect">
              <a:avLst/>
            </a:prstGeom>
            <a:noFill/>
            <a:ln w="12700">
              <a:solidFill>
                <a:srgbClr val="FF0000"/>
              </a:solidFill>
              <a:miter lim="800000"/>
              <a:headEnd/>
              <a:tailEnd/>
            </a:ln>
            <a:effectLst/>
          </p:spPr>
          <p:txBody>
            <a:bodyPr wrap="none" anchor="ctr"/>
            <a:lstStyle/>
            <a:p>
              <a:endParaRPr lang="en-GB"/>
            </a:p>
          </p:txBody>
        </p:sp>
      </p:grpSp>
      <p:grpSp>
        <p:nvGrpSpPr>
          <p:cNvPr id="3" name="Group 17"/>
          <p:cNvGrpSpPr>
            <a:grpSpLocks/>
          </p:cNvGrpSpPr>
          <p:nvPr/>
        </p:nvGrpSpPr>
        <p:grpSpPr bwMode="auto">
          <a:xfrm>
            <a:off x="1476375" y="3716338"/>
            <a:ext cx="5181600" cy="1657350"/>
            <a:chOff x="930" y="2341"/>
            <a:chExt cx="3264" cy="1044"/>
          </a:xfrm>
        </p:grpSpPr>
        <p:sp>
          <p:nvSpPr>
            <p:cNvPr id="974866" name="Rectangle 18"/>
            <p:cNvSpPr>
              <a:spLocks noChangeArrowheads="1"/>
            </p:cNvSpPr>
            <p:nvPr/>
          </p:nvSpPr>
          <p:spPr bwMode="auto">
            <a:xfrm>
              <a:off x="4047" y="2833"/>
              <a:ext cx="147" cy="476"/>
            </a:xfrm>
            <a:prstGeom prst="rect">
              <a:avLst/>
            </a:prstGeom>
            <a:noFill/>
            <a:ln w="38100">
              <a:solidFill>
                <a:srgbClr val="FF9900"/>
              </a:solidFill>
              <a:miter lim="800000"/>
              <a:headEnd/>
              <a:tailEnd/>
            </a:ln>
            <a:effectLst/>
          </p:spPr>
          <p:txBody>
            <a:bodyPr wrap="none" anchor="ctr"/>
            <a:lstStyle/>
            <a:p>
              <a:endParaRPr lang="en-US" i="0"/>
            </a:p>
          </p:txBody>
        </p:sp>
        <p:sp>
          <p:nvSpPr>
            <p:cNvPr id="974867" name="Rectangle 19"/>
            <p:cNvSpPr>
              <a:spLocks noChangeArrowheads="1"/>
            </p:cNvSpPr>
            <p:nvPr/>
          </p:nvSpPr>
          <p:spPr bwMode="auto">
            <a:xfrm>
              <a:off x="1701" y="2918"/>
              <a:ext cx="453" cy="467"/>
            </a:xfrm>
            <a:prstGeom prst="rect">
              <a:avLst/>
            </a:prstGeom>
            <a:noFill/>
            <a:ln w="38100">
              <a:solidFill>
                <a:srgbClr val="FF9900"/>
              </a:solidFill>
              <a:miter lim="800000"/>
              <a:headEnd/>
              <a:tailEnd/>
            </a:ln>
            <a:effectLst/>
          </p:spPr>
          <p:txBody>
            <a:bodyPr wrap="none" anchor="ctr"/>
            <a:lstStyle/>
            <a:p>
              <a:endParaRPr lang="en-GB"/>
            </a:p>
          </p:txBody>
        </p:sp>
        <p:cxnSp>
          <p:nvCxnSpPr>
            <p:cNvPr id="974868" name="AutoShape 20"/>
            <p:cNvCxnSpPr>
              <a:cxnSpLocks noChangeShapeType="1"/>
              <a:stCxn id="974866" idx="1"/>
              <a:endCxn id="974867" idx="3"/>
            </p:cNvCxnSpPr>
            <p:nvPr/>
          </p:nvCxnSpPr>
          <p:spPr bwMode="auto">
            <a:xfrm rot="10800000" flipV="1">
              <a:off x="2166" y="3071"/>
              <a:ext cx="1869" cy="81"/>
            </a:xfrm>
            <a:prstGeom prst="bentConnector3">
              <a:avLst>
                <a:gd name="adj1" fmla="val 50028"/>
              </a:avLst>
            </a:prstGeom>
            <a:noFill/>
            <a:ln w="38100">
              <a:solidFill>
                <a:srgbClr val="FF9900"/>
              </a:solidFill>
              <a:miter lim="800000"/>
              <a:headEnd/>
              <a:tailEnd type="triangle" w="med" len="med"/>
            </a:ln>
            <a:effectLst/>
          </p:spPr>
        </p:cxnSp>
        <p:sp>
          <p:nvSpPr>
            <p:cNvPr id="974869" name="Rectangle 21"/>
            <p:cNvSpPr>
              <a:spLocks noChangeArrowheads="1"/>
            </p:cNvSpPr>
            <p:nvPr/>
          </p:nvSpPr>
          <p:spPr bwMode="auto">
            <a:xfrm>
              <a:off x="930" y="2341"/>
              <a:ext cx="317" cy="91"/>
            </a:xfrm>
            <a:prstGeom prst="rect">
              <a:avLst/>
            </a:prstGeom>
            <a:noFill/>
            <a:ln w="12700">
              <a:solidFill>
                <a:srgbClr val="FF9900"/>
              </a:solidFill>
              <a:miter lim="800000"/>
              <a:headEnd/>
              <a:tailEnd/>
            </a:ln>
            <a:effectLst/>
          </p:spPr>
          <p:txBody>
            <a:bodyPr wrap="none" anchor="ctr"/>
            <a:lstStyle/>
            <a:p>
              <a:endParaRPr lang="en-GB"/>
            </a:p>
          </p:txBody>
        </p:sp>
        <p:sp>
          <p:nvSpPr>
            <p:cNvPr id="974870" name="Rectangle 22"/>
            <p:cNvSpPr>
              <a:spLocks noChangeArrowheads="1"/>
            </p:cNvSpPr>
            <p:nvPr/>
          </p:nvSpPr>
          <p:spPr bwMode="auto">
            <a:xfrm>
              <a:off x="1701" y="2341"/>
              <a:ext cx="317" cy="91"/>
            </a:xfrm>
            <a:prstGeom prst="rect">
              <a:avLst/>
            </a:prstGeom>
            <a:noFill/>
            <a:ln w="12700">
              <a:solidFill>
                <a:srgbClr val="FF9900"/>
              </a:solidFill>
              <a:miter lim="800000"/>
              <a:headEnd/>
              <a:tailEnd/>
            </a:ln>
            <a:effectLst/>
          </p:spPr>
          <p:txBody>
            <a:bodyPr wrap="none" anchor="ctr"/>
            <a:lstStyle/>
            <a:p>
              <a:endParaRPr lang="en-GB"/>
            </a:p>
          </p:txBody>
        </p:sp>
        <p:sp>
          <p:nvSpPr>
            <p:cNvPr id="974871" name="Rectangle 23"/>
            <p:cNvSpPr>
              <a:spLocks noChangeArrowheads="1"/>
            </p:cNvSpPr>
            <p:nvPr/>
          </p:nvSpPr>
          <p:spPr bwMode="auto">
            <a:xfrm>
              <a:off x="1202" y="2828"/>
              <a:ext cx="526" cy="58"/>
            </a:xfrm>
            <a:prstGeom prst="rect">
              <a:avLst/>
            </a:prstGeom>
            <a:noFill/>
            <a:ln w="12700">
              <a:solidFill>
                <a:srgbClr val="FF9900"/>
              </a:solidFill>
              <a:miter lim="800000"/>
              <a:headEnd/>
              <a:tailEnd/>
            </a:ln>
            <a:effectLst/>
          </p:spPr>
          <p:txBody>
            <a:bodyPr wrap="none" anchor="ctr"/>
            <a:lstStyle/>
            <a:p>
              <a:endParaRPr lang="en-GB"/>
            </a:p>
          </p:txBody>
        </p:sp>
      </p:grpSp>
      <p:grpSp>
        <p:nvGrpSpPr>
          <p:cNvPr id="4" name="Group 24"/>
          <p:cNvGrpSpPr>
            <a:grpSpLocks/>
          </p:cNvGrpSpPr>
          <p:nvPr/>
        </p:nvGrpSpPr>
        <p:grpSpPr bwMode="auto">
          <a:xfrm>
            <a:off x="2660650" y="2759075"/>
            <a:ext cx="4281488" cy="2493963"/>
            <a:chOff x="1676" y="1738"/>
            <a:chExt cx="2697" cy="1571"/>
          </a:xfrm>
        </p:grpSpPr>
        <p:sp>
          <p:nvSpPr>
            <p:cNvPr id="974873" name="Rectangle 25"/>
            <p:cNvSpPr>
              <a:spLocks noChangeArrowheads="1"/>
            </p:cNvSpPr>
            <p:nvPr/>
          </p:nvSpPr>
          <p:spPr bwMode="auto">
            <a:xfrm>
              <a:off x="4226" y="2833"/>
              <a:ext cx="147" cy="476"/>
            </a:xfrm>
            <a:prstGeom prst="rect">
              <a:avLst/>
            </a:prstGeom>
            <a:noFill/>
            <a:ln w="38100">
              <a:solidFill>
                <a:srgbClr val="CCFFCC"/>
              </a:solidFill>
              <a:miter lim="800000"/>
              <a:headEnd/>
              <a:tailEnd/>
            </a:ln>
            <a:effectLst/>
          </p:spPr>
          <p:txBody>
            <a:bodyPr wrap="none" anchor="ctr"/>
            <a:lstStyle/>
            <a:p>
              <a:endParaRPr lang="en-US" i="0"/>
            </a:p>
          </p:txBody>
        </p:sp>
        <p:sp>
          <p:nvSpPr>
            <p:cNvPr id="974874" name="Rectangle 26"/>
            <p:cNvSpPr>
              <a:spLocks noChangeArrowheads="1"/>
            </p:cNvSpPr>
            <p:nvPr/>
          </p:nvSpPr>
          <p:spPr bwMode="auto">
            <a:xfrm>
              <a:off x="1676" y="1738"/>
              <a:ext cx="453" cy="195"/>
            </a:xfrm>
            <a:prstGeom prst="rect">
              <a:avLst/>
            </a:prstGeom>
            <a:noFill/>
            <a:ln w="38100">
              <a:solidFill>
                <a:srgbClr val="CCFFCC"/>
              </a:solidFill>
              <a:miter lim="800000"/>
              <a:headEnd/>
              <a:tailEnd/>
            </a:ln>
            <a:effectLst/>
          </p:spPr>
          <p:txBody>
            <a:bodyPr wrap="none" anchor="ctr"/>
            <a:lstStyle/>
            <a:p>
              <a:endParaRPr lang="en-GB"/>
            </a:p>
          </p:txBody>
        </p:sp>
        <p:cxnSp>
          <p:nvCxnSpPr>
            <p:cNvPr id="974875" name="AutoShape 27"/>
            <p:cNvCxnSpPr>
              <a:cxnSpLocks noChangeShapeType="1"/>
              <a:stCxn id="974873" idx="1"/>
              <a:endCxn id="974874" idx="3"/>
            </p:cNvCxnSpPr>
            <p:nvPr/>
          </p:nvCxnSpPr>
          <p:spPr bwMode="auto">
            <a:xfrm rot="10800000">
              <a:off x="2141" y="1836"/>
              <a:ext cx="2073" cy="1235"/>
            </a:xfrm>
            <a:prstGeom prst="bentConnector3">
              <a:avLst>
                <a:gd name="adj1" fmla="val 50023"/>
              </a:avLst>
            </a:prstGeom>
            <a:noFill/>
            <a:ln w="38100">
              <a:solidFill>
                <a:srgbClr val="CCFFCC"/>
              </a:solidFill>
              <a:miter lim="800000"/>
              <a:headEnd/>
              <a:tailEnd type="triangle" w="med" len="med"/>
            </a:ln>
            <a:effectLst/>
          </p:spPr>
        </p:cxnSp>
      </p:grpSp>
    </p:spTree>
    <p:custDataLst>
      <p:tags r:id="rId2"/>
    </p:custData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928770" name="Rectangle 2"/>
          <p:cNvSpPr>
            <a:spLocks noGrp="1" noChangeArrowheads="1"/>
          </p:cNvSpPr>
          <p:nvPr>
            <p:ph type="title"/>
          </p:nvPr>
        </p:nvSpPr>
        <p:spPr>
          <a:ln/>
        </p:spPr>
        <p:txBody>
          <a:bodyPr/>
          <a:lstStyle/>
          <a:p>
            <a:r>
              <a:rPr lang="en-US"/>
              <a:t>The </a:t>
            </a:r>
            <a:r>
              <a:rPr lang="en-US" b="1">
                <a:solidFill>
                  <a:schemeClr val="folHlink"/>
                </a:solidFill>
                <a:latin typeface="Courier New" pitchFamily="49" charset="0"/>
              </a:rPr>
              <a:t>document</a:t>
            </a:r>
            <a:r>
              <a:rPr lang="en-US"/>
              <a:t> </a:t>
            </a:r>
            <a:r>
              <a:rPr lang="en-US" i="1"/>
              <a:t>object</a:t>
            </a:r>
            <a:r>
              <a:rPr lang="en-US"/>
              <a:t> and </a:t>
            </a:r>
            <a:r>
              <a:rPr lang="en-US" b="1">
                <a:solidFill>
                  <a:schemeClr val="folHlink"/>
                </a:solidFill>
                <a:latin typeface="Courier New" pitchFamily="49" charset="0"/>
              </a:rPr>
              <a:t>write()</a:t>
            </a:r>
            <a:r>
              <a:rPr lang="en-US"/>
              <a:t> </a:t>
            </a:r>
            <a:r>
              <a:rPr lang="en-US" i="1"/>
              <a:t>method</a:t>
            </a:r>
          </a:p>
        </p:txBody>
      </p:sp>
      <p:sp>
        <p:nvSpPr>
          <p:cNvPr id="928771" name="Rectangle 3"/>
          <p:cNvSpPr>
            <a:spLocks noGrp="1" noChangeArrowheads="1"/>
          </p:cNvSpPr>
          <p:nvPr>
            <p:ph idx="1"/>
          </p:nvPr>
        </p:nvSpPr>
        <p:spPr>
          <a:xfrm>
            <a:off x="381000" y="1752600"/>
            <a:ext cx="8229600" cy="4191000"/>
          </a:xfrm>
          <a:ln/>
        </p:spPr>
        <p:txBody>
          <a:bodyPr/>
          <a:lstStyle/>
          <a:p>
            <a:pPr>
              <a:lnSpc>
                <a:spcPct val="80000"/>
              </a:lnSpc>
            </a:pPr>
            <a:r>
              <a:rPr lang="en-US" sz="2400" b="1" dirty="0">
                <a:solidFill>
                  <a:schemeClr val="folHlink"/>
                </a:solidFill>
                <a:latin typeface="Courier New" pitchFamily="49" charset="0"/>
              </a:rPr>
              <a:t>document</a:t>
            </a:r>
            <a:r>
              <a:rPr lang="en-US" sz="2400" dirty="0"/>
              <a:t> object</a:t>
            </a:r>
          </a:p>
          <a:p>
            <a:pPr lvl="1">
              <a:lnSpc>
                <a:spcPct val="80000"/>
              </a:lnSpc>
            </a:pPr>
            <a:r>
              <a:rPr lang="en-US" sz="2100" dirty="0"/>
              <a:t>one of the most commonly used objects in JavaScript programming,</a:t>
            </a:r>
          </a:p>
          <a:p>
            <a:pPr lvl="1">
              <a:lnSpc>
                <a:spcPct val="80000"/>
              </a:lnSpc>
            </a:pPr>
            <a:r>
              <a:rPr lang="en-US" sz="2100" dirty="0"/>
              <a:t>represents content of a browser window or frame.</a:t>
            </a:r>
          </a:p>
          <a:p>
            <a:pPr>
              <a:lnSpc>
                <a:spcPct val="80000"/>
              </a:lnSpc>
            </a:pPr>
            <a:r>
              <a:rPr lang="en-US" sz="2400" dirty="0"/>
              <a:t>Provides a simple way to create new elements as a page</a:t>
            </a:r>
            <a:r>
              <a:rPr lang="en-US" sz="1600" dirty="0"/>
              <a:t> </a:t>
            </a:r>
            <a:r>
              <a:rPr lang="en-US" sz="2400" dirty="0"/>
              <a:t>loads:</a:t>
            </a:r>
          </a:p>
          <a:p>
            <a:pPr lvl="1">
              <a:lnSpc>
                <a:spcPct val="80000"/>
              </a:lnSpc>
            </a:pPr>
            <a:r>
              <a:rPr lang="en-US" sz="2100" dirty="0"/>
              <a:t>use the </a:t>
            </a:r>
            <a:r>
              <a:rPr lang="en-US" sz="2100" b="1" dirty="0">
                <a:solidFill>
                  <a:schemeClr val="folHlink"/>
                </a:solidFill>
                <a:latin typeface="Courier New" pitchFamily="49" charset="0"/>
              </a:rPr>
              <a:t>write()</a:t>
            </a:r>
            <a:r>
              <a:rPr lang="en-US" sz="2100" dirty="0"/>
              <a:t> method</a:t>
            </a:r>
            <a:r>
              <a:rPr lang="en-US" sz="2100" b="1" dirty="0"/>
              <a:t> </a:t>
            </a:r>
            <a:r>
              <a:rPr lang="en-US" sz="2100" dirty="0"/>
              <a:t>or the </a:t>
            </a:r>
            <a:r>
              <a:rPr lang="en-US" sz="2100" b="1" dirty="0" err="1">
                <a:solidFill>
                  <a:schemeClr val="folHlink"/>
                </a:solidFill>
                <a:latin typeface="Courier New" pitchFamily="49" charset="0"/>
              </a:rPr>
              <a:t>writeln</a:t>
            </a:r>
            <a:r>
              <a:rPr lang="en-US" sz="2100" b="1" dirty="0">
                <a:solidFill>
                  <a:schemeClr val="folHlink"/>
                </a:solidFill>
                <a:latin typeface="Courier New" pitchFamily="49" charset="0"/>
              </a:rPr>
              <a:t>()</a:t>
            </a:r>
            <a:r>
              <a:rPr lang="en-US" sz="2100" dirty="0"/>
              <a:t> method</a:t>
            </a:r>
            <a:r>
              <a:rPr lang="en-US" sz="2100" b="1" dirty="0"/>
              <a:t> </a:t>
            </a:r>
            <a:r>
              <a:rPr lang="en-US" sz="2100" dirty="0"/>
              <a:t>of the </a:t>
            </a:r>
            <a:r>
              <a:rPr lang="en-US" sz="2100" b="1" dirty="0">
                <a:solidFill>
                  <a:schemeClr val="folHlink"/>
                </a:solidFill>
                <a:latin typeface="Courier New" pitchFamily="49" charset="0"/>
              </a:rPr>
              <a:t>document</a:t>
            </a:r>
            <a:r>
              <a:rPr lang="en-US" sz="2100" dirty="0"/>
              <a:t> object</a:t>
            </a:r>
          </a:p>
          <a:p>
            <a:pPr lvl="2">
              <a:lnSpc>
                <a:spcPct val="80000"/>
              </a:lnSpc>
            </a:pPr>
            <a:r>
              <a:rPr lang="en-US" sz="1900" b="1" dirty="0" err="1">
                <a:solidFill>
                  <a:schemeClr val="folHlink"/>
                </a:solidFill>
                <a:latin typeface="Courier New" pitchFamily="49" charset="0"/>
              </a:rPr>
              <a:t>document.write</a:t>
            </a:r>
            <a:r>
              <a:rPr lang="en-US" sz="1900" b="1" dirty="0">
                <a:latin typeface="Courier New" pitchFamily="49" charset="0"/>
              </a:rPr>
              <a:t>(</a:t>
            </a:r>
            <a:r>
              <a:rPr lang="en-US" sz="1900" b="1" dirty="0">
                <a:solidFill>
                  <a:schemeClr val="accent2"/>
                </a:solidFill>
                <a:latin typeface="Courier New" pitchFamily="49" charset="0"/>
              </a:rPr>
              <a:t>'&lt;p&gt;Stuff and nonsense...&lt;/p&gt;'</a:t>
            </a:r>
            <a:r>
              <a:rPr lang="en-US" sz="1900" b="1" dirty="0">
                <a:latin typeface="Courier New" pitchFamily="49" charset="0"/>
              </a:rPr>
              <a:t>);</a:t>
            </a:r>
          </a:p>
          <a:p>
            <a:pPr>
              <a:lnSpc>
                <a:spcPct val="80000"/>
              </a:lnSpc>
            </a:pPr>
            <a:r>
              <a:rPr lang="en-US" sz="2400" dirty="0"/>
              <a:t>Stuff is added to the page </a:t>
            </a:r>
            <a:r>
              <a:rPr lang="en-US" sz="2400" u="sng" dirty="0"/>
              <a:t>while it is being rendered</a:t>
            </a:r>
            <a:r>
              <a:rPr lang="en-US" sz="2400" dirty="0"/>
              <a:t>.</a:t>
            </a:r>
          </a:p>
          <a:p>
            <a:pPr lvl="1">
              <a:lnSpc>
                <a:spcPct val="80000"/>
              </a:lnSpc>
            </a:pPr>
            <a:r>
              <a:rPr lang="en-US" sz="2000" dirty="0"/>
              <a:t>We’ll learn neater, more object-oriented ways to do this when we explore the DOM (document object model</a:t>
            </a:r>
            <a:r>
              <a:rPr lang="en-US" sz="2000" dirty="0" smtClean="0"/>
              <a:t>.)</a:t>
            </a:r>
          </a:p>
          <a:p>
            <a:pPr lvl="1">
              <a:lnSpc>
                <a:spcPct val="80000"/>
              </a:lnSpc>
            </a:pPr>
            <a:r>
              <a:rPr lang="en-US" sz="2000" dirty="0" smtClean="0"/>
              <a:t>This doesn’t work in “strict XHTML” mode (</a:t>
            </a:r>
            <a:r>
              <a:rPr lang="en-US" sz="2000" i="1" dirty="0" smtClean="0"/>
              <a:t>i.e.</a:t>
            </a:r>
            <a:r>
              <a:rPr lang="en-US" sz="2000" dirty="0" smtClean="0"/>
              <a:t> XML.)</a:t>
            </a:r>
            <a:endParaRPr lang="en-US" sz="2000" dirty="0"/>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2689824C-A3FB-4E4F-B4B1-6ABD21D8BBEE}" type="slidenum">
              <a:rPr lang="en-GB"/>
              <a:pPr/>
              <a:t>32</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8770">
                                            <p:txEl>
                                              <p:charRg st="4294967295" end="4294967295"/>
                                            </p:txEl>
                                          </p:spTgt>
                                        </p:tgtEl>
                                        <p:attrNameLst>
                                          <p:attrName>style.visibility</p:attrName>
                                        </p:attrNameLst>
                                      </p:cBhvr>
                                      <p:to>
                                        <p:strVal val="visible"/>
                                      </p:to>
                                    </p:set>
                                    <p:animEffect transition="in" filter="fade">
                                      <p:cBhvr>
                                        <p:cTn id="7" dur="2000"/>
                                        <p:tgtEl>
                                          <p:spTgt spid="928770">
                                            <p:txEl>
                                              <p:charRg st="4294967295" end="4294967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8771">
                                            <p:txEl>
                                              <p:pRg st="0" end="0"/>
                                            </p:txEl>
                                          </p:spTgt>
                                        </p:tgtEl>
                                        <p:attrNameLst>
                                          <p:attrName>style.visibility</p:attrName>
                                        </p:attrNameLst>
                                      </p:cBhvr>
                                      <p:to>
                                        <p:strVal val="visible"/>
                                      </p:to>
                                    </p:set>
                                    <p:animEffect transition="in" filter="wipe(left)">
                                      <p:cBhvr>
                                        <p:cTn id="12" dur="500"/>
                                        <p:tgtEl>
                                          <p:spTgt spid="928771">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28771">
                                            <p:txEl>
                                              <p:pRg st="1" end="1"/>
                                            </p:txEl>
                                          </p:spTgt>
                                        </p:tgtEl>
                                        <p:attrNameLst>
                                          <p:attrName>style.visibility</p:attrName>
                                        </p:attrNameLst>
                                      </p:cBhvr>
                                      <p:to>
                                        <p:strVal val="visible"/>
                                      </p:to>
                                    </p:set>
                                    <p:animEffect transition="in" filter="wipe(left)">
                                      <p:cBhvr>
                                        <p:cTn id="15" dur="500"/>
                                        <p:tgtEl>
                                          <p:spTgt spid="928771">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28771">
                                            <p:txEl>
                                              <p:pRg st="2" end="2"/>
                                            </p:txEl>
                                          </p:spTgt>
                                        </p:tgtEl>
                                        <p:attrNameLst>
                                          <p:attrName>style.visibility</p:attrName>
                                        </p:attrNameLst>
                                      </p:cBhvr>
                                      <p:to>
                                        <p:strVal val="visible"/>
                                      </p:to>
                                    </p:set>
                                    <p:animEffect transition="in" filter="wipe(left)">
                                      <p:cBhvr>
                                        <p:cTn id="18" dur="500"/>
                                        <p:tgtEl>
                                          <p:spTgt spid="928771">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928771">
                                            <p:txEl>
                                              <p:pRg st="3" end="3"/>
                                            </p:txEl>
                                          </p:spTgt>
                                        </p:tgtEl>
                                        <p:attrNameLst>
                                          <p:attrName>style.visibility</p:attrName>
                                        </p:attrNameLst>
                                      </p:cBhvr>
                                      <p:to>
                                        <p:strVal val="visible"/>
                                      </p:to>
                                    </p:set>
                                    <p:animEffect transition="in" filter="wipe(left)">
                                      <p:cBhvr>
                                        <p:cTn id="23" dur="500"/>
                                        <p:tgtEl>
                                          <p:spTgt spid="928771">
                                            <p:txEl>
                                              <p:pRg st="3" end="3"/>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928771">
                                            <p:txEl>
                                              <p:pRg st="4" end="4"/>
                                            </p:txEl>
                                          </p:spTgt>
                                        </p:tgtEl>
                                        <p:attrNameLst>
                                          <p:attrName>style.visibility</p:attrName>
                                        </p:attrNameLst>
                                      </p:cBhvr>
                                      <p:to>
                                        <p:strVal val="visible"/>
                                      </p:to>
                                    </p:set>
                                    <p:animEffect transition="in" filter="wipe(left)">
                                      <p:cBhvr>
                                        <p:cTn id="26" dur="500"/>
                                        <p:tgtEl>
                                          <p:spTgt spid="928771">
                                            <p:txEl>
                                              <p:pRg st="4" end="4"/>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928771">
                                            <p:txEl>
                                              <p:pRg st="5" end="5"/>
                                            </p:txEl>
                                          </p:spTgt>
                                        </p:tgtEl>
                                        <p:attrNameLst>
                                          <p:attrName>style.visibility</p:attrName>
                                        </p:attrNameLst>
                                      </p:cBhvr>
                                      <p:to>
                                        <p:strVal val="visible"/>
                                      </p:to>
                                    </p:set>
                                    <p:animEffect transition="in" filter="wipe(left)">
                                      <p:cBhvr>
                                        <p:cTn id="29" dur="500"/>
                                        <p:tgtEl>
                                          <p:spTgt spid="928771">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928771">
                                            <p:txEl>
                                              <p:pRg st="6" end="6"/>
                                            </p:txEl>
                                          </p:spTgt>
                                        </p:tgtEl>
                                        <p:attrNameLst>
                                          <p:attrName>style.visibility</p:attrName>
                                        </p:attrNameLst>
                                      </p:cBhvr>
                                      <p:to>
                                        <p:strVal val="visible"/>
                                      </p:to>
                                    </p:set>
                                    <p:animEffect transition="in" filter="wipe(left)">
                                      <p:cBhvr>
                                        <p:cTn id="34" dur="500"/>
                                        <p:tgtEl>
                                          <p:spTgt spid="928771">
                                            <p:txEl>
                                              <p:pRg st="6" end="6"/>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928771">
                                            <p:txEl>
                                              <p:pRg st="7" end="7"/>
                                            </p:txEl>
                                          </p:spTgt>
                                        </p:tgtEl>
                                        <p:attrNameLst>
                                          <p:attrName>style.visibility</p:attrName>
                                        </p:attrNameLst>
                                      </p:cBhvr>
                                      <p:to>
                                        <p:strVal val="visible"/>
                                      </p:to>
                                    </p:set>
                                    <p:animEffect transition="in" filter="wipe(left)">
                                      <p:cBhvr>
                                        <p:cTn id="37" dur="500"/>
                                        <p:tgtEl>
                                          <p:spTgt spid="928771">
                                            <p:txEl>
                                              <p:pRg st="7" end="7"/>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928771">
                                            <p:txEl>
                                              <p:pRg st="8" end="8"/>
                                            </p:txEl>
                                          </p:spTgt>
                                        </p:tgtEl>
                                        <p:attrNameLst>
                                          <p:attrName>style.visibility</p:attrName>
                                        </p:attrNameLst>
                                      </p:cBhvr>
                                      <p:to>
                                        <p:strVal val="visible"/>
                                      </p:to>
                                    </p:set>
                                    <p:animEffect transition="in" filter="wipe(left)">
                                      <p:cBhvr>
                                        <p:cTn id="40" dur="500"/>
                                        <p:tgtEl>
                                          <p:spTgt spid="9287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8770" grpId="0"/>
      <p:bldP spid="928771"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0818" name="Rectangle 2"/>
          <p:cNvSpPr>
            <a:spLocks noGrp="1" noChangeArrowheads="1"/>
          </p:cNvSpPr>
          <p:nvPr>
            <p:ph type="title"/>
          </p:nvPr>
        </p:nvSpPr>
        <p:spPr>
          <a:ln/>
        </p:spPr>
        <p:txBody>
          <a:bodyPr/>
          <a:lstStyle/>
          <a:p>
            <a:r>
              <a:rPr lang="en-US"/>
              <a:t>Using the </a:t>
            </a:r>
            <a:r>
              <a:rPr lang="en-US" b="1">
                <a:solidFill>
                  <a:schemeClr val="folHlink"/>
                </a:solidFill>
                <a:latin typeface="Courier New" pitchFamily="49" charset="0"/>
              </a:rPr>
              <a:t>write()</a:t>
            </a:r>
            <a:r>
              <a:rPr lang="en-US"/>
              <a:t> method</a:t>
            </a:r>
          </a:p>
        </p:txBody>
      </p:sp>
      <p:sp>
        <p:nvSpPr>
          <p:cNvPr id="930819" name="Rectangle 3"/>
          <p:cNvSpPr>
            <a:spLocks noGrp="1" noChangeArrowheads="1"/>
          </p:cNvSpPr>
          <p:nvPr>
            <p:ph idx="1"/>
          </p:nvPr>
        </p:nvSpPr>
        <p:spPr>
          <a:xfrm>
            <a:off x="685800" y="1751013"/>
            <a:ext cx="7772400" cy="4164012"/>
          </a:xfrm>
          <a:ln/>
        </p:spPr>
        <p:txBody>
          <a:bodyPr/>
          <a:lstStyle/>
          <a:p>
            <a:pPr>
              <a:spcBef>
                <a:spcPct val="60000"/>
              </a:spcBef>
            </a:pPr>
            <a:r>
              <a:rPr lang="en-US" sz="2800" dirty="0"/>
              <a:t>the </a:t>
            </a:r>
            <a:r>
              <a:rPr lang="en-US" sz="2800" b="1" dirty="0">
                <a:solidFill>
                  <a:schemeClr val="folHlink"/>
                </a:solidFill>
                <a:latin typeface="Courier New" pitchFamily="49" charset="0"/>
              </a:rPr>
              <a:t>write(</a:t>
            </a:r>
            <a:r>
              <a:rPr lang="en-US" sz="2800" b="1" i="1" dirty="0">
                <a:solidFill>
                  <a:srgbClr val="FF9900"/>
                </a:solidFill>
                <a:latin typeface="Courier New" pitchFamily="49" charset="0"/>
              </a:rPr>
              <a:t>argument</a:t>
            </a:r>
            <a:r>
              <a:rPr lang="en-US" sz="2800" b="1" dirty="0">
                <a:solidFill>
                  <a:schemeClr val="folHlink"/>
                </a:solidFill>
                <a:latin typeface="Courier New" pitchFamily="49" charset="0"/>
              </a:rPr>
              <a:t>)</a:t>
            </a:r>
            <a:r>
              <a:rPr lang="en-US" sz="2800" dirty="0"/>
              <a:t> method</a:t>
            </a:r>
            <a:endParaRPr lang="en-US" dirty="0"/>
          </a:p>
          <a:p>
            <a:pPr lvl="1">
              <a:spcBef>
                <a:spcPct val="60000"/>
              </a:spcBef>
            </a:pPr>
            <a:r>
              <a:rPr lang="en-US" sz="2500" dirty="0"/>
              <a:t>Requires a text string </a:t>
            </a:r>
            <a:r>
              <a:rPr lang="en-US" sz="2500" dirty="0" smtClean="0"/>
              <a:t>(or something that can be converted to one) as </a:t>
            </a:r>
            <a:r>
              <a:rPr lang="en-US" sz="2500" dirty="0"/>
              <a:t>its </a:t>
            </a:r>
            <a:r>
              <a:rPr lang="en-US" sz="2500" i="1" dirty="0" smtClean="0">
                <a:solidFill>
                  <a:srgbClr val="FF9900"/>
                </a:solidFill>
              </a:rPr>
              <a:t>argument(s)</a:t>
            </a:r>
            <a:endParaRPr lang="en-US" sz="2500" i="1" dirty="0">
              <a:solidFill>
                <a:srgbClr val="FF9900"/>
              </a:solidFill>
            </a:endParaRPr>
          </a:p>
          <a:p>
            <a:pPr lvl="1">
              <a:spcBef>
                <a:spcPct val="60000"/>
              </a:spcBef>
            </a:pPr>
            <a:r>
              <a:rPr lang="en-US" sz="2500" dirty="0"/>
              <a:t>Performs essentially the same function that is performed when a text is manually added to the body of a standard Web page document</a:t>
            </a:r>
          </a:p>
          <a:p>
            <a:pPr lvl="1">
              <a:spcBef>
                <a:spcPct val="60000"/>
              </a:spcBef>
            </a:pPr>
            <a:r>
              <a:rPr lang="en-US" sz="2500" dirty="0" smtClean="0"/>
              <a:t>Remember that JavaScript </a:t>
            </a:r>
            <a:r>
              <a:rPr lang="en-US" sz="2500" dirty="0"/>
              <a:t>treats "…" and '...' strings the same.</a:t>
            </a:r>
          </a:p>
        </p:txBody>
      </p:sp>
      <p:sp>
        <p:nvSpPr>
          <p:cNvPr id="6"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7" name="Slide Number Placeholder 5"/>
          <p:cNvSpPr>
            <a:spLocks noGrp="1"/>
          </p:cNvSpPr>
          <p:nvPr>
            <p:ph type="sldNum" sz="quarter" idx="12"/>
          </p:nvPr>
        </p:nvSpPr>
        <p:spPr/>
        <p:txBody>
          <a:bodyPr/>
          <a:lstStyle/>
          <a:p>
            <a:fld id="{254934A3-4471-4847-BCA3-BEA1B077FDCF}" type="slidenum">
              <a:rPr lang="en-GB"/>
              <a:pPr/>
              <a:t>33</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30818">
                                            <p:txEl>
                                              <p:charRg st="4294967295" end="4294967295"/>
                                            </p:txEl>
                                          </p:spTgt>
                                        </p:tgtEl>
                                        <p:attrNameLst>
                                          <p:attrName>style.visibility</p:attrName>
                                        </p:attrNameLst>
                                      </p:cBhvr>
                                      <p:to>
                                        <p:strVal val="visible"/>
                                      </p:to>
                                    </p:set>
                                    <p:animEffect transition="in" filter="fade">
                                      <p:cBhvr>
                                        <p:cTn id="7" dur="2000"/>
                                        <p:tgtEl>
                                          <p:spTgt spid="930818">
                                            <p:txEl>
                                              <p:charRg st="4294967295" end="4294967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30819">
                                            <p:txEl>
                                              <p:pRg st="0" end="0"/>
                                            </p:txEl>
                                          </p:spTgt>
                                        </p:tgtEl>
                                        <p:attrNameLst>
                                          <p:attrName>style.visibility</p:attrName>
                                        </p:attrNameLst>
                                      </p:cBhvr>
                                      <p:to>
                                        <p:strVal val="visible"/>
                                      </p:to>
                                    </p:set>
                                    <p:animEffect transition="in" filter="wipe(left)">
                                      <p:cBhvr>
                                        <p:cTn id="12" dur="500"/>
                                        <p:tgtEl>
                                          <p:spTgt spid="930819">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30819">
                                            <p:txEl>
                                              <p:pRg st="1" end="1"/>
                                            </p:txEl>
                                          </p:spTgt>
                                        </p:tgtEl>
                                        <p:attrNameLst>
                                          <p:attrName>style.visibility</p:attrName>
                                        </p:attrNameLst>
                                      </p:cBhvr>
                                      <p:to>
                                        <p:strVal val="visible"/>
                                      </p:to>
                                    </p:set>
                                    <p:animEffect transition="in" filter="wipe(left)">
                                      <p:cBhvr>
                                        <p:cTn id="15" dur="500"/>
                                        <p:tgtEl>
                                          <p:spTgt spid="930819">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30819">
                                            <p:txEl>
                                              <p:pRg st="2" end="2"/>
                                            </p:txEl>
                                          </p:spTgt>
                                        </p:tgtEl>
                                        <p:attrNameLst>
                                          <p:attrName>style.visibility</p:attrName>
                                        </p:attrNameLst>
                                      </p:cBhvr>
                                      <p:to>
                                        <p:strVal val="visible"/>
                                      </p:to>
                                    </p:set>
                                    <p:animEffect transition="in" filter="wipe(left)">
                                      <p:cBhvr>
                                        <p:cTn id="18" dur="500"/>
                                        <p:tgtEl>
                                          <p:spTgt spid="930819">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930819">
                                            <p:txEl>
                                              <p:pRg st="3" end="3"/>
                                            </p:txEl>
                                          </p:spTgt>
                                        </p:tgtEl>
                                        <p:attrNameLst>
                                          <p:attrName>style.visibility</p:attrName>
                                        </p:attrNameLst>
                                      </p:cBhvr>
                                      <p:to>
                                        <p:strVal val="visible"/>
                                      </p:to>
                                    </p:set>
                                    <p:animEffect transition="in" filter="wipe(left)">
                                      <p:cBhvr>
                                        <p:cTn id="21" dur="500"/>
                                        <p:tgtEl>
                                          <p:spTgt spid="930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0818" grpId="0"/>
      <p:bldP spid="930819"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2866" name="Rectangle 2"/>
          <p:cNvSpPr>
            <a:spLocks noGrp="1" noChangeArrowheads="1"/>
          </p:cNvSpPr>
          <p:nvPr>
            <p:ph type="title"/>
          </p:nvPr>
        </p:nvSpPr>
        <p:spPr>
          <a:xfrm>
            <a:off x="152400" y="228600"/>
            <a:ext cx="8839200" cy="838200"/>
          </a:xfrm>
          <a:ln/>
        </p:spPr>
        <p:txBody>
          <a:bodyPr/>
          <a:lstStyle/>
          <a:p>
            <a:r>
              <a:rPr lang="en-GB"/>
              <a:t>Example </a:t>
            </a:r>
            <a:r>
              <a:rPr lang="en-GB" sz="2800"/>
              <a:t>(</a:t>
            </a:r>
            <a:r>
              <a:rPr lang="en-GB" sz="2800">
                <a:hlinkClick r:id="rId4"/>
              </a:rPr>
              <a:t>url</a:t>
            </a:r>
            <a:r>
              <a:rPr lang="en-GB" sz="2800"/>
              <a:t>)</a:t>
            </a:r>
            <a:endParaRPr lang="en-GB"/>
          </a:p>
        </p:txBody>
      </p:sp>
      <p:sp>
        <p:nvSpPr>
          <p:cNvPr id="932867" name="Rectangle 3"/>
          <p:cNvSpPr>
            <a:spLocks noGrp="1" noChangeArrowheads="1"/>
          </p:cNvSpPr>
          <p:nvPr>
            <p:ph idx="1"/>
          </p:nvPr>
        </p:nvSpPr>
        <p:spPr>
          <a:xfrm>
            <a:off x="152400" y="1143000"/>
            <a:ext cx="8839200" cy="4953000"/>
          </a:xfrm>
          <a:ln/>
        </p:spPr>
        <p:txBody>
          <a:bodyPr/>
          <a:lstStyle/>
          <a:p>
            <a:pPr marL="0" indent="0">
              <a:buFontTx/>
              <a:buNone/>
              <a:tabLst>
                <a:tab pos="377825" algn="l"/>
              </a:tabLst>
            </a:pPr>
            <a:r>
              <a:rPr lang="en-GB" sz="2000" b="1" dirty="0">
                <a:latin typeface="Courier New" pitchFamily="49" charset="0"/>
              </a:rPr>
              <a:t>&lt;!</a:t>
            </a:r>
            <a:r>
              <a:rPr lang="en-GB" sz="2000" b="1" dirty="0" err="1">
                <a:latin typeface="Courier New" pitchFamily="49" charset="0"/>
              </a:rPr>
              <a:t>DOCTYPE</a:t>
            </a:r>
            <a:r>
              <a:rPr lang="en-GB" sz="2000" b="1" dirty="0">
                <a:latin typeface="Courier New" pitchFamily="49" charset="0"/>
              </a:rPr>
              <a:t> html </a:t>
            </a:r>
            <a:r>
              <a:rPr lang="en-GB" sz="1600" b="1" dirty="0">
                <a:latin typeface="Courier New" pitchFamily="49" charset="0"/>
              </a:rPr>
              <a:t>PUBLIC "-//W3C//</a:t>
            </a:r>
            <a:r>
              <a:rPr lang="en-GB" sz="1600" b="1" dirty="0" err="1">
                <a:latin typeface="Courier New" pitchFamily="49" charset="0"/>
              </a:rPr>
              <a:t>DTD</a:t>
            </a:r>
            <a:r>
              <a:rPr lang="en-GB" sz="1600" b="1" dirty="0">
                <a:latin typeface="Courier New" pitchFamily="49" charset="0"/>
              </a:rPr>
              <a:t> </a:t>
            </a:r>
            <a:r>
              <a:rPr lang="en-GB" sz="1600" b="1" dirty="0" err="1">
                <a:latin typeface="Courier New" pitchFamily="49" charset="0"/>
              </a:rPr>
              <a:t>XHTML</a:t>
            </a:r>
            <a:r>
              <a:rPr lang="en-GB" sz="1600" b="1" dirty="0">
                <a:latin typeface="Courier New" pitchFamily="49" charset="0"/>
              </a:rPr>
              <a:t> 1.0 Transitional//EN" … &gt;</a:t>
            </a:r>
          </a:p>
          <a:p>
            <a:pPr marL="0" indent="0">
              <a:buFontTx/>
              <a:buNone/>
              <a:tabLst>
                <a:tab pos="377825" algn="l"/>
              </a:tabLst>
            </a:pPr>
            <a:r>
              <a:rPr lang="en-GB" sz="2000" b="1" dirty="0">
                <a:latin typeface="Courier New" pitchFamily="49" charset="0"/>
              </a:rPr>
              <a:t>&lt;html&gt;</a:t>
            </a:r>
          </a:p>
          <a:p>
            <a:pPr marL="0" indent="0">
              <a:buFontTx/>
              <a:buNone/>
              <a:tabLst>
                <a:tab pos="377825" algn="l"/>
              </a:tabLst>
            </a:pPr>
            <a:r>
              <a:rPr lang="en-GB" sz="2000" b="1" dirty="0">
                <a:latin typeface="Courier New" pitchFamily="49" charset="0"/>
              </a:rPr>
              <a:t>	&lt;head&gt;</a:t>
            </a:r>
          </a:p>
          <a:p>
            <a:pPr marL="0" indent="0">
              <a:buFontTx/>
              <a:buNone/>
              <a:tabLst>
                <a:tab pos="377825" algn="l"/>
              </a:tabLst>
            </a:pPr>
            <a:r>
              <a:rPr lang="en-GB" sz="2000" b="1" dirty="0">
                <a:latin typeface="Courier New" pitchFamily="49" charset="0"/>
              </a:rPr>
              <a:t>		&lt;title&gt;Example&lt;/title&gt;</a:t>
            </a:r>
          </a:p>
          <a:p>
            <a:pPr marL="0" indent="0">
              <a:buFontTx/>
              <a:buNone/>
              <a:tabLst>
                <a:tab pos="377825" algn="l"/>
              </a:tabLst>
            </a:pPr>
            <a:r>
              <a:rPr lang="en-GB" sz="2000" b="1" dirty="0">
                <a:latin typeface="Courier New" pitchFamily="49" charset="0"/>
              </a:rPr>
              <a:t>	&lt;/head&gt;</a:t>
            </a:r>
          </a:p>
          <a:p>
            <a:pPr marL="0" indent="0">
              <a:buFontTx/>
              <a:buNone/>
              <a:tabLst>
                <a:tab pos="377825" algn="l"/>
              </a:tabLst>
            </a:pPr>
            <a:r>
              <a:rPr lang="en-GB" sz="2000" b="1" dirty="0">
                <a:latin typeface="Courier New" pitchFamily="49" charset="0"/>
              </a:rPr>
              <a:t>	&lt;body&gt;</a:t>
            </a:r>
          </a:p>
          <a:p>
            <a:pPr marL="0" indent="0">
              <a:buFontTx/>
              <a:buNone/>
              <a:tabLst>
                <a:tab pos="377825" algn="l"/>
              </a:tabLst>
            </a:pPr>
            <a:r>
              <a:rPr lang="en-GB" sz="2000" b="1" dirty="0">
                <a:latin typeface="Courier New" pitchFamily="49" charset="0"/>
              </a:rPr>
              <a:t>	&lt;script type="text/</a:t>
            </a:r>
            <a:r>
              <a:rPr lang="en-GB" sz="2000" b="1" dirty="0" err="1">
                <a:latin typeface="Courier New" pitchFamily="49" charset="0"/>
              </a:rPr>
              <a:t>javascript</a:t>
            </a:r>
            <a:r>
              <a:rPr lang="en-GB" sz="2000" b="1" dirty="0">
                <a:latin typeface="Courier New" pitchFamily="49" charset="0"/>
              </a:rPr>
              <a:t>"&gt;</a:t>
            </a:r>
          </a:p>
          <a:p>
            <a:pPr marL="0" indent="0">
              <a:buFontTx/>
              <a:buNone/>
              <a:tabLst>
                <a:tab pos="377825" algn="l"/>
              </a:tabLst>
            </a:pPr>
            <a:r>
              <a:rPr lang="en-GB" sz="2000" b="1" dirty="0">
                <a:latin typeface="Courier New" pitchFamily="49" charset="0"/>
              </a:rPr>
              <a:t>		</a:t>
            </a:r>
            <a:r>
              <a:rPr lang="en-GB" sz="2000" b="1" dirty="0" err="1">
                <a:latin typeface="Courier New" pitchFamily="49" charset="0"/>
              </a:rPr>
              <a:t>document.write</a:t>
            </a:r>
            <a:r>
              <a:rPr lang="en-GB" sz="2000" b="1" dirty="0">
                <a:latin typeface="Courier New" pitchFamily="49" charset="0"/>
              </a:rPr>
              <a:t>('&lt;</a:t>
            </a:r>
            <a:r>
              <a:rPr lang="en-GB" sz="2000" b="1" dirty="0">
                <a:solidFill>
                  <a:srgbClr val="CC00CC"/>
                </a:solidFill>
                <a:latin typeface="Courier New" pitchFamily="49" charset="0"/>
              </a:rPr>
              <a:t>h1</a:t>
            </a:r>
            <a:r>
              <a:rPr lang="en-GB" sz="2000" b="1" dirty="0">
                <a:latin typeface="Courier New" pitchFamily="49" charset="0"/>
              </a:rPr>
              <a:t>&gt;Hello World!&lt;/</a:t>
            </a:r>
            <a:r>
              <a:rPr lang="en-GB" sz="2000" b="1" dirty="0">
                <a:solidFill>
                  <a:srgbClr val="CC00CC"/>
                </a:solidFill>
                <a:latin typeface="Courier New" pitchFamily="49" charset="0"/>
              </a:rPr>
              <a:t>h1</a:t>
            </a:r>
            <a:r>
              <a:rPr lang="en-GB" sz="2000" b="1" dirty="0">
                <a:latin typeface="Courier New" pitchFamily="49" charset="0"/>
              </a:rPr>
              <a:t>&gt;');</a:t>
            </a:r>
          </a:p>
          <a:p>
            <a:pPr marL="0" indent="0">
              <a:buFontTx/>
              <a:buNone/>
              <a:tabLst>
                <a:tab pos="377825" algn="l"/>
              </a:tabLst>
            </a:pPr>
            <a:r>
              <a:rPr lang="en-GB" sz="2000" b="1" dirty="0">
                <a:latin typeface="Courier New" pitchFamily="49" charset="0"/>
              </a:rPr>
              <a:t>		</a:t>
            </a:r>
            <a:r>
              <a:rPr lang="en-GB" sz="2000" b="1" dirty="0" err="1">
                <a:latin typeface="Courier New" pitchFamily="49" charset="0"/>
              </a:rPr>
              <a:t>document.writeln</a:t>
            </a:r>
            <a:r>
              <a:rPr lang="en-GB" sz="2000" b="1" dirty="0" smtClean="0">
                <a:latin typeface="Courier New" pitchFamily="49" charset="0"/>
              </a:rPr>
              <a:t>("&lt;</a:t>
            </a:r>
            <a:r>
              <a:rPr lang="en-GB" sz="2000" b="1" dirty="0">
                <a:solidFill>
                  <a:srgbClr val="CC00CC"/>
                </a:solidFill>
                <a:latin typeface="Courier New" pitchFamily="49" charset="0"/>
              </a:rPr>
              <a:t>p</a:t>
            </a:r>
            <a:r>
              <a:rPr lang="en-GB" sz="2000" b="1" dirty="0">
                <a:latin typeface="Courier New" pitchFamily="49" charset="0"/>
              </a:rPr>
              <a:t>&gt;This is all made up!&lt;/</a:t>
            </a:r>
            <a:r>
              <a:rPr lang="en-GB" sz="2000" b="1" dirty="0">
                <a:solidFill>
                  <a:srgbClr val="CC00CC"/>
                </a:solidFill>
                <a:latin typeface="Courier New" pitchFamily="49" charset="0"/>
              </a:rPr>
              <a:t>p</a:t>
            </a:r>
            <a:r>
              <a:rPr lang="en-GB" sz="2000" b="1" dirty="0" smtClean="0">
                <a:latin typeface="Courier New" pitchFamily="49" charset="0"/>
              </a:rPr>
              <a:t>&gt;");</a:t>
            </a:r>
            <a:r>
              <a:rPr lang="en-GB" sz="2000" b="1" dirty="0">
                <a:latin typeface="Courier New" pitchFamily="49" charset="0"/>
              </a:rPr>
              <a:t/>
            </a:r>
            <a:br>
              <a:rPr lang="en-GB" sz="2000" b="1" dirty="0">
                <a:latin typeface="Courier New" pitchFamily="49" charset="0"/>
              </a:rPr>
            </a:br>
            <a:r>
              <a:rPr lang="en-GB" sz="2000" b="1" dirty="0">
                <a:latin typeface="Courier New" pitchFamily="49" charset="0"/>
              </a:rPr>
              <a:t>	&lt;/script&gt;</a:t>
            </a:r>
          </a:p>
          <a:p>
            <a:pPr marL="0" indent="0">
              <a:buFontTx/>
              <a:buNone/>
              <a:tabLst>
                <a:tab pos="377825" algn="l"/>
              </a:tabLst>
            </a:pPr>
            <a:r>
              <a:rPr lang="en-GB" sz="2000" b="1" dirty="0">
                <a:latin typeface="Courier New" pitchFamily="49" charset="0"/>
              </a:rPr>
              <a:t>	&lt;/body&gt;</a:t>
            </a:r>
          </a:p>
          <a:p>
            <a:pPr marL="0" indent="0">
              <a:buFontTx/>
              <a:buNone/>
              <a:tabLst>
                <a:tab pos="377825" algn="l"/>
              </a:tabLst>
            </a:pPr>
            <a:r>
              <a:rPr lang="en-GB" sz="2000" b="1" dirty="0">
                <a:latin typeface="Courier New" pitchFamily="49" charset="0"/>
              </a:rPr>
              <a:t>&lt;/html&gt;</a:t>
            </a:r>
          </a:p>
        </p:txBody>
      </p:sp>
      <p:sp>
        <p:nvSpPr>
          <p:cNvPr id="10"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11" name="Slide Number Placeholder 5"/>
          <p:cNvSpPr>
            <a:spLocks noGrp="1"/>
          </p:cNvSpPr>
          <p:nvPr>
            <p:ph type="sldNum" sz="quarter" idx="12"/>
          </p:nvPr>
        </p:nvSpPr>
        <p:spPr/>
        <p:txBody>
          <a:bodyPr/>
          <a:lstStyle/>
          <a:p>
            <a:fld id="{D3945588-A585-401E-AB96-76B7AC65ECFC}" type="slidenum">
              <a:rPr lang="en-GB"/>
              <a:pPr/>
              <a:t>34</a:t>
            </a:fld>
            <a:endParaRPr lang="en-GB"/>
          </a:p>
        </p:txBody>
      </p:sp>
      <p:sp>
        <p:nvSpPr>
          <p:cNvPr id="932868" name="Rectangle 4"/>
          <p:cNvSpPr>
            <a:spLocks noChangeArrowheads="1"/>
          </p:cNvSpPr>
          <p:nvPr/>
        </p:nvSpPr>
        <p:spPr bwMode="auto">
          <a:xfrm>
            <a:off x="1143000" y="3733800"/>
            <a:ext cx="2133600" cy="304800"/>
          </a:xfrm>
          <a:prstGeom prst="rect">
            <a:avLst/>
          </a:prstGeom>
          <a:noFill/>
          <a:ln w="38100">
            <a:solidFill>
              <a:srgbClr val="FF9900"/>
            </a:solidFill>
            <a:prstDash val="dash"/>
            <a:miter lim="800000"/>
            <a:headEnd/>
            <a:tailEnd/>
          </a:ln>
          <a:effectLst/>
        </p:spPr>
        <p:txBody>
          <a:bodyPr wrap="none" anchor="ctr"/>
          <a:lstStyle/>
          <a:p>
            <a:endParaRPr lang="en-GB"/>
          </a:p>
        </p:txBody>
      </p:sp>
      <p:sp>
        <p:nvSpPr>
          <p:cNvPr id="932869" name="Rectangle 5"/>
          <p:cNvSpPr>
            <a:spLocks noChangeArrowheads="1"/>
          </p:cNvSpPr>
          <p:nvPr/>
        </p:nvSpPr>
        <p:spPr bwMode="auto">
          <a:xfrm>
            <a:off x="1143000" y="4114800"/>
            <a:ext cx="2514600" cy="304800"/>
          </a:xfrm>
          <a:prstGeom prst="rect">
            <a:avLst/>
          </a:prstGeom>
          <a:noFill/>
          <a:ln w="38100">
            <a:solidFill>
              <a:schemeClr val="folHlink"/>
            </a:solidFill>
            <a:prstDash val="dash"/>
            <a:miter lim="800000"/>
            <a:headEnd/>
            <a:tailEnd/>
          </a:ln>
          <a:effectLst/>
        </p:spPr>
        <p:txBody>
          <a:bodyPr wrap="none" anchor="ctr"/>
          <a:lstStyle/>
          <a:p>
            <a:endParaRPr lang="en-US" i="0"/>
          </a:p>
        </p:txBody>
      </p:sp>
      <p:sp>
        <p:nvSpPr>
          <p:cNvPr id="932870" name="Rectangle 6"/>
          <p:cNvSpPr>
            <a:spLocks noChangeArrowheads="1"/>
          </p:cNvSpPr>
          <p:nvPr/>
        </p:nvSpPr>
        <p:spPr bwMode="auto">
          <a:xfrm>
            <a:off x="2362200" y="4568825"/>
            <a:ext cx="4800600" cy="1225550"/>
          </a:xfrm>
          <a:prstGeom prst="rect">
            <a:avLst/>
          </a:prstGeom>
          <a:noFill/>
          <a:ln w="38100">
            <a:solidFill>
              <a:srgbClr val="FF9900"/>
            </a:solidFill>
            <a:miter lim="800000"/>
            <a:headEnd/>
            <a:tailEnd/>
          </a:ln>
          <a:effectLst/>
        </p:spPr>
        <p:txBody>
          <a:bodyPr anchor="ctr">
            <a:spAutoFit/>
          </a:bodyPr>
          <a:lstStyle/>
          <a:p>
            <a:pPr algn="l"/>
            <a:r>
              <a:rPr lang="en-GB" i="0"/>
              <a:t>These write into the document object model (tree) as if the </a:t>
            </a:r>
            <a:r>
              <a:rPr lang="en-GB" i="0">
                <a:solidFill>
                  <a:srgbClr val="CC00CC"/>
                </a:solidFill>
              </a:rPr>
              <a:t>tags</a:t>
            </a:r>
            <a:r>
              <a:rPr lang="en-GB" i="0"/>
              <a:t> were part of the HTML source here…</a:t>
            </a:r>
          </a:p>
        </p:txBody>
      </p:sp>
      <p:sp>
        <p:nvSpPr>
          <p:cNvPr id="932871" name="Line 7"/>
          <p:cNvSpPr>
            <a:spLocks noChangeShapeType="1"/>
          </p:cNvSpPr>
          <p:nvPr/>
        </p:nvSpPr>
        <p:spPr bwMode="auto">
          <a:xfrm>
            <a:off x="685800" y="4724400"/>
            <a:ext cx="1143000" cy="0"/>
          </a:xfrm>
          <a:prstGeom prst="line">
            <a:avLst/>
          </a:prstGeom>
          <a:noFill/>
          <a:ln w="38100">
            <a:solidFill>
              <a:srgbClr val="FF9900"/>
            </a:solidFill>
            <a:round/>
            <a:headEnd/>
            <a:tailEnd/>
          </a:ln>
          <a:effectLst/>
        </p:spPr>
        <p:txBody>
          <a:bodyPr wrap="none" anchor="ctr"/>
          <a:lstStyle/>
          <a:p>
            <a:endParaRPr lang="en-GB"/>
          </a:p>
        </p:txBody>
      </p:sp>
      <p:cxnSp>
        <p:nvCxnSpPr>
          <p:cNvPr id="932872" name="AutoShape 8"/>
          <p:cNvCxnSpPr>
            <a:cxnSpLocks noChangeShapeType="1"/>
            <a:stCxn id="932870" idx="1"/>
            <a:endCxn id="932871" idx="1"/>
          </p:cNvCxnSpPr>
          <p:nvPr/>
        </p:nvCxnSpPr>
        <p:spPr bwMode="auto">
          <a:xfrm rot="10800000">
            <a:off x="1828800" y="4743450"/>
            <a:ext cx="514350" cy="438150"/>
          </a:xfrm>
          <a:prstGeom prst="bentConnector2">
            <a:avLst/>
          </a:prstGeom>
          <a:noFill/>
          <a:ln w="38100">
            <a:solidFill>
              <a:srgbClr val="FF9900"/>
            </a:solidFill>
            <a:miter lim="800000"/>
            <a:headEnd/>
            <a:tailEnd type="triangle" w="med" len="med"/>
          </a:ln>
          <a:effectLst/>
        </p:spPr>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328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10" fill="hold" grpId="0" nodeType="clickEffect">
                                  <p:stCondLst>
                                    <p:cond delay="0"/>
                                  </p:stCondLst>
                                  <p:childTnLst>
                                    <p:set>
                                      <p:cBhvr>
                                        <p:cTn id="10" dur="1" fill="hold">
                                          <p:stCondLst>
                                            <p:cond delay="0"/>
                                          </p:stCondLst>
                                        </p:cTn>
                                        <p:tgtEl>
                                          <p:spTgt spid="932868"/>
                                        </p:tgtEl>
                                        <p:attrNameLst>
                                          <p:attrName>style.visibility</p:attrName>
                                        </p:attrNameLst>
                                      </p:cBhvr>
                                      <p:to>
                                        <p:strVal val="visible"/>
                                      </p:to>
                                    </p:set>
                                    <p:anim calcmode="lin" valueType="num">
                                      <p:cBhvr>
                                        <p:cTn id="11" dur="500" fill="hold"/>
                                        <p:tgtEl>
                                          <p:spTgt spid="932868"/>
                                        </p:tgtEl>
                                        <p:attrNameLst>
                                          <p:attrName>ppt_w</p:attrName>
                                        </p:attrNameLst>
                                      </p:cBhvr>
                                      <p:tavLst>
                                        <p:tav tm="0">
                                          <p:val>
                                            <p:fltVal val="0"/>
                                          </p:val>
                                        </p:tav>
                                        <p:tav tm="100000">
                                          <p:val>
                                            <p:strVal val="#ppt_w"/>
                                          </p:val>
                                        </p:tav>
                                      </p:tavLst>
                                    </p:anim>
                                    <p:anim calcmode="lin" valueType="num">
                                      <p:cBhvr>
                                        <p:cTn id="12" dur="500" fill="hold"/>
                                        <p:tgtEl>
                                          <p:spTgt spid="932868"/>
                                        </p:tgtEl>
                                        <p:attrNameLst>
                                          <p:attrName>ppt_h</p:attrName>
                                        </p:attrNameLst>
                                      </p:cBhvr>
                                      <p:tavLst>
                                        <p:tav tm="0">
                                          <p:val>
                                            <p:strVal val="#ppt_h"/>
                                          </p:val>
                                        </p:tav>
                                        <p:tav tm="100000">
                                          <p:val>
                                            <p:strVal val="#ppt_h"/>
                                          </p:val>
                                        </p:tav>
                                      </p:tavLst>
                                    </p:anim>
                                  </p:childTnLst>
                                </p:cTn>
                              </p:par>
                            </p:childTnLst>
                          </p:cTn>
                        </p:par>
                        <p:par>
                          <p:cTn id="13" fill="hold">
                            <p:stCondLst>
                              <p:cond delay="500"/>
                            </p:stCondLst>
                            <p:childTnLst>
                              <p:par>
                                <p:cTn id="14" presetID="17" presetClass="entr" presetSubtype="10" fill="hold" grpId="0" nodeType="afterEffect">
                                  <p:stCondLst>
                                    <p:cond delay="0"/>
                                  </p:stCondLst>
                                  <p:childTnLst>
                                    <p:set>
                                      <p:cBhvr>
                                        <p:cTn id="15" dur="1" fill="hold">
                                          <p:stCondLst>
                                            <p:cond delay="0"/>
                                          </p:stCondLst>
                                        </p:cTn>
                                        <p:tgtEl>
                                          <p:spTgt spid="932869"/>
                                        </p:tgtEl>
                                        <p:attrNameLst>
                                          <p:attrName>style.visibility</p:attrName>
                                        </p:attrNameLst>
                                      </p:cBhvr>
                                      <p:to>
                                        <p:strVal val="visible"/>
                                      </p:to>
                                    </p:set>
                                    <p:anim calcmode="lin" valueType="num">
                                      <p:cBhvr>
                                        <p:cTn id="16" dur="500" fill="hold"/>
                                        <p:tgtEl>
                                          <p:spTgt spid="932869"/>
                                        </p:tgtEl>
                                        <p:attrNameLst>
                                          <p:attrName>ppt_w</p:attrName>
                                        </p:attrNameLst>
                                      </p:cBhvr>
                                      <p:tavLst>
                                        <p:tav tm="0">
                                          <p:val>
                                            <p:fltVal val="0"/>
                                          </p:val>
                                        </p:tav>
                                        <p:tav tm="100000">
                                          <p:val>
                                            <p:strVal val="#ppt_w"/>
                                          </p:val>
                                        </p:tav>
                                      </p:tavLst>
                                    </p:anim>
                                    <p:anim calcmode="lin" valueType="num">
                                      <p:cBhvr>
                                        <p:cTn id="17" dur="500" fill="hold"/>
                                        <p:tgtEl>
                                          <p:spTgt spid="932869"/>
                                        </p:tgtEl>
                                        <p:attrNameLst>
                                          <p:attrName>ppt_h</p:attrName>
                                        </p:attrNameLst>
                                      </p:cBhvr>
                                      <p:tavLst>
                                        <p:tav tm="0">
                                          <p:val>
                                            <p:strVal val="#ppt_h"/>
                                          </p:val>
                                        </p:tav>
                                        <p:tav tm="100000">
                                          <p:val>
                                            <p:strVal val="#ppt_h"/>
                                          </p:val>
                                        </p:tav>
                                      </p:tavLst>
                                    </p:anim>
                                  </p:childTnLst>
                                </p:cTn>
                              </p:par>
                            </p:childTnLst>
                          </p:cTn>
                        </p:par>
                        <p:par>
                          <p:cTn id="18" fill="hold">
                            <p:stCondLst>
                              <p:cond delay="1000"/>
                            </p:stCondLst>
                            <p:childTnLst>
                              <p:par>
                                <p:cTn id="19" presetID="22" presetClass="entr" presetSubtype="2" fill="hold" nodeType="afterEffect">
                                  <p:stCondLst>
                                    <p:cond delay="0"/>
                                  </p:stCondLst>
                                  <p:childTnLst>
                                    <p:set>
                                      <p:cBhvr>
                                        <p:cTn id="20" dur="1" fill="hold">
                                          <p:stCondLst>
                                            <p:cond delay="0"/>
                                          </p:stCondLst>
                                        </p:cTn>
                                        <p:tgtEl>
                                          <p:spTgt spid="932872"/>
                                        </p:tgtEl>
                                        <p:attrNameLst>
                                          <p:attrName>style.visibility</p:attrName>
                                        </p:attrNameLst>
                                      </p:cBhvr>
                                      <p:to>
                                        <p:strVal val="visible"/>
                                      </p:to>
                                    </p:set>
                                    <p:animEffect transition="in" filter="wipe(right)">
                                      <p:cBhvr>
                                        <p:cTn id="21" dur="500"/>
                                        <p:tgtEl>
                                          <p:spTgt spid="932872"/>
                                        </p:tgtEl>
                                      </p:cBhvr>
                                    </p:animEffect>
                                  </p:childTnLst>
                                </p:cTn>
                              </p:par>
                            </p:childTnLst>
                          </p:cTn>
                        </p:par>
                        <p:par>
                          <p:cTn id="22" fill="hold">
                            <p:stCondLst>
                              <p:cond delay="1500"/>
                            </p:stCondLst>
                            <p:childTnLst>
                              <p:par>
                                <p:cTn id="23" presetID="22" presetClass="entr" presetSubtype="2" fill="hold" grpId="0" nodeType="afterEffect">
                                  <p:stCondLst>
                                    <p:cond delay="0"/>
                                  </p:stCondLst>
                                  <p:childTnLst>
                                    <p:set>
                                      <p:cBhvr>
                                        <p:cTn id="24" dur="1" fill="hold">
                                          <p:stCondLst>
                                            <p:cond delay="0"/>
                                          </p:stCondLst>
                                        </p:cTn>
                                        <p:tgtEl>
                                          <p:spTgt spid="932871"/>
                                        </p:tgtEl>
                                        <p:attrNameLst>
                                          <p:attrName>style.visibility</p:attrName>
                                        </p:attrNameLst>
                                      </p:cBhvr>
                                      <p:to>
                                        <p:strVal val="visible"/>
                                      </p:to>
                                    </p:set>
                                    <p:animEffect transition="in" filter="wipe(right)">
                                      <p:cBhvr>
                                        <p:cTn id="25" dur="500"/>
                                        <p:tgtEl>
                                          <p:spTgt spid="9328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868" grpId="0" animBg="1"/>
      <p:bldP spid="932869" grpId="0" animBg="1" autoUpdateAnimBg="0"/>
      <p:bldP spid="932870" grpId="0" animBg="1" autoUpdateAnimBg="0"/>
      <p:bldP spid="932871"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4914" name="Rectangle 2"/>
          <p:cNvSpPr>
            <a:spLocks noGrp="1" noChangeArrowheads="1"/>
          </p:cNvSpPr>
          <p:nvPr>
            <p:ph type="title"/>
          </p:nvPr>
        </p:nvSpPr>
        <p:spPr>
          <a:xfrm>
            <a:off x="685800" y="228600"/>
            <a:ext cx="7772400" cy="762000"/>
          </a:xfrm>
          <a:ln/>
        </p:spPr>
        <p:txBody>
          <a:bodyPr/>
          <a:lstStyle/>
          <a:p>
            <a:r>
              <a:rPr lang="en-GB"/>
              <a:t>Before </a:t>
            </a:r>
            <a:r>
              <a:rPr lang="en-GB" b="1">
                <a:latin typeface="Courier New" pitchFamily="49" charset="0"/>
              </a:rPr>
              <a:t>&lt;script&gt;</a:t>
            </a:r>
            <a:r>
              <a:rPr lang="en-GB"/>
              <a:t> executes</a:t>
            </a:r>
          </a:p>
        </p:txBody>
      </p:sp>
      <p:sp>
        <p:nvSpPr>
          <p:cNvPr id="934915" name="Rectangle 3"/>
          <p:cNvSpPr>
            <a:spLocks noGrp="1" noChangeArrowheads="1"/>
          </p:cNvSpPr>
          <p:nvPr>
            <p:ph idx="1"/>
          </p:nvPr>
        </p:nvSpPr>
        <p:spPr>
          <a:xfrm>
            <a:off x="152400" y="1219200"/>
            <a:ext cx="3048000" cy="533400"/>
          </a:xfrm>
          <a:solidFill>
            <a:schemeClr val="tx1"/>
          </a:solidFill>
          <a:ln>
            <a:noFill/>
          </a:ln>
        </p:spPr>
        <p:txBody>
          <a:bodyPr/>
          <a:lstStyle/>
          <a:p>
            <a:pPr>
              <a:lnSpc>
                <a:spcPct val="140000"/>
              </a:lnSpc>
              <a:buFontTx/>
              <a:buNone/>
            </a:pPr>
            <a:r>
              <a:rPr lang="en-GB" sz="1800">
                <a:solidFill>
                  <a:schemeClr val="bg1"/>
                </a:solidFill>
                <a:latin typeface="Courier New" pitchFamily="49" charset="0"/>
              </a:rPr>
              <a:t>&lt;html&gt;</a:t>
            </a:r>
          </a:p>
        </p:txBody>
      </p:sp>
      <p:sp>
        <p:nvSpPr>
          <p:cNvPr id="30"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31" name="Slide Number Placeholder 5"/>
          <p:cNvSpPr>
            <a:spLocks noGrp="1"/>
          </p:cNvSpPr>
          <p:nvPr>
            <p:ph type="sldNum" sz="quarter" idx="12"/>
          </p:nvPr>
        </p:nvSpPr>
        <p:spPr/>
        <p:txBody>
          <a:bodyPr/>
          <a:lstStyle/>
          <a:p>
            <a:fld id="{2F9005E2-A018-4BFD-A154-6DC2759055A1}" type="slidenum">
              <a:rPr lang="en-GB"/>
              <a:pPr/>
              <a:t>35</a:t>
            </a:fld>
            <a:endParaRPr lang="en-GB"/>
          </a:p>
        </p:txBody>
      </p:sp>
      <p:sp>
        <p:nvSpPr>
          <p:cNvPr id="934916" name="AutoShape 4"/>
          <p:cNvSpPr>
            <a:spLocks noChangeArrowheads="1"/>
          </p:cNvSpPr>
          <p:nvPr/>
        </p:nvSpPr>
        <p:spPr bwMode="auto">
          <a:xfrm>
            <a:off x="4775200" y="1268413"/>
            <a:ext cx="2362200" cy="457200"/>
          </a:xfrm>
          <a:prstGeom prst="flowChartProcess">
            <a:avLst/>
          </a:prstGeom>
          <a:solidFill>
            <a:schemeClr val="tx1"/>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documentElement</a:t>
            </a:r>
            <a:endParaRPr lang="en-GB" i="0">
              <a:solidFill>
                <a:schemeClr val="bg1"/>
              </a:solidFill>
            </a:endParaRPr>
          </a:p>
        </p:txBody>
      </p:sp>
      <p:sp>
        <p:nvSpPr>
          <p:cNvPr id="934917" name="AutoShape 5"/>
          <p:cNvSpPr>
            <a:spLocks noChangeArrowheads="1"/>
          </p:cNvSpPr>
          <p:nvPr/>
        </p:nvSpPr>
        <p:spPr bwMode="auto">
          <a:xfrm>
            <a:off x="5308600" y="1981200"/>
            <a:ext cx="1295400" cy="457200"/>
          </a:xfrm>
          <a:prstGeom prst="flowChartProcess">
            <a:avLst/>
          </a:prstGeom>
          <a:solidFill>
            <a:schemeClr val="tx1"/>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&lt;html&gt;</a:t>
            </a:r>
            <a:endParaRPr lang="en-GB" i="0">
              <a:solidFill>
                <a:schemeClr val="bg1"/>
              </a:solidFill>
            </a:endParaRPr>
          </a:p>
        </p:txBody>
      </p:sp>
      <p:sp>
        <p:nvSpPr>
          <p:cNvPr id="934918" name="AutoShape 6"/>
          <p:cNvSpPr>
            <a:spLocks noChangeArrowheads="1"/>
          </p:cNvSpPr>
          <p:nvPr/>
        </p:nvSpPr>
        <p:spPr bwMode="auto">
          <a:xfrm>
            <a:off x="3276600" y="2667000"/>
            <a:ext cx="1295400" cy="457200"/>
          </a:xfrm>
          <a:prstGeom prst="flowChartProcess">
            <a:avLst/>
          </a:prstGeom>
          <a:solidFill>
            <a:srgbClr val="DDEEFF"/>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&lt;head&gt;</a:t>
            </a:r>
            <a:endParaRPr lang="en-GB" i="0">
              <a:solidFill>
                <a:schemeClr val="bg1"/>
              </a:solidFill>
            </a:endParaRPr>
          </a:p>
        </p:txBody>
      </p:sp>
      <p:sp>
        <p:nvSpPr>
          <p:cNvPr id="934919" name="AutoShape 7"/>
          <p:cNvSpPr>
            <a:spLocks noChangeArrowheads="1"/>
          </p:cNvSpPr>
          <p:nvPr/>
        </p:nvSpPr>
        <p:spPr bwMode="auto">
          <a:xfrm>
            <a:off x="6869113" y="2667000"/>
            <a:ext cx="1295400" cy="457200"/>
          </a:xfrm>
          <a:prstGeom prst="flowChartProcess">
            <a:avLst/>
          </a:prstGeom>
          <a:solidFill>
            <a:srgbClr val="CCFFCC"/>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&lt;body&gt;</a:t>
            </a:r>
            <a:endParaRPr lang="en-GB" i="0">
              <a:solidFill>
                <a:schemeClr val="bg1"/>
              </a:solidFill>
            </a:endParaRPr>
          </a:p>
        </p:txBody>
      </p:sp>
      <p:sp>
        <p:nvSpPr>
          <p:cNvPr id="934920" name="AutoShape 8"/>
          <p:cNvSpPr>
            <a:spLocks noChangeArrowheads="1"/>
          </p:cNvSpPr>
          <p:nvPr/>
        </p:nvSpPr>
        <p:spPr bwMode="auto">
          <a:xfrm>
            <a:off x="3276600" y="3352800"/>
            <a:ext cx="1295400" cy="457200"/>
          </a:xfrm>
          <a:prstGeom prst="flowChartProcess">
            <a:avLst/>
          </a:prstGeom>
          <a:solidFill>
            <a:srgbClr val="DDEEFF"/>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&lt;title&gt;</a:t>
            </a:r>
            <a:endParaRPr lang="en-GB" i="0">
              <a:solidFill>
                <a:schemeClr val="bg1"/>
              </a:solidFill>
            </a:endParaRPr>
          </a:p>
        </p:txBody>
      </p:sp>
      <p:sp>
        <p:nvSpPr>
          <p:cNvPr id="934921" name="AutoShape 9"/>
          <p:cNvSpPr>
            <a:spLocks noChangeArrowheads="1"/>
          </p:cNvSpPr>
          <p:nvPr/>
        </p:nvSpPr>
        <p:spPr bwMode="auto">
          <a:xfrm>
            <a:off x="3276600" y="4038600"/>
            <a:ext cx="1295400" cy="457200"/>
          </a:xfrm>
          <a:prstGeom prst="flowChartProcess">
            <a:avLst/>
          </a:prstGeom>
          <a:solidFill>
            <a:srgbClr val="DDEEFF"/>
          </a:solidFill>
          <a:ln w="9525">
            <a:solidFill>
              <a:schemeClr val="tx1"/>
            </a:solidFill>
            <a:prstDash val="dash"/>
            <a:miter lim="800000"/>
            <a:headEnd/>
            <a:tailEnd/>
          </a:ln>
          <a:effectLst/>
        </p:spPr>
        <p:txBody>
          <a:bodyPr wrap="none" anchor="ctr"/>
          <a:lstStyle/>
          <a:p>
            <a:r>
              <a:rPr lang="en-GB" sz="2000" i="0">
                <a:solidFill>
                  <a:schemeClr val="bg1"/>
                </a:solidFill>
                <a:latin typeface="Georgia" pitchFamily="18" charset="0"/>
              </a:rPr>
              <a:t>'Example'</a:t>
            </a:r>
            <a:endParaRPr lang="en-GB" i="0">
              <a:solidFill>
                <a:schemeClr val="bg1"/>
              </a:solidFill>
            </a:endParaRPr>
          </a:p>
        </p:txBody>
      </p:sp>
      <p:sp>
        <p:nvSpPr>
          <p:cNvPr id="934922" name="Line 10"/>
          <p:cNvSpPr>
            <a:spLocks noChangeShapeType="1"/>
          </p:cNvSpPr>
          <p:nvPr/>
        </p:nvSpPr>
        <p:spPr bwMode="auto">
          <a:xfrm>
            <a:off x="4318000" y="2590800"/>
            <a:ext cx="3200400" cy="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4923" name="Line 11"/>
          <p:cNvSpPr>
            <a:spLocks noChangeShapeType="1"/>
          </p:cNvSpPr>
          <p:nvPr/>
        </p:nvSpPr>
        <p:spPr bwMode="auto">
          <a:xfrm>
            <a:off x="5946775" y="2427288"/>
            <a:ext cx="0" cy="1524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4924" name="Line 12"/>
          <p:cNvSpPr>
            <a:spLocks noChangeShapeType="1"/>
          </p:cNvSpPr>
          <p:nvPr/>
        </p:nvSpPr>
        <p:spPr bwMode="auto">
          <a:xfrm>
            <a:off x="7518400" y="2590800"/>
            <a:ext cx="0" cy="762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4925" name="Line 13"/>
          <p:cNvSpPr>
            <a:spLocks noChangeShapeType="1"/>
          </p:cNvSpPr>
          <p:nvPr/>
        </p:nvSpPr>
        <p:spPr bwMode="auto">
          <a:xfrm>
            <a:off x="3886200" y="2590800"/>
            <a:ext cx="0" cy="762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4926" name="Line 14"/>
          <p:cNvSpPr>
            <a:spLocks noChangeShapeType="1"/>
          </p:cNvSpPr>
          <p:nvPr/>
        </p:nvSpPr>
        <p:spPr bwMode="auto">
          <a:xfrm>
            <a:off x="3886200" y="3124200"/>
            <a:ext cx="0" cy="2286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4927" name="Line 15"/>
          <p:cNvSpPr>
            <a:spLocks noChangeShapeType="1"/>
          </p:cNvSpPr>
          <p:nvPr/>
        </p:nvSpPr>
        <p:spPr bwMode="auto">
          <a:xfrm>
            <a:off x="3886200" y="3810000"/>
            <a:ext cx="0" cy="2286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4928" name="Line 16"/>
          <p:cNvSpPr>
            <a:spLocks noChangeShapeType="1"/>
          </p:cNvSpPr>
          <p:nvPr/>
        </p:nvSpPr>
        <p:spPr bwMode="auto">
          <a:xfrm flipH="1">
            <a:off x="7515225" y="3124200"/>
            <a:ext cx="3175" cy="2286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4929" name="Rectangle 17"/>
          <p:cNvSpPr>
            <a:spLocks noChangeArrowheads="1"/>
          </p:cNvSpPr>
          <p:nvPr/>
        </p:nvSpPr>
        <p:spPr bwMode="auto">
          <a:xfrm>
            <a:off x="152400" y="1752600"/>
            <a:ext cx="3048000" cy="1295400"/>
          </a:xfrm>
          <a:prstGeom prst="rect">
            <a:avLst/>
          </a:prstGeom>
          <a:solidFill>
            <a:srgbClr val="DDEEFF"/>
          </a:solidFill>
          <a:ln w="9525">
            <a:noFill/>
            <a:miter lim="800000"/>
            <a:headEnd/>
            <a:tailEnd/>
          </a:ln>
          <a:effectLst/>
        </p:spPr>
        <p:txBody>
          <a:bodyPr anchor="ctr"/>
          <a:lstStyle/>
          <a:p>
            <a:pPr algn="l">
              <a:lnSpc>
                <a:spcPct val="130000"/>
              </a:lnSpc>
              <a:spcBef>
                <a:spcPct val="20000"/>
              </a:spcBef>
            </a:pPr>
            <a:r>
              <a:rPr lang="en-GB" sz="1600" i="0">
                <a:solidFill>
                  <a:schemeClr val="bg1"/>
                </a:solidFill>
                <a:latin typeface="Courier New" pitchFamily="49" charset="0"/>
              </a:rPr>
              <a:t>&lt;head&gt;</a:t>
            </a:r>
            <a:br>
              <a:rPr lang="en-GB" sz="1600" i="0">
                <a:solidFill>
                  <a:schemeClr val="bg1"/>
                </a:solidFill>
                <a:latin typeface="Courier New" pitchFamily="49" charset="0"/>
              </a:rPr>
            </a:br>
            <a:r>
              <a:rPr lang="en-GB" sz="1600" i="0">
                <a:solidFill>
                  <a:schemeClr val="bg1"/>
                </a:solidFill>
                <a:latin typeface="Courier New" pitchFamily="49" charset="0"/>
              </a:rPr>
              <a:t>&lt;title&gt;Example&lt;/title&gt;</a:t>
            </a:r>
          </a:p>
          <a:p>
            <a:pPr algn="l">
              <a:lnSpc>
                <a:spcPct val="130000"/>
              </a:lnSpc>
              <a:spcBef>
                <a:spcPct val="20000"/>
              </a:spcBef>
            </a:pPr>
            <a:r>
              <a:rPr lang="en-GB" sz="1600" i="0">
                <a:solidFill>
                  <a:schemeClr val="bg1"/>
                </a:solidFill>
                <a:latin typeface="Courier New" pitchFamily="49" charset="0"/>
              </a:rPr>
              <a:t>&lt;/head&gt;</a:t>
            </a:r>
          </a:p>
        </p:txBody>
      </p:sp>
      <p:sp>
        <p:nvSpPr>
          <p:cNvPr id="934930" name="Rectangle 18"/>
          <p:cNvSpPr>
            <a:spLocks noChangeArrowheads="1"/>
          </p:cNvSpPr>
          <p:nvPr/>
        </p:nvSpPr>
        <p:spPr bwMode="auto">
          <a:xfrm>
            <a:off x="152400" y="3048000"/>
            <a:ext cx="30480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1800" i="0">
                <a:solidFill>
                  <a:schemeClr val="bg1"/>
                </a:solidFill>
                <a:latin typeface="Courier New" pitchFamily="49" charset="0"/>
              </a:rPr>
              <a:t>&lt;body&gt;</a:t>
            </a:r>
          </a:p>
        </p:txBody>
      </p:sp>
      <p:sp>
        <p:nvSpPr>
          <p:cNvPr id="934931" name="Rectangle 19"/>
          <p:cNvSpPr>
            <a:spLocks noChangeArrowheads="1"/>
          </p:cNvSpPr>
          <p:nvPr/>
        </p:nvSpPr>
        <p:spPr bwMode="auto">
          <a:xfrm>
            <a:off x="152400" y="5562600"/>
            <a:ext cx="30480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1800" i="0">
                <a:solidFill>
                  <a:schemeClr val="bg1"/>
                </a:solidFill>
                <a:latin typeface="Courier New" pitchFamily="49" charset="0"/>
              </a:rPr>
              <a:t>&lt;/html&gt;</a:t>
            </a:r>
          </a:p>
        </p:txBody>
      </p:sp>
      <p:sp>
        <p:nvSpPr>
          <p:cNvPr id="934932" name="Rectangle 20"/>
          <p:cNvSpPr>
            <a:spLocks noChangeArrowheads="1"/>
          </p:cNvSpPr>
          <p:nvPr/>
        </p:nvSpPr>
        <p:spPr bwMode="auto">
          <a:xfrm>
            <a:off x="152400" y="4114800"/>
            <a:ext cx="3048000" cy="914400"/>
          </a:xfrm>
          <a:prstGeom prst="rect">
            <a:avLst/>
          </a:prstGeom>
          <a:solidFill>
            <a:srgbClr val="FFCCFF"/>
          </a:solidFill>
          <a:ln w="9525">
            <a:noFill/>
            <a:miter lim="800000"/>
            <a:headEnd/>
            <a:tailEnd/>
          </a:ln>
          <a:effectLst/>
        </p:spPr>
        <p:txBody>
          <a:bodyPr/>
          <a:lstStyle/>
          <a:p>
            <a:pPr marL="342900" indent="-342900" algn="l">
              <a:lnSpc>
                <a:spcPct val="140000"/>
              </a:lnSpc>
              <a:spcBef>
                <a:spcPct val="20000"/>
              </a:spcBef>
            </a:pPr>
            <a:endParaRPr lang="en-US" sz="1800" i="0">
              <a:solidFill>
                <a:schemeClr val="bg1"/>
              </a:solidFill>
              <a:latin typeface="Courier New" pitchFamily="49" charset="0"/>
            </a:endParaRPr>
          </a:p>
        </p:txBody>
      </p:sp>
      <p:sp>
        <p:nvSpPr>
          <p:cNvPr id="934933" name="Rectangle 21"/>
          <p:cNvSpPr>
            <a:spLocks noChangeArrowheads="1"/>
          </p:cNvSpPr>
          <p:nvPr/>
        </p:nvSpPr>
        <p:spPr bwMode="auto">
          <a:xfrm>
            <a:off x="152400" y="5029200"/>
            <a:ext cx="30480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1800" i="0">
                <a:solidFill>
                  <a:schemeClr val="bg1"/>
                </a:solidFill>
                <a:latin typeface="Courier New" pitchFamily="49" charset="0"/>
              </a:rPr>
              <a:t>&lt;/body&gt;</a:t>
            </a:r>
          </a:p>
        </p:txBody>
      </p:sp>
      <p:sp>
        <p:nvSpPr>
          <p:cNvPr id="934934" name="Rectangle 22"/>
          <p:cNvSpPr>
            <a:spLocks noChangeArrowheads="1"/>
          </p:cNvSpPr>
          <p:nvPr/>
        </p:nvSpPr>
        <p:spPr bwMode="auto">
          <a:xfrm>
            <a:off x="152400" y="3581400"/>
            <a:ext cx="3048000" cy="533400"/>
          </a:xfrm>
          <a:prstGeom prst="rect">
            <a:avLst/>
          </a:prstGeom>
          <a:solidFill>
            <a:srgbClr val="FFFFEF"/>
          </a:solidFill>
          <a:ln w="9525">
            <a:noFill/>
            <a:miter lim="800000"/>
            <a:headEnd/>
            <a:tailEnd/>
          </a:ln>
          <a:effectLst/>
        </p:spPr>
        <p:txBody>
          <a:bodyPr/>
          <a:lstStyle/>
          <a:p>
            <a:pPr algn="l">
              <a:lnSpc>
                <a:spcPct val="140000"/>
              </a:lnSpc>
              <a:spcBef>
                <a:spcPct val="20000"/>
              </a:spcBef>
            </a:pPr>
            <a:r>
              <a:rPr lang="en-GB" sz="1800" i="0">
                <a:solidFill>
                  <a:schemeClr val="bg1"/>
                </a:solidFill>
                <a:latin typeface="Courier New" pitchFamily="49" charset="0"/>
              </a:rPr>
              <a:t>&lt;script&gt;…&lt;/script&gt;</a:t>
            </a:r>
          </a:p>
        </p:txBody>
      </p:sp>
      <p:sp>
        <p:nvSpPr>
          <p:cNvPr id="934935" name="Rectangle 23"/>
          <p:cNvSpPr>
            <a:spLocks noChangeArrowheads="1"/>
          </p:cNvSpPr>
          <p:nvPr/>
        </p:nvSpPr>
        <p:spPr bwMode="auto">
          <a:xfrm>
            <a:off x="152400" y="1219200"/>
            <a:ext cx="3048000" cy="4876800"/>
          </a:xfrm>
          <a:prstGeom prst="rect">
            <a:avLst/>
          </a:prstGeom>
          <a:noFill/>
          <a:ln w="9525">
            <a:solidFill>
              <a:srgbClr val="99CCFF"/>
            </a:solidFill>
            <a:miter lim="800000"/>
            <a:headEnd/>
            <a:tailEnd/>
          </a:ln>
          <a:effectLst/>
        </p:spPr>
        <p:txBody>
          <a:bodyPr wrap="none" anchor="ctr"/>
          <a:lstStyle/>
          <a:p>
            <a:endParaRPr lang="en-GB">
              <a:solidFill>
                <a:schemeClr val="bg1"/>
              </a:solidFill>
            </a:endParaRPr>
          </a:p>
        </p:txBody>
      </p:sp>
      <p:sp>
        <p:nvSpPr>
          <p:cNvPr id="934936" name="Line 24"/>
          <p:cNvSpPr>
            <a:spLocks noChangeShapeType="1"/>
          </p:cNvSpPr>
          <p:nvPr/>
        </p:nvSpPr>
        <p:spPr bwMode="auto">
          <a:xfrm flipV="1">
            <a:off x="5907088" y="1700213"/>
            <a:ext cx="0" cy="288925"/>
          </a:xfrm>
          <a:prstGeom prst="line">
            <a:avLst/>
          </a:prstGeom>
          <a:noFill/>
          <a:ln w="9525">
            <a:solidFill>
              <a:schemeClr val="tx1"/>
            </a:solidFill>
            <a:round/>
            <a:headEnd type="triangle" w="med" len="med"/>
            <a:tailEnd type="triangle" w="med" len="med"/>
          </a:ln>
          <a:effectLst/>
        </p:spPr>
        <p:txBody>
          <a:bodyPr wrap="none" anchor="ctr"/>
          <a:lstStyle/>
          <a:p>
            <a:endParaRPr lang="en-GB">
              <a:solidFill>
                <a:schemeClr val="bg1"/>
              </a:solidFill>
            </a:endParaRPr>
          </a:p>
        </p:txBody>
      </p:sp>
      <p:sp>
        <p:nvSpPr>
          <p:cNvPr id="934937" name="AutoShape 25"/>
          <p:cNvSpPr>
            <a:spLocks noChangeArrowheads="1"/>
          </p:cNvSpPr>
          <p:nvPr/>
        </p:nvSpPr>
        <p:spPr bwMode="auto">
          <a:xfrm>
            <a:off x="6869113" y="3349625"/>
            <a:ext cx="1295400" cy="457200"/>
          </a:xfrm>
          <a:prstGeom prst="flowChartProcess">
            <a:avLst/>
          </a:prstGeom>
          <a:solidFill>
            <a:srgbClr val="FFFFEF"/>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&lt;script&gt;</a:t>
            </a:r>
            <a:endParaRPr lang="en-GB" i="0">
              <a:solidFill>
                <a:schemeClr val="bg1"/>
              </a:solidFill>
            </a:endParaRPr>
          </a:p>
        </p:txBody>
      </p:sp>
      <p:sp>
        <p:nvSpPr>
          <p:cNvPr id="934938" name="AutoShape 26"/>
          <p:cNvSpPr>
            <a:spLocks noChangeArrowheads="1"/>
          </p:cNvSpPr>
          <p:nvPr/>
        </p:nvSpPr>
        <p:spPr bwMode="auto">
          <a:xfrm>
            <a:off x="6869113" y="4035425"/>
            <a:ext cx="1295400" cy="457200"/>
          </a:xfrm>
          <a:prstGeom prst="flowChartProcess">
            <a:avLst/>
          </a:prstGeom>
          <a:solidFill>
            <a:srgbClr val="FFFFEF"/>
          </a:solidFill>
          <a:ln w="9525">
            <a:solidFill>
              <a:schemeClr val="tx1"/>
            </a:solidFill>
            <a:prstDash val="dash"/>
            <a:miter lim="800000"/>
            <a:headEnd/>
            <a:tailEnd/>
          </a:ln>
          <a:effectLst/>
        </p:spPr>
        <p:txBody>
          <a:bodyPr wrap="none" anchor="ctr"/>
          <a:lstStyle/>
          <a:p>
            <a:r>
              <a:rPr lang="en-GB" sz="1800" i="0" dirty="0">
                <a:solidFill>
                  <a:schemeClr val="bg1"/>
                </a:solidFill>
                <a:latin typeface="Georgia" pitchFamily="18" charset="0"/>
              </a:rPr>
              <a:t>'document…'</a:t>
            </a:r>
            <a:endParaRPr lang="en-GB" sz="1800" i="0" dirty="0">
              <a:solidFill>
                <a:schemeClr val="bg1"/>
              </a:solidFill>
            </a:endParaRPr>
          </a:p>
        </p:txBody>
      </p:sp>
      <p:sp>
        <p:nvSpPr>
          <p:cNvPr id="934939" name="Line 27"/>
          <p:cNvSpPr>
            <a:spLocks noChangeShapeType="1"/>
          </p:cNvSpPr>
          <p:nvPr/>
        </p:nvSpPr>
        <p:spPr bwMode="auto">
          <a:xfrm>
            <a:off x="7516813" y="3806825"/>
            <a:ext cx="0" cy="2286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4940" name="Line 28"/>
          <p:cNvSpPr>
            <a:spLocks noChangeShapeType="1"/>
          </p:cNvSpPr>
          <p:nvPr/>
        </p:nvSpPr>
        <p:spPr bwMode="auto">
          <a:xfrm>
            <a:off x="3890963" y="2587625"/>
            <a:ext cx="1524000" cy="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Tree>
    <p:custDataLst>
      <p:tags r:id="rId1"/>
    </p:custData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6962" name="Rectangle 2"/>
          <p:cNvSpPr>
            <a:spLocks noGrp="1" noChangeArrowheads="1"/>
          </p:cNvSpPr>
          <p:nvPr>
            <p:ph type="title"/>
          </p:nvPr>
        </p:nvSpPr>
        <p:spPr>
          <a:xfrm>
            <a:off x="685800" y="228600"/>
            <a:ext cx="7772400" cy="762000"/>
          </a:xfrm>
          <a:ln/>
        </p:spPr>
        <p:txBody>
          <a:bodyPr/>
          <a:lstStyle/>
          <a:p>
            <a:r>
              <a:rPr lang="en-GB"/>
              <a:t>After </a:t>
            </a:r>
            <a:r>
              <a:rPr lang="en-GB" b="1">
                <a:latin typeface="Courier New" pitchFamily="49" charset="0"/>
              </a:rPr>
              <a:t>&lt;script&gt;</a:t>
            </a:r>
            <a:r>
              <a:rPr lang="en-GB"/>
              <a:t> executes</a:t>
            </a:r>
          </a:p>
        </p:txBody>
      </p:sp>
      <p:sp>
        <p:nvSpPr>
          <p:cNvPr id="936963" name="Rectangle 3"/>
          <p:cNvSpPr>
            <a:spLocks noGrp="1" noChangeArrowheads="1"/>
          </p:cNvSpPr>
          <p:nvPr>
            <p:ph idx="1"/>
          </p:nvPr>
        </p:nvSpPr>
        <p:spPr>
          <a:xfrm>
            <a:off x="152400" y="1219200"/>
            <a:ext cx="3048000" cy="533400"/>
          </a:xfrm>
          <a:solidFill>
            <a:schemeClr val="tx1"/>
          </a:solidFill>
          <a:ln>
            <a:noFill/>
          </a:ln>
        </p:spPr>
        <p:txBody>
          <a:bodyPr/>
          <a:lstStyle/>
          <a:p>
            <a:pPr>
              <a:lnSpc>
                <a:spcPct val="140000"/>
              </a:lnSpc>
              <a:buFontTx/>
              <a:buNone/>
            </a:pPr>
            <a:r>
              <a:rPr lang="en-GB" sz="1800">
                <a:solidFill>
                  <a:schemeClr val="bg1"/>
                </a:solidFill>
                <a:latin typeface="Courier New" pitchFamily="49" charset="0"/>
              </a:rPr>
              <a:t>&lt;html&gt;</a:t>
            </a:r>
          </a:p>
        </p:txBody>
      </p:sp>
      <p:sp>
        <p:nvSpPr>
          <p:cNvPr id="41"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42" name="Slide Number Placeholder 5"/>
          <p:cNvSpPr>
            <a:spLocks noGrp="1"/>
          </p:cNvSpPr>
          <p:nvPr>
            <p:ph type="sldNum" sz="quarter" idx="12"/>
          </p:nvPr>
        </p:nvSpPr>
        <p:spPr/>
        <p:txBody>
          <a:bodyPr/>
          <a:lstStyle/>
          <a:p>
            <a:fld id="{1AA4D229-7884-409B-9CC9-F43AF7E3D89B}" type="slidenum">
              <a:rPr lang="en-GB"/>
              <a:pPr/>
              <a:t>36</a:t>
            </a:fld>
            <a:endParaRPr lang="en-GB"/>
          </a:p>
        </p:txBody>
      </p:sp>
      <p:sp>
        <p:nvSpPr>
          <p:cNvPr id="936964" name="AutoShape 4"/>
          <p:cNvSpPr>
            <a:spLocks noChangeArrowheads="1"/>
          </p:cNvSpPr>
          <p:nvPr/>
        </p:nvSpPr>
        <p:spPr bwMode="auto">
          <a:xfrm>
            <a:off x="4775200" y="1268413"/>
            <a:ext cx="2362200" cy="457200"/>
          </a:xfrm>
          <a:prstGeom prst="flowChartProcess">
            <a:avLst/>
          </a:prstGeom>
          <a:solidFill>
            <a:schemeClr val="tx1"/>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documentElement</a:t>
            </a:r>
            <a:endParaRPr lang="en-GB" i="0">
              <a:solidFill>
                <a:schemeClr val="bg1"/>
              </a:solidFill>
            </a:endParaRPr>
          </a:p>
        </p:txBody>
      </p:sp>
      <p:sp>
        <p:nvSpPr>
          <p:cNvPr id="936965" name="AutoShape 5"/>
          <p:cNvSpPr>
            <a:spLocks noChangeArrowheads="1"/>
          </p:cNvSpPr>
          <p:nvPr/>
        </p:nvSpPr>
        <p:spPr bwMode="auto">
          <a:xfrm>
            <a:off x="5308600" y="1981200"/>
            <a:ext cx="1295400" cy="457200"/>
          </a:xfrm>
          <a:prstGeom prst="flowChartProcess">
            <a:avLst/>
          </a:prstGeom>
          <a:solidFill>
            <a:schemeClr val="tx1"/>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&lt;html&gt;</a:t>
            </a:r>
            <a:endParaRPr lang="en-GB" i="0">
              <a:solidFill>
                <a:schemeClr val="bg1"/>
              </a:solidFill>
            </a:endParaRPr>
          </a:p>
        </p:txBody>
      </p:sp>
      <p:sp>
        <p:nvSpPr>
          <p:cNvPr id="936966" name="AutoShape 6"/>
          <p:cNvSpPr>
            <a:spLocks noChangeArrowheads="1"/>
          </p:cNvSpPr>
          <p:nvPr/>
        </p:nvSpPr>
        <p:spPr bwMode="auto">
          <a:xfrm>
            <a:off x="3276600" y="2667000"/>
            <a:ext cx="1295400" cy="457200"/>
          </a:xfrm>
          <a:prstGeom prst="flowChartProcess">
            <a:avLst/>
          </a:prstGeom>
          <a:solidFill>
            <a:srgbClr val="DDEEFF"/>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&lt;head&gt;</a:t>
            </a:r>
            <a:endParaRPr lang="en-GB" i="0">
              <a:solidFill>
                <a:schemeClr val="bg1"/>
              </a:solidFill>
            </a:endParaRPr>
          </a:p>
        </p:txBody>
      </p:sp>
      <p:sp>
        <p:nvSpPr>
          <p:cNvPr id="936967" name="AutoShape 7"/>
          <p:cNvSpPr>
            <a:spLocks noChangeArrowheads="1"/>
          </p:cNvSpPr>
          <p:nvPr/>
        </p:nvSpPr>
        <p:spPr bwMode="auto">
          <a:xfrm>
            <a:off x="6832600" y="2667000"/>
            <a:ext cx="1295400" cy="457200"/>
          </a:xfrm>
          <a:prstGeom prst="flowChartProcess">
            <a:avLst/>
          </a:prstGeom>
          <a:solidFill>
            <a:srgbClr val="CCFFCC"/>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&lt;body&gt;</a:t>
            </a:r>
            <a:endParaRPr lang="en-GB" i="0">
              <a:solidFill>
                <a:schemeClr val="bg1"/>
              </a:solidFill>
            </a:endParaRPr>
          </a:p>
        </p:txBody>
      </p:sp>
      <p:sp>
        <p:nvSpPr>
          <p:cNvPr id="936968" name="AutoShape 8"/>
          <p:cNvSpPr>
            <a:spLocks noChangeArrowheads="1"/>
          </p:cNvSpPr>
          <p:nvPr/>
        </p:nvSpPr>
        <p:spPr bwMode="auto">
          <a:xfrm>
            <a:off x="3276600" y="3352800"/>
            <a:ext cx="1295400" cy="457200"/>
          </a:xfrm>
          <a:prstGeom prst="flowChartProcess">
            <a:avLst/>
          </a:prstGeom>
          <a:solidFill>
            <a:srgbClr val="DDEEFF"/>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&lt;title&gt;</a:t>
            </a:r>
            <a:endParaRPr lang="en-GB" i="0">
              <a:solidFill>
                <a:schemeClr val="bg1"/>
              </a:solidFill>
            </a:endParaRPr>
          </a:p>
        </p:txBody>
      </p:sp>
      <p:sp>
        <p:nvSpPr>
          <p:cNvPr id="936969" name="AutoShape 9"/>
          <p:cNvSpPr>
            <a:spLocks noChangeArrowheads="1"/>
          </p:cNvSpPr>
          <p:nvPr/>
        </p:nvSpPr>
        <p:spPr bwMode="auto">
          <a:xfrm>
            <a:off x="3276600" y="4038600"/>
            <a:ext cx="1295400" cy="457200"/>
          </a:xfrm>
          <a:prstGeom prst="flowChartProcess">
            <a:avLst/>
          </a:prstGeom>
          <a:solidFill>
            <a:srgbClr val="DDEEFF"/>
          </a:solidFill>
          <a:ln w="9525">
            <a:solidFill>
              <a:schemeClr val="tx1"/>
            </a:solidFill>
            <a:prstDash val="dash"/>
            <a:miter lim="800000"/>
            <a:headEnd/>
            <a:tailEnd/>
          </a:ln>
          <a:effectLst/>
        </p:spPr>
        <p:txBody>
          <a:bodyPr wrap="none" anchor="ctr"/>
          <a:lstStyle/>
          <a:p>
            <a:r>
              <a:rPr lang="en-GB" sz="2000" i="0">
                <a:solidFill>
                  <a:schemeClr val="bg1"/>
                </a:solidFill>
                <a:latin typeface="Georgia" pitchFamily="18" charset="0"/>
              </a:rPr>
              <a:t>'Example'</a:t>
            </a:r>
            <a:endParaRPr lang="en-GB" i="0">
              <a:solidFill>
                <a:schemeClr val="bg1"/>
              </a:solidFill>
            </a:endParaRPr>
          </a:p>
        </p:txBody>
      </p:sp>
      <p:sp>
        <p:nvSpPr>
          <p:cNvPr id="936970" name="AutoShape 10"/>
          <p:cNvSpPr>
            <a:spLocks noChangeArrowheads="1"/>
          </p:cNvSpPr>
          <p:nvPr/>
        </p:nvSpPr>
        <p:spPr bwMode="auto">
          <a:xfrm>
            <a:off x="7518400" y="3352800"/>
            <a:ext cx="1295400" cy="457200"/>
          </a:xfrm>
          <a:prstGeom prst="flowChartProcess">
            <a:avLst/>
          </a:prstGeom>
          <a:solidFill>
            <a:srgbClr val="FFCCFF"/>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&lt;p&gt;</a:t>
            </a:r>
            <a:endParaRPr lang="en-GB" i="0">
              <a:solidFill>
                <a:schemeClr val="bg1"/>
              </a:solidFill>
            </a:endParaRPr>
          </a:p>
        </p:txBody>
      </p:sp>
      <p:sp>
        <p:nvSpPr>
          <p:cNvPr id="936971" name="Line 11"/>
          <p:cNvSpPr>
            <a:spLocks noChangeShapeType="1"/>
          </p:cNvSpPr>
          <p:nvPr/>
        </p:nvSpPr>
        <p:spPr bwMode="auto">
          <a:xfrm>
            <a:off x="4318000" y="2590800"/>
            <a:ext cx="3200400" cy="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72" name="Line 12"/>
          <p:cNvSpPr>
            <a:spLocks noChangeShapeType="1"/>
          </p:cNvSpPr>
          <p:nvPr/>
        </p:nvSpPr>
        <p:spPr bwMode="auto">
          <a:xfrm>
            <a:off x="5946775" y="2427288"/>
            <a:ext cx="0" cy="1524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73" name="Line 13"/>
          <p:cNvSpPr>
            <a:spLocks noChangeShapeType="1"/>
          </p:cNvSpPr>
          <p:nvPr/>
        </p:nvSpPr>
        <p:spPr bwMode="auto">
          <a:xfrm>
            <a:off x="7518400" y="2590800"/>
            <a:ext cx="0" cy="762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74" name="Line 14"/>
          <p:cNvSpPr>
            <a:spLocks noChangeShapeType="1"/>
          </p:cNvSpPr>
          <p:nvPr/>
        </p:nvSpPr>
        <p:spPr bwMode="auto">
          <a:xfrm>
            <a:off x="3886200" y="2590800"/>
            <a:ext cx="0" cy="762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75" name="Line 15"/>
          <p:cNvSpPr>
            <a:spLocks noChangeShapeType="1"/>
          </p:cNvSpPr>
          <p:nvPr/>
        </p:nvSpPr>
        <p:spPr bwMode="auto">
          <a:xfrm>
            <a:off x="3886200" y="3124200"/>
            <a:ext cx="0" cy="2286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76" name="Line 16"/>
          <p:cNvSpPr>
            <a:spLocks noChangeShapeType="1"/>
          </p:cNvSpPr>
          <p:nvPr/>
        </p:nvSpPr>
        <p:spPr bwMode="auto">
          <a:xfrm>
            <a:off x="3886200" y="3810000"/>
            <a:ext cx="0" cy="2286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77" name="Line 17"/>
          <p:cNvSpPr>
            <a:spLocks noChangeShapeType="1"/>
          </p:cNvSpPr>
          <p:nvPr/>
        </p:nvSpPr>
        <p:spPr bwMode="auto">
          <a:xfrm>
            <a:off x="6680200" y="3810000"/>
            <a:ext cx="0" cy="2286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78" name="Line 18"/>
          <p:cNvSpPr>
            <a:spLocks noChangeShapeType="1"/>
          </p:cNvSpPr>
          <p:nvPr/>
        </p:nvSpPr>
        <p:spPr bwMode="auto">
          <a:xfrm>
            <a:off x="6680200" y="3276600"/>
            <a:ext cx="1524000" cy="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79" name="Line 19"/>
          <p:cNvSpPr>
            <a:spLocks noChangeShapeType="1"/>
          </p:cNvSpPr>
          <p:nvPr/>
        </p:nvSpPr>
        <p:spPr bwMode="auto">
          <a:xfrm>
            <a:off x="6680200" y="3276600"/>
            <a:ext cx="0" cy="762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80" name="Line 20"/>
          <p:cNvSpPr>
            <a:spLocks noChangeShapeType="1"/>
          </p:cNvSpPr>
          <p:nvPr/>
        </p:nvSpPr>
        <p:spPr bwMode="auto">
          <a:xfrm>
            <a:off x="8204200" y="3276600"/>
            <a:ext cx="0" cy="762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81" name="Line 21"/>
          <p:cNvSpPr>
            <a:spLocks noChangeShapeType="1"/>
          </p:cNvSpPr>
          <p:nvPr/>
        </p:nvSpPr>
        <p:spPr bwMode="auto">
          <a:xfrm flipH="1">
            <a:off x="8204200" y="3810000"/>
            <a:ext cx="0" cy="384175"/>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82" name="Line 22"/>
          <p:cNvSpPr>
            <a:spLocks noChangeShapeType="1"/>
          </p:cNvSpPr>
          <p:nvPr/>
        </p:nvSpPr>
        <p:spPr bwMode="auto">
          <a:xfrm>
            <a:off x="7518400" y="3124200"/>
            <a:ext cx="0" cy="1524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83" name="Rectangle 23"/>
          <p:cNvSpPr>
            <a:spLocks noChangeArrowheads="1"/>
          </p:cNvSpPr>
          <p:nvPr/>
        </p:nvSpPr>
        <p:spPr bwMode="auto">
          <a:xfrm>
            <a:off x="152400" y="1752600"/>
            <a:ext cx="3048000" cy="1295400"/>
          </a:xfrm>
          <a:prstGeom prst="rect">
            <a:avLst/>
          </a:prstGeom>
          <a:solidFill>
            <a:srgbClr val="DDEEFF"/>
          </a:solidFill>
          <a:ln w="9525">
            <a:noFill/>
            <a:miter lim="800000"/>
            <a:headEnd/>
            <a:tailEnd/>
          </a:ln>
          <a:effectLst/>
        </p:spPr>
        <p:txBody>
          <a:bodyPr anchor="ctr"/>
          <a:lstStyle/>
          <a:p>
            <a:pPr algn="l">
              <a:lnSpc>
                <a:spcPct val="130000"/>
              </a:lnSpc>
              <a:spcBef>
                <a:spcPct val="20000"/>
              </a:spcBef>
            </a:pPr>
            <a:r>
              <a:rPr lang="en-GB" sz="1600" i="0">
                <a:solidFill>
                  <a:schemeClr val="bg1"/>
                </a:solidFill>
                <a:latin typeface="Courier New" pitchFamily="49" charset="0"/>
              </a:rPr>
              <a:t>&lt;head&gt;</a:t>
            </a:r>
            <a:br>
              <a:rPr lang="en-GB" sz="1600" i="0">
                <a:solidFill>
                  <a:schemeClr val="bg1"/>
                </a:solidFill>
                <a:latin typeface="Courier New" pitchFamily="49" charset="0"/>
              </a:rPr>
            </a:br>
            <a:r>
              <a:rPr lang="en-GB" sz="1600" i="0">
                <a:solidFill>
                  <a:schemeClr val="bg1"/>
                </a:solidFill>
                <a:latin typeface="Courier New" pitchFamily="49" charset="0"/>
              </a:rPr>
              <a:t>&lt;title&gt;Example&lt;/title&gt;</a:t>
            </a:r>
          </a:p>
          <a:p>
            <a:pPr algn="l">
              <a:lnSpc>
                <a:spcPct val="130000"/>
              </a:lnSpc>
              <a:spcBef>
                <a:spcPct val="20000"/>
              </a:spcBef>
            </a:pPr>
            <a:r>
              <a:rPr lang="en-GB" sz="1600" i="0">
                <a:solidFill>
                  <a:schemeClr val="bg1"/>
                </a:solidFill>
                <a:latin typeface="Courier New" pitchFamily="49" charset="0"/>
              </a:rPr>
              <a:t>&lt;/head&gt;</a:t>
            </a:r>
          </a:p>
        </p:txBody>
      </p:sp>
      <p:sp>
        <p:nvSpPr>
          <p:cNvPr id="936984" name="Rectangle 24"/>
          <p:cNvSpPr>
            <a:spLocks noChangeArrowheads="1"/>
          </p:cNvSpPr>
          <p:nvPr/>
        </p:nvSpPr>
        <p:spPr bwMode="auto">
          <a:xfrm>
            <a:off x="152400" y="3048000"/>
            <a:ext cx="30480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1800" i="0">
                <a:solidFill>
                  <a:schemeClr val="bg1"/>
                </a:solidFill>
                <a:latin typeface="Courier New" pitchFamily="49" charset="0"/>
              </a:rPr>
              <a:t>&lt;body&gt;</a:t>
            </a:r>
          </a:p>
        </p:txBody>
      </p:sp>
      <p:sp>
        <p:nvSpPr>
          <p:cNvPr id="936985" name="Rectangle 25"/>
          <p:cNvSpPr>
            <a:spLocks noChangeArrowheads="1"/>
          </p:cNvSpPr>
          <p:nvPr/>
        </p:nvSpPr>
        <p:spPr bwMode="auto">
          <a:xfrm>
            <a:off x="152400" y="5562600"/>
            <a:ext cx="3048000" cy="533400"/>
          </a:xfrm>
          <a:prstGeom prst="rect">
            <a:avLst/>
          </a:prstGeom>
          <a:solidFill>
            <a:schemeClr val="tx1"/>
          </a:solidFill>
          <a:ln w="9525">
            <a:noFill/>
            <a:miter lim="800000"/>
            <a:headEnd/>
            <a:tailEnd/>
          </a:ln>
          <a:effectLst/>
        </p:spPr>
        <p:txBody>
          <a:bodyPr/>
          <a:lstStyle/>
          <a:p>
            <a:pPr marL="342900" indent="-342900" algn="l">
              <a:lnSpc>
                <a:spcPct val="140000"/>
              </a:lnSpc>
              <a:spcBef>
                <a:spcPct val="20000"/>
              </a:spcBef>
            </a:pPr>
            <a:r>
              <a:rPr lang="en-GB" sz="1800" i="0">
                <a:solidFill>
                  <a:schemeClr val="bg1"/>
                </a:solidFill>
                <a:latin typeface="Courier New" pitchFamily="49" charset="0"/>
              </a:rPr>
              <a:t>&lt;/html&gt;</a:t>
            </a:r>
          </a:p>
        </p:txBody>
      </p:sp>
      <p:sp>
        <p:nvSpPr>
          <p:cNvPr id="936986" name="Rectangle 26"/>
          <p:cNvSpPr>
            <a:spLocks noChangeArrowheads="1"/>
          </p:cNvSpPr>
          <p:nvPr/>
        </p:nvSpPr>
        <p:spPr bwMode="auto">
          <a:xfrm>
            <a:off x="152400" y="4114800"/>
            <a:ext cx="3048000" cy="914400"/>
          </a:xfrm>
          <a:prstGeom prst="rect">
            <a:avLst/>
          </a:prstGeom>
          <a:solidFill>
            <a:srgbClr val="FFCCFF"/>
          </a:solidFill>
          <a:ln w="9525">
            <a:noFill/>
            <a:miter lim="800000"/>
            <a:headEnd/>
            <a:tailEnd/>
          </a:ln>
          <a:effectLst/>
        </p:spPr>
        <p:txBody>
          <a:bodyPr/>
          <a:lstStyle/>
          <a:p>
            <a:pPr marL="176213" algn="l">
              <a:lnSpc>
                <a:spcPct val="140000"/>
              </a:lnSpc>
              <a:spcBef>
                <a:spcPct val="20000"/>
              </a:spcBef>
            </a:pPr>
            <a:r>
              <a:rPr lang="en-GB" sz="1800" i="0">
                <a:solidFill>
                  <a:schemeClr val="bg1"/>
                </a:solidFill>
                <a:latin typeface="Courier New" pitchFamily="49" charset="0"/>
              </a:rPr>
              <a:t>&lt;h1&gt;Hello…&lt;/h1&gt;</a:t>
            </a:r>
            <a:br>
              <a:rPr lang="en-GB" sz="1800" i="0">
                <a:solidFill>
                  <a:schemeClr val="bg1"/>
                </a:solidFill>
                <a:latin typeface="Courier New" pitchFamily="49" charset="0"/>
              </a:rPr>
            </a:br>
            <a:r>
              <a:rPr lang="en-GB" sz="1800" i="0">
                <a:solidFill>
                  <a:schemeClr val="bg1"/>
                </a:solidFill>
                <a:latin typeface="Courier New" pitchFamily="49" charset="0"/>
              </a:rPr>
              <a:t>&lt;p&gt;This is…&lt;/p&gt;</a:t>
            </a:r>
          </a:p>
        </p:txBody>
      </p:sp>
      <p:sp>
        <p:nvSpPr>
          <p:cNvPr id="936987" name="Rectangle 27"/>
          <p:cNvSpPr>
            <a:spLocks noChangeArrowheads="1"/>
          </p:cNvSpPr>
          <p:nvPr/>
        </p:nvSpPr>
        <p:spPr bwMode="auto">
          <a:xfrm>
            <a:off x="152400" y="5029200"/>
            <a:ext cx="3048000" cy="533400"/>
          </a:xfrm>
          <a:prstGeom prst="rect">
            <a:avLst/>
          </a:prstGeom>
          <a:solidFill>
            <a:srgbClr val="CCFFCC"/>
          </a:solidFill>
          <a:ln w="9525">
            <a:noFill/>
            <a:miter lim="800000"/>
            <a:headEnd/>
            <a:tailEnd/>
          </a:ln>
          <a:effectLst/>
        </p:spPr>
        <p:txBody>
          <a:bodyPr/>
          <a:lstStyle/>
          <a:p>
            <a:pPr marL="342900" indent="-342900" algn="l">
              <a:lnSpc>
                <a:spcPct val="140000"/>
              </a:lnSpc>
              <a:spcBef>
                <a:spcPct val="20000"/>
              </a:spcBef>
            </a:pPr>
            <a:r>
              <a:rPr lang="en-GB" sz="1800" i="0">
                <a:solidFill>
                  <a:schemeClr val="bg1"/>
                </a:solidFill>
                <a:latin typeface="Courier New" pitchFamily="49" charset="0"/>
              </a:rPr>
              <a:t>&lt;/body&gt;</a:t>
            </a:r>
          </a:p>
        </p:txBody>
      </p:sp>
      <p:sp>
        <p:nvSpPr>
          <p:cNvPr id="936988" name="Rectangle 28"/>
          <p:cNvSpPr>
            <a:spLocks noChangeArrowheads="1"/>
          </p:cNvSpPr>
          <p:nvPr/>
        </p:nvSpPr>
        <p:spPr bwMode="auto">
          <a:xfrm>
            <a:off x="152400" y="3581400"/>
            <a:ext cx="3048000" cy="533400"/>
          </a:xfrm>
          <a:prstGeom prst="rect">
            <a:avLst/>
          </a:prstGeom>
          <a:solidFill>
            <a:srgbClr val="FFFFEF"/>
          </a:solidFill>
          <a:ln w="9525">
            <a:noFill/>
            <a:miter lim="800000"/>
            <a:headEnd/>
            <a:tailEnd/>
          </a:ln>
          <a:effectLst/>
        </p:spPr>
        <p:txBody>
          <a:bodyPr/>
          <a:lstStyle/>
          <a:p>
            <a:pPr algn="l">
              <a:lnSpc>
                <a:spcPct val="140000"/>
              </a:lnSpc>
              <a:spcBef>
                <a:spcPct val="20000"/>
              </a:spcBef>
            </a:pPr>
            <a:r>
              <a:rPr lang="en-GB" sz="1800" i="0">
                <a:solidFill>
                  <a:schemeClr val="bg1"/>
                </a:solidFill>
                <a:latin typeface="Courier New" pitchFamily="49" charset="0"/>
              </a:rPr>
              <a:t>&lt;script&gt;…&lt;/script&gt;</a:t>
            </a:r>
          </a:p>
        </p:txBody>
      </p:sp>
      <p:sp>
        <p:nvSpPr>
          <p:cNvPr id="936989" name="Rectangle 29"/>
          <p:cNvSpPr>
            <a:spLocks noChangeArrowheads="1"/>
          </p:cNvSpPr>
          <p:nvPr/>
        </p:nvSpPr>
        <p:spPr bwMode="auto">
          <a:xfrm>
            <a:off x="152400" y="1219200"/>
            <a:ext cx="3048000" cy="4876800"/>
          </a:xfrm>
          <a:prstGeom prst="rect">
            <a:avLst/>
          </a:prstGeom>
          <a:noFill/>
          <a:ln w="9525">
            <a:solidFill>
              <a:srgbClr val="99CCFF"/>
            </a:solidFill>
            <a:miter lim="800000"/>
            <a:headEnd/>
            <a:tailEnd/>
          </a:ln>
          <a:effectLst/>
        </p:spPr>
        <p:txBody>
          <a:bodyPr wrap="none" anchor="ctr"/>
          <a:lstStyle/>
          <a:p>
            <a:endParaRPr lang="en-GB">
              <a:solidFill>
                <a:schemeClr val="bg1"/>
              </a:solidFill>
            </a:endParaRPr>
          </a:p>
        </p:txBody>
      </p:sp>
      <p:sp>
        <p:nvSpPr>
          <p:cNvPr id="936990" name="Line 30"/>
          <p:cNvSpPr>
            <a:spLocks noChangeShapeType="1"/>
          </p:cNvSpPr>
          <p:nvPr/>
        </p:nvSpPr>
        <p:spPr bwMode="auto">
          <a:xfrm flipV="1">
            <a:off x="5907088" y="1700213"/>
            <a:ext cx="0" cy="288925"/>
          </a:xfrm>
          <a:prstGeom prst="line">
            <a:avLst/>
          </a:prstGeom>
          <a:noFill/>
          <a:ln w="9525">
            <a:solidFill>
              <a:schemeClr val="tx1"/>
            </a:solidFill>
            <a:round/>
            <a:headEnd type="triangle" w="med" len="med"/>
            <a:tailEnd type="triangle" w="med" len="med"/>
          </a:ln>
          <a:effectLst/>
        </p:spPr>
        <p:txBody>
          <a:bodyPr wrap="none" anchor="ctr"/>
          <a:lstStyle/>
          <a:p>
            <a:endParaRPr lang="en-GB">
              <a:solidFill>
                <a:schemeClr val="bg1"/>
              </a:solidFill>
            </a:endParaRPr>
          </a:p>
        </p:txBody>
      </p:sp>
      <p:sp>
        <p:nvSpPr>
          <p:cNvPr id="936991" name="AutoShape 31"/>
          <p:cNvSpPr>
            <a:spLocks noChangeArrowheads="1"/>
          </p:cNvSpPr>
          <p:nvPr/>
        </p:nvSpPr>
        <p:spPr bwMode="auto">
          <a:xfrm>
            <a:off x="4672013" y="3349625"/>
            <a:ext cx="1295400" cy="457200"/>
          </a:xfrm>
          <a:prstGeom prst="flowChartProcess">
            <a:avLst/>
          </a:prstGeom>
          <a:solidFill>
            <a:srgbClr val="FFFFEF"/>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&lt;script&gt;</a:t>
            </a:r>
            <a:endParaRPr lang="en-GB" i="0">
              <a:solidFill>
                <a:schemeClr val="bg1"/>
              </a:solidFill>
            </a:endParaRPr>
          </a:p>
        </p:txBody>
      </p:sp>
      <p:sp>
        <p:nvSpPr>
          <p:cNvPr id="936992" name="AutoShape 32"/>
          <p:cNvSpPr>
            <a:spLocks noChangeArrowheads="1"/>
          </p:cNvSpPr>
          <p:nvPr/>
        </p:nvSpPr>
        <p:spPr bwMode="auto">
          <a:xfrm>
            <a:off x="4672013" y="4035425"/>
            <a:ext cx="1295400" cy="457200"/>
          </a:xfrm>
          <a:prstGeom prst="flowChartProcess">
            <a:avLst/>
          </a:prstGeom>
          <a:solidFill>
            <a:srgbClr val="FFFFEF"/>
          </a:solidFill>
          <a:ln w="9525">
            <a:solidFill>
              <a:schemeClr val="tx1"/>
            </a:solidFill>
            <a:prstDash val="dash"/>
            <a:miter lim="800000"/>
            <a:headEnd/>
            <a:tailEnd/>
          </a:ln>
          <a:effectLst/>
        </p:spPr>
        <p:txBody>
          <a:bodyPr wrap="none" anchor="ctr"/>
          <a:lstStyle/>
          <a:p>
            <a:r>
              <a:rPr lang="en-GB" sz="1800" i="0">
                <a:solidFill>
                  <a:schemeClr val="bg1"/>
                </a:solidFill>
                <a:latin typeface="Georgia" pitchFamily="18" charset="0"/>
              </a:rPr>
              <a:t>'document…'</a:t>
            </a:r>
            <a:endParaRPr lang="en-GB" sz="1800" i="0">
              <a:solidFill>
                <a:schemeClr val="bg1"/>
              </a:solidFill>
            </a:endParaRPr>
          </a:p>
        </p:txBody>
      </p:sp>
      <p:sp>
        <p:nvSpPr>
          <p:cNvPr id="936993" name="Line 33"/>
          <p:cNvSpPr>
            <a:spLocks noChangeShapeType="1"/>
          </p:cNvSpPr>
          <p:nvPr/>
        </p:nvSpPr>
        <p:spPr bwMode="auto">
          <a:xfrm>
            <a:off x="5281613" y="3806825"/>
            <a:ext cx="0" cy="2286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94" name="Line 34"/>
          <p:cNvSpPr>
            <a:spLocks noChangeShapeType="1"/>
          </p:cNvSpPr>
          <p:nvPr/>
        </p:nvSpPr>
        <p:spPr bwMode="auto">
          <a:xfrm>
            <a:off x="5281613" y="3273425"/>
            <a:ext cx="0" cy="7620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95" name="Line 35"/>
          <p:cNvSpPr>
            <a:spLocks noChangeShapeType="1"/>
          </p:cNvSpPr>
          <p:nvPr/>
        </p:nvSpPr>
        <p:spPr bwMode="auto">
          <a:xfrm>
            <a:off x="5292725" y="3284538"/>
            <a:ext cx="1524000" cy="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96" name="Line 36"/>
          <p:cNvSpPr>
            <a:spLocks noChangeShapeType="1"/>
          </p:cNvSpPr>
          <p:nvPr/>
        </p:nvSpPr>
        <p:spPr bwMode="auto">
          <a:xfrm>
            <a:off x="3890963" y="2587625"/>
            <a:ext cx="1524000" cy="0"/>
          </a:xfrm>
          <a:prstGeom prst="line">
            <a:avLst/>
          </a:prstGeom>
          <a:noFill/>
          <a:ln w="19050">
            <a:solidFill>
              <a:schemeClr val="tx1"/>
            </a:solidFill>
            <a:round/>
            <a:headEnd/>
            <a:tailEnd/>
          </a:ln>
          <a:effectLst/>
        </p:spPr>
        <p:txBody>
          <a:bodyPr wrap="none" anchor="ctr"/>
          <a:lstStyle/>
          <a:p>
            <a:endParaRPr lang="en-GB">
              <a:solidFill>
                <a:schemeClr val="bg1"/>
              </a:solidFill>
            </a:endParaRPr>
          </a:p>
        </p:txBody>
      </p:sp>
      <p:sp>
        <p:nvSpPr>
          <p:cNvPr id="936997" name="AutoShape 37"/>
          <p:cNvSpPr>
            <a:spLocks noChangeArrowheads="1"/>
          </p:cNvSpPr>
          <p:nvPr/>
        </p:nvSpPr>
        <p:spPr bwMode="auto">
          <a:xfrm>
            <a:off x="6084888" y="3357563"/>
            <a:ext cx="1295400" cy="457200"/>
          </a:xfrm>
          <a:prstGeom prst="flowChartProcess">
            <a:avLst/>
          </a:prstGeom>
          <a:solidFill>
            <a:srgbClr val="FFCCFF"/>
          </a:solidFill>
          <a:ln w="9525">
            <a:solidFill>
              <a:schemeClr val="tx1"/>
            </a:solidFill>
            <a:miter lim="800000"/>
            <a:headEnd/>
            <a:tailEnd/>
          </a:ln>
          <a:effectLst/>
        </p:spPr>
        <p:txBody>
          <a:bodyPr wrap="none" anchor="ctr"/>
          <a:lstStyle/>
          <a:p>
            <a:r>
              <a:rPr lang="en-GB" sz="2000" i="0">
                <a:solidFill>
                  <a:schemeClr val="bg1"/>
                </a:solidFill>
                <a:latin typeface="Georgia" pitchFamily="18" charset="0"/>
              </a:rPr>
              <a:t>&lt;h1&gt;</a:t>
            </a:r>
            <a:endParaRPr lang="en-GB" i="0">
              <a:solidFill>
                <a:schemeClr val="bg1"/>
              </a:solidFill>
            </a:endParaRPr>
          </a:p>
        </p:txBody>
      </p:sp>
      <p:sp>
        <p:nvSpPr>
          <p:cNvPr id="936998" name="AutoShape 38"/>
          <p:cNvSpPr>
            <a:spLocks noChangeArrowheads="1"/>
          </p:cNvSpPr>
          <p:nvPr/>
        </p:nvSpPr>
        <p:spPr bwMode="auto">
          <a:xfrm>
            <a:off x="6084888" y="4005263"/>
            <a:ext cx="1295400" cy="457200"/>
          </a:xfrm>
          <a:prstGeom prst="flowChartProcess">
            <a:avLst/>
          </a:prstGeom>
          <a:solidFill>
            <a:srgbClr val="FFCCFF"/>
          </a:solidFill>
          <a:ln w="9525">
            <a:solidFill>
              <a:schemeClr val="tx1"/>
            </a:solidFill>
            <a:prstDash val="dash"/>
            <a:miter lim="800000"/>
            <a:headEnd/>
            <a:tailEnd/>
          </a:ln>
          <a:effectLst/>
        </p:spPr>
        <p:txBody>
          <a:bodyPr wrap="none" anchor="ctr"/>
          <a:lstStyle/>
          <a:p>
            <a:r>
              <a:rPr lang="en-GB" sz="2000" i="0">
                <a:solidFill>
                  <a:schemeClr val="bg1"/>
                </a:solidFill>
                <a:latin typeface="Georgia" pitchFamily="18" charset="0"/>
              </a:rPr>
              <a:t>'Hello…'</a:t>
            </a:r>
            <a:endParaRPr lang="en-GB" i="0">
              <a:solidFill>
                <a:schemeClr val="bg1"/>
              </a:solidFill>
            </a:endParaRPr>
          </a:p>
        </p:txBody>
      </p:sp>
      <p:sp>
        <p:nvSpPr>
          <p:cNvPr id="936999" name="AutoShape 39"/>
          <p:cNvSpPr>
            <a:spLocks noChangeArrowheads="1"/>
          </p:cNvSpPr>
          <p:nvPr/>
        </p:nvSpPr>
        <p:spPr bwMode="auto">
          <a:xfrm>
            <a:off x="7524750" y="4005263"/>
            <a:ext cx="1295400" cy="457200"/>
          </a:xfrm>
          <a:prstGeom prst="flowChartProcess">
            <a:avLst/>
          </a:prstGeom>
          <a:solidFill>
            <a:srgbClr val="FFCCFF"/>
          </a:solidFill>
          <a:ln w="9525">
            <a:solidFill>
              <a:schemeClr val="tx1"/>
            </a:solidFill>
            <a:prstDash val="dash"/>
            <a:miter lim="800000"/>
            <a:headEnd/>
            <a:tailEnd/>
          </a:ln>
          <a:effectLst/>
        </p:spPr>
        <p:txBody>
          <a:bodyPr wrap="none" anchor="ctr"/>
          <a:lstStyle/>
          <a:p>
            <a:r>
              <a:rPr lang="en-GB" sz="2000" i="0">
                <a:solidFill>
                  <a:schemeClr val="bg1"/>
                </a:solidFill>
                <a:latin typeface="Georgia" pitchFamily="18" charset="0"/>
              </a:rPr>
              <a:t>'This…'</a:t>
            </a:r>
            <a:endParaRPr lang="en-GB" i="0">
              <a:solidFill>
                <a:schemeClr val="bg1"/>
              </a:solidFill>
            </a:endParaRP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mph" presetSubtype="0" fill="hold" grpId="0" nodeType="afterEffect">
                                  <p:stCondLst>
                                    <p:cond delay="0"/>
                                  </p:stCondLst>
                                  <p:childTnLst>
                                    <p:animClr clrSpc="hsl" dir="cw">
                                      <p:cBhvr override="childStyle">
                                        <p:cTn id="6" dur="500" fill="hold"/>
                                        <p:tgtEl>
                                          <p:spTgt spid="936999"/>
                                        </p:tgtEl>
                                        <p:attrNameLst>
                                          <p:attrName>style.color</p:attrName>
                                        </p:attrNameLst>
                                      </p:cBhvr>
                                      <p:by>
                                        <p:hsl h="0" s="-12549" l="-25098"/>
                                      </p:by>
                                    </p:animClr>
                                    <p:animClr clrSpc="hsl" dir="cw">
                                      <p:cBhvr>
                                        <p:cTn id="7" dur="500" fill="hold"/>
                                        <p:tgtEl>
                                          <p:spTgt spid="936999"/>
                                        </p:tgtEl>
                                        <p:attrNameLst>
                                          <p:attrName>fillcolor</p:attrName>
                                        </p:attrNameLst>
                                      </p:cBhvr>
                                      <p:by>
                                        <p:hsl h="0" s="-12549" l="-25098"/>
                                      </p:by>
                                    </p:animClr>
                                    <p:animClr clrSpc="hsl" dir="cw">
                                      <p:cBhvr>
                                        <p:cTn id="8" dur="500" fill="hold"/>
                                        <p:tgtEl>
                                          <p:spTgt spid="936999"/>
                                        </p:tgtEl>
                                        <p:attrNameLst>
                                          <p:attrName>stroke.color</p:attrName>
                                        </p:attrNameLst>
                                      </p:cBhvr>
                                      <p:by>
                                        <p:hsl h="0" s="-12549" l="-25098"/>
                                      </p:by>
                                    </p:animClr>
                                    <p:set>
                                      <p:cBhvr>
                                        <p:cTn id="9" dur="500" fill="hold"/>
                                        <p:tgtEl>
                                          <p:spTgt spid="936999"/>
                                        </p:tgtEl>
                                        <p:attrNameLst>
                                          <p:attrName>fill.type</p:attrName>
                                        </p:attrNameLst>
                                      </p:cBhvr>
                                      <p:to>
                                        <p:strVal val="solid"/>
                                      </p:to>
                                    </p:set>
                                  </p:childTnLst>
                                </p:cTn>
                              </p:par>
                            </p:childTnLst>
                          </p:cTn>
                        </p:par>
                        <p:par>
                          <p:cTn id="10" fill="hold">
                            <p:stCondLst>
                              <p:cond delay="500"/>
                            </p:stCondLst>
                            <p:childTnLst>
                              <p:par>
                                <p:cTn id="11" presetID="24" presetClass="emph" presetSubtype="0" fill="hold" grpId="0" nodeType="afterEffect">
                                  <p:stCondLst>
                                    <p:cond delay="0"/>
                                  </p:stCondLst>
                                  <p:childTnLst>
                                    <p:animClr clrSpc="hsl" dir="cw">
                                      <p:cBhvr override="childStyle">
                                        <p:cTn id="12" dur="500" fill="hold"/>
                                        <p:tgtEl>
                                          <p:spTgt spid="936998"/>
                                        </p:tgtEl>
                                        <p:attrNameLst>
                                          <p:attrName>style.color</p:attrName>
                                        </p:attrNameLst>
                                      </p:cBhvr>
                                      <p:by>
                                        <p:hsl h="0" s="-12549" l="-25098"/>
                                      </p:by>
                                    </p:animClr>
                                    <p:animClr clrSpc="hsl" dir="cw">
                                      <p:cBhvr>
                                        <p:cTn id="13" dur="500" fill="hold"/>
                                        <p:tgtEl>
                                          <p:spTgt spid="936998"/>
                                        </p:tgtEl>
                                        <p:attrNameLst>
                                          <p:attrName>fillcolor</p:attrName>
                                        </p:attrNameLst>
                                      </p:cBhvr>
                                      <p:by>
                                        <p:hsl h="0" s="-12549" l="-25098"/>
                                      </p:by>
                                    </p:animClr>
                                    <p:animClr clrSpc="hsl" dir="cw">
                                      <p:cBhvr>
                                        <p:cTn id="14" dur="500" fill="hold"/>
                                        <p:tgtEl>
                                          <p:spTgt spid="936998"/>
                                        </p:tgtEl>
                                        <p:attrNameLst>
                                          <p:attrName>stroke.color</p:attrName>
                                        </p:attrNameLst>
                                      </p:cBhvr>
                                      <p:by>
                                        <p:hsl h="0" s="-12549" l="-25098"/>
                                      </p:by>
                                    </p:animClr>
                                    <p:set>
                                      <p:cBhvr>
                                        <p:cTn id="15" dur="500" fill="hold"/>
                                        <p:tgtEl>
                                          <p:spTgt spid="936998"/>
                                        </p:tgtEl>
                                        <p:attrNameLst>
                                          <p:attrName>fill.type</p:attrName>
                                        </p:attrNameLst>
                                      </p:cBhvr>
                                      <p:to>
                                        <p:strVal val="solid"/>
                                      </p:to>
                                    </p:set>
                                  </p:childTnLst>
                                </p:cTn>
                              </p:par>
                            </p:childTnLst>
                          </p:cTn>
                        </p:par>
                        <p:par>
                          <p:cTn id="16" fill="hold">
                            <p:stCondLst>
                              <p:cond delay="1000"/>
                            </p:stCondLst>
                            <p:childTnLst>
                              <p:par>
                                <p:cTn id="17" presetID="24" presetClass="emph" presetSubtype="0" fill="hold" grpId="0" nodeType="afterEffect">
                                  <p:stCondLst>
                                    <p:cond delay="0"/>
                                  </p:stCondLst>
                                  <p:childTnLst>
                                    <p:animClr clrSpc="hsl" dir="cw">
                                      <p:cBhvr override="childStyle">
                                        <p:cTn id="18" dur="500" fill="hold"/>
                                        <p:tgtEl>
                                          <p:spTgt spid="936997"/>
                                        </p:tgtEl>
                                        <p:attrNameLst>
                                          <p:attrName>style.color</p:attrName>
                                        </p:attrNameLst>
                                      </p:cBhvr>
                                      <p:by>
                                        <p:hsl h="0" s="-12549" l="-25098"/>
                                      </p:by>
                                    </p:animClr>
                                    <p:animClr clrSpc="hsl" dir="cw">
                                      <p:cBhvr>
                                        <p:cTn id="19" dur="500" fill="hold"/>
                                        <p:tgtEl>
                                          <p:spTgt spid="936997"/>
                                        </p:tgtEl>
                                        <p:attrNameLst>
                                          <p:attrName>fillcolor</p:attrName>
                                        </p:attrNameLst>
                                      </p:cBhvr>
                                      <p:by>
                                        <p:hsl h="0" s="-12549" l="-25098"/>
                                      </p:by>
                                    </p:animClr>
                                    <p:animClr clrSpc="hsl" dir="cw">
                                      <p:cBhvr>
                                        <p:cTn id="20" dur="500" fill="hold"/>
                                        <p:tgtEl>
                                          <p:spTgt spid="936997"/>
                                        </p:tgtEl>
                                        <p:attrNameLst>
                                          <p:attrName>stroke.color</p:attrName>
                                        </p:attrNameLst>
                                      </p:cBhvr>
                                      <p:by>
                                        <p:hsl h="0" s="-12549" l="-25098"/>
                                      </p:by>
                                    </p:animClr>
                                    <p:set>
                                      <p:cBhvr>
                                        <p:cTn id="21" dur="500" fill="hold"/>
                                        <p:tgtEl>
                                          <p:spTgt spid="936997"/>
                                        </p:tgtEl>
                                        <p:attrNameLst>
                                          <p:attrName>fill.type</p:attrName>
                                        </p:attrNameLst>
                                      </p:cBhvr>
                                      <p:to>
                                        <p:strVal val="solid"/>
                                      </p:to>
                                    </p:set>
                                  </p:childTnLst>
                                </p:cTn>
                              </p:par>
                            </p:childTnLst>
                          </p:cTn>
                        </p:par>
                        <p:par>
                          <p:cTn id="22" fill="hold">
                            <p:stCondLst>
                              <p:cond delay="1500"/>
                            </p:stCondLst>
                            <p:childTnLst>
                              <p:par>
                                <p:cTn id="23" presetID="24" presetClass="emph" presetSubtype="0" fill="hold" grpId="0" nodeType="afterEffect">
                                  <p:stCondLst>
                                    <p:cond delay="0"/>
                                  </p:stCondLst>
                                  <p:childTnLst>
                                    <p:animClr clrSpc="hsl" dir="cw">
                                      <p:cBhvr override="childStyle">
                                        <p:cTn id="24" dur="500" fill="hold"/>
                                        <p:tgtEl>
                                          <p:spTgt spid="936970"/>
                                        </p:tgtEl>
                                        <p:attrNameLst>
                                          <p:attrName>style.color</p:attrName>
                                        </p:attrNameLst>
                                      </p:cBhvr>
                                      <p:by>
                                        <p:hsl h="0" s="-12549" l="-25098"/>
                                      </p:by>
                                    </p:animClr>
                                    <p:animClr clrSpc="hsl" dir="cw">
                                      <p:cBhvr>
                                        <p:cTn id="25" dur="500" fill="hold"/>
                                        <p:tgtEl>
                                          <p:spTgt spid="936970"/>
                                        </p:tgtEl>
                                        <p:attrNameLst>
                                          <p:attrName>fillcolor</p:attrName>
                                        </p:attrNameLst>
                                      </p:cBhvr>
                                      <p:by>
                                        <p:hsl h="0" s="-12549" l="-25098"/>
                                      </p:by>
                                    </p:animClr>
                                    <p:animClr clrSpc="hsl" dir="cw">
                                      <p:cBhvr>
                                        <p:cTn id="26" dur="500" fill="hold"/>
                                        <p:tgtEl>
                                          <p:spTgt spid="936970"/>
                                        </p:tgtEl>
                                        <p:attrNameLst>
                                          <p:attrName>stroke.color</p:attrName>
                                        </p:attrNameLst>
                                      </p:cBhvr>
                                      <p:by>
                                        <p:hsl h="0" s="-12549" l="-25098"/>
                                      </p:by>
                                    </p:animClr>
                                    <p:set>
                                      <p:cBhvr>
                                        <p:cTn id="27" dur="500" fill="hold"/>
                                        <p:tgtEl>
                                          <p:spTgt spid="936970"/>
                                        </p:tgtEl>
                                        <p:attrNameLst>
                                          <p:attrName>fill.type</p:attrName>
                                        </p:attrNameLst>
                                      </p:cBhvr>
                                      <p:to>
                                        <p:strVal val="solid"/>
                                      </p:to>
                                    </p:set>
                                  </p:childTnLst>
                                </p:cTn>
                              </p:par>
                            </p:childTnLst>
                          </p:cTn>
                        </p:par>
                        <p:par>
                          <p:cTn id="28" fill="hold">
                            <p:stCondLst>
                              <p:cond delay="2000"/>
                            </p:stCondLst>
                            <p:childTnLst>
                              <p:par>
                                <p:cTn id="29" presetID="24" presetClass="emph" presetSubtype="0" fill="hold" grpId="0" nodeType="afterEffect">
                                  <p:stCondLst>
                                    <p:cond delay="0"/>
                                  </p:stCondLst>
                                  <p:childTnLst>
                                    <p:animClr clrSpc="hsl" dir="cw">
                                      <p:cBhvr override="childStyle">
                                        <p:cTn id="30" dur="500" fill="hold"/>
                                        <p:tgtEl>
                                          <p:spTgt spid="936986"/>
                                        </p:tgtEl>
                                        <p:attrNameLst>
                                          <p:attrName>style.color</p:attrName>
                                        </p:attrNameLst>
                                      </p:cBhvr>
                                      <p:by>
                                        <p:hsl h="0" s="-12549" l="-25098"/>
                                      </p:by>
                                    </p:animClr>
                                    <p:animClr clrSpc="hsl" dir="cw">
                                      <p:cBhvr>
                                        <p:cTn id="31" dur="500" fill="hold"/>
                                        <p:tgtEl>
                                          <p:spTgt spid="936986"/>
                                        </p:tgtEl>
                                        <p:attrNameLst>
                                          <p:attrName>fillcolor</p:attrName>
                                        </p:attrNameLst>
                                      </p:cBhvr>
                                      <p:by>
                                        <p:hsl h="0" s="-12549" l="-25098"/>
                                      </p:by>
                                    </p:animClr>
                                    <p:animClr clrSpc="hsl" dir="cw">
                                      <p:cBhvr>
                                        <p:cTn id="32" dur="500" fill="hold"/>
                                        <p:tgtEl>
                                          <p:spTgt spid="936986"/>
                                        </p:tgtEl>
                                        <p:attrNameLst>
                                          <p:attrName>stroke.color</p:attrName>
                                        </p:attrNameLst>
                                      </p:cBhvr>
                                      <p:by>
                                        <p:hsl h="0" s="-12549" l="-25098"/>
                                      </p:by>
                                    </p:animClr>
                                    <p:set>
                                      <p:cBhvr>
                                        <p:cTn id="33" dur="500" fill="hold"/>
                                        <p:tgtEl>
                                          <p:spTgt spid="93698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6970" grpId="0" animBg="1"/>
      <p:bldP spid="936986" grpId="0" animBg="1"/>
      <p:bldP spid="936997" grpId="0" animBg="1"/>
      <p:bldP spid="936998" grpId="0" animBg="1"/>
      <p:bldP spid="93699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9010" name="Rectangle 2"/>
          <p:cNvSpPr>
            <a:spLocks noGrp="1" noChangeArrowheads="1"/>
          </p:cNvSpPr>
          <p:nvPr>
            <p:ph type="title"/>
          </p:nvPr>
        </p:nvSpPr>
        <p:spPr>
          <a:xfrm>
            <a:off x="152400" y="228600"/>
            <a:ext cx="8839200" cy="838200"/>
          </a:xfrm>
          <a:ln/>
        </p:spPr>
        <p:txBody>
          <a:bodyPr/>
          <a:lstStyle/>
          <a:p>
            <a:r>
              <a:rPr lang="en-GB" dirty="0" smtClean="0"/>
              <a:t>Sort of like this:</a:t>
            </a:r>
            <a:endParaRPr lang="en-GB" dirty="0"/>
          </a:p>
        </p:txBody>
      </p:sp>
      <p:sp>
        <p:nvSpPr>
          <p:cNvPr id="939011" name="Rectangle 3"/>
          <p:cNvSpPr>
            <a:spLocks noGrp="1" noChangeArrowheads="1"/>
          </p:cNvSpPr>
          <p:nvPr>
            <p:ph idx="1"/>
          </p:nvPr>
        </p:nvSpPr>
        <p:spPr>
          <a:xfrm>
            <a:off x="152400" y="1139825"/>
            <a:ext cx="8839200" cy="4953000"/>
          </a:xfrm>
          <a:ln/>
        </p:spPr>
        <p:txBody>
          <a:bodyPr>
            <a:noAutofit/>
          </a:bodyPr>
          <a:lstStyle/>
          <a:p>
            <a:pPr marL="0" indent="0">
              <a:lnSpc>
                <a:spcPct val="80000"/>
              </a:lnSpc>
              <a:buFontTx/>
              <a:buNone/>
              <a:tabLst>
                <a:tab pos="377825" algn="l"/>
              </a:tabLst>
            </a:pPr>
            <a:r>
              <a:rPr lang="en-GB" sz="2400" b="1" dirty="0">
                <a:latin typeface="Courier New" pitchFamily="49" charset="0"/>
              </a:rPr>
              <a:t>&lt;!</a:t>
            </a:r>
            <a:r>
              <a:rPr lang="en-GB" sz="2400" b="1" dirty="0" err="1">
                <a:latin typeface="Courier New" pitchFamily="49" charset="0"/>
              </a:rPr>
              <a:t>DOCTYPE</a:t>
            </a:r>
            <a:r>
              <a:rPr lang="en-GB" sz="2400" b="1" dirty="0">
                <a:latin typeface="Courier New" pitchFamily="49" charset="0"/>
              </a:rPr>
              <a:t> html </a:t>
            </a:r>
            <a:r>
              <a:rPr lang="en-GB" sz="1800" b="1" dirty="0">
                <a:latin typeface="Courier New" pitchFamily="49" charset="0"/>
              </a:rPr>
              <a:t>PUBLIC ...&gt;</a:t>
            </a:r>
          </a:p>
          <a:p>
            <a:pPr marL="0" indent="0">
              <a:lnSpc>
                <a:spcPct val="80000"/>
              </a:lnSpc>
              <a:buFontTx/>
              <a:buNone/>
              <a:tabLst>
                <a:tab pos="377825" algn="l"/>
              </a:tabLst>
            </a:pPr>
            <a:r>
              <a:rPr lang="en-GB" sz="2400" b="1" dirty="0">
                <a:latin typeface="Courier New" pitchFamily="49" charset="0"/>
              </a:rPr>
              <a:t>&lt;html&gt;</a:t>
            </a:r>
          </a:p>
          <a:p>
            <a:pPr marL="0" indent="0">
              <a:lnSpc>
                <a:spcPct val="80000"/>
              </a:lnSpc>
              <a:buFontTx/>
              <a:buNone/>
              <a:tabLst>
                <a:tab pos="377825" algn="l"/>
              </a:tabLst>
            </a:pPr>
            <a:r>
              <a:rPr lang="en-GB" sz="2400" b="1" dirty="0">
                <a:latin typeface="Courier New" pitchFamily="49" charset="0"/>
              </a:rPr>
              <a:t>	&lt;head&gt;</a:t>
            </a:r>
          </a:p>
          <a:p>
            <a:pPr marL="0" indent="0">
              <a:lnSpc>
                <a:spcPct val="80000"/>
              </a:lnSpc>
              <a:buFontTx/>
              <a:buNone/>
              <a:tabLst>
                <a:tab pos="377825" algn="l"/>
              </a:tabLst>
            </a:pPr>
            <a:r>
              <a:rPr lang="en-GB" sz="2400" b="1" dirty="0">
                <a:latin typeface="Courier New" pitchFamily="49" charset="0"/>
              </a:rPr>
              <a:t>		&lt;title&gt;Example&lt;/title&gt;</a:t>
            </a:r>
          </a:p>
          <a:p>
            <a:pPr marL="0" indent="0">
              <a:lnSpc>
                <a:spcPct val="80000"/>
              </a:lnSpc>
              <a:buFontTx/>
              <a:buNone/>
              <a:tabLst>
                <a:tab pos="377825" algn="l"/>
              </a:tabLst>
            </a:pPr>
            <a:r>
              <a:rPr lang="en-GB" sz="2400" b="1" dirty="0">
                <a:latin typeface="Courier New" pitchFamily="49" charset="0"/>
              </a:rPr>
              <a:t>	&lt;/head&gt;</a:t>
            </a:r>
          </a:p>
          <a:p>
            <a:pPr marL="0" indent="0">
              <a:lnSpc>
                <a:spcPct val="80000"/>
              </a:lnSpc>
              <a:buFontTx/>
              <a:buNone/>
              <a:tabLst>
                <a:tab pos="377825" algn="l"/>
              </a:tabLst>
            </a:pPr>
            <a:r>
              <a:rPr lang="en-GB" sz="2400" b="1" dirty="0">
                <a:latin typeface="Courier New" pitchFamily="49" charset="0"/>
              </a:rPr>
              <a:t>	&lt;body&gt;</a:t>
            </a:r>
          </a:p>
          <a:p>
            <a:pPr marL="0" indent="0">
              <a:lnSpc>
                <a:spcPct val="80000"/>
              </a:lnSpc>
              <a:buFontTx/>
              <a:buNone/>
              <a:tabLst>
                <a:tab pos="377825" algn="l"/>
              </a:tabLst>
            </a:pPr>
            <a:r>
              <a:rPr lang="en-GB" sz="2000" b="1" dirty="0">
                <a:solidFill>
                  <a:srgbClr val="4D4D4D"/>
                </a:solidFill>
                <a:latin typeface="Courier New" pitchFamily="49" charset="0"/>
              </a:rPr>
              <a:t>	</a:t>
            </a:r>
            <a:r>
              <a:rPr lang="en-GB" sz="2000" b="1" dirty="0">
                <a:solidFill>
                  <a:schemeClr val="tx1">
                    <a:lumMod val="85000"/>
                  </a:schemeClr>
                </a:solidFill>
                <a:latin typeface="Courier New" pitchFamily="49" charset="0"/>
              </a:rPr>
              <a:t>&lt;script type="text/</a:t>
            </a:r>
            <a:r>
              <a:rPr lang="en-GB" sz="2000" b="1" dirty="0" err="1">
                <a:solidFill>
                  <a:schemeClr val="tx1">
                    <a:lumMod val="85000"/>
                  </a:schemeClr>
                </a:solidFill>
                <a:latin typeface="Courier New" pitchFamily="49" charset="0"/>
              </a:rPr>
              <a:t>javascript</a:t>
            </a:r>
            <a:r>
              <a:rPr lang="en-GB" sz="2000" b="1" dirty="0">
                <a:solidFill>
                  <a:schemeClr val="tx1">
                    <a:lumMod val="85000"/>
                  </a:schemeClr>
                </a:solidFill>
                <a:latin typeface="Courier New" pitchFamily="49" charset="0"/>
              </a:rPr>
              <a:t>"&gt;</a:t>
            </a:r>
          </a:p>
          <a:p>
            <a:pPr marL="0" indent="0">
              <a:lnSpc>
                <a:spcPct val="80000"/>
              </a:lnSpc>
              <a:buFontTx/>
              <a:buNone/>
              <a:tabLst>
                <a:tab pos="377825" algn="l"/>
              </a:tabLst>
            </a:pPr>
            <a:r>
              <a:rPr lang="en-GB" sz="2000" b="1" dirty="0">
                <a:solidFill>
                  <a:srgbClr val="4D4D4D"/>
                </a:solidFill>
                <a:latin typeface="Courier New" pitchFamily="49" charset="0"/>
              </a:rPr>
              <a:t>		</a:t>
            </a:r>
            <a:r>
              <a:rPr lang="en-GB" sz="2000" b="1" dirty="0" err="1">
                <a:solidFill>
                  <a:schemeClr val="tx1">
                    <a:lumMod val="85000"/>
                  </a:schemeClr>
                </a:solidFill>
                <a:latin typeface="Courier New" pitchFamily="49" charset="0"/>
              </a:rPr>
              <a:t>document.write</a:t>
            </a:r>
            <a:r>
              <a:rPr lang="en-GB" sz="2000" b="1" dirty="0">
                <a:solidFill>
                  <a:schemeClr val="tx1">
                    <a:lumMod val="85000"/>
                  </a:schemeClr>
                </a:solidFill>
                <a:latin typeface="Courier New" pitchFamily="49" charset="0"/>
              </a:rPr>
              <a:t>('</a:t>
            </a:r>
            <a:r>
              <a:rPr lang="en-GB" sz="2000" b="1" dirty="0">
                <a:solidFill>
                  <a:srgbClr val="FFC000"/>
                </a:solidFill>
                <a:latin typeface="Courier New" pitchFamily="49" charset="0"/>
              </a:rPr>
              <a:t>&lt;h1&gt;Hello World!&lt;/h1&gt;</a:t>
            </a:r>
            <a:r>
              <a:rPr lang="en-GB" sz="2000" b="1" dirty="0">
                <a:solidFill>
                  <a:schemeClr val="tx1">
                    <a:lumMod val="85000"/>
                  </a:schemeClr>
                </a:solidFill>
                <a:latin typeface="Courier New" pitchFamily="49" charset="0"/>
              </a:rPr>
              <a:t>');</a:t>
            </a:r>
          </a:p>
          <a:p>
            <a:pPr marL="0" indent="0">
              <a:lnSpc>
                <a:spcPct val="80000"/>
              </a:lnSpc>
              <a:buFontTx/>
              <a:buNone/>
              <a:tabLst>
                <a:tab pos="377825" algn="l"/>
              </a:tabLst>
            </a:pPr>
            <a:r>
              <a:rPr lang="en-GB" sz="2000" b="1" dirty="0">
                <a:solidFill>
                  <a:srgbClr val="4D4D4D"/>
                </a:solidFill>
                <a:latin typeface="Courier New" pitchFamily="49" charset="0"/>
              </a:rPr>
              <a:t>		</a:t>
            </a:r>
            <a:r>
              <a:rPr lang="en-GB" sz="2000" b="1" dirty="0" err="1">
                <a:solidFill>
                  <a:schemeClr val="tx1">
                    <a:lumMod val="85000"/>
                  </a:schemeClr>
                </a:solidFill>
                <a:latin typeface="Courier New" pitchFamily="49" charset="0"/>
              </a:rPr>
              <a:t>document.writeln</a:t>
            </a:r>
            <a:r>
              <a:rPr lang="en-GB" sz="2000" b="1" dirty="0">
                <a:solidFill>
                  <a:schemeClr val="tx1">
                    <a:lumMod val="85000"/>
                  </a:schemeClr>
                </a:solidFill>
                <a:latin typeface="Courier New" pitchFamily="49" charset="0"/>
              </a:rPr>
              <a:t>('</a:t>
            </a:r>
            <a:r>
              <a:rPr lang="en-GB" sz="2000" b="1" dirty="0">
                <a:solidFill>
                  <a:srgbClr val="FFC000"/>
                </a:solidFill>
                <a:latin typeface="Courier New" pitchFamily="49" charset="0"/>
              </a:rPr>
              <a:t>&lt;p&gt;This is all made up!&lt;/p&gt;</a:t>
            </a:r>
            <a:r>
              <a:rPr lang="en-GB" sz="2000" b="1" dirty="0">
                <a:solidFill>
                  <a:schemeClr val="tx1">
                    <a:lumMod val="85000"/>
                  </a:schemeClr>
                </a:solidFill>
                <a:latin typeface="Courier New" pitchFamily="49" charset="0"/>
              </a:rPr>
              <a:t>');</a:t>
            </a:r>
            <a:r>
              <a:rPr lang="en-GB" sz="2000" b="1" dirty="0">
                <a:solidFill>
                  <a:srgbClr val="4D4D4D"/>
                </a:solidFill>
                <a:latin typeface="Courier New" pitchFamily="49" charset="0"/>
              </a:rPr>
              <a:t/>
            </a:r>
            <a:br>
              <a:rPr lang="en-GB" sz="2000" b="1" dirty="0">
                <a:solidFill>
                  <a:srgbClr val="4D4D4D"/>
                </a:solidFill>
                <a:latin typeface="Courier New" pitchFamily="49" charset="0"/>
              </a:rPr>
            </a:br>
            <a:r>
              <a:rPr lang="en-GB" sz="2000" b="1" dirty="0">
                <a:solidFill>
                  <a:schemeClr val="tx1">
                    <a:lumMod val="85000"/>
                  </a:schemeClr>
                </a:solidFill>
                <a:latin typeface="Courier New" pitchFamily="49" charset="0"/>
              </a:rPr>
              <a:t>	&lt;/script&gt;</a:t>
            </a:r>
          </a:p>
          <a:p>
            <a:pPr marL="0" indent="0">
              <a:lnSpc>
                <a:spcPct val="80000"/>
              </a:lnSpc>
              <a:buFontTx/>
              <a:buNone/>
              <a:tabLst>
                <a:tab pos="377825" algn="l"/>
              </a:tabLst>
            </a:pPr>
            <a:r>
              <a:rPr lang="en-GB" sz="2400" b="1" dirty="0" smtClean="0">
                <a:latin typeface="Courier New" pitchFamily="49" charset="0"/>
              </a:rPr>
              <a:t/>
            </a:r>
            <a:br>
              <a:rPr lang="en-GB" sz="2400" b="1" dirty="0" smtClean="0">
                <a:latin typeface="Courier New" pitchFamily="49" charset="0"/>
              </a:rPr>
            </a:br>
            <a:r>
              <a:rPr lang="en-GB" sz="2400" b="1" dirty="0" smtClean="0">
                <a:latin typeface="Courier New" pitchFamily="49" charset="0"/>
              </a:rPr>
              <a:t/>
            </a:r>
            <a:br>
              <a:rPr lang="en-GB" sz="2400" b="1" dirty="0" smtClean="0">
                <a:latin typeface="Courier New" pitchFamily="49" charset="0"/>
              </a:rPr>
            </a:br>
            <a:r>
              <a:rPr lang="en-GB" sz="2400" b="1" dirty="0" smtClean="0">
                <a:latin typeface="Courier New" pitchFamily="49" charset="0"/>
              </a:rPr>
              <a:t/>
            </a:r>
            <a:br>
              <a:rPr lang="en-GB" sz="2400" b="1" dirty="0" smtClean="0">
                <a:latin typeface="Courier New" pitchFamily="49" charset="0"/>
              </a:rPr>
            </a:br>
            <a:r>
              <a:rPr lang="en-GB" sz="2400" b="1" dirty="0" smtClean="0">
                <a:latin typeface="Courier New" pitchFamily="49" charset="0"/>
              </a:rPr>
              <a:t>	&lt;/body&gt;</a:t>
            </a:r>
          </a:p>
          <a:p>
            <a:pPr marL="0" indent="0">
              <a:lnSpc>
                <a:spcPct val="80000"/>
              </a:lnSpc>
              <a:buFontTx/>
              <a:buNone/>
              <a:tabLst>
                <a:tab pos="377825" algn="l"/>
              </a:tabLst>
            </a:pPr>
            <a:r>
              <a:rPr lang="en-GB" sz="2400" b="1" dirty="0" smtClean="0">
                <a:latin typeface="Courier New" pitchFamily="49" charset="0"/>
              </a:rPr>
              <a:t>&lt;/</a:t>
            </a:r>
            <a:r>
              <a:rPr lang="en-GB" sz="2400" b="1" dirty="0">
                <a:latin typeface="Courier New" pitchFamily="49" charset="0"/>
              </a:rPr>
              <a:t>html&gt;</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A6F101EE-B468-4721-9A5D-3211044F3662}" type="slidenum">
              <a:rPr lang="en-GB"/>
              <a:pPr/>
              <a:t>37</a:t>
            </a:fld>
            <a:endParaRPr lang="en-GB"/>
          </a:p>
        </p:txBody>
      </p:sp>
      <p:sp>
        <p:nvSpPr>
          <p:cNvPr id="7" name="TextBox 6"/>
          <p:cNvSpPr txBox="1"/>
          <p:nvPr/>
        </p:nvSpPr>
        <p:spPr>
          <a:xfrm>
            <a:off x="500034" y="4643446"/>
            <a:ext cx="5161991" cy="700898"/>
          </a:xfrm>
          <a:prstGeom prst="rect">
            <a:avLst/>
          </a:prstGeom>
          <a:noFill/>
        </p:spPr>
        <p:txBody>
          <a:bodyPr wrap="none" rtlCol="0">
            <a:spAutoFit/>
          </a:bodyPr>
          <a:lstStyle/>
          <a:p>
            <a:pPr marL="0" indent="0" algn="l">
              <a:lnSpc>
                <a:spcPct val="80000"/>
              </a:lnSpc>
              <a:buFontTx/>
              <a:buNone/>
              <a:tabLst>
                <a:tab pos="377825" algn="l"/>
              </a:tabLst>
            </a:pPr>
            <a:r>
              <a:rPr lang="en-GB" b="1" dirty="0" smtClean="0">
                <a:solidFill>
                  <a:srgbClr val="FF9900"/>
                </a:solidFill>
                <a:latin typeface="Courier New" pitchFamily="49" charset="0"/>
              </a:rPr>
              <a:t>&lt;h1&gt;Hello World!&lt;/h1&gt;</a:t>
            </a:r>
          </a:p>
          <a:p>
            <a:pPr marL="0" indent="0" algn="l">
              <a:lnSpc>
                <a:spcPct val="80000"/>
              </a:lnSpc>
              <a:buFontTx/>
              <a:buNone/>
              <a:tabLst>
                <a:tab pos="377825" algn="l"/>
              </a:tabLst>
            </a:pPr>
            <a:r>
              <a:rPr lang="en-GB" b="1" dirty="0" smtClean="0">
                <a:solidFill>
                  <a:srgbClr val="FF9900"/>
                </a:solidFill>
                <a:latin typeface="Courier New" pitchFamily="49" charset="0"/>
              </a:rPr>
              <a:t>&lt;p&gt;This is all made up!&lt;/p&gt;</a:t>
            </a:r>
            <a:endParaRPr lang="en-GB" dirty="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9010" grpId="0" animBg="1"/>
      <p:bldP spid="939011" grpId="0" uiExpand="1" build="p">
        <p:tmplLst>
          <p:tmpl>
            <p:tnLst>
              <p:par>
                <p:cTn presetID="22" presetClass="entr" presetSubtype="1" fill="hold" nodeType="afterEffect">
                  <p:stCondLst>
                    <p:cond delay="0"/>
                  </p:stCondLst>
                  <p:childTnLst>
                    <p:set>
                      <p:cBhvr>
                        <p:cTn dur="1" fill="hold">
                          <p:stCondLst>
                            <p:cond delay="0"/>
                          </p:stCondLst>
                        </p:cTn>
                        <p:tgtEl>
                          <p:spTgt spid="939011"/>
                        </p:tgtEl>
                        <p:attrNameLst>
                          <p:attrName>style.visibility</p:attrName>
                        </p:attrNameLst>
                      </p:cBhvr>
                      <p:to>
                        <p:strVal val="visible"/>
                      </p:to>
                    </p:set>
                    <p:animEffect transition="in" filter="wipe(up)">
                      <p:cBhvr>
                        <p:cTn dur="500"/>
                        <p:tgtEl>
                          <p:spTgt spid="939011"/>
                        </p:tgtEl>
                      </p:cBhvr>
                    </p:animEffect>
                  </p:childTnLst>
                </p:cTn>
              </p:par>
            </p:tnLst>
          </p:tmpl>
          <p:tmpl lvl="1">
            <p:tnLst>
              <p:par>
                <p:cTn presetID="22" presetClass="entr" presetSubtype="1" fill="hold" nodeType="clickEffect">
                  <p:stCondLst>
                    <p:cond delay="0"/>
                  </p:stCondLst>
                  <p:childTnLst>
                    <p:set>
                      <p:cBhvr>
                        <p:cTn dur="1" fill="hold">
                          <p:stCondLst>
                            <p:cond delay="0"/>
                          </p:stCondLst>
                        </p:cTn>
                        <p:tgtEl>
                          <p:spTgt spid="939011"/>
                        </p:tgtEl>
                        <p:attrNameLst>
                          <p:attrName>style.visibility</p:attrName>
                        </p:attrNameLst>
                      </p:cBhvr>
                      <p:to>
                        <p:strVal val="visible"/>
                      </p:to>
                    </p:set>
                    <p:animEffect transition="in" filter="wipe(up)">
                      <p:cBhvr>
                        <p:cTn dur="500"/>
                        <p:tgtEl>
                          <p:spTgt spid="939011"/>
                        </p:tgtEl>
                      </p:cBhvr>
                    </p:animEffect>
                  </p:childTnLst>
                </p:cTn>
              </p:par>
            </p:tnLst>
          </p:tmpl>
          <p:tmpl lvl="2">
            <p:tnLst>
              <p:par>
                <p:cTn presetID="22" presetClass="entr" presetSubtype="1" fill="hold" nodeType="afterEffect">
                  <p:stCondLst>
                    <p:cond delay="0"/>
                  </p:stCondLst>
                  <p:childTnLst>
                    <p:set>
                      <p:cBhvr>
                        <p:cTn dur="1" fill="hold">
                          <p:stCondLst>
                            <p:cond delay="0"/>
                          </p:stCondLst>
                        </p:cTn>
                        <p:tgtEl>
                          <p:spTgt spid="939011"/>
                        </p:tgtEl>
                        <p:attrNameLst>
                          <p:attrName>style.visibility</p:attrName>
                        </p:attrNameLst>
                      </p:cBhvr>
                      <p:to>
                        <p:strVal val="visible"/>
                      </p:to>
                    </p:set>
                    <p:animEffect transition="in" filter="wipe(up)">
                      <p:cBhvr>
                        <p:cTn dur="500"/>
                        <p:tgtEl>
                          <p:spTgt spid="939011"/>
                        </p:tgtEl>
                      </p:cBhvr>
                    </p:animEffect>
                  </p:childTnLst>
                </p:cTn>
              </p:par>
            </p:tnLst>
          </p:tmpl>
          <p:tmpl lvl="3">
            <p:tnLst>
              <p:par>
                <p:cTn presetID="22" presetClass="entr" presetSubtype="1" fill="hold" nodeType="afterEffect">
                  <p:stCondLst>
                    <p:cond delay="0"/>
                  </p:stCondLst>
                  <p:childTnLst>
                    <p:set>
                      <p:cBhvr>
                        <p:cTn dur="1" fill="hold">
                          <p:stCondLst>
                            <p:cond delay="0"/>
                          </p:stCondLst>
                        </p:cTn>
                        <p:tgtEl>
                          <p:spTgt spid="939011"/>
                        </p:tgtEl>
                        <p:attrNameLst>
                          <p:attrName>style.visibility</p:attrName>
                        </p:attrNameLst>
                      </p:cBhvr>
                      <p:to>
                        <p:strVal val="visible"/>
                      </p:to>
                    </p:set>
                    <p:animEffect transition="in" filter="wipe(up)">
                      <p:cBhvr>
                        <p:cTn dur="500"/>
                        <p:tgtEl>
                          <p:spTgt spid="939011"/>
                        </p:tgtEl>
                      </p:cBhvr>
                    </p:animEffect>
                  </p:childTnLst>
                </p:cTn>
              </p:par>
            </p:tnLst>
          </p:tmpl>
          <p:tmpl lvl="4">
            <p:tnLst>
              <p:par>
                <p:cTn presetID="22" presetClass="entr" presetSubtype="1" fill="hold" nodeType="afterEffect">
                  <p:stCondLst>
                    <p:cond delay="0"/>
                  </p:stCondLst>
                  <p:childTnLst>
                    <p:set>
                      <p:cBhvr>
                        <p:cTn dur="1" fill="hold">
                          <p:stCondLst>
                            <p:cond delay="0"/>
                          </p:stCondLst>
                        </p:cTn>
                        <p:tgtEl>
                          <p:spTgt spid="939011"/>
                        </p:tgtEl>
                        <p:attrNameLst>
                          <p:attrName>style.visibility</p:attrName>
                        </p:attrNameLst>
                      </p:cBhvr>
                      <p:to>
                        <p:strVal val="visible"/>
                      </p:to>
                    </p:set>
                    <p:animEffect transition="in" filter="wipe(up)">
                      <p:cBhvr>
                        <p:cTn dur="500"/>
                        <p:tgtEl>
                          <p:spTgt spid="939011"/>
                        </p:tgtEl>
                      </p:cBhvr>
                    </p:animEffect>
                  </p:childTnLst>
                </p:cTn>
              </p:par>
            </p:tnLst>
          </p:tmpl>
          <p:tmpl lvl="5">
            <p:tnLst>
              <p:par>
                <p:cTn presetID="22" presetClass="entr" presetSubtype="1" fill="hold" nodeType="afterEffect">
                  <p:stCondLst>
                    <p:cond delay="0"/>
                  </p:stCondLst>
                  <p:childTnLst>
                    <p:set>
                      <p:cBhvr>
                        <p:cTn dur="1" fill="hold">
                          <p:stCondLst>
                            <p:cond delay="0"/>
                          </p:stCondLst>
                        </p:cTn>
                        <p:tgtEl>
                          <p:spTgt spid="939011"/>
                        </p:tgtEl>
                        <p:attrNameLst>
                          <p:attrName>style.visibility</p:attrName>
                        </p:attrNameLst>
                      </p:cBhvr>
                      <p:to>
                        <p:strVal val="visible"/>
                      </p:to>
                    </p:set>
                    <p:animEffect transition="in" filter="wipe(up)">
                      <p:cBhvr>
                        <p:cTn dur="500"/>
                        <p:tgtEl>
                          <p:spTgt spid="939011"/>
                        </p:tgtEl>
                      </p:cBhvr>
                    </p:animEffect>
                  </p:childTnLst>
                </p:cTn>
              </p:par>
            </p:tnLst>
          </p:tmpl>
        </p:tmplLst>
      </p:bldP>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1058" name="Rectangle 2"/>
          <p:cNvSpPr>
            <a:spLocks noGrp="1" noChangeArrowheads="1"/>
          </p:cNvSpPr>
          <p:nvPr>
            <p:ph type="title"/>
          </p:nvPr>
        </p:nvSpPr>
        <p:spPr>
          <a:xfrm>
            <a:off x="152400" y="228600"/>
            <a:ext cx="8839200" cy="1143000"/>
          </a:xfrm>
          <a:ln/>
        </p:spPr>
        <p:txBody>
          <a:bodyPr/>
          <a:lstStyle/>
          <a:p>
            <a:r>
              <a:rPr lang="en-GB"/>
              <a:t>Window and Document methods</a:t>
            </a:r>
          </a:p>
        </p:txBody>
      </p:sp>
      <p:sp>
        <p:nvSpPr>
          <p:cNvPr id="941059" name="Rectangle 3"/>
          <p:cNvSpPr>
            <a:spLocks noGrp="1" noChangeArrowheads="1"/>
          </p:cNvSpPr>
          <p:nvPr>
            <p:ph idx="1"/>
          </p:nvPr>
        </p:nvSpPr>
        <p:spPr>
          <a:xfrm>
            <a:off x="152400" y="1600200"/>
            <a:ext cx="8839200" cy="4495800"/>
          </a:xfrm>
          <a:ln/>
        </p:spPr>
        <p:txBody>
          <a:bodyPr>
            <a:normAutofit fontScale="92500" lnSpcReduction="10000"/>
          </a:bodyPr>
          <a:lstStyle/>
          <a:p>
            <a:r>
              <a:rPr lang="en-GB" sz="2800" dirty="0" smtClean="0">
                <a:solidFill>
                  <a:schemeClr val="accent4"/>
                </a:solidFill>
                <a:latin typeface="Consolas" pitchFamily="49" charset="0"/>
              </a:rPr>
              <a:t>window</a:t>
            </a:r>
            <a:r>
              <a:rPr lang="en-GB" sz="2800" dirty="0" smtClean="0"/>
              <a:t> is the object that all other objects inherit properties from</a:t>
            </a:r>
          </a:p>
          <a:p>
            <a:r>
              <a:rPr lang="en-GB" sz="2800" dirty="0" smtClean="0"/>
              <a:t>Useful </a:t>
            </a:r>
            <a:r>
              <a:rPr lang="en-GB" sz="2800" dirty="0"/>
              <a:t>objects/methods (all string </a:t>
            </a:r>
            <a:r>
              <a:rPr lang="en-GB" sz="2800" dirty="0" err="1"/>
              <a:t>args</a:t>
            </a:r>
            <a:r>
              <a:rPr lang="en-GB" sz="2800" dirty="0"/>
              <a:t>, </a:t>
            </a:r>
            <a:r>
              <a:rPr lang="en-GB" b="1" i="1" dirty="0">
                <a:solidFill>
                  <a:schemeClr val="folHlink"/>
                </a:solidFill>
                <a:latin typeface="Courier New" pitchFamily="49" charset="0"/>
              </a:rPr>
              <a:t>s</a:t>
            </a:r>
            <a:r>
              <a:rPr lang="en-GB" sz="2800" dirty="0"/>
              <a:t>)</a:t>
            </a:r>
            <a:r>
              <a:rPr lang="en-GB" dirty="0"/>
              <a:t>:</a:t>
            </a:r>
          </a:p>
          <a:p>
            <a:pPr lvl="1"/>
            <a:r>
              <a:rPr lang="en-GB" b="1" dirty="0" smtClean="0">
                <a:solidFill>
                  <a:schemeClr val="folHlink"/>
                </a:solidFill>
                <a:latin typeface="Courier New" pitchFamily="49" charset="0"/>
              </a:rPr>
              <a:t>alert(</a:t>
            </a:r>
            <a:r>
              <a:rPr lang="en-GB" b="1" i="1" dirty="0" smtClean="0">
                <a:solidFill>
                  <a:schemeClr val="folHlink"/>
                </a:solidFill>
                <a:latin typeface="Courier New" pitchFamily="49" charset="0"/>
              </a:rPr>
              <a:t>s</a:t>
            </a:r>
            <a:r>
              <a:rPr lang="en-GB" b="1" dirty="0">
                <a:solidFill>
                  <a:schemeClr val="folHlink"/>
                </a:solidFill>
                <a:latin typeface="Courier New" pitchFamily="49" charset="0"/>
              </a:rPr>
              <a:t>)</a:t>
            </a:r>
            <a:r>
              <a:rPr lang="en-GB" dirty="0">
                <a:solidFill>
                  <a:schemeClr val="folHlink"/>
                </a:solidFill>
                <a:latin typeface="Courier New" pitchFamily="49" charset="0"/>
              </a:rPr>
              <a:t>	</a:t>
            </a:r>
            <a:r>
              <a:rPr lang="en-GB" dirty="0"/>
              <a:t>popup alert dialog</a:t>
            </a:r>
          </a:p>
          <a:p>
            <a:pPr lvl="2"/>
            <a:r>
              <a:rPr lang="en-GB" i="1" dirty="0" smtClean="0"/>
              <a:t>Modal </a:t>
            </a:r>
            <a:r>
              <a:rPr lang="en-GB" dirty="0" smtClean="0"/>
              <a:t>popup </a:t>
            </a:r>
            <a:r>
              <a:rPr lang="en-GB" dirty="0"/>
              <a:t>dialog (most systems)</a:t>
            </a:r>
          </a:p>
          <a:p>
            <a:pPr lvl="2"/>
            <a:r>
              <a:rPr lang="en-GB" dirty="0" smtClean="0"/>
              <a:t>Also</a:t>
            </a:r>
            <a:r>
              <a:rPr lang="en-GB" b="1" dirty="0" smtClean="0"/>
              <a:t> </a:t>
            </a:r>
            <a:r>
              <a:rPr lang="en-GB" b="1" dirty="0">
                <a:solidFill>
                  <a:schemeClr val="folHlink"/>
                </a:solidFill>
                <a:latin typeface="Courier New" pitchFamily="49" charset="0"/>
              </a:rPr>
              <a:t>confirm</a:t>
            </a:r>
            <a:r>
              <a:rPr lang="en-GB" b="1" dirty="0"/>
              <a:t> </a:t>
            </a:r>
            <a:r>
              <a:rPr lang="en-GB" dirty="0"/>
              <a:t>and </a:t>
            </a:r>
            <a:r>
              <a:rPr lang="en-GB" b="1" dirty="0">
                <a:solidFill>
                  <a:schemeClr val="folHlink"/>
                </a:solidFill>
                <a:latin typeface="Courier New" pitchFamily="49" charset="0"/>
              </a:rPr>
              <a:t>prompt</a:t>
            </a:r>
            <a:r>
              <a:rPr lang="en-GB" dirty="0"/>
              <a:t>.</a:t>
            </a:r>
          </a:p>
          <a:p>
            <a:r>
              <a:rPr lang="en-GB" sz="2800" dirty="0" smtClean="0">
                <a:solidFill>
                  <a:schemeClr val="accent4"/>
                </a:solidFill>
                <a:latin typeface="Consolas" pitchFamily="49" charset="0"/>
              </a:rPr>
              <a:t>document</a:t>
            </a:r>
            <a:r>
              <a:rPr lang="en-GB" sz="2800" dirty="0" smtClean="0"/>
              <a:t> is a property of </a:t>
            </a:r>
            <a:r>
              <a:rPr lang="en-GB" sz="2800" dirty="0" smtClean="0">
                <a:solidFill>
                  <a:schemeClr val="accent4"/>
                </a:solidFill>
                <a:latin typeface="Consolas" pitchFamily="49" charset="0"/>
              </a:rPr>
              <a:t>window</a:t>
            </a:r>
            <a:r>
              <a:rPr lang="en-GB" sz="2800" dirty="0" smtClean="0"/>
              <a:t> and contains the document contents in a series of objects &amp; methods</a:t>
            </a:r>
          </a:p>
          <a:p>
            <a:pPr lvl="1">
              <a:lnSpc>
                <a:spcPct val="200000"/>
              </a:lnSpc>
            </a:pPr>
            <a:r>
              <a:rPr lang="en-GB" b="1" dirty="0" err="1" smtClean="0">
                <a:solidFill>
                  <a:schemeClr val="folHlink"/>
                </a:solidFill>
                <a:latin typeface="Courier New" pitchFamily="49" charset="0"/>
              </a:rPr>
              <a:t>document.write</a:t>
            </a:r>
            <a:r>
              <a:rPr lang="en-GB" b="1" dirty="0" smtClean="0">
                <a:solidFill>
                  <a:schemeClr val="folHlink"/>
                </a:solidFill>
                <a:latin typeface="Courier New" pitchFamily="49" charset="0"/>
              </a:rPr>
              <a:t>(</a:t>
            </a:r>
            <a:r>
              <a:rPr lang="en-GB" b="1" i="1" dirty="0" smtClean="0">
                <a:solidFill>
                  <a:schemeClr val="folHlink"/>
                </a:solidFill>
                <a:latin typeface="Courier New" pitchFamily="49" charset="0"/>
              </a:rPr>
              <a:t>s</a:t>
            </a:r>
            <a:r>
              <a:rPr lang="en-GB" b="1" dirty="0">
                <a:solidFill>
                  <a:schemeClr val="folHlink"/>
                </a:solidFill>
                <a:latin typeface="Courier New" pitchFamily="49" charset="0"/>
              </a:rPr>
              <a:t>)</a:t>
            </a:r>
            <a:r>
              <a:rPr lang="en-GB" dirty="0">
                <a:solidFill>
                  <a:schemeClr val="folHlink"/>
                </a:solidFill>
                <a:latin typeface="Courier New" pitchFamily="49" charset="0"/>
              </a:rPr>
              <a:t>	</a:t>
            </a:r>
            <a:endParaRPr lang="en-GB" dirty="0"/>
          </a:p>
          <a:p>
            <a:pPr lvl="2"/>
            <a:r>
              <a:rPr lang="en-GB" dirty="0"/>
              <a:t>Writes </a:t>
            </a:r>
            <a:r>
              <a:rPr lang="en-GB" b="1" i="1" dirty="0">
                <a:solidFill>
                  <a:schemeClr val="folHlink"/>
                </a:solidFill>
                <a:latin typeface="Courier New" pitchFamily="49" charset="0"/>
              </a:rPr>
              <a:t>s</a:t>
            </a:r>
            <a:r>
              <a:rPr lang="en-GB" dirty="0"/>
              <a:t> into the document </a:t>
            </a:r>
            <a:r>
              <a:rPr lang="en-GB" i="1" dirty="0"/>
              <a:t>as it loads</a:t>
            </a:r>
          </a:p>
        </p:txBody>
      </p:sp>
      <p:sp>
        <p:nvSpPr>
          <p:cNvPr id="7"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8" name="Slide Number Placeholder 5"/>
          <p:cNvSpPr>
            <a:spLocks noGrp="1"/>
          </p:cNvSpPr>
          <p:nvPr>
            <p:ph type="sldNum" sz="quarter" idx="12"/>
          </p:nvPr>
        </p:nvSpPr>
        <p:spPr/>
        <p:txBody>
          <a:bodyPr/>
          <a:lstStyle/>
          <a:p>
            <a:fld id="{FC65BB90-0BC6-442D-8F47-5597A6ACF717}" type="slidenum">
              <a:rPr lang="en-GB"/>
              <a:pPr/>
              <a:t>38</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41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41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4105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94105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94105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4105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41059">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9410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1059" grpId="0" build="p" bldLvl="2"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3106" name="Rectangle 2"/>
          <p:cNvSpPr>
            <a:spLocks noGrp="1" noChangeArrowheads="1"/>
          </p:cNvSpPr>
          <p:nvPr>
            <p:ph type="title"/>
          </p:nvPr>
        </p:nvSpPr>
        <p:spPr>
          <a:ln/>
        </p:spPr>
        <p:txBody>
          <a:bodyPr/>
          <a:lstStyle/>
          <a:p>
            <a:r>
              <a:rPr lang="en-GB"/>
              <a:t>Introducing JavaScript</a:t>
            </a:r>
          </a:p>
        </p:txBody>
      </p:sp>
      <p:sp>
        <p:nvSpPr>
          <p:cNvPr id="943107" name="Rectangle 3"/>
          <p:cNvSpPr>
            <a:spLocks noGrp="1" noChangeArrowheads="1"/>
          </p:cNvSpPr>
          <p:nvPr>
            <p:ph idx="1"/>
          </p:nvPr>
        </p:nvSpPr>
        <p:spPr>
          <a:xfrm>
            <a:off x="381000" y="1600200"/>
            <a:ext cx="8382000" cy="4495800"/>
          </a:xfrm>
          <a:ln/>
        </p:spPr>
        <p:txBody>
          <a:bodyPr/>
          <a:lstStyle/>
          <a:p>
            <a:pPr>
              <a:lnSpc>
                <a:spcPct val="90000"/>
              </a:lnSpc>
            </a:pPr>
            <a:r>
              <a:rPr lang="en-GB" sz="2800" b="1" i="1">
                <a:sym typeface="Symbol" pitchFamily="18" charset="2"/>
              </a:rPr>
              <a:t>JavaScript is case sensitive!</a:t>
            </a:r>
          </a:p>
          <a:p>
            <a:pPr lvl="1">
              <a:lnSpc>
                <a:spcPct val="90000"/>
              </a:lnSpc>
            </a:pPr>
            <a:r>
              <a:rPr lang="en-GB" sz="2000" b="1">
                <a:solidFill>
                  <a:schemeClr val="folHlink"/>
                </a:solidFill>
                <a:latin typeface="Courier New" pitchFamily="49" charset="0"/>
                <a:sym typeface="Symbol" pitchFamily="18" charset="2"/>
              </a:rPr>
              <a:t>var foo</a:t>
            </a:r>
            <a:r>
              <a:rPr lang="en-GB" sz="2000">
                <a:sym typeface="Symbol" pitchFamily="18" charset="2"/>
              </a:rPr>
              <a:t> is not </a:t>
            </a:r>
            <a:r>
              <a:rPr lang="en-GB" sz="2000" b="1">
                <a:solidFill>
                  <a:schemeClr val="folHlink"/>
                </a:solidFill>
                <a:latin typeface="Courier New" pitchFamily="49" charset="0"/>
                <a:sym typeface="Symbol" pitchFamily="18" charset="2"/>
              </a:rPr>
              <a:t>Foo, fOo, foO, FOo, FoO </a:t>
            </a:r>
            <a:r>
              <a:rPr lang="en-GB" sz="2000">
                <a:sym typeface="Symbol" pitchFamily="18" charset="2"/>
              </a:rPr>
              <a:t>or</a:t>
            </a:r>
            <a:r>
              <a:rPr lang="en-GB" sz="2000" b="1">
                <a:solidFill>
                  <a:schemeClr val="folHlink"/>
                </a:solidFill>
                <a:latin typeface="Courier New" pitchFamily="49" charset="0"/>
                <a:sym typeface="Symbol" pitchFamily="18" charset="2"/>
              </a:rPr>
              <a:t> FOO</a:t>
            </a:r>
            <a:r>
              <a:rPr lang="en-GB" sz="2000">
                <a:sym typeface="Symbol" pitchFamily="18" charset="2"/>
              </a:rPr>
              <a:t> !</a:t>
            </a:r>
          </a:p>
          <a:p>
            <a:pPr>
              <a:lnSpc>
                <a:spcPct val="90000"/>
              </a:lnSpc>
            </a:pPr>
            <a:r>
              <a:rPr lang="en-GB" sz="2400">
                <a:sym typeface="Symbol" pitchFamily="18" charset="2"/>
              </a:rPr>
              <a:t>Statements should be terminated with  a </a:t>
            </a:r>
            <a:r>
              <a:rPr lang="en-GB" sz="2400">
                <a:solidFill>
                  <a:schemeClr val="folHlink"/>
                </a:solidFill>
                <a:sym typeface="Symbol" pitchFamily="18" charset="2"/>
              </a:rPr>
              <a:t>;</a:t>
            </a:r>
            <a:r>
              <a:rPr lang="en-GB" sz="2400">
                <a:sym typeface="Symbol" pitchFamily="18" charset="2"/>
              </a:rPr>
              <a:t> </a:t>
            </a:r>
            <a:r>
              <a:rPr lang="en-GB" sz="1400">
                <a:sym typeface="Symbol" pitchFamily="18" charset="2"/>
              </a:rPr>
              <a:t>(semicolon)</a:t>
            </a:r>
            <a:endParaRPr lang="en-GB" sz="2400">
              <a:sym typeface="Symbol" pitchFamily="18" charset="2"/>
            </a:endParaRPr>
          </a:p>
          <a:p>
            <a:pPr>
              <a:lnSpc>
                <a:spcPct val="90000"/>
              </a:lnSpc>
            </a:pPr>
            <a:r>
              <a:rPr lang="en-GB" sz="2400">
                <a:sym typeface="Symbol" pitchFamily="18" charset="2"/>
              </a:rPr>
              <a:t>Variable assignment with </a:t>
            </a:r>
            <a:r>
              <a:rPr lang="en-GB" sz="2400" b="1">
                <a:solidFill>
                  <a:schemeClr val="folHlink"/>
                </a:solidFill>
                <a:latin typeface="Courier New" pitchFamily="49" charset="0"/>
                <a:sym typeface="Symbol" pitchFamily="18" charset="2"/>
              </a:rPr>
              <a:t>var</a:t>
            </a:r>
            <a:r>
              <a:rPr lang="en-GB" sz="2400">
                <a:sym typeface="Symbol" pitchFamily="18" charset="2"/>
              </a:rPr>
              <a:t> </a:t>
            </a:r>
          </a:p>
          <a:p>
            <a:pPr lvl="1">
              <a:lnSpc>
                <a:spcPct val="90000"/>
              </a:lnSpc>
            </a:pPr>
            <a:r>
              <a:rPr lang="en-GB" sz="2000">
                <a:sym typeface="Symbol" pitchFamily="18" charset="2"/>
              </a:rPr>
              <a:t>creates a </a:t>
            </a:r>
            <a:r>
              <a:rPr lang="en-GB" sz="2000" b="1" u="sng">
                <a:sym typeface="Symbol" pitchFamily="18" charset="2"/>
              </a:rPr>
              <a:t>local</a:t>
            </a:r>
            <a:r>
              <a:rPr lang="en-GB" sz="2000">
                <a:sym typeface="Symbol" pitchFamily="18" charset="2"/>
              </a:rPr>
              <a:t> variable (avoids scope problems)</a:t>
            </a:r>
          </a:p>
          <a:p>
            <a:pPr lvl="2">
              <a:lnSpc>
                <a:spcPct val="90000"/>
              </a:lnSpc>
            </a:pPr>
            <a:r>
              <a:rPr lang="en-GB" sz="1800" i="1">
                <a:sym typeface="Symbol" pitchFamily="18" charset="2"/>
              </a:rPr>
              <a:t>except </a:t>
            </a:r>
            <a:r>
              <a:rPr lang="en-GB" sz="1800">
                <a:sym typeface="Symbol" pitchFamily="18" charset="2"/>
              </a:rPr>
              <a:t>at top level (adjacent to </a:t>
            </a:r>
            <a:r>
              <a:rPr lang="en-GB" sz="1800" b="1">
                <a:latin typeface="Courier New" pitchFamily="49" charset="0"/>
                <a:sym typeface="Symbol" pitchFamily="18" charset="2"/>
              </a:rPr>
              <a:t>&lt;script&gt;</a:t>
            </a:r>
            <a:r>
              <a:rPr lang="en-GB" sz="1800">
                <a:sym typeface="Symbol" pitchFamily="18" charset="2"/>
              </a:rPr>
              <a:t>) where it’s global.</a:t>
            </a:r>
          </a:p>
          <a:p>
            <a:pPr>
              <a:lnSpc>
                <a:spcPct val="90000"/>
              </a:lnSpc>
              <a:buFontTx/>
              <a:buNone/>
            </a:pPr>
            <a:r>
              <a:rPr lang="en-GB" sz="2400" b="1">
                <a:solidFill>
                  <a:schemeClr val="folHlink"/>
                </a:solidFill>
                <a:latin typeface="Courier New" pitchFamily="49" charset="0"/>
                <a:sym typeface="Symbol" pitchFamily="18" charset="2"/>
              </a:rPr>
              <a:t>	var foo = new Object();</a:t>
            </a:r>
          </a:p>
          <a:p>
            <a:pPr>
              <a:lnSpc>
                <a:spcPct val="90000"/>
              </a:lnSpc>
              <a:buFontTx/>
              <a:buNone/>
            </a:pPr>
            <a:r>
              <a:rPr lang="en-GB" sz="2400" b="1">
                <a:solidFill>
                  <a:schemeClr val="folHlink"/>
                </a:solidFill>
                <a:latin typeface="Courier New" pitchFamily="49" charset="0"/>
                <a:sym typeface="Symbol" pitchFamily="18" charset="2"/>
              </a:rPr>
              <a:t>	function bar(o) {</a:t>
            </a:r>
            <a:br>
              <a:rPr lang="en-GB" sz="2400" b="1">
                <a:solidFill>
                  <a:schemeClr val="folHlink"/>
                </a:solidFill>
                <a:latin typeface="Courier New" pitchFamily="49" charset="0"/>
                <a:sym typeface="Symbol" pitchFamily="18" charset="2"/>
              </a:rPr>
            </a:br>
            <a:r>
              <a:rPr lang="en-GB" sz="2400" b="1">
                <a:solidFill>
                  <a:schemeClr val="folHlink"/>
                </a:solidFill>
                <a:latin typeface="Courier New" pitchFamily="49" charset="0"/>
                <a:sym typeface="Symbol" pitchFamily="18" charset="2"/>
              </a:rPr>
              <a:t>  //function to return a string </a:t>
            </a:r>
            <a:br>
              <a:rPr lang="en-GB" sz="2400" b="1">
                <a:solidFill>
                  <a:schemeClr val="folHlink"/>
                </a:solidFill>
                <a:latin typeface="Courier New" pitchFamily="49" charset="0"/>
                <a:sym typeface="Symbol" pitchFamily="18" charset="2"/>
              </a:rPr>
            </a:br>
            <a:r>
              <a:rPr lang="en-GB" sz="2400" b="1">
                <a:solidFill>
                  <a:schemeClr val="folHlink"/>
                </a:solidFill>
                <a:latin typeface="Courier New" pitchFamily="49" charset="0"/>
                <a:sym typeface="Symbol" pitchFamily="18" charset="2"/>
              </a:rPr>
              <a:t>  return o.toString();</a:t>
            </a:r>
            <a:br>
              <a:rPr lang="en-GB" sz="2400" b="1">
                <a:solidFill>
                  <a:schemeClr val="folHlink"/>
                </a:solidFill>
                <a:latin typeface="Courier New" pitchFamily="49" charset="0"/>
                <a:sym typeface="Symbol" pitchFamily="18" charset="2"/>
              </a:rPr>
            </a:br>
            <a:r>
              <a:rPr lang="en-GB" sz="2400" b="1">
                <a:solidFill>
                  <a:schemeClr val="folHlink"/>
                </a:solidFill>
                <a:latin typeface="Courier New" pitchFamily="49" charset="0"/>
                <a:sym typeface="Symbol" pitchFamily="18" charset="2"/>
              </a:rPr>
              <a:t>}</a:t>
            </a:r>
            <a:br>
              <a:rPr lang="en-GB" sz="2400" b="1">
                <a:solidFill>
                  <a:schemeClr val="folHlink"/>
                </a:solidFill>
                <a:latin typeface="Courier New" pitchFamily="49" charset="0"/>
                <a:sym typeface="Symbol" pitchFamily="18" charset="2"/>
              </a:rPr>
            </a:br>
            <a:r>
              <a:rPr lang="en-GB" sz="2400" b="1">
                <a:solidFill>
                  <a:schemeClr val="folHlink"/>
                </a:solidFill>
                <a:latin typeface="Courier New" pitchFamily="49" charset="0"/>
                <a:sym typeface="Symbol" pitchFamily="18" charset="2"/>
              </a:rPr>
              <a:t>alert("Object's string is " + bar(foo) );</a:t>
            </a:r>
            <a:endParaRPr lang="en-GB" sz="2800" b="1">
              <a:solidFill>
                <a:schemeClr val="folHlink"/>
              </a:solidFill>
              <a:latin typeface="Courier New" pitchFamily="49" charset="0"/>
              <a:sym typeface="Symbol" pitchFamily="18" charset="2"/>
            </a:endParaRPr>
          </a:p>
        </p:txBody>
      </p:sp>
      <p:sp>
        <p:nvSpPr>
          <p:cNvPr id="8"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9" name="Slide Number Placeholder 5"/>
          <p:cNvSpPr>
            <a:spLocks noGrp="1"/>
          </p:cNvSpPr>
          <p:nvPr>
            <p:ph type="sldNum" sz="quarter" idx="12"/>
          </p:nvPr>
        </p:nvSpPr>
        <p:spPr/>
        <p:txBody>
          <a:bodyPr/>
          <a:lstStyle/>
          <a:p>
            <a:fld id="{A4875829-373E-41FA-A96D-B180CFB1117F}" type="slidenum">
              <a:rPr lang="en-GB"/>
              <a:pPr/>
              <a:t>39</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43107">
                                            <p:txEl>
                                              <p:pRg st="0" end="0"/>
                                            </p:txEl>
                                          </p:spTgt>
                                        </p:tgtEl>
                                        <p:attrNameLst>
                                          <p:attrName>style.visibility</p:attrName>
                                        </p:attrNameLst>
                                      </p:cBhvr>
                                      <p:to>
                                        <p:strVal val="visible"/>
                                      </p:to>
                                    </p:set>
                                    <p:animEffect transition="in" filter="wipe(left)">
                                      <p:cBhvr>
                                        <p:cTn id="7" dur="500"/>
                                        <p:tgtEl>
                                          <p:spTgt spid="943107">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943107">
                                            <p:txEl>
                                              <p:pRg st="1" end="1"/>
                                            </p:txEl>
                                          </p:spTgt>
                                        </p:tgtEl>
                                        <p:attrNameLst>
                                          <p:attrName>style.visibility</p:attrName>
                                        </p:attrNameLst>
                                      </p:cBhvr>
                                      <p:to>
                                        <p:strVal val="visible"/>
                                      </p:to>
                                    </p:set>
                                    <p:animEffect transition="in" filter="wipe(left)">
                                      <p:cBhvr>
                                        <p:cTn id="11" dur="500"/>
                                        <p:tgtEl>
                                          <p:spTgt spid="943107">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943107">
                                            <p:txEl>
                                              <p:pRg st="2" end="2"/>
                                            </p:txEl>
                                          </p:spTgt>
                                        </p:tgtEl>
                                        <p:attrNameLst>
                                          <p:attrName>style.visibility</p:attrName>
                                        </p:attrNameLst>
                                      </p:cBhvr>
                                      <p:to>
                                        <p:strVal val="visible"/>
                                      </p:to>
                                    </p:set>
                                    <p:animEffect transition="in" filter="wipe(left)">
                                      <p:cBhvr>
                                        <p:cTn id="16" dur="500"/>
                                        <p:tgtEl>
                                          <p:spTgt spid="94310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943107">
                                            <p:txEl>
                                              <p:pRg st="3" end="3"/>
                                            </p:txEl>
                                          </p:spTgt>
                                        </p:tgtEl>
                                        <p:attrNameLst>
                                          <p:attrName>style.visibility</p:attrName>
                                        </p:attrNameLst>
                                      </p:cBhvr>
                                      <p:to>
                                        <p:strVal val="visible"/>
                                      </p:to>
                                    </p:set>
                                    <p:animEffect transition="in" filter="wipe(left)">
                                      <p:cBhvr>
                                        <p:cTn id="21" dur="500"/>
                                        <p:tgtEl>
                                          <p:spTgt spid="943107">
                                            <p:txEl>
                                              <p:pRg st="3" end="3"/>
                                            </p:txEl>
                                          </p:spTgt>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943107">
                                            <p:txEl>
                                              <p:pRg st="4" end="4"/>
                                            </p:txEl>
                                          </p:spTgt>
                                        </p:tgtEl>
                                        <p:attrNameLst>
                                          <p:attrName>style.visibility</p:attrName>
                                        </p:attrNameLst>
                                      </p:cBhvr>
                                      <p:to>
                                        <p:strVal val="visible"/>
                                      </p:to>
                                    </p:set>
                                    <p:animEffect transition="in" filter="wipe(left)">
                                      <p:cBhvr>
                                        <p:cTn id="25" dur="500"/>
                                        <p:tgtEl>
                                          <p:spTgt spid="943107">
                                            <p:txEl>
                                              <p:pRg st="4" end="4"/>
                                            </p:txEl>
                                          </p:spTgt>
                                        </p:tgtEl>
                                      </p:cBhvr>
                                    </p:animEffect>
                                  </p:childTnLst>
                                </p:cTn>
                              </p:par>
                            </p:childTnLst>
                          </p:cTn>
                        </p:par>
                        <p:par>
                          <p:cTn id="26" fill="hold">
                            <p:stCondLst>
                              <p:cond delay="1000"/>
                            </p:stCondLst>
                            <p:childTnLst>
                              <p:par>
                                <p:cTn id="27" presetID="22" presetClass="entr" presetSubtype="8" fill="hold" nodeType="afterEffect">
                                  <p:stCondLst>
                                    <p:cond delay="0"/>
                                  </p:stCondLst>
                                  <p:childTnLst>
                                    <p:set>
                                      <p:cBhvr>
                                        <p:cTn id="28" dur="1" fill="hold">
                                          <p:stCondLst>
                                            <p:cond delay="0"/>
                                          </p:stCondLst>
                                        </p:cTn>
                                        <p:tgtEl>
                                          <p:spTgt spid="943107">
                                            <p:txEl>
                                              <p:pRg st="5" end="5"/>
                                            </p:txEl>
                                          </p:spTgt>
                                        </p:tgtEl>
                                        <p:attrNameLst>
                                          <p:attrName>style.visibility</p:attrName>
                                        </p:attrNameLst>
                                      </p:cBhvr>
                                      <p:to>
                                        <p:strVal val="visible"/>
                                      </p:to>
                                    </p:set>
                                    <p:animEffect transition="in" filter="wipe(left)">
                                      <p:cBhvr>
                                        <p:cTn id="29" dur="500"/>
                                        <p:tgtEl>
                                          <p:spTgt spid="943107">
                                            <p:txEl>
                                              <p:pRg st="5" end="5"/>
                                            </p:txEl>
                                          </p:spTgt>
                                        </p:tgtEl>
                                      </p:cBhvr>
                                    </p:animEffect>
                                  </p:childTnLst>
                                </p:cTn>
                              </p:par>
                            </p:childTnLst>
                          </p:cTn>
                        </p:par>
                        <p:par>
                          <p:cTn id="30" fill="hold">
                            <p:stCondLst>
                              <p:cond delay="1500"/>
                            </p:stCondLst>
                            <p:childTnLst>
                              <p:par>
                                <p:cTn id="31" presetID="22" presetClass="entr" presetSubtype="8" fill="hold" nodeType="afterEffect">
                                  <p:stCondLst>
                                    <p:cond delay="0"/>
                                  </p:stCondLst>
                                  <p:childTnLst>
                                    <p:set>
                                      <p:cBhvr>
                                        <p:cTn id="32" dur="1" fill="hold">
                                          <p:stCondLst>
                                            <p:cond delay="0"/>
                                          </p:stCondLst>
                                        </p:cTn>
                                        <p:tgtEl>
                                          <p:spTgt spid="943107">
                                            <p:txEl>
                                              <p:pRg st="6" end="6"/>
                                            </p:txEl>
                                          </p:spTgt>
                                        </p:tgtEl>
                                        <p:attrNameLst>
                                          <p:attrName>style.visibility</p:attrName>
                                        </p:attrNameLst>
                                      </p:cBhvr>
                                      <p:to>
                                        <p:strVal val="visible"/>
                                      </p:to>
                                    </p:set>
                                    <p:animEffect transition="in" filter="wipe(left)">
                                      <p:cBhvr>
                                        <p:cTn id="33" dur="500"/>
                                        <p:tgtEl>
                                          <p:spTgt spid="943107">
                                            <p:txEl>
                                              <p:pRg st="6" end="6"/>
                                            </p:txEl>
                                          </p:spTgt>
                                        </p:tgtEl>
                                      </p:cBhvr>
                                    </p:animEffect>
                                  </p:childTnLst>
                                </p:cTn>
                              </p:par>
                            </p:childTnLst>
                          </p:cTn>
                        </p:par>
                        <p:par>
                          <p:cTn id="34" fill="hold">
                            <p:stCondLst>
                              <p:cond delay="2000"/>
                            </p:stCondLst>
                            <p:childTnLst>
                              <p:par>
                                <p:cTn id="35" presetID="22" presetClass="entr" presetSubtype="8" fill="hold" nodeType="afterEffect">
                                  <p:stCondLst>
                                    <p:cond delay="0"/>
                                  </p:stCondLst>
                                  <p:childTnLst>
                                    <p:set>
                                      <p:cBhvr>
                                        <p:cTn id="36" dur="1" fill="hold">
                                          <p:stCondLst>
                                            <p:cond delay="0"/>
                                          </p:stCondLst>
                                        </p:cTn>
                                        <p:tgtEl>
                                          <p:spTgt spid="943107">
                                            <p:txEl>
                                              <p:pRg st="7" end="7"/>
                                            </p:txEl>
                                          </p:spTgt>
                                        </p:tgtEl>
                                        <p:attrNameLst>
                                          <p:attrName>style.visibility</p:attrName>
                                        </p:attrNameLst>
                                      </p:cBhvr>
                                      <p:to>
                                        <p:strVal val="visible"/>
                                      </p:to>
                                    </p:set>
                                    <p:animEffect transition="in" filter="wipe(left)">
                                      <p:cBhvr>
                                        <p:cTn id="37" dur="500"/>
                                        <p:tgtEl>
                                          <p:spTgt spid="9431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4434" name="Rectangle 2"/>
          <p:cNvSpPr>
            <a:spLocks noGrp="1" noChangeArrowheads="1"/>
          </p:cNvSpPr>
          <p:nvPr>
            <p:ph type="title"/>
          </p:nvPr>
        </p:nvSpPr>
        <p:spPr>
          <a:xfrm>
            <a:off x="457200" y="267494"/>
            <a:ext cx="8229600" cy="1145282"/>
          </a:xfrm>
          <a:ln/>
        </p:spPr>
        <p:txBody>
          <a:bodyPr/>
          <a:lstStyle/>
          <a:p>
            <a:r>
              <a:rPr lang="en-GB" dirty="0" smtClean="0"/>
              <a:t>This week’s JavaScript chapters</a:t>
            </a:r>
            <a:endParaRPr lang="en-GB" dirty="0"/>
          </a:p>
        </p:txBody>
      </p:sp>
      <p:sp>
        <p:nvSpPr>
          <p:cNvPr id="914435" name="Rectangle 3"/>
          <p:cNvSpPr>
            <a:spLocks noGrp="1" noChangeArrowheads="1"/>
          </p:cNvSpPr>
          <p:nvPr>
            <p:ph idx="1"/>
          </p:nvPr>
        </p:nvSpPr>
        <p:spPr>
          <a:xfrm>
            <a:off x="684213" y="1484313"/>
            <a:ext cx="7772400" cy="4495800"/>
          </a:xfrm>
          <a:ln/>
        </p:spPr>
        <p:txBody>
          <a:bodyPr/>
          <a:lstStyle/>
          <a:p>
            <a:pPr>
              <a:lnSpc>
                <a:spcPct val="90000"/>
              </a:lnSpc>
            </a:pPr>
            <a:r>
              <a:rPr lang="en-GB" sz="2400" dirty="0"/>
              <a:t>“JavaScript for the WWW”</a:t>
            </a:r>
          </a:p>
          <a:p>
            <a:pPr lvl="1">
              <a:lnSpc>
                <a:spcPct val="90000"/>
              </a:lnSpc>
            </a:pPr>
            <a:r>
              <a:rPr lang="en-GB" sz="2000" dirty="0"/>
              <a:t>Chapters 1—3 introduce JavaScript…</a:t>
            </a:r>
          </a:p>
          <a:p>
            <a:pPr>
              <a:lnSpc>
                <a:spcPct val="90000"/>
              </a:lnSpc>
            </a:pPr>
            <a:r>
              <a:rPr lang="en-GB" sz="2400" i="1" dirty="0"/>
              <a:t>“Head First JavaScript”</a:t>
            </a:r>
          </a:p>
          <a:p>
            <a:pPr lvl="1">
              <a:lnSpc>
                <a:spcPct val="90000"/>
              </a:lnSpc>
            </a:pPr>
            <a:r>
              <a:rPr lang="en-GB" sz="2000" dirty="0"/>
              <a:t>Chapters 1—2</a:t>
            </a:r>
          </a:p>
          <a:p>
            <a:pPr>
              <a:lnSpc>
                <a:spcPct val="90000"/>
              </a:lnSpc>
            </a:pPr>
            <a:r>
              <a:rPr lang="en-GB" sz="2400" i="1" dirty="0"/>
              <a:t>“Learning JavaScript”</a:t>
            </a:r>
          </a:p>
          <a:p>
            <a:pPr lvl="1">
              <a:lnSpc>
                <a:spcPct val="90000"/>
              </a:lnSpc>
            </a:pPr>
            <a:r>
              <a:rPr lang="en-GB" sz="2000" dirty="0"/>
              <a:t>Chapters 1—3</a:t>
            </a:r>
          </a:p>
          <a:p>
            <a:pPr>
              <a:lnSpc>
                <a:spcPct val="90000"/>
              </a:lnSpc>
              <a:buFontTx/>
              <a:buNone/>
            </a:pPr>
            <a:r>
              <a:rPr lang="en-GB" sz="2400" i="1" dirty="0">
                <a:solidFill>
                  <a:schemeClr val="tx1">
                    <a:lumMod val="75000"/>
                  </a:schemeClr>
                </a:solidFill>
              </a:rPr>
              <a:t>Or</a:t>
            </a:r>
          </a:p>
          <a:p>
            <a:pPr lvl="1">
              <a:lnSpc>
                <a:spcPct val="90000"/>
              </a:lnSpc>
            </a:pPr>
            <a:r>
              <a:rPr lang="en-GB" sz="2000" dirty="0" err="1">
                <a:solidFill>
                  <a:schemeClr val="tx1">
                    <a:lumMod val="75000"/>
                  </a:schemeClr>
                </a:solidFill>
              </a:rPr>
              <a:t>Gosselin</a:t>
            </a:r>
            <a:r>
              <a:rPr lang="en-GB" sz="2000" dirty="0">
                <a:solidFill>
                  <a:schemeClr val="tx1">
                    <a:lumMod val="75000"/>
                  </a:schemeClr>
                </a:solidFill>
              </a:rPr>
              <a:t> “JavaScript 3e”</a:t>
            </a:r>
          </a:p>
          <a:p>
            <a:pPr lvl="2">
              <a:lnSpc>
                <a:spcPct val="90000"/>
              </a:lnSpc>
            </a:pPr>
            <a:r>
              <a:rPr lang="en-GB" sz="1800" dirty="0">
                <a:solidFill>
                  <a:schemeClr val="tx1">
                    <a:lumMod val="75000"/>
                  </a:schemeClr>
                </a:solidFill>
              </a:rPr>
              <a:t>Ch1 introduces JS, Ch2 introduces JS variables </a:t>
            </a:r>
            <a:r>
              <a:rPr lang="en-GB" sz="1800" i="1" dirty="0">
                <a:solidFill>
                  <a:schemeClr val="tx1">
                    <a:lumMod val="75000"/>
                  </a:schemeClr>
                </a:solidFill>
              </a:rPr>
              <a:t>etc</a:t>
            </a:r>
            <a:r>
              <a:rPr lang="en-GB" sz="1800" dirty="0">
                <a:solidFill>
                  <a:schemeClr val="tx1">
                    <a:lumMod val="75000"/>
                  </a:schemeClr>
                </a:solidFill>
              </a:rPr>
              <a:t>.</a:t>
            </a:r>
            <a:endParaRPr lang="en-GB" sz="1800" i="1" dirty="0">
              <a:solidFill>
                <a:schemeClr val="tx1">
                  <a:lumMod val="75000"/>
                </a:schemeClr>
              </a:solidFill>
            </a:endParaRPr>
          </a:p>
          <a:p>
            <a:pPr lvl="1">
              <a:lnSpc>
                <a:spcPct val="90000"/>
              </a:lnSpc>
            </a:pPr>
            <a:r>
              <a:rPr lang="en-GB" sz="2000" dirty="0">
                <a:solidFill>
                  <a:schemeClr val="tx1">
                    <a:lumMod val="75000"/>
                  </a:schemeClr>
                </a:solidFill>
              </a:rPr>
              <a:t>“JavaScript A programmer’s companion”</a:t>
            </a:r>
          </a:p>
          <a:p>
            <a:pPr lvl="2">
              <a:lnSpc>
                <a:spcPct val="90000"/>
              </a:lnSpc>
            </a:pPr>
            <a:r>
              <a:rPr lang="en-GB" sz="1800" dirty="0">
                <a:solidFill>
                  <a:schemeClr val="tx1">
                    <a:lumMod val="75000"/>
                  </a:schemeClr>
                </a:solidFill>
              </a:rPr>
              <a:t>chapters 1~5.</a:t>
            </a:r>
          </a:p>
          <a:p>
            <a:pPr algn="r">
              <a:lnSpc>
                <a:spcPct val="90000"/>
              </a:lnSpc>
              <a:buFontTx/>
              <a:buNone/>
            </a:pPr>
            <a:r>
              <a:rPr lang="en-GB" sz="2400" i="1" dirty="0">
                <a:solidFill>
                  <a:schemeClr val="tx1">
                    <a:lumMod val="75000"/>
                  </a:schemeClr>
                </a:solidFill>
              </a:rPr>
              <a:t>ETC…</a:t>
            </a:r>
          </a:p>
        </p:txBody>
      </p:sp>
      <p:sp>
        <p:nvSpPr>
          <p:cNvPr id="8"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9" name="Slide Number Placeholder 5"/>
          <p:cNvSpPr>
            <a:spLocks noGrp="1"/>
          </p:cNvSpPr>
          <p:nvPr>
            <p:ph type="sldNum" sz="quarter" idx="12"/>
          </p:nvPr>
        </p:nvSpPr>
        <p:spPr/>
        <p:txBody>
          <a:bodyPr/>
          <a:lstStyle/>
          <a:p>
            <a:fld id="{DAA42EA2-2170-46DD-951B-48F24ACF6979}" type="slidenum">
              <a:rPr lang="en-GB"/>
              <a:pPr/>
              <a:t>4</a:t>
            </a:fld>
            <a:endParaRPr lang="en-GB"/>
          </a:p>
        </p:txBody>
      </p:sp>
      <p:pic>
        <p:nvPicPr>
          <p:cNvPr id="914436" name="Picture 4"/>
          <p:cNvPicPr>
            <a:picLocks noChangeAspect="1" noChangeArrowheads="1"/>
          </p:cNvPicPr>
          <p:nvPr/>
        </p:nvPicPr>
        <p:blipFill>
          <a:blip r:embed="rId4" cstate="print"/>
          <a:srcRect/>
          <a:stretch>
            <a:fillRect/>
          </a:stretch>
        </p:blipFill>
        <p:spPr bwMode="auto">
          <a:xfrm>
            <a:off x="7596336" y="2564905"/>
            <a:ext cx="631029" cy="812834"/>
          </a:xfrm>
          <a:prstGeom prst="rect">
            <a:avLst/>
          </a:prstGeom>
          <a:noFill/>
          <a:ln w="9525" algn="ctr">
            <a:noFill/>
            <a:miter lim="800000"/>
            <a:headEnd/>
            <a:tailEnd/>
          </a:ln>
          <a:effectLst/>
        </p:spPr>
      </p:pic>
      <p:pic>
        <p:nvPicPr>
          <p:cNvPr id="914437" name="Picture 5"/>
          <p:cNvPicPr>
            <a:picLocks noChangeAspect="1" noChangeArrowheads="1"/>
          </p:cNvPicPr>
          <p:nvPr/>
        </p:nvPicPr>
        <p:blipFill>
          <a:blip r:embed="rId5" cstate="print"/>
          <a:srcRect/>
          <a:stretch>
            <a:fillRect/>
          </a:stretch>
        </p:blipFill>
        <p:spPr bwMode="auto">
          <a:xfrm>
            <a:off x="4932363" y="2565400"/>
            <a:ext cx="935037" cy="1225550"/>
          </a:xfrm>
          <a:prstGeom prst="rect">
            <a:avLst/>
          </a:prstGeom>
          <a:noFill/>
          <a:ln w="9525" algn="ctr">
            <a:noFill/>
            <a:miter lim="800000"/>
            <a:headEnd/>
            <a:tailEnd/>
          </a:ln>
          <a:effectLst/>
        </p:spPr>
      </p:pic>
      <p:pic>
        <p:nvPicPr>
          <p:cNvPr id="914438" name="Picture 6"/>
          <p:cNvPicPr>
            <a:picLocks noChangeAspect="1" noChangeArrowheads="1"/>
          </p:cNvPicPr>
          <p:nvPr/>
        </p:nvPicPr>
        <p:blipFill>
          <a:blip r:embed="rId6" cstate="print"/>
          <a:srcRect/>
          <a:stretch>
            <a:fillRect/>
          </a:stretch>
        </p:blipFill>
        <p:spPr bwMode="auto">
          <a:xfrm>
            <a:off x="6011863" y="2133600"/>
            <a:ext cx="1038225" cy="1143000"/>
          </a:xfrm>
          <a:prstGeom prst="rect">
            <a:avLst/>
          </a:prstGeom>
          <a:noFill/>
          <a:ln w="12700">
            <a:noFill/>
            <a:miter lim="800000"/>
            <a:headEnd/>
            <a:tailEnd/>
          </a:ln>
          <a:effectLst/>
        </p:spPr>
      </p:pic>
      <p:pic>
        <p:nvPicPr>
          <p:cNvPr id="10" name="Picture 2"/>
          <p:cNvPicPr>
            <a:picLocks noChangeAspect="1" noChangeArrowheads="1"/>
          </p:cNvPicPr>
          <p:nvPr/>
        </p:nvPicPr>
        <p:blipFill>
          <a:blip r:embed="rId7" cstate="print"/>
          <a:srcRect/>
          <a:stretch>
            <a:fillRect/>
          </a:stretch>
        </p:blipFill>
        <p:spPr bwMode="auto">
          <a:xfrm>
            <a:off x="7668344" y="1124744"/>
            <a:ext cx="1080120" cy="1390654"/>
          </a:xfrm>
          <a:prstGeom prst="rect">
            <a:avLst/>
          </a:prstGeom>
          <a:noFill/>
          <a:ln w="9525">
            <a:noFill/>
            <a:miter lim="800000"/>
            <a:headEnd/>
            <a:tailEnd/>
          </a:ln>
        </p:spPr>
      </p:pic>
      <p:pic>
        <p:nvPicPr>
          <p:cNvPr id="11" name="Picture 10" descr="ShowCover.aspx?isbn=0321602676&amp;type=f">
            <a:hlinkClick r:id="rId8"/>
          </p:cNvPr>
          <p:cNvPicPr>
            <a:picLocks noChangeAspect="1"/>
          </p:cNvPicPr>
          <p:nvPr/>
        </p:nvPicPr>
        <p:blipFill>
          <a:blip r:embed="rId9" cstate="print"/>
          <a:stretch>
            <a:fillRect/>
          </a:stretch>
        </p:blipFill>
        <p:spPr>
          <a:xfrm>
            <a:off x="8316415" y="2564904"/>
            <a:ext cx="674417" cy="864096"/>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5154" name="Rectangle 2"/>
          <p:cNvSpPr>
            <a:spLocks noGrp="1" noChangeArrowheads="1"/>
          </p:cNvSpPr>
          <p:nvPr>
            <p:ph type="title"/>
          </p:nvPr>
        </p:nvSpPr>
        <p:spPr>
          <a:ln/>
        </p:spPr>
        <p:txBody>
          <a:bodyPr/>
          <a:lstStyle/>
          <a:p>
            <a:r>
              <a:rPr lang="en-GB" sz="3200"/>
              <a:t>JavaScript &lt;script&gt; &amp; comments</a:t>
            </a:r>
          </a:p>
        </p:txBody>
      </p:sp>
      <p:sp>
        <p:nvSpPr>
          <p:cNvPr id="945155" name="Rectangle 3"/>
          <p:cNvSpPr>
            <a:spLocks noGrp="1" noChangeArrowheads="1"/>
          </p:cNvSpPr>
          <p:nvPr>
            <p:ph idx="1"/>
          </p:nvPr>
        </p:nvSpPr>
        <p:spPr>
          <a:xfrm>
            <a:off x="381000" y="1600200"/>
            <a:ext cx="8382000" cy="4495800"/>
          </a:xfrm>
          <a:ln/>
        </p:spPr>
        <p:txBody>
          <a:bodyPr/>
          <a:lstStyle/>
          <a:p>
            <a:r>
              <a:rPr lang="en-GB" sz="2400">
                <a:sym typeface="Symbol" pitchFamily="18" charset="2"/>
              </a:rPr>
              <a:t>Insert </a:t>
            </a:r>
            <a:r>
              <a:rPr lang="en-GB" sz="2400" i="1">
                <a:sym typeface="Symbol" pitchFamily="18" charset="2"/>
              </a:rPr>
              <a:t>inline</a:t>
            </a:r>
            <a:r>
              <a:rPr lang="en-GB" sz="2400">
                <a:sym typeface="Symbol" pitchFamily="18" charset="2"/>
              </a:rPr>
              <a:t> JavaScript into HTML pages like:</a:t>
            </a:r>
            <a:br>
              <a:rPr lang="en-GB" sz="2400">
                <a:sym typeface="Symbol" pitchFamily="18" charset="2"/>
              </a:rPr>
            </a:br>
            <a:r>
              <a:rPr lang="en-GB" sz="2400">
                <a:sym typeface="Symbol" pitchFamily="18" charset="2"/>
              </a:rPr>
              <a:t/>
            </a:r>
            <a:br>
              <a:rPr lang="en-GB" sz="2400">
                <a:sym typeface="Symbol" pitchFamily="18" charset="2"/>
              </a:rPr>
            </a:br>
            <a:r>
              <a:rPr lang="en-GB" sz="2400" b="1">
                <a:solidFill>
                  <a:schemeClr val="folHlink"/>
                </a:solidFill>
                <a:latin typeface="Courier New" pitchFamily="49" charset="0"/>
                <a:sym typeface="Symbol" pitchFamily="18" charset="2"/>
              </a:rPr>
              <a:t>&lt;script	type="text/javascript"&gt;</a:t>
            </a:r>
            <a:br>
              <a:rPr lang="en-GB" sz="2400" b="1">
                <a:solidFill>
                  <a:schemeClr val="folHlink"/>
                </a:solidFill>
                <a:latin typeface="Courier New" pitchFamily="49" charset="0"/>
                <a:sym typeface="Symbol" pitchFamily="18" charset="2"/>
              </a:rPr>
            </a:br>
            <a:r>
              <a:rPr lang="en-GB" sz="2400" b="1">
                <a:solidFill>
                  <a:schemeClr val="folHlink"/>
                </a:solidFill>
                <a:latin typeface="Courier New" pitchFamily="49" charset="0"/>
                <a:sym typeface="Symbol" pitchFamily="18" charset="2"/>
              </a:rPr>
              <a:t/>
            </a:r>
            <a:br>
              <a:rPr lang="en-GB" sz="2400" b="1">
                <a:solidFill>
                  <a:schemeClr val="folHlink"/>
                </a:solidFill>
                <a:latin typeface="Courier New" pitchFamily="49" charset="0"/>
                <a:sym typeface="Symbol" pitchFamily="18" charset="2"/>
              </a:rPr>
            </a:br>
            <a:r>
              <a:rPr lang="en-GB" sz="2400" b="1">
                <a:solidFill>
                  <a:schemeClr val="folHlink"/>
                </a:solidFill>
                <a:latin typeface="Courier New" pitchFamily="49" charset="0"/>
                <a:sym typeface="Symbol" pitchFamily="18" charset="2"/>
              </a:rPr>
              <a:t>  //a comment - </a:t>
            </a:r>
            <a:r>
              <a:rPr lang="en-GB" sz="2000" b="1">
                <a:solidFill>
                  <a:schemeClr val="folHlink"/>
                </a:solidFill>
                <a:latin typeface="Courier New" pitchFamily="49" charset="0"/>
                <a:sym typeface="Symbol" pitchFamily="18" charset="2"/>
              </a:rPr>
              <a:t>alert pops up a dialog box</a:t>
            </a:r>
            <a:r>
              <a:rPr lang="en-GB" sz="2400" b="1">
                <a:solidFill>
                  <a:schemeClr val="folHlink"/>
                </a:solidFill>
                <a:latin typeface="Courier New" pitchFamily="49" charset="0"/>
                <a:sym typeface="Symbol" pitchFamily="18" charset="2"/>
              </a:rPr>
              <a:t> </a:t>
            </a:r>
            <a:br>
              <a:rPr lang="en-GB" sz="2400" b="1">
                <a:solidFill>
                  <a:schemeClr val="folHlink"/>
                </a:solidFill>
                <a:latin typeface="Courier New" pitchFamily="49" charset="0"/>
                <a:sym typeface="Symbol" pitchFamily="18" charset="2"/>
              </a:rPr>
            </a:br>
            <a:r>
              <a:rPr lang="en-GB" sz="2400" b="1">
                <a:solidFill>
                  <a:schemeClr val="folHlink"/>
                </a:solidFill>
                <a:latin typeface="Courier New" pitchFamily="49" charset="0"/>
                <a:sym typeface="Symbol" pitchFamily="18" charset="2"/>
              </a:rPr>
              <a:t>  alert('Hello world!'); </a:t>
            </a:r>
            <a:r>
              <a:rPr lang="en-GB" sz="2000" b="1">
                <a:solidFill>
                  <a:schemeClr val="folHlink"/>
                </a:solidFill>
                <a:latin typeface="Courier New" pitchFamily="49" charset="0"/>
                <a:sym typeface="Symbol" pitchFamily="18" charset="2"/>
              </a:rPr>
              <a:t>/* another comment */</a:t>
            </a:r>
            <a:br>
              <a:rPr lang="en-GB" sz="2000" b="1">
                <a:solidFill>
                  <a:schemeClr val="folHlink"/>
                </a:solidFill>
                <a:latin typeface="Courier New" pitchFamily="49" charset="0"/>
                <a:sym typeface="Symbol" pitchFamily="18" charset="2"/>
              </a:rPr>
            </a:br>
            <a:r>
              <a:rPr lang="en-GB" sz="2000" b="1">
                <a:solidFill>
                  <a:schemeClr val="folHlink"/>
                </a:solidFill>
                <a:latin typeface="Courier New" pitchFamily="49" charset="0"/>
                <a:sym typeface="Symbol" pitchFamily="18" charset="2"/>
              </a:rPr>
              <a:t/>
            </a:r>
            <a:br>
              <a:rPr lang="en-GB" sz="2000" b="1">
                <a:solidFill>
                  <a:schemeClr val="folHlink"/>
                </a:solidFill>
                <a:latin typeface="Courier New" pitchFamily="49" charset="0"/>
                <a:sym typeface="Symbol" pitchFamily="18" charset="2"/>
              </a:rPr>
            </a:br>
            <a:r>
              <a:rPr lang="en-GB" sz="2000" b="1">
                <a:solidFill>
                  <a:schemeClr val="folHlink"/>
                </a:solidFill>
                <a:latin typeface="Courier New" pitchFamily="49" charset="0"/>
                <a:sym typeface="Symbol" pitchFamily="18" charset="2"/>
              </a:rPr>
              <a:t>  //now write the same thing into the HTML</a:t>
            </a:r>
            <a:br>
              <a:rPr lang="en-GB" sz="2000" b="1">
                <a:solidFill>
                  <a:schemeClr val="folHlink"/>
                </a:solidFill>
                <a:latin typeface="Courier New" pitchFamily="49" charset="0"/>
                <a:sym typeface="Symbol" pitchFamily="18" charset="2"/>
              </a:rPr>
            </a:br>
            <a:r>
              <a:rPr lang="en-GB" sz="2000" b="1">
                <a:solidFill>
                  <a:schemeClr val="folHlink"/>
                </a:solidFill>
                <a:latin typeface="Courier New" pitchFamily="49" charset="0"/>
                <a:sym typeface="Symbol" pitchFamily="18" charset="2"/>
              </a:rPr>
              <a:t>  document.write('&lt;p&gt;Hello world!&lt;/p&gt;');</a:t>
            </a:r>
            <a:br>
              <a:rPr lang="en-GB" sz="2000" b="1">
                <a:solidFill>
                  <a:schemeClr val="folHlink"/>
                </a:solidFill>
                <a:latin typeface="Courier New" pitchFamily="49" charset="0"/>
                <a:sym typeface="Symbol" pitchFamily="18" charset="2"/>
              </a:rPr>
            </a:br>
            <a:r>
              <a:rPr lang="en-GB" sz="2000" b="1">
                <a:solidFill>
                  <a:schemeClr val="folHlink"/>
                </a:solidFill>
                <a:latin typeface="Courier New" pitchFamily="49" charset="0"/>
                <a:sym typeface="Symbol" pitchFamily="18" charset="2"/>
              </a:rPr>
              <a:t/>
            </a:r>
            <a:br>
              <a:rPr lang="en-GB" sz="2000" b="1">
                <a:solidFill>
                  <a:schemeClr val="folHlink"/>
                </a:solidFill>
                <a:latin typeface="Courier New" pitchFamily="49" charset="0"/>
                <a:sym typeface="Symbol" pitchFamily="18" charset="2"/>
              </a:rPr>
            </a:br>
            <a:r>
              <a:rPr lang="en-GB" sz="2400" b="1">
                <a:solidFill>
                  <a:schemeClr val="folHlink"/>
                </a:solidFill>
                <a:latin typeface="Courier New" pitchFamily="49" charset="0"/>
                <a:sym typeface="Symbol" pitchFamily="18" charset="2"/>
              </a:rPr>
              <a:t>&lt;/script&gt;</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42C18AE9-1C33-46CE-A6BD-E8DA6095D912}" type="slidenum">
              <a:rPr lang="en-GB"/>
              <a:pPr/>
              <a:t>40</a:t>
            </a:fld>
            <a:endParaRPr lang="en-GB"/>
          </a:p>
        </p:txBody>
      </p:sp>
    </p:spTree>
    <p:custDataLst>
      <p:tags r:id="rId1"/>
    </p:custDataLst>
  </p:cSld>
  <p:clrMapOvr>
    <a:masterClrMapping/>
  </p:clrMapOvr>
  <p:transition/>
  <p:timing>
    <p:tnLst>
      <p:par>
        <p:cTn id="1" dur="indefinite" restart="never" nodeType="tmRoot"/>
      </p:par>
    </p:tnLst>
    <p:bldLst>
      <p:bldP spid="945154" grpId="0" animBg="1"/>
      <p:bldP spid="945155" grpId="0" uiExpand="1" build="p">
        <p:tmplLst>
          <p:tmpl>
            <p:tnLst>
              <p:par>
                <p:cTn presetID="22" presetClass="entr" presetSubtype="1" fill="hold" nodeType="afterEffect">
                  <p:stCondLst>
                    <p:cond delay="0"/>
                  </p:stCondLst>
                  <p:childTnLst>
                    <p:set>
                      <p:cBhvr>
                        <p:cTn dur="1" fill="hold">
                          <p:stCondLst>
                            <p:cond delay="0"/>
                          </p:stCondLst>
                        </p:cTn>
                        <p:tgtEl>
                          <p:spTgt spid="945155"/>
                        </p:tgtEl>
                        <p:attrNameLst>
                          <p:attrName>style.visibility</p:attrName>
                        </p:attrNameLst>
                      </p:cBhvr>
                      <p:to>
                        <p:strVal val="visible"/>
                      </p:to>
                    </p:set>
                    <p:animEffect transition="in" filter="wipe(up)">
                      <p:cBhvr>
                        <p:cTn dur="500"/>
                        <p:tgtEl>
                          <p:spTgt spid="945155"/>
                        </p:tgtEl>
                      </p:cBhvr>
                    </p:animEffect>
                  </p:childTnLst>
                </p:cTn>
              </p:par>
            </p:tnLst>
          </p:tmpl>
          <p:tmpl lvl="1">
            <p:tnLst>
              <p:par>
                <p:cTn presetID="22" presetClass="entr" presetSubtype="1" fill="hold" nodeType="clickEffect">
                  <p:stCondLst>
                    <p:cond delay="0"/>
                  </p:stCondLst>
                  <p:childTnLst>
                    <p:set>
                      <p:cBhvr>
                        <p:cTn dur="1" fill="hold">
                          <p:stCondLst>
                            <p:cond delay="0"/>
                          </p:stCondLst>
                        </p:cTn>
                        <p:tgtEl>
                          <p:spTgt spid="945155"/>
                        </p:tgtEl>
                        <p:attrNameLst>
                          <p:attrName>style.visibility</p:attrName>
                        </p:attrNameLst>
                      </p:cBhvr>
                      <p:to>
                        <p:strVal val="visible"/>
                      </p:to>
                    </p:set>
                    <p:animEffect transition="in" filter="wipe(up)">
                      <p:cBhvr>
                        <p:cTn dur="500"/>
                        <p:tgtEl>
                          <p:spTgt spid="945155"/>
                        </p:tgtEl>
                      </p:cBhvr>
                    </p:animEffect>
                  </p:childTnLst>
                </p:cTn>
              </p:par>
            </p:tnLst>
          </p:tmpl>
          <p:tmpl lvl="2">
            <p:tnLst>
              <p:par>
                <p:cTn presetID="22" presetClass="entr" presetSubtype="1" fill="hold" nodeType="afterEffect">
                  <p:stCondLst>
                    <p:cond delay="0"/>
                  </p:stCondLst>
                  <p:childTnLst>
                    <p:set>
                      <p:cBhvr>
                        <p:cTn dur="1" fill="hold">
                          <p:stCondLst>
                            <p:cond delay="0"/>
                          </p:stCondLst>
                        </p:cTn>
                        <p:tgtEl>
                          <p:spTgt spid="945155"/>
                        </p:tgtEl>
                        <p:attrNameLst>
                          <p:attrName>style.visibility</p:attrName>
                        </p:attrNameLst>
                      </p:cBhvr>
                      <p:to>
                        <p:strVal val="visible"/>
                      </p:to>
                    </p:set>
                    <p:animEffect transition="in" filter="wipe(up)">
                      <p:cBhvr>
                        <p:cTn dur="500"/>
                        <p:tgtEl>
                          <p:spTgt spid="945155"/>
                        </p:tgtEl>
                      </p:cBhvr>
                    </p:animEffect>
                  </p:childTnLst>
                </p:cTn>
              </p:par>
            </p:tnLst>
          </p:tmpl>
          <p:tmpl lvl="3">
            <p:tnLst>
              <p:par>
                <p:cTn presetID="22" presetClass="entr" presetSubtype="1" fill="hold" nodeType="afterEffect">
                  <p:stCondLst>
                    <p:cond delay="0"/>
                  </p:stCondLst>
                  <p:childTnLst>
                    <p:set>
                      <p:cBhvr>
                        <p:cTn dur="1" fill="hold">
                          <p:stCondLst>
                            <p:cond delay="0"/>
                          </p:stCondLst>
                        </p:cTn>
                        <p:tgtEl>
                          <p:spTgt spid="945155"/>
                        </p:tgtEl>
                        <p:attrNameLst>
                          <p:attrName>style.visibility</p:attrName>
                        </p:attrNameLst>
                      </p:cBhvr>
                      <p:to>
                        <p:strVal val="visible"/>
                      </p:to>
                    </p:set>
                    <p:animEffect transition="in" filter="wipe(up)">
                      <p:cBhvr>
                        <p:cTn dur="500"/>
                        <p:tgtEl>
                          <p:spTgt spid="945155"/>
                        </p:tgtEl>
                      </p:cBhvr>
                    </p:animEffect>
                  </p:childTnLst>
                </p:cTn>
              </p:par>
            </p:tnLst>
          </p:tmpl>
          <p:tmpl lvl="4">
            <p:tnLst>
              <p:par>
                <p:cTn presetID="22" presetClass="entr" presetSubtype="1" fill="hold" nodeType="afterEffect">
                  <p:stCondLst>
                    <p:cond delay="0"/>
                  </p:stCondLst>
                  <p:childTnLst>
                    <p:set>
                      <p:cBhvr>
                        <p:cTn dur="1" fill="hold">
                          <p:stCondLst>
                            <p:cond delay="0"/>
                          </p:stCondLst>
                        </p:cTn>
                        <p:tgtEl>
                          <p:spTgt spid="945155"/>
                        </p:tgtEl>
                        <p:attrNameLst>
                          <p:attrName>style.visibility</p:attrName>
                        </p:attrNameLst>
                      </p:cBhvr>
                      <p:to>
                        <p:strVal val="visible"/>
                      </p:to>
                    </p:set>
                    <p:animEffect transition="in" filter="wipe(up)">
                      <p:cBhvr>
                        <p:cTn dur="500"/>
                        <p:tgtEl>
                          <p:spTgt spid="945155"/>
                        </p:tgtEl>
                      </p:cBhvr>
                    </p:animEffect>
                  </p:childTnLst>
                </p:cTn>
              </p:par>
            </p:tnLst>
          </p:tmpl>
          <p:tmpl lvl="5">
            <p:tnLst>
              <p:par>
                <p:cTn presetID="22" presetClass="entr" presetSubtype="1" fill="hold" nodeType="afterEffect">
                  <p:stCondLst>
                    <p:cond delay="0"/>
                  </p:stCondLst>
                  <p:childTnLst>
                    <p:set>
                      <p:cBhvr>
                        <p:cTn dur="1" fill="hold">
                          <p:stCondLst>
                            <p:cond delay="0"/>
                          </p:stCondLst>
                        </p:cTn>
                        <p:tgtEl>
                          <p:spTgt spid="945155"/>
                        </p:tgtEl>
                        <p:attrNameLst>
                          <p:attrName>style.visibility</p:attrName>
                        </p:attrNameLst>
                      </p:cBhvr>
                      <p:to>
                        <p:strVal val="visible"/>
                      </p:to>
                    </p:set>
                    <p:animEffect transition="in" filter="wipe(up)">
                      <p:cBhvr>
                        <p:cTn dur="500"/>
                        <p:tgtEl>
                          <p:spTgt spid="945155"/>
                        </p:tgtEl>
                      </p:cBhvr>
                    </p:animEffect>
                  </p:childTnLst>
                </p:cTn>
              </p:par>
            </p:tnLst>
          </p:tmpl>
        </p:tmplLst>
      </p:bldP>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7202" name="Rectangle 2"/>
          <p:cNvSpPr>
            <a:spLocks noGrp="1" noChangeArrowheads="1"/>
          </p:cNvSpPr>
          <p:nvPr>
            <p:ph type="title"/>
          </p:nvPr>
        </p:nvSpPr>
        <p:spPr>
          <a:xfrm>
            <a:off x="152400" y="228600"/>
            <a:ext cx="8839200" cy="1143000"/>
          </a:xfrm>
          <a:ln/>
        </p:spPr>
        <p:txBody>
          <a:bodyPr/>
          <a:lstStyle/>
          <a:p>
            <a:r>
              <a:rPr lang="en-GB" sz="3200"/>
              <a:t>Placing JavaScript code in a web page</a:t>
            </a:r>
          </a:p>
        </p:txBody>
      </p:sp>
      <p:sp>
        <p:nvSpPr>
          <p:cNvPr id="947203" name="Rectangle 3"/>
          <p:cNvSpPr>
            <a:spLocks noGrp="1" noChangeArrowheads="1"/>
          </p:cNvSpPr>
          <p:nvPr>
            <p:ph idx="1"/>
          </p:nvPr>
        </p:nvSpPr>
        <p:spPr>
          <a:xfrm>
            <a:off x="228600" y="1600200"/>
            <a:ext cx="8686800" cy="4495800"/>
          </a:xfrm>
          <a:ln/>
        </p:spPr>
        <p:txBody>
          <a:bodyPr/>
          <a:lstStyle/>
          <a:p>
            <a:pPr>
              <a:lnSpc>
                <a:spcPct val="110000"/>
              </a:lnSpc>
            </a:pPr>
            <a:r>
              <a:rPr lang="en-GB" sz="2400" b="1">
                <a:solidFill>
                  <a:schemeClr val="folHlink"/>
                </a:solidFill>
                <a:latin typeface="Courier New" pitchFamily="49" charset="0"/>
              </a:rPr>
              <a:t>&lt;script&gt;</a:t>
            </a:r>
            <a:r>
              <a:rPr lang="en-GB" sz="2400"/>
              <a:t> tags are interpreted as the page loads:</a:t>
            </a:r>
            <a:endParaRPr lang="en-GB" sz="2800"/>
          </a:p>
          <a:p>
            <a:pPr marL="860425" lvl="1" indent="-288925">
              <a:lnSpc>
                <a:spcPct val="110000"/>
              </a:lnSpc>
            </a:pPr>
            <a:r>
              <a:rPr lang="en-GB" sz="2400" b="1">
                <a:solidFill>
                  <a:schemeClr val="folHlink"/>
                </a:solidFill>
                <a:latin typeface="Courier New" pitchFamily="49" charset="0"/>
              </a:rPr>
              <a:t>&lt;head&gt;</a:t>
            </a:r>
            <a:endParaRPr lang="en-GB" sz="2400"/>
          </a:p>
          <a:p>
            <a:pPr marL="1279525" lvl="2">
              <a:lnSpc>
                <a:spcPct val="110000"/>
              </a:lnSpc>
            </a:pPr>
            <a:r>
              <a:rPr lang="en-GB" sz="2000"/>
              <a:t>Define functions here.</a:t>
            </a:r>
          </a:p>
          <a:p>
            <a:pPr marL="1698625" lvl="3">
              <a:lnSpc>
                <a:spcPct val="110000"/>
              </a:lnSpc>
            </a:pPr>
            <a:r>
              <a:rPr lang="en-GB" sz="1800" i="1"/>
              <a:t>E.g.</a:t>
            </a:r>
            <a:r>
              <a:rPr lang="en-GB" sz="1800"/>
              <a:t> could use </a:t>
            </a:r>
            <a:r>
              <a:rPr lang="en-GB" sz="1800" b="1">
                <a:solidFill>
                  <a:schemeClr val="folHlink"/>
                </a:solidFill>
                <a:latin typeface="Courier New" pitchFamily="49" charset="0"/>
              </a:rPr>
              <a:t>document.write</a:t>
            </a:r>
            <a:r>
              <a:rPr lang="en-GB" sz="1800"/>
              <a:t> to set style sheets dynamically</a:t>
            </a:r>
          </a:p>
          <a:p>
            <a:pPr marL="2117725" lvl="4">
              <a:lnSpc>
                <a:spcPct val="110000"/>
              </a:lnSpc>
            </a:pPr>
            <a:r>
              <a:rPr lang="en-GB" sz="1800" b="1">
                <a:latin typeface="Courier New" pitchFamily="49" charset="0"/>
              </a:rPr>
              <a:t>document.write('&lt;link rel="stylesheet"</a:t>
            </a:r>
            <a:br>
              <a:rPr lang="en-GB" sz="1800" b="1">
                <a:latin typeface="Courier New" pitchFamily="49" charset="0"/>
              </a:rPr>
            </a:br>
            <a:r>
              <a:rPr lang="en-GB" sz="1800" b="1">
                <a:latin typeface="Courier New" pitchFamily="49" charset="0"/>
              </a:rPr>
              <a:t>				     href="…" /&gt;');</a:t>
            </a:r>
            <a:endParaRPr lang="en-GB" sz="1800"/>
          </a:p>
          <a:p>
            <a:pPr marL="860425" lvl="1" indent="-288925">
              <a:lnSpc>
                <a:spcPct val="110000"/>
              </a:lnSpc>
            </a:pPr>
            <a:r>
              <a:rPr lang="en-GB" sz="2400" b="1">
                <a:solidFill>
                  <a:schemeClr val="folHlink"/>
                </a:solidFill>
                <a:latin typeface="Courier New" pitchFamily="49" charset="0"/>
              </a:rPr>
              <a:t>&lt;body&gt;</a:t>
            </a:r>
            <a:endParaRPr lang="en-GB" sz="2400"/>
          </a:p>
          <a:p>
            <a:pPr marL="1279525" lvl="2">
              <a:lnSpc>
                <a:spcPct val="110000"/>
              </a:lnSpc>
            </a:pPr>
            <a:r>
              <a:rPr lang="en-GB" sz="2000"/>
              <a:t>Can use </a:t>
            </a:r>
            <a:r>
              <a:rPr lang="en-GB" sz="2000" b="1">
                <a:solidFill>
                  <a:schemeClr val="folHlink"/>
                </a:solidFill>
                <a:latin typeface="Courier New" pitchFamily="49" charset="0"/>
              </a:rPr>
              <a:t>document.write</a:t>
            </a:r>
            <a:r>
              <a:rPr lang="en-GB" sz="2000"/>
              <a:t> to write into the page</a:t>
            </a:r>
          </a:p>
          <a:p>
            <a:pPr marL="1698625" lvl="3">
              <a:lnSpc>
                <a:spcPct val="110000"/>
              </a:lnSpc>
            </a:pPr>
            <a:r>
              <a:rPr lang="en-GB" sz="1800" i="1"/>
              <a:t>E.g.</a:t>
            </a:r>
            <a:r>
              <a:rPr lang="en-GB" sz="1800"/>
              <a:t> </a:t>
            </a:r>
            <a:r>
              <a:rPr lang="en-GB" sz="1800" b="1">
                <a:latin typeface="Courier New" pitchFamily="49" charset="0"/>
              </a:rPr>
              <a:t>document.write(today.toTimeString());</a:t>
            </a:r>
            <a:endParaRPr lang="en-GB" sz="1800"/>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E2D355A6-C119-440F-BE8C-BC307837ED2D}" type="slidenum">
              <a:rPr lang="en-GB"/>
              <a:pPr/>
              <a:t>41</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947203">
                                            <p:bg/>
                                          </p:spTgt>
                                        </p:tgtEl>
                                        <p:attrNameLst>
                                          <p:attrName>style.visibility</p:attrName>
                                        </p:attrNameLst>
                                      </p:cBhvr>
                                      <p:to>
                                        <p:strVal val="visible"/>
                                      </p:to>
                                    </p:set>
                                    <p:animEffect transition="in" filter="wipe(up)">
                                      <p:cBhvr>
                                        <p:cTn id="7" dur="500"/>
                                        <p:tgtEl>
                                          <p:spTgt spid="947203">
                                            <p:bg/>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47203">
                                            <p:txEl>
                                              <p:pRg st="0" end="0"/>
                                            </p:txEl>
                                          </p:spTgt>
                                        </p:tgtEl>
                                        <p:attrNameLst>
                                          <p:attrName>style.visibility</p:attrName>
                                        </p:attrNameLst>
                                      </p:cBhvr>
                                      <p:to>
                                        <p:strVal val="visible"/>
                                      </p:to>
                                    </p:set>
                                    <p:animEffect transition="in" filter="wipe(up)">
                                      <p:cBhvr>
                                        <p:cTn id="10" dur="500"/>
                                        <p:tgtEl>
                                          <p:spTgt spid="947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947203">
                                            <p:txEl>
                                              <p:pRg st="1" end="1"/>
                                            </p:txEl>
                                          </p:spTgt>
                                        </p:tgtEl>
                                        <p:attrNameLst>
                                          <p:attrName>style.visibility</p:attrName>
                                        </p:attrNameLst>
                                      </p:cBhvr>
                                      <p:to>
                                        <p:strVal val="visible"/>
                                      </p:to>
                                    </p:set>
                                    <p:animEffect transition="in" filter="wipe(up)">
                                      <p:cBhvr>
                                        <p:cTn id="15" dur="500"/>
                                        <p:tgtEl>
                                          <p:spTgt spid="947203">
                                            <p:txEl>
                                              <p:pRg st="1" end="1"/>
                                            </p:txEl>
                                          </p:spTgt>
                                        </p:tgtEl>
                                      </p:cBhvr>
                                    </p:animEffect>
                                  </p:childTnLst>
                                </p:cTn>
                              </p:par>
                            </p:childTnLst>
                          </p:cTn>
                        </p:par>
                        <p:par>
                          <p:cTn id="16" fill="hold">
                            <p:stCondLst>
                              <p:cond delay="500"/>
                            </p:stCondLst>
                            <p:childTnLst>
                              <p:par>
                                <p:cTn id="17" presetID="22" presetClass="entr" presetSubtype="1" fill="hold" grpId="0" nodeType="afterEffect">
                                  <p:stCondLst>
                                    <p:cond delay="0"/>
                                  </p:stCondLst>
                                  <p:childTnLst>
                                    <p:set>
                                      <p:cBhvr>
                                        <p:cTn id="18" dur="1" fill="hold">
                                          <p:stCondLst>
                                            <p:cond delay="0"/>
                                          </p:stCondLst>
                                        </p:cTn>
                                        <p:tgtEl>
                                          <p:spTgt spid="947203">
                                            <p:txEl>
                                              <p:pRg st="2" end="2"/>
                                            </p:txEl>
                                          </p:spTgt>
                                        </p:tgtEl>
                                        <p:attrNameLst>
                                          <p:attrName>style.visibility</p:attrName>
                                        </p:attrNameLst>
                                      </p:cBhvr>
                                      <p:to>
                                        <p:strVal val="visible"/>
                                      </p:to>
                                    </p:set>
                                    <p:animEffect transition="in" filter="wipe(up)">
                                      <p:cBhvr>
                                        <p:cTn id="19" dur="500"/>
                                        <p:tgtEl>
                                          <p:spTgt spid="947203">
                                            <p:txEl>
                                              <p:pRg st="2" end="2"/>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947203">
                                            <p:txEl>
                                              <p:pRg st="3" end="3"/>
                                            </p:txEl>
                                          </p:spTgt>
                                        </p:tgtEl>
                                        <p:attrNameLst>
                                          <p:attrName>style.visibility</p:attrName>
                                        </p:attrNameLst>
                                      </p:cBhvr>
                                      <p:to>
                                        <p:strVal val="visible"/>
                                      </p:to>
                                    </p:set>
                                    <p:animEffect transition="in" filter="wipe(up)">
                                      <p:cBhvr>
                                        <p:cTn id="22" dur="500"/>
                                        <p:tgtEl>
                                          <p:spTgt spid="947203">
                                            <p:txEl>
                                              <p:pRg st="3" end="3"/>
                                            </p:txEl>
                                          </p:spTgt>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947203">
                                            <p:txEl>
                                              <p:pRg st="4" end="4"/>
                                            </p:txEl>
                                          </p:spTgt>
                                        </p:tgtEl>
                                        <p:attrNameLst>
                                          <p:attrName>style.visibility</p:attrName>
                                        </p:attrNameLst>
                                      </p:cBhvr>
                                      <p:to>
                                        <p:strVal val="visible"/>
                                      </p:to>
                                    </p:set>
                                    <p:animEffect transition="in" filter="wipe(up)">
                                      <p:cBhvr>
                                        <p:cTn id="25" dur="500"/>
                                        <p:tgtEl>
                                          <p:spTgt spid="94720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947203">
                                            <p:txEl>
                                              <p:pRg st="5" end="5"/>
                                            </p:txEl>
                                          </p:spTgt>
                                        </p:tgtEl>
                                        <p:attrNameLst>
                                          <p:attrName>style.visibility</p:attrName>
                                        </p:attrNameLst>
                                      </p:cBhvr>
                                      <p:to>
                                        <p:strVal val="visible"/>
                                      </p:to>
                                    </p:set>
                                    <p:animEffect transition="in" filter="wipe(up)">
                                      <p:cBhvr>
                                        <p:cTn id="30" dur="500"/>
                                        <p:tgtEl>
                                          <p:spTgt spid="947203">
                                            <p:txEl>
                                              <p:pRg st="5" end="5"/>
                                            </p:txEl>
                                          </p:spTgt>
                                        </p:tgtEl>
                                      </p:cBhvr>
                                    </p:animEffect>
                                  </p:childTnLst>
                                </p:cTn>
                              </p:par>
                            </p:childTnLst>
                          </p:cTn>
                        </p:par>
                        <p:par>
                          <p:cTn id="31" fill="hold">
                            <p:stCondLst>
                              <p:cond delay="500"/>
                            </p:stCondLst>
                            <p:childTnLst>
                              <p:par>
                                <p:cTn id="32" presetID="22" presetClass="entr" presetSubtype="1" fill="hold" grpId="0" nodeType="afterEffect">
                                  <p:stCondLst>
                                    <p:cond delay="0"/>
                                  </p:stCondLst>
                                  <p:childTnLst>
                                    <p:set>
                                      <p:cBhvr>
                                        <p:cTn id="33" dur="1" fill="hold">
                                          <p:stCondLst>
                                            <p:cond delay="0"/>
                                          </p:stCondLst>
                                        </p:cTn>
                                        <p:tgtEl>
                                          <p:spTgt spid="947203">
                                            <p:txEl>
                                              <p:pRg st="6" end="6"/>
                                            </p:txEl>
                                          </p:spTgt>
                                        </p:tgtEl>
                                        <p:attrNameLst>
                                          <p:attrName>style.visibility</p:attrName>
                                        </p:attrNameLst>
                                      </p:cBhvr>
                                      <p:to>
                                        <p:strVal val="visible"/>
                                      </p:to>
                                    </p:set>
                                    <p:animEffect transition="in" filter="wipe(up)">
                                      <p:cBhvr>
                                        <p:cTn id="34" dur="500"/>
                                        <p:tgtEl>
                                          <p:spTgt spid="947203">
                                            <p:txEl>
                                              <p:pRg st="6" end="6"/>
                                            </p:txEl>
                                          </p:spTgt>
                                        </p:tgtEl>
                                      </p:cBhvr>
                                    </p:animEffect>
                                  </p:childTnLst>
                                </p:cTn>
                              </p:par>
                            </p:childTnLst>
                          </p:cTn>
                        </p:par>
                        <p:par>
                          <p:cTn id="35" fill="hold">
                            <p:stCondLst>
                              <p:cond delay="1000"/>
                            </p:stCondLst>
                            <p:childTnLst>
                              <p:par>
                                <p:cTn id="36" presetID="22" presetClass="entr" presetSubtype="1" fill="hold" grpId="0" nodeType="afterEffect">
                                  <p:stCondLst>
                                    <p:cond delay="0"/>
                                  </p:stCondLst>
                                  <p:childTnLst>
                                    <p:set>
                                      <p:cBhvr>
                                        <p:cTn id="37" dur="1" fill="hold">
                                          <p:stCondLst>
                                            <p:cond delay="0"/>
                                          </p:stCondLst>
                                        </p:cTn>
                                        <p:tgtEl>
                                          <p:spTgt spid="947203">
                                            <p:txEl>
                                              <p:pRg st="7" end="7"/>
                                            </p:txEl>
                                          </p:spTgt>
                                        </p:tgtEl>
                                        <p:attrNameLst>
                                          <p:attrName>style.visibility</p:attrName>
                                        </p:attrNameLst>
                                      </p:cBhvr>
                                      <p:to>
                                        <p:strVal val="visible"/>
                                      </p:to>
                                    </p:set>
                                    <p:animEffect transition="in" filter="wipe(up)">
                                      <p:cBhvr>
                                        <p:cTn id="38" dur="500"/>
                                        <p:tgtEl>
                                          <p:spTgt spid="9472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7203" grpId="0" build="p"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9250" name="Rectangle 2"/>
          <p:cNvSpPr>
            <a:spLocks noGrp="1" noChangeArrowheads="1"/>
          </p:cNvSpPr>
          <p:nvPr>
            <p:ph type="title"/>
          </p:nvPr>
        </p:nvSpPr>
        <p:spPr>
          <a:xfrm>
            <a:off x="152400" y="228600"/>
            <a:ext cx="8839200" cy="1143000"/>
          </a:xfrm>
          <a:ln/>
        </p:spPr>
        <p:txBody>
          <a:bodyPr/>
          <a:lstStyle/>
          <a:p>
            <a:r>
              <a:rPr lang="en-GB"/>
              <a:t>Commenting out inline JavaScript</a:t>
            </a:r>
          </a:p>
        </p:txBody>
      </p:sp>
      <p:sp>
        <p:nvSpPr>
          <p:cNvPr id="949251" name="Rectangle 3"/>
          <p:cNvSpPr>
            <a:spLocks noGrp="1" noChangeArrowheads="1"/>
          </p:cNvSpPr>
          <p:nvPr>
            <p:ph idx="1"/>
          </p:nvPr>
        </p:nvSpPr>
        <p:spPr>
          <a:xfrm>
            <a:off x="152400" y="1214422"/>
            <a:ext cx="8839200" cy="5143536"/>
          </a:xfrm>
          <a:ln/>
        </p:spPr>
        <p:txBody>
          <a:bodyPr>
            <a:normAutofit fontScale="92500"/>
          </a:bodyPr>
          <a:lstStyle/>
          <a:p>
            <a:pPr>
              <a:lnSpc>
                <a:spcPct val="80000"/>
              </a:lnSpc>
            </a:pPr>
            <a:r>
              <a:rPr lang="en-GB" sz="2800" dirty="0">
                <a:sym typeface="Symbol" pitchFamily="18" charset="2"/>
              </a:rPr>
              <a:t>The old way of hiding code from </a:t>
            </a:r>
            <a:r>
              <a:rPr lang="en-GB" sz="2800" i="1" dirty="0">
                <a:sym typeface="Symbol" pitchFamily="18" charset="2"/>
              </a:rPr>
              <a:t>old</a:t>
            </a:r>
            <a:r>
              <a:rPr lang="en-GB" sz="2800" dirty="0">
                <a:sym typeface="Symbol" pitchFamily="18" charset="2"/>
              </a:rPr>
              <a:t> browsers </a:t>
            </a:r>
            <a:br>
              <a:rPr lang="en-GB" sz="2800" dirty="0">
                <a:sym typeface="Symbol" pitchFamily="18" charset="2"/>
              </a:rPr>
            </a:br>
            <a:r>
              <a:rPr lang="en-GB" sz="2800" b="1" dirty="0">
                <a:solidFill>
                  <a:schemeClr val="folHlink"/>
                </a:solidFill>
                <a:latin typeface="Courier New" pitchFamily="49" charset="0"/>
                <a:sym typeface="Symbol" pitchFamily="18" charset="2"/>
              </a:rPr>
              <a:t>&lt;!--</a:t>
            </a:r>
            <a:br>
              <a:rPr lang="en-GB" sz="2800" b="1" dirty="0">
                <a:solidFill>
                  <a:schemeClr val="folHlink"/>
                </a:solidFill>
                <a:latin typeface="Courier New" pitchFamily="49" charset="0"/>
                <a:sym typeface="Symbol" pitchFamily="18" charset="2"/>
              </a:rPr>
            </a:br>
            <a:r>
              <a:rPr lang="en-GB" sz="2800" b="1" dirty="0">
                <a:solidFill>
                  <a:schemeClr val="folHlink"/>
                </a:solidFill>
                <a:latin typeface="Courier New" pitchFamily="49" charset="0"/>
                <a:sym typeface="Symbol" pitchFamily="18" charset="2"/>
              </a:rPr>
              <a:t>  </a:t>
            </a:r>
            <a:r>
              <a:rPr lang="en-GB" sz="2800" b="1" dirty="0" err="1">
                <a:latin typeface="Courier New" pitchFamily="49" charset="0"/>
              </a:rPr>
              <a:t>document.write</a:t>
            </a:r>
            <a:r>
              <a:rPr lang="en-GB" sz="2800" b="1" dirty="0">
                <a:latin typeface="Courier New" pitchFamily="49" charset="0"/>
              </a:rPr>
              <a:t>('&lt;h1&gt;Hello World!&lt;/h1&gt;');</a:t>
            </a:r>
            <a:r>
              <a:rPr lang="en-GB" sz="2800" b="1" dirty="0">
                <a:solidFill>
                  <a:schemeClr val="folHlink"/>
                </a:solidFill>
                <a:latin typeface="Courier New" pitchFamily="49" charset="0"/>
                <a:sym typeface="Symbol" pitchFamily="18" charset="2"/>
              </a:rPr>
              <a:t/>
            </a:r>
            <a:br>
              <a:rPr lang="en-GB" sz="2800" b="1" dirty="0">
                <a:solidFill>
                  <a:schemeClr val="folHlink"/>
                </a:solidFill>
                <a:latin typeface="Courier New" pitchFamily="49" charset="0"/>
                <a:sym typeface="Symbol" pitchFamily="18" charset="2"/>
              </a:rPr>
            </a:br>
            <a:r>
              <a:rPr lang="en-GB" sz="2800" b="1" dirty="0">
                <a:solidFill>
                  <a:schemeClr val="folHlink"/>
                </a:solidFill>
                <a:latin typeface="Courier New" pitchFamily="49" charset="0"/>
                <a:sym typeface="Symbol" pitchFamily="18" charset="2"/>
              </a:rPr>
              <a:t>//--&gt;</a:t>
            </a:r>
          </a:p>
          <a:p>
            <a:pPr>
              <a:lnSpc>
                <a:spcPct val="80000"/>
              </a:lnSpc>
            </a:pPr>
            <a:r>
              <a:rPr lang="en-GB" sz="2800" dirty="0">
                <a:sym typeface="Symbol" pitchFamily="18" charset="2"/>
              </a:rPr>
              <a:t>The new, just-as-ugly, </a:t>
            </a:r>
            <a:r>
              <a:rPr lang="en-GB" sz="2800" dirty="0" smtClean="0">
                <a:sym typeface="Symbol" pitchFamily="18" charset="2"/>
              </a:rPr>
              <a:t>XHTML-compliant </a:t>
            </a:r>
            <a:r>
              <a:rPr lang="en-GB" sz="2800" dirty="0">
                <a:sym typeface="Symbol" pitchFamily="18" charset="2"/>
              </a:rPr>
              <a:t>method:</a:t>
            </a:r>
            <a:br>
              <a:rPr lang="en-GB" sz="2800" dirty="0">
                <a:sym typeface="Symbol" pitchFamily="18" charset="2"/>
              </a:rPr>
            </a:br>
            <a:r>
              <a:rPr lang="en-GB" sz="2800" b="1" dirty="0">
                <a:solidFill>
                  <a:schemeClr val="folHlink"/>
                </a:solidFill>
                <a:latin typeface="Courier New" pitchFamily="49" charset="0"/>
              </a:rPr>
              <a:t>&lt;!--&lt;![CDATA[</a:t>
            </a:r>
            <a:r>
              <a:rPr lang="en-GB" sz="2800" b="1" dirty="0">
                <a:solidFill>
                  <a:schemeClr val="folHlink"/>
                </a:solidFill>
                <a:latin typeface="Courier New" pitchFamily="49" charset="0"/>
                <a:sym typeface="Symbol" pitchFamily="18" charset="2"/>
              </a:rPr>
              <a:t/>
            </a:r>
            <a:br>
              <a:rPr lang="en-GB" sz="2800" b="1" dirty="0">
                <a:solidFill>
                  <a:schemeClr val="folHlink"/>
                </a:solidFill>
                <a:latin typeface="Courier New" pitchFamily="49" charset="0"/>
                <a:sym typeface="Symbol" pitchFamily="18" charset="2"/>
              </a:rPr>
            </a:br>
            <a:r>
              <a:rPr lang="en-GB" sz="2800" b="1" dirty="0">
                <a:solidFill>
                  <a:schemeClr val="folHlink"/>
                </a:solidFill>
                <a:latin typeface="Courier New" pitchFamily="49" charset="0"/>
                <a:sym typeface="Symbol" pitchFamily="18" charset="2"/>
              </a:rPr>
              <a:t> </a:t>
            </a:r>
            <a:r>
              <a:rPr lang="en-GB" sz="2800" b="1" dirty="0" err="1">
                <a:latin typeface="Courier New" pitchFamily="49" charset="0"/>
              </a:rPr>
              <a:t>document.write</a:t>
            </a:r>
            <a:r>
              <a:rPr lang="en-GB" sz="2800" b="1" dirty="0">
                <a:latin typeface="Courier New" pitchFamily="49" charset="0"/>
              </a:rPr>
              <a:t>('&lt;h1&gt;Hello World!&lt;/h1&gt;');</a:t>
            </a:r>
            <a:r>
              <a:rPr lang="en-GB" sz="2800" b="1" dirty="0">
                <a:solidFill>
                  <a:schemeClr val="folHlink"/>
                </a:solidFill>
                <a:latin typeface="Courier New" pitchFamily="49" charset="0"/>
                <a:sym typeface="Symbol" pitchFamily="18" charset="2"/>
              </a:rPr>
              <a:t> </a:t>
            </a:r>
            <a:br>
              <a:rPr lang="en-GB" sz="2800" b="1" dirty="0">
                <a:solidFill>
                  <a:schemeClr val="folHlink"/>
                </a:solidFill>
                <a:latin typeface="Courier New" pitchFamily="49" charset="0"/>
                <a:sym typeface="Symbol" pitchFamily="18" charset="2"/>
              </a:rPr>
            </a:br>
            <a:r>
              <a:rPr lang="en-GB" sz="2800" b="1" dirty="0">
                <a:solidFill>
                  <a:schemeClr val="folHlink"/>
                </a:solidFill>
                <a:latin typeface="Courier New" pitchFamily="49" charset="0"/>
                <a:sym typeface="Symbol" pitchFamily="18" charset="2"/>
              </a:rPr>
              <a:t>//]]&gt;--&gt;</a:t>
            </a:r>
          </a:p>
          <a:p>
            <a:pPr>
              <a:lnSpc>
                <a:spcPct val="80000"/>
              </a:lnSpc>
            </a:pPr>
            <a:r>
              <a:rPr lang="en-GB" sz="2800" dirty="0" smtClean="0">
                <a:sym typeface="Symbol" pitchFamily="18" charset="2"/>
              </a:rPr>
              <a:t>There </a:t>
            </a:r>
            <a:r>
              <a:rPr lang="en-GB" sz="2800" dirty="0">
                <a:sym typeface="Symbol" pitchFamily="18" charset="2"/>
              </a:rPr>
              <a:t>are </a:t>
            </a:r>
            <a:r>
              <a:rPr lang="en-GB" sz="2800" dirty="0" smtClean="0">
                <a:sym typeface="Symbol" pitchFamily="18" charset="2"/>
              </a:rPr>
              <a:t>no </a:t>
            </a:r>
            <a:r>
              <a:rPr lang="en-GB" sz="2800" dirty="0">
                <a:sym typeface="Symbol" pitchFamily="18" charset="2"/>
              </a:rPr>
              <a:t>browsers that don’t understand </a:t>
            </a:r>
            <a:r>
              <a:rPr lang="en-GB" sz="2800" b="1" dirty="0">
                <a:latin typeface="Courier New" pitchFamily="49" charset="0"/>
                <a:sym typeface="Symbol" pitchFamily="18" charset="2"/>
              </a:rPr>
              <a:t>&lt;script&gt;</a:t>
            </a:r>
            <a:r>
              <a:rPr lang="en-GB" sz="2800" dirty="0">
                <a:sym typeface="Symbol" pitchFamily="18" charset="2"/>
              </a:rPr>
              <a:t> </a:t>
            </a:r>
            <a:r>
              <a:rPr lang="en-GB" sz="2800" dirty="0" smtClean="0">
                <a:sym typeface="Symbol" pitchFamily="18" charset="2"/>
              </a:rPr>
              <a:t>so we </a:t>
            </a:r>
            <a:r>
              <a:rPr lang="en-GB" sz="2800" dirty="0">
                <a:sym typeface="Symbol" pitchFamily="18" charset="2"/>
              </a:rPr>
              <a:t>can </a:t>
            </a:r>
            <a:r>
              <a:rPr lang="en-GB" sz="2800" dirty="0" smtClean="0">
                <a:sym typeface="Symbol" pitchFamily="18" charset="2"/>
              </a:rPr>
              <a:t>neglect </a:t>
            </a:r>
            <a:r>
              <a:rPr lang="en-GB" sz="2800" dirty="0">
                <a:sym typeface="Symbol" pitchFamily="18" charset="2"/>
              </a:rPr>
              <a:t>the “hide code from old browser” comment tags </a:t>
            </a:r>
            <a:r>
              <a:rPr lang="en-GB" sz="2800" dirty="0" smtClean="0">
                <a:sym typeface="Symbol" pitchFamily="18" charset="2"/>
              </a:rPr>
              <a:t>… most of the time ;-)</a:t>
            </a:r>
            <a:endParaRPr lang="en-GB" sz="2800" dirty="0">
              <a:sym typeface="Symbol" pitchFamily="18" charset="2"/>
            </a:endParaRPr>
          </a:p>
          <a:p>
            <a:pPr>
              <a:lnSpc>
                <a:spcPct val="80000"/>
              </a:lnSpc>
            </a:pPr>
            <a:r>
              <a:rPr lang="en-GB" sz="2800" dirty="0" smtClean="0">
                <a:sym typeface="Symbol" pitchFamily="18" charset="2"/>
              </a:rPr>
              <a:t>When </a:t>
            </a:r>
            <a:r>
              <a:rPr lang="en-GB" sz="2800" dirty="0">
                <a:sym typeface="Symbol" pitchFamily="18" charset="2"/>
              </a:rPr>
              <a:t>not?</a:t>
            </a:r>
          </a:p>
          <a:p>
            <a:pPr lvl="1">
              <a:lnSpc>
                <a:spcPct val="80000"/>
              </a:lnSpc>
            </a:pPr>
            <a:r>
              <a:rPr lang="en-GB" sz="2400" dirty="0">
                <a:sym typeface="Symbol" pitchFamily="18" charset="2"/>
              </a:rPr>
              <a:t>Validation! Tags in JS may confuse the </a:t>
            </a:r>
            <a:r>
              <a:rPr lang="en-GB" sz="2400" dirty="0" err="1">
                <a:sym typeface="Symbol" pitchFamily="18" charset="2"/>
              </a:rPr>
              <a:t>validator</a:t>
            </a:r>
            <a:r>
              <a:rPr lang="en-GB" sz="2400" dirty="0" smtClean="0">
                <a:sym typeface="Symbol" pitchFamily="18" charset="2"/>
              </a:rPr>
              <a:t>.</a:t>
            </a:r>
          </a:p>
          <a:p>
            <a:pPr lvl="1">
              <a:lnSpc>
                <a:spcPct val="80000"/>
              </a:lnSpc>
            </a:pPr>
            <a:r>
              <a:rPr lang="en-GB" sz="2400" dirty="0" smtClean="0">
                <a:sym typeface="Symbol" pitchFamily="18" charset="2"/>
              </a:rPr>
              <a:t>Use an external &lt;script </a:t>
            </a:r>
            <a:r>
              <a:rPr lang="en-GB" sz="2400" dirty="0" err="1" smtClean="0">
                <a:sym typeface="Symbol" pitchFamily="18" charset="2"/>
              </a:rPr>
              <a:t>src</a:t>
            </a:r>
            <a:r>
              <a:rPr lang="en-GB" sz="2400" dirty="0" smtClean="0">
                <a:sym typeface="Symbol" pitchFamily="18" charset="2"/>
              </a:rPr>
              <a:t>=“...”&gt;&lt;/script&gt; for 100% validation.</a:t>
            </a:r>
            <a:endParaRPr lang="en-GB" sz="2400" dirty="0">
              <a:sym typeface="Symbol" pitchFamily="18" charset="2"/>
            </a:endParaRP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7EE7CB1A-177C-466D-A419-737346543E72}" type="slidenum">
              <a:rPr lang="en-GB"/>
              <a:pPr/>
              <a:t>42</a:t>
            </a:fld>
            <a:endParaRPr lang="en-GB"/>
          </a:p>
        </p:txBody>
      </p:sp>
    </p:spTree>
    <p:custDataLst>
      <p:tags r:id="rId1"/>
    </p:custDataLst>
  </p:cSld>
  <p:clrMapOvr>
    <a:masterClrMapping/>
  </p:clrMapOvr>
  <p:transition/>
  <p:timing>
    <p:tnLst>
      <p:par>
        <p:cTn id="1" dur="indefinite" restart="never" nodeType="tmRoot"/>
      </p:par>
    </p:tnLst>
    <p:bldLst>
      <p:bldP spid="949250" grpId="0" animBg="1"/>
      <p:bldP spid="949251" grpId="0" uiExpand="1" build="p">
        <p:tmplLst>
          <p:tmpl>
            <p:tnLst>
              <p:par>
                <p:cTn presetID="22" presetClass="entr" presetSubtype="1" fill="hold" nodeType="afterEffect">
                  <p:stCondLst>
                    <p:cond delay="0"/>
                  </p:stCondLst>
                  <p:childTnLst>
                    <p:set>
                      <p:cBhvr>
                        <p:cTn dur="1" fill="hold">
                          <p:stCondLst>
                            <p:cond delay="0"/>
                          </p:stCondLst>
                        </p:cTn>
                        <p:tgtEl>
                          <p:spTgt spid="949251"/>
                        </p:tgtEl>
                        <p:attrNameLst>
                          <p:attrName>style.visibility</p:attrName>
                        </p:attrNameLst>
                      </p:cBhvr>
                      <p:to>
                        <p:strVal val="visible"/>
                      </p:to>
                    </p:set>
                    <p:animEffect transition="in" filter="wipe(up)">
                      <p:cBhvr>
                        <p:cTn dur="500"/>
                        <p:tgtEl>
                          <p:spTgt spid="949251"/>
                        </p:tgtEl>
                      </p:cBhvr>
                    </p:animEffect>
                  </p:childTnLst>
                </p:cTn>
              </p:par>
            </p:tnLst>
          </p:tmpl>
          <p:tmpl lvl="1">
            <p:tnLst>
              <p:par>
                <p:cTn presetID="22" presetClass="entr" presetSubtype="1" fill="hold" nodeType="clickEffect">
                  <p:stCondLst>
                    <p:cond delay="0"/>
                  </p:stCondLst>
                  <p:childTnLst>
                    <p:set>
                      <p:cBhvr>
                        <p:cTn dur="1" fill="hold">
                          <p:stCondLst>
                            <p:cond delay="0"/>
                          </p:stCondLst>
                        </p:cTn>
                        <p:tgtEl>
                          <p:spTgt spid="949251"/>
                        </p:tgtEl>
                        <p:attrNameLst>
                          <p:attrName>style.visibility</p:attrName>
                        </p:attrNameLst>
                      </p:cBhvr>
                      <p:to>
                        <p:strVal val="visible"/>
                      </p:to>
                    </p:set>
                    <p:animEffect transition="in" filter="wipe(up)">
                      <p:cBhvr>
                        <p:cTn dur="500"/>
                        <p:tgtEl>
                          <p:spTgt spid="949251"/>
                        </p:tgtEl>
                      </p:cBhvr>
                    </p:animEffect>
                  </p:childTnLst>
                </p:cTn>
              </p:par>
            </p:tnLst>
          </p:tmpl>
          <p:tmpl lvl="2">
            <p:tnLst>
              <p:par>
                <p:cTn presetID="22" presetClass="entr" presetSubtype="1" fill="hold" nodeType="afterEffect">
                  <p:stCondLst>
                    <p:cond delay="0"/>
                  </p:stCondLst>
                  <p:childTnLst>
                    <p:set>
                      <p:cBhvr>
                        <p:cTn dur="1" fill="hold">
                          <p:stCondLst>
                            <p:cond delay="0"/>
                          </p:stCondLst>
                        </p:cTn>
                        <p:tgtEl>
                          <p:spTgt spid="949251"/>
                        </p:tgtEl>
                        <p:attrNameLst>
                          <p:attrName>style.visibility</p:attrName>
                        </p:attrNameLst>
                      </p:cBhvr>
                      <p:to>
                        <p:strVal val="visible"/>
                      </p:to>
                    </p:set>
                    <p:animEffect transition="in" filter="wipe(up)">
                      <p:cBhvr>
                        <p:cTn dur="500"/>
                        <p:tgtEl>
                          <p:spTgt spid="949251"/>
                        </p:tgtEl>
                      </p:cBhvr>
                    </p:animEffect>
                  </p:childTnLst>
                </p:cTn>
              </p:par>
            </p:tnLst>
          </p:tmpl>
          <p:tmpl lvl="3">
            <p:tnLst>
              <p:par>
                <p:cTn presetID="22" presetClass="entr" presetSubtype="1" fill="hold" nodeType="afterEffect">
                  <p:stCondLst>
                    <p:cond delay="0"/>
                  </p:stCondLst>
                  <p:childTnLst>
                    <p:set>
                      <p:cBhvr>
                        <p:cTn dur="1" fill="hold">
                          <p:stCondLst>
                            <p:cond delay="0"/>
                          </p:stCondLst>
                        </p:cTn>
                        <p:tgtEl>
                          <p:spTgt spid="949251"/>
                        </p:tgtEl>
                        <p:attrNameLst>
                          <p:attrName>style.visibility</p:attrName>
                        </p:attrNameLst>
                      </p:cBhvr>
                      <p:to>
                        <p:strVal val="visible"/>
                      </p:to>
                    </p:set>
                    <p:animEffect transition="in" filter="wipe(up)">
                      <p:cBhvr>
                        <p:cTn dur="500"/>
                        <p:tgtEl>
                          <p:spTgt spid="949251"/>
                        </p:tgtEl>
                      </p:cBhvr>
                    </p:animEffect>
                  </p:childTnLst>
                </p:cTn>
              </p:par>
            </p:tnLst>
          </p:tmpl>
          <p:tmpl lvl="4">
            <p:tnLst>
              <p:par>
                <p:cTn presetID="22" presetClass="entr" presetSubtype="1" fill="hold" nodeType="afterEffect">
                  <p:stCondLst>
                    <p:cond delay="0"/>
                  </p:stCondLst>
                  <p:childTnLst>
                    <p:set>
                      <p:cBhvr>
                        <p:cTn dur="1" fill="hold">
                          <p:stCondLst>
                            <p:cond delay="0"/>
                          </p:stCondLst>
                        </p:cTn>
                        <p:tgtEl>
                          <p:spTgt spid="949251"/>
                        </p:tgtEl>
                        <p:attrNameLst>
                          <p:attrName>style.visibility</p:attrName>
                        </p:attrNameLst>
                      </p:cBhvr>
                      <p:to>
                        <p:strVal val="visible"/>
                      </p:to>
                    </p:set>
                    <p:animEffect transition="in" filter="wipe(up)">
                      <p:cBhvr>
                        <p:cTn dur="500"/>
                        <p:tgtEl>
                          <p:spTgt spid="949251"/>
                        </p:tgtEl>
                      </p:cBhvr>
                    </p:animEffect>
                  </p:childTnLst>
                </p:cTn>
              </p:par>
            </p:tnLst>
          </p:tmpl>
          <p:tmpl lvl="5">
            <p:tnLst>
              <p:par>
                <p:cTn presetID="22" presetClass="entr" presetSubtype="1" fill="hold" nodeType="afterEffect">
                  <p:stCondLst>
                    <p:cond delay="0"/>
                  </p:stCondLst>
                  <p:childTnLst>
                    <p:set>
                      <p:cBhvr>
                        <p:cTn dur="1" fill="hold">
                          <p:stCondLst>
                            <p:cond delay="0"/>
                          </p:stCondLst>
                        </p:cTn>
                        <p:tgtEl>
                          <p:spTgt spid="949251"/>
                        </p:tgtEl>
                        <p:attrNameLst>
                          <p:attrName>style.visibility</p:attrName>
                        </p:attrNameLst>
                      </p:cBhvr>
                      <p:to>
                        <p:strVal val="visible"/>
                      </p:to>
                    </p:set>
                    <p:animEffect transition="in" filter="wipe(up)">
                      <p:cBhvr>
                        <p:cTn dur="500"/>
                        <p:tgtEl>
                          <p:spTgt spid="949251"/>
                        </p:tgtEl>
                      </p:cBhvr>
                    </p:animEffect>
                  </p:childTnLst>
                </p:cTn>
              </p:par>
            </p:tnLst>
          </p:tmpl>
        </p:tmplLst>
      </p:bldP>
    </p:bld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51298" name="Rectangle 2"/>
          <p:cNvSpPr>
            <a:spLocks noGrp="1" noChangeArrowheads="1"/>
          </p:cNvSpPr>
          <p:nvPr>
            <p:ph type="title"/>
          </p:nvPr>
        </p:nvSpPr>
        <p:spPr>
          <a:xfrm>
            <a:off x="152400" y="228600"/>
            <a:ext cx="8839200" cy="608013"/>
          </a:xfrm>
          <a:ln/>
        </p:spPr>
        <p:txBody>
          <a:bodyPr/>
          <a:lstStyle/>
          <a:p>
            <a:r>
              <a:rPr lang="en-GB" sz="3200"/>
              <a:t>Commenting out inline JavaScript</a:t>
            </a:r>
          </a:p>
        </p:txBody>
      </p:sp>
      <p:sp>
        <p:nvSpPr>
          <p:cNvPr id="951299" name="Rectangle 3"/>
          <p:cNvSpPr>
            <a:spLocks noGrp="1" noChangeArrowheads="1"/>
          </p:cNvSpPr>
          <p:nvPr>
            <p:ph idx="1"/>
          </p:nvPr>
        </p:nvSpPr>
        <p:spPr>
          <a:xfrm>
            <a:off x="179388" y="981075"/>
            <a:ext cx="8839200" cy="5111750"/>
          </a:xfrm>
          <a:ln/>
        </p:spPr>
        <p:txBody>
          <a:bodyPr/>
          <a:lstStyle/>
          <a:p>
            <a:pPr>
              <a:lnSpc>
                <a:spcPct val="80000"/>
              </a:lnSpc>
            </a:pPr>
            <a:r>
              <a:rPr lang="en-GB" sz="2000">
                <a:sym typeface="Symbol" pitchFamily="18" charset="2"/>
              </a:rPr>
              <a:t>When to use comments: Validation! </a:t>
            </a:r>
            <a:r>
              <a:rPr lang="en-GB" sz="2000" i="1">
                <a:sym typeface="Symbol" pitchFamily="18" charset="2"/>
              </a:rPr>
              <a:t>E.g.</a:t>
            </a:r>
            <a:endParaRPr lang="en-GB" sz="2000">
              <a:sym typeface="Symbol" pitchFamily="18" charset="2"/>
            </a:endParaRPr>
          </a:p>
          <a:p>
            <a:pPr lvl="1">
              <a:lnSpc>
                <a:spcPct val="80000"/>
              </a:lnSpc>
            </a:pPr>
            <a:r>
              <a:rPr lang="en-GB" sz="1800" b="1">
                <a:latin typeface="Courier New" pitchFamily="49" charset="0"/>
                <a:sym typeface="Symbol" pitchFamily="18" charset="2"/>
              </a:rPr>
              <a:t>&lt;script type="text/javascript"&gt;</a:t>
            </a:r>
            <a:br>
              <a:rPr lang="en-GB" sz="1800" b="1">
                <a:latin typeface="Courier New" pitchFamily="49" charset="0"/>
                <a:sym typeface="Symbol" pitchFamily="18" charset="2"/>
              </a:rPr>
            </a:br>
            <a:r>
              <a:rPr lang="en-GB" sz="1800" b="1">
                <a:latin typeface="Courier New" pitchFamily="49" charset="0"/>
                <a:sym typeface="Symbol" pitchFamily="18" charset="2"/>
              </a:rPr>
              <a:t>	document.write('&lt;div&gt;',todaysDate,'&lt;/div&gt;');</a:t>
            </a:r>
            <a:br>
              <a:rPr lang="en-GB" sz="1800" b="1">
                <a:latin typeface="Courier New" pitchFamily="49" charset="0"/>
                <a:sym typeface="Symbol" pitchFamily="18" charset="2"/>
              </a:rPr>
            </a:br>
            <a:r>
              <a:rPr lang="en-GB" sz="1800" b="1">
                <a:latin typeface="Courier New" pitchFamily="49" charset="0"/>
                <a:sym typeface="Symbol" pitchFamily="18" charset="2"/>
              </a:rPr>
              <a:t>&lt;/script&gt;</a:t>
            </a:r>
          </a:p>
          <a:p>
            <a:pPr lvl="1">
              <a:lnSpc>
                <a:spcPct val="80000"/>
              </a:lnSpc>
            </a:pPr>
            <a:r>
              <a:rPr lang="en-GB" sz="1800">
                <a:sym typeface="Symbol" pitchFamily="18" charset="2"/>
              </a:rPr>
              <a:t>May fail to validate because of the </a:t>
            </a:r>
            <a:r>
              <a:rPr lang="en-GB" sz="1800" b="1">
                <a:latin typeface="Courier New" pitchFamily="49" charset="0"/>
                <a:sym typeface="Symbol" pitchFamily="18" charset="2"/>
              </a:rPr>
              <a:t>&lt;div&gt;</a:t>
            </a:r>
            <a:r>
              <a:rPr lang="en-GB" sz="1800">
                <a:sym typeface="Symbol" pitchFamily="18" charset="2"/>
              </a:rPr>
              <a:t> even though that’s in the JavaScript language block and so </a:t>
            </a:r>
            <a:r>
              <a:rPr lang="en-GB" sz="1800" i="1">
                <a:sym typeface="Symbol" pitchFamily="18" charset="2"/>
              </a:rPr>
              <a:t>should be ignored</a:t>
            </a:r>
            <a:r>
              <a:rPr lang="en-GB" sz="1800">
                <a:sym typeface="Symbol" pitchFamily="18" charset="2"/>
              </a:rPr>
              <a:t>…</a:t>
            </a:r>
          </a:p>
          <a:p>
            <a:pPr>
              <a:lnSpc>
                <a:spcPct val="80000"/>
              </a:lnSpc>
              <a:buFont typeface="Wingdings" pitchFamily="2" charset="2"/>
              <a:buChar char="J"/>
            </a:pPr>
            <a:r>
              <a:rPr lang="en-GB" sz="2000">
                <a:sym typeface="Symbol" pitchFamily="18" charset="2"/>
              </a:rPr>
              <a:t>Avoid it! Use an external JS file </a:t>
            </a:r>
            <a:r>
              <a:rPr lang="en-GB" sz="2000" b="1">
                <a:latin typeface="Courier New" pitchFamily="49" charset="0"/>
                <a:sym typeface="Symbol" pitchFamily="18" charset="2"/>
              </a:rPr>
              <a:t>&lt;script src="…"&gt;</a:t>
            </a:r>
          </a:p>
          <a:p>
            <a:pPr>
              <a:lnSpc>
                <a:spcPct val="80000"/>
              </a:lnSpc>
              <a:buFont typeface="Wingdings" pitchFamily="2" charset="2"/>
              <a:buChar char="L"/>
            </a:pPr>
            <a:r>
              <a:rPr lang="en-GB" sz="2000">
                <a:solidFill>
                  <a:srgbClr val="4D4D4D"/>
                </a:solidFill>
                <a:sym typeface="Symbol" pitchFamily="18" charset="2"/>
              </a:rPr>
              <a:t>Fix it with …</a:t>
            </a:r>
          </a:p>
          <a:p>
            <a:pPr lvl="1">
              <a:lnSpc>
                <a:spcPct val="80000"/>
              </a:lnSpc>
            </a:pPr>
            <a:r>
              <a:rPr lang="en-GB" sz="1800">
                <a:solidFill>
                  <a:schemeClr val="hlink"/>
                </a:solidFill>
                <a:sym typeface="Symbol" pitchFamily="18" charset="2"/>
              </a:rPr>
              <a:t>Transitional</a:t>
            </a:r>
            <a:r>
              <a:rPr lang="en-GB" sz="1800">
                <a:sym typeface="Symbol" pitchFamily="18" charset="2"/>
              </a:rPr>
              <a:t>:</a:t>
            </a:r>
          </a:p>
          <a:p>
            <a:pPr lvl="2">
              <a:lnSpc>
                <a:spcPct val="80000"/>
              </a:lnSpc>
            </a:pPr>
            <a:r>
              <a:rPr lang="en-GB" sz="1600" b="1">
                <a:solidFill>
                  <a:srgbClr val="4D4D4D"/>
                </a:solidFill>
                <a:latin typeface="Courier New" pitchFamily="49" charset="0"/>
                <a:sym typeface="Symbol" pitchFamily="18" charset="2"/>
              </a:rPr>
              <a:t>&lt;script type="text/javascript"&gt;</a:t>
            </a:r>
            <a:br>
              <a:rPr lang="en-GB" sz="1600" b="1">
                <a:solidFill>
                  <a:srgbClr val="4D4D4D"/>
                </a:solidFill>
                <a:latin typeface="Courier New" pitchFamily="49" charset="0"/>
                <a:sym typeface="Symbol" pitchFamily="18" charset="2"/>
              </a:rPr>
            </a:br>
            <a:r>
              <a:rPr lang="en-GB" sz="1600" b="1">
                <a:solidFill>
                  <a:schemeClr val="hlink"/>
                </a:solidFill>
                <a:latin typeface="Courier New" pitchFamily="49" charset="0"/>
                <a:sym typeface="Symbol" pitchFamily="18" charset="2"/>
              </a:rPr>
              <a:t>&lt;!--</a:t>
            </a:r>
            <a:r>
              <a:rPr lang="en-GB" sz="1600" b="1">
                <a:latin typeface="Courier New" pitchFamily="49" charset="0"/>
                <a:sym typeface="Symbol" pitchFamily="18" charset="2"/>
              </a:rPr>
              <a:t/>
            </a:r>
            <a:br>
              <a:rPr lang="en-GB" sz="1600" b="1">
                <a:latin typeface="Courier New" pitchFamily="49" charset="0"/>
                <a:sym typeface="Symbol" pitchFamily="18" charset="2"/>
              </a:rPr>
            </a:br>
            <a:r>
              <a:rPr lang="en-GB" sz="1600" b="1">
                <a:latin typeface="Courier New" pitchFamily="49" charset="0"/>
                <a:sym typeface="Symbol" pitchFamily="18" charset="2"/>
              </a:rPr>
              <a:t>	</a:t>
            </a:r>
            <a:r>
              <a:rPr lang="en-GB" sz="1600" b="1">
                <a:solidFill>
                  <a:srgbClr val="4D4D4D"/>
                </a:solidFill>
                <a:latin typeface="Courier New" pitchFamily="49" charset="0"/>
                <a:sym typeface="Symbol" pitchFamily="18" charset="2"/>
              </a:rPr>
              <a:t>document.write('&lt;div&gt;',todaysDate,'&lt;/div&gt;');</a:t>
            </a:r>
            <a:br>
              <a:rPr lang="en-GB" sz="1600" b="1">
                <a:solidFill>
                  <a:srgbClr val="4D4D4D"/>
                </a:solidFill>
                <a:latin typeface="Courier New" pitchFamily="49" charset="0"/>
                <a:sym typeface="Symbol" pitchFamily="18" charset="2"/>
              </a:rPr>
            </a:br>
            <a:r>
              <a:rPr lang="en-GB" sz="1600" b="1">
                <a:solidFill>
                  <a:schemeClr val="hlink"/>
                </a:solidFill>
                <a:latin typeface="Courier New" pitchFamily="49" charset="0"/>
                <a:sym typeface="Symbol" pitchFamily="18" charset="2"/>
              </a:rPr>
              <a:t>--&gt;</a:t>
            </a:r>
            <a:r>
              <a:rPr lang="en-GB" sz="1600" b="1">
                <a:latin typeface="Courier New" pitchFamily="49" charset="0"/>
                <a:sym typeface="Symbol" pitchFamily="18" charset="2"/>
              </a:rPr>
              <a:t/>
            </a:r>
            <a:br>
              <a:rPr lang="en-GB" sz="1600" b="1">
                <a:latin typeface="Courier New" pitchFamily="49" charset="0"/>
                <a:sym typeface="Symbol" pitchFamily="18" charset="2"/>
              </a:rPr>
            </a:br>
            <a:r>
              <a:rPr lang="en-GB" sz="1600" b="1">
                <a:solidFill>
                  <a:srgbClr val="4D4D4D"/>
                </a:solidFill>
                <a:latin typeface="Courier New" pitchFamily="49" charset="0"/>
                <a:sym typeface="Symbol" pitchFamily="18" charset="2"/>
              </a:rPr>
              <a:t>&lt;/script&gt;</a:t>
            </a:r>
          </a:p>
          <a:p>
            <a:pPr lvl="1">
              <a:lnSpc>
                <a:spcPct val="80000"/>
              </a:lnSpc>
            </a:pPr>
            <a:r>
              <a:rPr lang="en-GB" sz="1800">
                <a:solidFill>
                  <a:schemeClr val="folHlink"/>
                </a:solidFill>
                <a:sym typeface="Symbol" pitchFamily="18" charset="2"/>
              </a:rPr>
              <a:t>Strict</a:t>
            </a:r>
            <a:r>
              <a:rPr lang="en-GB" sz="1800">
                <a:sym typeface="Symbol" pitchFamily="18" charset="2"/>
              </a:rPr>
              <a:t> (yuck!):</a:t>
            </a:r>
          </a:p>
          <a:p>
            <a:pPr lvl="2">
              <a:lnSpc>
                <a:spcPct val="80000"/>
              </a:lnSpc>
            </a:pPr>
            <a:r>
              <a:rPr lang="en-GB" sz="1600" b="1">
                <a:solidFill>
                  <a:srgbClr val="4D4D4D"/>
                </a:solidFill>
                <a:latin typeface="Courier New" pitchFamily="49" charset="0"/>
                <a:sym typeface="Symbol" pitchFamily="18" charset="2"/>
              </a:rPr>
              <a:t>&lt;script type="text/javascript"&gt;</a:t>
            </a:r>
            <a:r>
              <a:rPr lang="en-GB" sz="1600" b="1">
                <a:latin typeface="Courier New" pitchFamily="49" charset="0"/>
                <a:sym typeface="Symbol" pitchFamily="18" charset="2"/>
              </a:rPr>
              <a:t/>
            </a:r>
            <a:br>
              <a:rPr lang="en-GB" sz="1600" b="1">
                <a:latin typeface="Courier New" pitchFamily="49" charset="0"/>
                <a:sym typeface="Symbol" pitchFamily="18" charset="2"/>
              </a:rPr>
            </a:br>
            <a:r>
              <a:rPr lang="en-GB" sz="1600" b="1">
                <a:solidFill>
                  <a:schemeClr val="folHlink"/>
                </a:solidFill>
                <a:latin typeface="Courier New" pitchFamily="49" charset="0"/>
              </a:rPr>
              <a:t>&lt;!--&lt;![CDATA[</a:t>
            </a:r>
            <a:r>
              <a:rPr lang="en-GB" sz="1600" b="1">
                <a:solidFill>
                  <a:schemeClr val="folHlink"/>
                </a:solidFill>
                <a:latin typeface="Courier New" pitchFamily="49" charset="0"/>
                <a:sym typeface="Symbol" pitchFamily="18" charset="2"/>
              </a:rPr>
              <a:t/>
            </a:r>
            <a:br>
              <a:rPr lang="en-GB" sz="1600" b="1">
                <a:solidFill>
                  <a:schemeClr val="folHlink"/>
                </a:solidFill>
                <a:latin typeface="Courier New" pitchFamily="49" charset="0"/>
                <a:sym typeface="Symbol" pitchFamily="18" charset="2"/>
              </a:rPr>
            </a:br>
            <a:r>
              <a:rPr lang="en-GB" sz="1600" b="1">
                <a:latin typeface="Courier New" pitchFamily="49" charset="0"/>
                <a:sym typeface="Symbol" pitchFamily="18" charset="2"/>
              </a:rPr>
              <a:t>	</a:t>
            </a:r>
            <a:r>
              <a:rPr lang="en-GB" sz="1600" b="1">
                <a:solidFill>
                  <a:srgbClr val="4D4D4D"/>
                </a:solidFill>
                <a:latin typeface="Courier New" pitchFamily="49" charset="0"/>
                <a:sym typeface="Symbol" pitchFamily="18" charset="2"/>
              </a:rPr>
              <a:t>document.write('&lt;div&gt;',todaysDate,'&lt;/div&gt;');</a:t>
            </a:r>
            <a:br>
              <a:rPr lang="en-GB" sz="1600" b="1">
                <a:solidFill>
                  <a:srgbClr val="4D4D4D"/>
                </a:solidFill>
                <a:latin typeface="Courier New" pitchFamily="49" charset="0"/>
                <a:sym typeface="Symbol" pitchFamily="18" charset="2"/>
              </a:rPr>
            </a:br>
            <a:r>
              <a:rPr lang="en-GB" sz="1600" b="1">
                <a:latin typeface="Courier New" pitchFamily="49" charset="0"/>
                <a:sym typeface="Symbol" pitchFamily="18" charset="2"/>
              </a:rPr>
              <a:t> </a:t>
            </a:r>
            <a:r>
              <a:rPr lang="en-GB" sz="1600" b="1">
                <a:solidFill>
                  <a:schemeClr val="folHlink"/>
                </a:solidFill>
                <a:latin typeface="Courier New" pitchFamily="49" charset="0"/>
                <a:sym typeface="Symbol" pitchFamily="18" charset="2"/>
              </a:rPr>
              <a:t>//]]&gt;--&gt;</a:t>
            </a:r>
            <a:r>
              <a:rPr lang="en-GB" sz="1600" b="1">
                <a:latin typeface="Courier New" pitchFamily="49" charset="0"/>
                <a:sym typeface="Symbol" pitchFamily="18" charset="2"/>
              </a:rPr>
              <a:t> </a:t>
            </a:r>
            <a:br>
              <a:rPr lang="en-GB" sz="1600" b="1">
                <a:latin typeface="Courier New" pitchFamily="49" charset="0"/>
                <a:sym typeface="Symbol" pitchFamily="18" charset="2"/>
              </a:rPr>
            </a:br>
            <a:r>
              <a:rPr lang="en-GB" sz="1600" b="1">
                <a:solidFill>
                  <a:srgbClr val="4D4D4D"/>
                </a:solidFill>
                <a:latin typeface="Courier New" pitchFamily="49" charset="0"/>
                <a:sym typeface="Symbol" pitchFamily="18" charset="2"/>
              </a:rPr>
              <a:t>&lt;/script&gt;</a:t>
            </a:r>
          </a:p>
          <a:p>
            <a:pPr lvl="2">
              <a:lnSpc>
                <a:spcPct val="80000"/>
              </a:lnSpc>
              <a:buFontTx/>
              <a:buNone/>
            </a:pPr>
            <a:r>
              <a:rPr lang="en-GB" sz="1600" b="1">
                <a:solidFill>
                  <a:srgbClr val="4D4D4D"/>
                </a:solidFill>
                <a:latin typeface="Courier New" pitchFamily="49" charset="0"/>
                <a:sym typeface="Symbol" pitchFamily="18" charset="2"/>
              </a:rPr>
              <a:t> </a:t>
            </a:r>
            <a:r>
              <a:rPr lang="en-GB" sz="1600">
                <a:solidFill>
                  <a:srgbClr val="4D4D4D"/>
                </a:solidFill>
                <a:sym typeface="Symbol" pitchFamily="18" charset="2"/>
              </a:rPr>
              <a:t>…	strictly ;-) Strict XHTML disallows </a:t>
            </a:r>
            <a:r>
              <a:rPr lang="en-GB" sz="1600" b="1">
                <a:solidFill>
                  <a:srgbClr val="4D4D4D"/>
                </a:solidFill>
                <a:latin typeface="Courier New" pitchFamily="49" charset="0"/>
                <a:sym typeface="Symbol" pitchFamily="18" charset="2"/>
              </a:rPr>
              <a:t>document.write</a:t>
            </a:r>
            <a:r>
              <a:rPr lang="en-GB" sz="1600">
                <a:solidFill>
                  <a:srgbClr val="4D4D4D"/>
                </a:solidFill>
                <a:sym typeface="Symbol" pitchFamily="18" charset="2"/>
              </a:rPr>
              <a:t> </a:t>
            </a:r>
            <a:r>
              <a:rPr lang="en-GB" sz="1600" i="1">
                <a:solidFill>
                  <a:srgbClr val="4D4D4D"/>
                </a:solidFill>
                <a:sym typeface="Symbol" pitchFamily="18" charset="2"/>
              </a:rPr>
              <a:t>et al…</a:t>
            </a:r>
            <a:endParaRPr lang="en-GB" sz="1600">
              <a:solidFill>
                <a:srgbClr val="4D4D4D"/>
              </a:solidFill>
              <a:sym typeface="Symbol" pitchFamily="18" charset="2"/>
            </a:endParaRP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15F96C70-7CB5-41C5-9571-DDF12693B4EA}" type="slidenum">
              <a:rPr lang="en-GB"/>
              <a:pPr/>
              <a:t>43</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51299">
                                            <p:bg/>
                                          </p:spTgt>
                                        </p:tgtEl>
                                        <p:attrNameLst>
                                          <p:attrName>style.visibility</p:attrName>
                                        </p:attrNameLst>
                                      </p:cBhvr>
                                      <p:to>
                                        <p:strVal val="visible"/>
                                      </p:to>
                                    </p:set>
                                    <p:animEffect transition="in" filter="wipe(up)">
                                      <p:cBhvr>
                                        <p:cTn id="7" dur="500"/>
                                        <p:tgtEl>
                                          <p:spTgt spid="951299">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51299">
                                            <p:txEl>
                                              <p:pRg st="0" end="0"/>
                                            </p:txEl>
                                          </p:spTgt>
                                        </p:tgtEl>
                                        <p:attrNameLst>
                                          <p:attrName>style.visibility</p:attrName>
                                        </p:attrNameLst>
                                      </p:cBhvr>
                                      <p:to>
                                        <p:strVal val="visible"/>
                                      </p:to>
                                    </p:set>
                                    <p:animEffect transition="in" filter="wipe(up)">
                                      <p:cBhvr>
                                        <p:cTn id="12" dur="500"/>
                                        <p:tgtEl>
                                          <p:spTgt spid="951299">
                                            <p:txEl>
                                              <p:pRg st="0" end="0"/>
                                            </p:txEl>
                                          </p:spTgt>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951299">
                                            <p:txEl>
                                              <p:pRg st="1" end="1"/>
                                            </p:txEl>
                                          </p:spTgt>
                                        </p:tgtEl>
                                        <p:attrNameLst>
                                          <p:attrName>style.visibility</p:attrName>
                                        </p:attrNameLst>
                                      </p:cBhvr>
                                      <p:to>
                                        <p:strVal val="visible"/>
                                      </p:to>
                                    </p:set>
                                    <p:animEffect transition="in" filter="wipe(up)">
                                      <p:cBhvr>
                                        <p:cTn id="16" dur="500"/>
                                        <p:tgtEl>
                                          <p:spTgt spid="951299">
                                            <p:txEl>
                                              <p:pRg st="1" end="1"/>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951299">
                                            <p:txEl>
                                              <p:pRg st="2" end="2"/>
                                            </p:txEl>
                                          </p:spTgt>
                                        </p:tgtEl>
                                        <p:attrNameLst>
                                          <p:attrName>style.visibility</p:attrName>
                                        </p:attrNameLst>
                                      </p:cBhvr>
                                      <p:to>
                                        <p:strVal val="visible"/>
                                      </p:to>
                                    </p:set>
                                    <p:animEffect transition="in" filter="wipe(up)">
                                      <p:cBhvr>
                                        <p:cTn id="19" dur="500"/>
                                        <p:tgtEl>
                                          <p:spTgt spid="951299">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951299">
                                            <p:txEl>
                                              <p:pRg st="3" end="3"/>
                                            </p:txEl>
                                          </p:spTgt>
                                        </p:tgtEl>
                                        <p:attrNameLst>
                                          <p:attrName>style.visibility</p:attrName>
                                        </p:attrNameLst>
                                      </p:cBhvr>
                                      <p:to>
                                        <p:strVal val="visible"/>
                                      </p:to>
                                    </p:set>
                                    <p:animEffect transition="in" filter="wipe(up)">
                                      <p:cBhvr>
                                        <p:cTn id="24" dur="500"/>
                                        <p:tgtEl>
                                          <p:spTgt spid="951299">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951299">
                                            <p:txEl>
                                              <p:pRg st="4" end="4"/>
                                            </p:txEl>
                                          </p:spTgt>
                                        </p:tgtEl>
                                        <p:attrNameLst>
                                          <p:attrName>style.visibility</p:attrName>
                                        </p:attrNameLst>
                                      </p:cBhvr>
                                      <p:to>
                                        <p:strVal val="visible"/>
                                      </p:to>
                                    </p:set>
                                    <p:animEffect transition="in" filter="wipe(up)">
                                      <p:cBhvr>
                                        <p:cTn id="29" dur="500"/>
                                        <p:tgtEl>
                                          <p:spTgt spid="951299">
                                            <p:txEl>
                                              <p:pRg st="4" end="4"/>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951299">
                                            <p:txEl>
                                              <p:pRg st="5" end="5"/>
                                            </p:txEl>
                                          </p:spTgt>
                                        </p:tgtEl>
                                        <p:attrNameLst>
                                          <p:attrName>style.visibility</p:attrName>
                                        </p:attrNameLst>
                                      </p:cBhvr>
                                      <p:to>
                                        <p:strVal val="visible"/>
                                      </p:to>
                                    </p:set>
                                    <p:animEffect transition="in" filter="wipe(up)">
                                      <p:cBhvr>
                                        <p:cTn id="32" dur="500"/>
                                        <p:tgtEl>
                                          <p:spTgt spid="951299">
                                            <p:txEl>
                                              <p:pRg st="5" end="5"/>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951299">
                                            <p:txEl>
                                              <p:pRg st="6" end="6"/>
                                            </p:txEl>
                                          </p:spTgt>
                                        </p:tgtEl>
                                        <p:attrNameLst>
                                          <p:attrName>style.visibility</p:attrName>
                                        </p:attrNameLst>
                                      </p:cBhvr>
                                      <p:to>
                                        <p:strVal val="visible"/>
                                      </p:to>
                                    </p:set>
                                    <p:animEffect transition="in" filter="wipe(up)">
                                      <p:cBhvr>
                                        <p:cTn id="35" dur="500"/>
                                        <p:tgtEl>
                                          <p:spTgt spid="951299">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951299">
                                            <p:txEl>
                                              <p:pRg st="7" end="7"/>
                                            </p:txEl>
                                          </p:spTgt>
                                        </p:tgtEl>
                                        <p:attrNameLst>
                                          <p:attrName>style.visibility</p:attrName>
                                        </p:attrNameLst>
                                      </p:cBhvr>
                                      <p:to>
                                        <p:strVal val="visible"/>
                                      </p:to>
                                    </p:set>
                                    <p:animEffect transition="in" filter="wipe(up)">
                                      <p:cBhvr>
                                        <p:cTn id="40" dur="500"/>
                                        <p:tgtEl>
                                          <p:spTgt spid="951299">
                                            <p:txEl>
                                              <p:pRg st="7" end="7"/>
                                            </p:txEl>
                                          </p:spTgt>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951299">
                                            <p:txEl>
                                              <p:pRg st="8" end="8"/>
                                            </p:txEl>
                                          </p:spTgt>
                                        </p:tgtEl>
                                        <p:attrNameLst>
                                          <p:attrName>style.visibility</p:attrName>
                                        </p:attrNameLst>
                                      </p:cBhvr>
                                      <p:to>
                                        <p:strVal val="visible"/>
                                      </p:to>
                                    </p:set>
                                    <p:animEffect transition="in" filter="wipe(up)">
                                      <p:cBhvr>
                                        <p:cTn id="43" dur="500"/>
                                        <p:tgtEl>
                                          <p:spTgt spid="951299">
                                            <p:txEl>
                                              <p:pRg st="8" end="8"/>
                                            </p:txEl>
                                          </p:spTgt>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951299">
                                            <p:txEl>
                                              <p:pRg st="9" end="9"/>
                                            </p:txEl>
                                          </p:spTgt>
                                        </p:tgtEl>
                                        <p:attrNameLst>
                                          <p:attrName>style.visibility</p:attrName>
                                        </p:attrNameLst>
                                      </p:cBhvr>
                                      <p:to>
                                        <p:strVal val="visible"/>
                                      </p:to>
                                    </p:set>
                                    <p:animEffect transition="in" filter="wipe(up)">
                                      <p:cBhvr>
                                        <p:cTn id="46" dur="500"/>
                                        <p:tgtEl>
                                          <p:spTgt spid="95129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1299" grpId="0" build="p" animBg="1"/>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3346" name="Rectangle 2"/>
          <p:cNvSpPr>
            <a:spLocks noGrp="1" noChangeArrowheads="1"/>
          </p:cNvSpPr>
          <p:nvPr>
            <p:ph type="title"/>
          </p:nvPr>
        </p:nvSpPr>
        <p:spPr>
          <a:xfrm>
            <a:off x="152400" y="228600"/>
            <a:ext cx="8839200" cy="1143000"/>
          </a:xfrm>
          <a:ln/>
        </p:spPr>
        <p:txBody>
          <a:bodyPr/>
          <a:lstStyle/>
          <a:p>
            <a:r>
              <a:rPr lang="en-GB"/>
              <a:t>JavaScript &amp; validator problems</a:t>
            </a:r>
          </a:p>
        </p:txBody>
      </p:sp>
      <p:sp>
        <p:nvSpPr>
          <p:cNvPr id="953347" name="Rectangle 3"/>
          <p:cNvSpPr>
            <a:spLocks noGrp="1" noChangeArrowheads="1"/>
          </p:cNvSpPr>
          <p:nvPr>
            <p:ph idx="1"/>
          </p:nvPr>
        </p:nvSpPr>
        <p:spPr>
          <a:xfrm>
            <a:off x="152400" y="1600200"/>
            <a:ext cx="8839200" cy="4495800"/>
          </a:xfrm>
          <a:ln/>
        </p:spPr>
        <p:txBody>
          <a:bodyPr/>
          <a:lstStyle/>
          <a:p>
            <a:pPr>
              <a:lnSpc>
                <a:spcPct val="120000"/>
              </a:lnSpc>
            </a:pPr>
            <a:r>
              <a:rPr lang="en-GB" sz="2400" dirty="0">
                <a:solidFill>
                  <a:schemeClr val="folHlink"/>
                </a:solidFill>
                <a:sym typeface="Symbol" pitchFamily="18" charset="2"/>
              </a:rPr>
              <a:t>Best complete workaround</a:t>
            </a:r>
            <a:r>
              <a:rPr lang="en-GB" sz="2400" dirty="0">
                <a:sym typeface="Symbol" pitchFamily="18" charset="2"/>
              </a:rPr>
              <a:t>: </a:t>
            </a:r>
            <a:r>
              <a:rPr lang="en-GB" sz="2400" b="1" dirty="0" err="1">
                <a:solidFill>
                  <a:schemeClr val="folHlink"/>
                </a:solidFill>
                <a:latin typeface="Courier New" pitchFamily="49" charset="0"/>
                <a:sym typeface="Symbol" pitchFamily="18" charset="2"/>
              </a:rPr>
              <a:t>src</a:t>
            </a:r>
            <a:r>
              <a:rPr lang="en-GB" sz="2400" dirty="0">
                <a:sym typeface="Symbol" pitchFamily="18" charset="2"/>
              </a:rPr>
              <a:t> attribute</a:t>
            </a:r>
          </a:p>
          <a:p>
            <a:pPr lvl="1">
              <a:lnSpc>
                <a:spcPct val="120000"/>
              </a:lnSpc>
            </a:pPr>
            <a:r>
              <a:rPr lang="en-GB" sz="2000" dirty="0">
                <a:sym typeface="Symbol" pitchFamily="18" charset="2"/>
              </a:rPr>
              <a:t>The JavaScript source is in a separate file so the </a:t>
            </a:r>
            <a:r>
              <a:rPr lang="en-GB" sz="2000" dirty="0" err="1">
                <a:sym typeface="Symbol" pitchFamily="18" charset="2"/>
              </a:rPr>
              <a:t>validator</a:t>
            </a:r>
            <a:r>
              <a:rPr lang="en-GB" sz="2000" dirty="0">
                <a:sym typeface="Symbol" pitchFamily="18" charset="2"/>
              </a:rPr>
              <a:t> never sees it</a:t>
            </a:r>
            <a:br>
              <a:rPr lang="en-GB" sz="2000" dirty="0">
                <a:sym typeface="Symbol" pitchFamily="18" charset="2"/>
              </a:rPr>
            </a:br>
            <a:r>
              <a:rPr lang="en-GB" sz="2000" dirty="0">
                <a:sym typeface="Symbol" pitchFamily="18" charset="2"/>
              </a:rPr>
              <a:t>(</a:t>
            </a:r>
            <a:r>
              <a:rPr lang="en-GB" sz="2000" b="1" dirty="0">
                <a:sym typeface="Symbol" pitchFamily="18" charset="2"/>
              </a:rPr>
              <a:t>NB</a:t>
            </a:r>
            <a:r>
              <a:rPr lang="en-GB" sz="2000" dirty="0">
                <a:sym typeface="Symbol" pitchFamily="18" charset="2"/>
              </a:rPr>
              <a:t>: Just the JS statements, not the HTML &lt;script&gt; tag) </a:t>
            </a:r>
          </a:p>
          <a:p>
            <a:pPr lvl="1">
              <a:lnSpc>
                <a:spcPct val="120000"/>
              </a:lnSpc>
            </a:pPr>
            <a:r>
              <a:rPr lang="en-GB" sz="1800" b="1" dirty="0">
                <a:solidFill>
                  <a:schemeClr val="folHlink"/>
                </a:solidFill>
                <a:latin typeface="Courier New" pitchFamily="49" charset="0"/>
                <a:sym typeface="Symbol" pitchFamily="18" charset="2"/>
              </a:rPr>
              <a:t>&lt;script type="text/</a:t>
            </a:r>
            <a:r>
              <a:rPr lang="en-GB" sz="1800" b="1" dirty="0" err="1">
                <a:solidFill>
                  <a:schemeClr val="folHlink"/>
                </a:solidFill>
                <a:latin typeface="Courier New" pitchFamily="49" charset="0"/>
                <a:sym typeface="Symbol" pitchFamily="18" charset="2"/>
              </a:rPr>
              <a:t>javascript</a:t>
            </a:r>
            <a:r>
              <a:rPr lang="en-GB" sz="1800" b="1" dirty="0">
                <a:solidFill>
                  <a:schemeClr val="folHlink"/>
                </a:solidFill>
                <a:latin typeface="Courier New" pitchFamily="49" charset="0"/>
                <a:sym typeface="Symbol" pitchFamily="18" charset="2"/>
              </a:rPr>
              <a:t>"</a:t>
            </a:r>
            <a:br>
              <a:rPr lang="en-GB" sz="1800" b="1" dirty="0">
                <a:solidFill>
                  <a:schemeClr val="folHlink"/>
                </a:solidFill>
                <a:latin typeface="Courier New" pitchFamily="49" charset="0"/>
                <a:sym typeface="Symbol" pitchFamily="18" charset="2"/>
              </a:rPr>
            </a:br>
            <a:r>
              <a:rPr lang="en-GB" sz="1800" b="1" dirty="0">
                <a:solidFill>
                  <a:schemeClr val="folHlink"/>
                </a:solidFill>
                <a:latin typeface="Courier New" pitchFamily="49" charset="0"/>
                <a:sym typeface="Symbol" pitchFamily="18" charset="2"/>
              </a:rPr>
              <a:t>        </a:t>
            </a:r>
            <a:r>
              <a:rPr lang="en-GB" sz="1800" b="1" dirty="0" err="1">
                <a:solidFill>
                  <a:schemeClr val="folHlink"/>
                </a:solidFill>
                <a:latin typeface="Courier New" pitchFamily="49" charset="0"/>
                <a:sym typeface="Symbol" pitchFamily="18" charset="2"/>
              </a:rPr>
              <a:t>src</a:t>
            </a:r>
            <a:r>
              <a:rPr lang="en-GB" sz="1800" b="1" dirty="0">
                <a:solidFill>
                  <a:schemeClr val="folHlink"/>
                </a:solidFill>
                <a:latin typeface="Courier New" pitchFamily="49" charset="0"/>
                <a:sym typeface="Symbol" pitchFamily="18" charset="2"/>
              </a:rPr>
              <a:t>="../</a:t>
            </a:r>
            <a:r>
              <a:rPr lang="en-GB" sz="1800" b="1" dirty="0" err="1">
                <a:solidFill>
                  <a:schemeClr val="folHlink"/>
                </a:solidFill>
                <a:latin typeface="Courier New" pitchFamily="49" charset="0"/>
                <a:sym typeface="Symbol" pitchFamily="18" charset="2"/>
              </a:rPr>
              <a:t>myscripts</a:t>
            </a:r>
            <a:r>
              <a:rPr lang="en-GB" sz="1800" b="1" dirty="0">
                <a:solidFill>
                  <a:schemeClr val="folHlink"/>
                </a:solidFill>
                <a:latin typeface="Courier New" pitchFamily="49" charset="0"/>
                <a:sym typeface="Symbol" pitchFamily="18" charset="2"/>
              </a:rPr>
              <a:t>/script1.js"&gt;</a:t>
            </a:r>
            <a:br>
              <a:rPr lang="en-GB" sz="1800" b="1" dirty="0">
                <a:solidFill>
                  <a:schemeClr val="folHlink"/>
                </a:solidFill>
                <a:latin typeface="Courier New" pitchFamily="49" charset="0"/>
                <a:sym typeface="Symbol" pitchFamily="18" charset="2"/>
              </a:rPr>
            </a:br>
            <a:r>
              <a:rPr lang="en-GB" sz="1800" b="1" dirty="0">
                <a:solidFill>
                  <a:schemeClr val="folHlink"/>
                </a:solidFill>
                <a:latin typeface="Courier New" pitchFamily="49" charset="0"/>
                <a:sym typeface="Symbol" pitchFamily="18" charset="2"/>
              </a:rPr>
              <a:t>&lt;/script&gt;</a:t>
            </a:r>
          </a:p>
          <a:p>
            <a:pPr lvl="1">
              <a:lnSpc>
                <a:spcPct val="120000"/>
              </a:lnSpc>
            </a:pPr>
            <a:r>
              <a:rPr lang="en-GB" sz="2000" dirty="0">
                <a:sym typeface="Symbol" pitchFamily="18" charset="2"/>
              </a:rPr>
              <a:t>This is the best way of separating complex JS from HTML</a:t>
            </a:r>
          </a:p>
          <a:p>
            <a:pPr lvl="2">
              <a:lnSpc>
                <a:spcPct val="120000"/>
              </a:lnSpc>
            </a:pPr>
            <a:r>
              <a:rPr lang="en-GB" sz="1800" dirty="0">
                <a:sym typeface="Symbol" pitchFamily="18" charset="2"/>
              </a:rPr>
              <a:t>The browser loads them separately/concurrently</a:t>
            </a:r>
          </a:p>
          <a:p>
            <a:pPr lvl="2">
              <a:lnSpc>
                <a:spcPct val="120000"/>
              </a:lnSpc>
            </a:pPr>
            <a:r>
              <a:rPr lang="en-GB" sz="1800" dirty="0">
                <a:sym typeface="Symbol" pitchFamily="18" charset="2"/>
              </a:rPr>
              <a:t>Non-JS browsers don't load the code at all (reduce b/w)!</a:t>
            </a:r>
          </a:p>
          <a:p>
            <a:pPr lvl="3">
              <a:lnSpc>
                <a:spcPct val="120000"/>
              </a:lnSpc>
            </a:pPr>
            <a:r>
              <a:rPr lang="en-GB" sz="1600" dirty="0" smtClean="0">
                <a:sym typeface="Symbol" pitchFamily="18" charset="2"/>
              </a:rPr>
              <a:t>Can use </a:t>
            </a:r>
            <a:r>
              <a:rPr lang="en-GB" sz="1600" b="1" dirty="0">
                <a:solidFill>
                  <a:schemeClr val="folHlink"/>
                </a:solidFill>
                <a:latin typeface="Courier New" pitchFamily="49" charset="0"/>
                <a:sym typeface="Symbol" pitchFamily="18" charset="2"/>
              </a:rPr>
              <a:t>&lt;</a:t>
            </a:r>
            <a:r>
              <a:rPr lang="en-GB" sz="1600" b="1" dirty="0" err="1">
                <a:solidFill>
                  <a:schemeClr val="folHlink"/>
                </a:solidFill>
                <a:latin typeface="Courier New" pitchFamily="49" charset="0"/>
                <a:sym typeface="Symbol" pitchFamily="18" charset="2"/>
              </a:rPr>
              <a:t>noscript</a:t>
            </a:r>
            <a:r>
              <a:rPr lang="en-GB" sz="1600" b="1" dirty="0">
                <a:solidFill>
                  <a:schemeClr val="folHlink"/>
                </a:solidFill>
                <a:latin typeface="Courier New" pitchFamily="49" charset="0"/>
                <a:sym typeface="Symbol" pitchFamily="18" charset="2"/>
              </a:rPr>
              <a:t>&gt;…&lt;/</a:t>
            </a:r>
            <a:r>
              <a:rPr lang="en-GB" sz="1600" b="1" dirty="0" err="1">
                <a:solidFill>
                  <a:schemeClr val="folHlink"/>
                </a:solidFill>
                <a:latin typeface="Courier New" pitchFamily="49" charset="0"/>
                <a:sym typeface="Symbol" pitchFamily="18" charset="2"/>
              </a:rPr>
              <a:t>noscript</a:t>
            </a:r>
            <a:r>
              <a:rPr lang="en-GB" sz="1600" b="1" dirty="0">
                <a:solidFill>
                  <a:schemeClr val="folHlink"/>
                </a:solidFill>
                <a:latin typeface="Courier New" pitchFamily="49" charset="0"/>
                <a:sym typeface="Symbol" pitchFamily="18" charset="2"/>
              </a:rPr>
              <a:t>&gt; </a:t>
            </a:r>
            <a:r>
              <a:rPr lang="en-GB" sz="1600" dirty="0" smtClean="0">
                <a:sym typeface="Symbol" pitchFamily="18" charset="2"/>
              </a:rPr>
              <a:t>as backup.</a:t>
            </a:r>
            <a:endParaRPr lang="en-GB" sz="1600" dirty="0">
              <a:sym typeface="Symbol" pitchFamily="18" charset="2"/>
            </a:endParaRPr>
          </a:p>
        </p:txBody>
      </p:sp>
      <p:sp>
        <p:nvSpPr>
          <p:cNvPr id="8"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9" name="Slide Number Placeholder 5"/>
          <p:cNvSpPr>
            <a:spLocks noGrp="1"/>
          </p:cNvSpPr>
          <p:nvPr>
            <p:ph type="sldNum" sz="quarter" idx="12"/>
          </p:nvPr>
        </p:nvSpPr>
        <p:spPr/>
        <p:txBody>
          <a:bodyPr/>
          <a:lstStyle/>
          <a:p>
            <a:fld id="{1206ABCA-C3C4-477B-B805-FB906DE6BD22}" type="slidenum">
              <a:rPr lang="en-GB"/>
              <a:pPr/>
              <a:t>44</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53346">
                                            <p:txEl>
                                              <p:charRg st="4294967295" end="4294967295"/>
                                            </p:txEl>
                                          </p:spTgt>
                                        </p:tgtEl>
                                        <p:attrNameLst>
                                          <p:attrName>style.visibility</p:attrName>
                                        </p:attrNameLst>
                                      </p:cBhvr>
                                      <p:to>
                                        <p:strVal val="visible"/>
                                      </p:to>
                                    </p:set>
                                    <p:animEffect transition="in" filter="fade">
                                      <p:cBhvr>
                                        <p:cTn id="7" dur="500"/>
                                        <p:tgtEl>
                                          <p:spTgt spid="953346">
                                            <p:txEl>
                                              <p:charRg st="4294967295" end="4294967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53347">
                                            <p:txEl>
                                              <p:pRg st="0" end="0"/>
                                            </p:txEl>
                                          </p:spTgt>
                                        </p:tgtEl>
                                        <p:attrNameLst>
                                          <p:attrName>style.visibility</p:attrName>
                                        </p:attrNameLst>
                                      </p:cBhvr>
                                      <p:to>
                                        <p:strVal val="visible"/>
                                      </p:to>
                                    </p:set>
                                    <p:animEffect transition="in" filter="wipe(left)">
                                      <p:cBhvr>
                                        <p:cTn id="12" dur="500"/>
                                        <p:tgtEl>
                                          <p:spTgt spid="953347">
                                            <p:txEl>
                                              <p:pRg st="0" end="0"/>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953347">
                                            <p:txEl>
                                              <p:pRg st="1" end="1"/>
                                            </p:txEl>
                                          </p:spTgt>
                                        </p:tgtEl>
                                        <p:attrNameLst>
                                          <p:attrName>style.visibility</p:attrName>
                                        </p:attrNameLst>
                                      </p:cBhvr>
                                      <p:to>
                                        <p:strVal val="visible"/>
                                      </p:to>
                                    </p:set>
                                    <p:animEffect transition="in" filter="wipe(left)">
                                      <p:cBhvr>
                                        <p:cTn id="16" dur="500"/>
                                        <p:tgtEl>
                                          <p:spTgt spid="953347">
                                            <p:txEl>
                                              <p:pRg st="1" end="1"/>
                                            </p:txEl>
                                          </p:spTgt>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953347">
                                            <p:txEl>
                                              <p:pRg st="2" end="2"/>
                                            </p:txEl>
                                          </p:spTgt>
                                        </p:tgtEl>
                                        <p:attrNameLst>
                                          <p:attrName>style.visibility</p:attrName>
                                        </p:attrNameLst>
                                      </p:cBhvr>
                                      <p:to>
                                        <p:strVal val="visible"/>
                                      </p:to>
                                    </p:set>
                                    <p:animEffect transition="in" filter="wipe(left)">
                                      <p:cBhvr>
                                        <p:cTn id="20" dur="500"/>
                                        <p:tgtEl>
                                          <p:spTgt spid="95334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53347">
                                            <p:txEl>
                                              <p:pRg st="3" end="3"/>
                                            </p:txEl>
                                          </p:spTgt>
                                        </p:tgtEl>
                                        <p:attrNameLst>
                                          <p:attrName>style.visibility</p:attrName>
                                        </p:attrNameLst>
                                      </p:cBhvr>
                                      <p:to>
                                        <p:strVal val="visible"/>
                                      </p:to>
                                    </p:set>
                                    <p:animEffect transition="in" filter="wipe(left)">
                                      <p:cBhvr>
                                        <p:cTn id="25" dur="500"/>
                                        <p:tgtEl>
                                          <p:spTgt spid="953347">
                                            <p:txEl>
                                              <p:pRg st="3" end="3"/>
                                            </p:txEl>
                                          </p:spTgt>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953347">
                                            <p:txEl>
                                              <p:pRg st="4" end="4"/>
                                            </p:txEl>
                                          </p:spTgt>
                                        </p:tgtEl>
                                        <p:attrNameLst>
                                          <p:attrName>style.visibility</p:attrName>
                                        </p:attrNameLst>
                                      </p:cBhvr>
                                      <p:to>
                                        <p:strVal val="visible"/>
                                      </p:to>
                                    </p:set>
                                    <p:animEffect transition="in" filter="wipe(left)">
                                      <p:cBhvr>
                                        <p:cTn id="29" dur="500"/>
                                        <p:tgtEl>
                                          <p:spTgt spid="953347">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953347">
                                            <p:txEl>
                                              <p:pRg st="5" end="5"/>
                                            </p:txEl>
                                          </p:spTgt>
                                        </p:tgtEl>
                                        <p:attrNameLst>
                                          <p:attrName>style.visibility</p:attrName>
                                        </p:attrNameLst>
                                      </p:cBhvr>
                                      <p:to>
                                        <p:strVal val="visible"/>
                                      </p:to>
                                    </p:set>
                                    <p:animEffect transition="in" filter="wipe(left)">
                                      <p:cBhvr>
                                        <p:cTn id="34" dur="500"/>
                                        <p:tgtEl>
                                          <p:spTgt spid="953347">
                                            <p:txEl>
                                              <p:pRg st="5" end="5"/>
                                            </p:txEl>
                                          </p:spTgt>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953347">
                                            <p:txEl>
                                              <p:pRg st="6" end="6"/>
                                            </p:txEl>
                                          </p:spTgt>
                                        </p:tgtEl>
                                        <p:attrNameLst>
                                          <p:attrName>style.visibility</p:attrName>
                                        </p:attrNameLst>
                                      </p:cBhvr>
                                      <p:to>
                                        <p:strVal val="visible"/>
                                      </p:to>
                                    </p:set>
                                    <p:animEffect transition="in" filter="wipe(left)">
                                      <p:cBhvr>
                                        <p:cTn id="38" dur="500"/>
                                        <p:tgtEl>
                                          <p:spTgt spid="9533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3346" grpId="0"/>
      <p:bldP spid="953347"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955394" name="Rectangle 2"/>
          <p:cNvSpPr>
            <a:spLocks noGrp="1" noChangeArrowheads="1"/>
          </p:cNvSpPr>
          <p:nvPr>
            <p:ph type="title"/>
          </p:nvPr>
        </p:nvSpPr>
        <p:spPr>
          <a:ln/>
        </p:spPr>
        <p:txBody>
          <a:bodyPr/>
          <a:lstStyle/>
          <a:p>
            <a:r>
              <a:rPr lang="en-GB"/>
              <a:t>JavaScript &amp; &lt;noscript&gt;</a:t>
            </a:r>
          </a:p>
        </p:txBody>
      </p:sp>
      <p:sp>
        <p:nvSpPr>
          <p:cNvPr id="955395" name="Rectangle 3"/>
          <p:cNvSpPr>
            <a:spLocks noGrp="1" noChangeArrowheads="1"/>
          </p:cNvSpPr>
          <p:nvPr>
            <p:ph idx="1"/>
          </p:nvPr>
        </p:nvSpPr>
        <p:spPr>
          <a:xfrm>
            <a:off x="381000" y="1600200"/>
            <a:ext cx="8382000" cy="4495800"/>
          </a:xfrm>
          <a:ln/>
        </p:spPr>
        <p:txBody>
          <a:bodyPr/>
          <a:lstStyle/>
          <a:p>
            <a:pPr>
              <a:lnSpc>
                <a:spcPct val="80000"/>
              </a:lnSpc>
            </a:pPr>
            <a:r>
              <a:rPr lang="en-GB" sz="2400">
                <a:sym typeface="Symbol" pitchFamily="18" charset="2"/>
              </a:rPr>
              <a:t>If your JavaScript creates </a:t>
            </a:r>
            <a:r>
              <a:rPr lang="en-GB" sz="2400" i="1">
                <a:sym typeface="Symbol" pitchFamily="18" charset="2"/>
              </a:rPr>
              <a:t>structure</a:t>
            </a:r>
            <a:r>
              <a:rPr lang="en-GB" sz="2400">
                <a:sym typeface="Symbol" pitchFamily="18" charset="2"/>
              </a:rPr>
              <a:t> in the HTML it's a good idea to include a </a:t>
            </a:r>
            <a:r>
              <a:rPr lang="en-GB" sz="2400" b="1">
                <a:solidFill>
                  <a:schemeClr val="accent2"/>
                </a:solidFill>
                <a:latin typeface="Courier New" pitchFamily="49" charset="0"/>
                <a:sym typeface="Symbol" pitchFamily="18" charset="2"/>
              </a:rPr>
              <a:t>&lt;noscript&gt; </a:t>
            </a:r>
            <a:r>
              <a:rPr lang="en-GB" sz="2400">
                <a:sym typeface="Symbol" pitchFamily="18" charset="2"/>
              </a:rPr>
              <a:t>block that will fix the document in case the browser has JavaScript disabled:</a:t>
            </a:r>
          </a:p>
          <a:p>
            <a:pPr lvl="1">
              <a:lnSpc>
                <a:spcPct val="80000"/>
              </a:lnSpc>
            </a:pPr>
            <a:r>
              <a:rPr lang="en-GB" sz="1600">
                <a:sym typeface="Symbol" pitchFamily="18" charset="2"/>
              </a:rPr>
              <a:t>(10-20% on the stat's list had JS disabled!)</a:t>
            </a:r>
          </a:p>
          <a:p>
            <a:pPr lvl="1">
              <a:lnSpc>
                <a:spcPct val="80000"/>
              </a:lnSpc>
            </a:pPr>
            <a:r>
              <a:rPr lang="en-GB" sz="1600">
                <a:sym typeface="Symbol" pitchFamily="18" charset="2"/>
              </a:rPr>
              <a:t>Web crawlers </a:t>
            </a:r>
            <a:r>
              <a:rPr lang="en-GB" sz="1600" i="1">
                <a:sym typeface="Symbol" pitchFamily="18" charset="2"/>
              </a:rPr>
              <a:t>don’t</a:t>
            </a:r>
            <a:r>
              <a:rPr lang="en-GB" sz="1600">
                <a:sym typeface="Symbol" pitchFamily="18" charset="2"/>
              </a:rPr>
              <a:t> (usually) … you </a:t>
            </a:r>
            <a:r>
              <a:rPr lang="en-GB" sz="1600" b="1">
                <a:sym typeface="Symbol" pitchFamily="18" charset="2"/>
              </a:rPr>
              <a:t>do</a:t>
            </a:r>
            <a:r>
              <a:rPr lang="en-GB" sz="1600">
                <a:sym typeface="Symbol" pitchFamily="18" charset="2"/>
              </a:rPr>
              <a:t> want to get indexed, don’t you?</a:t>
            </a:r>
          </a:p>
          <a:p>
            <a:pPr>
              <a:lnSpc>
                <a:spcPct val="80000"/>
              </a:lnSpc>
              <a:buFontTx/>
              <a:buNone/>
            </a:pPr>
            <a:r>
              <a:rPr lang="en-GB" sz="2000" b="1">
                <a:solidFill>
                  <a:schemeClr val="folHlink"/>
                </a:solidFill>
                <a:latin typeface="Courier New" pitchFamily="49" charset="0"/>
                <a:sym typeface="Symbol" pitchFamily="18" charset="2"/>
              </a:rPr>
              <a:t>&lt;script type="text/javascript"&gt;</a:t>
            </a:r>
          </a:p>
          <a:p>
            <a:pPr>
              <a:lnSpc>
                <a:spcPct val="80000"/>
              </a:lnSpc>
              <a:buFontTx/>
              <a:buNone/>
            </a:pPr>
            <a:r>
              <a:rPr lang="en-GB" sz="2000" b="1">
                <a:solidFill>
                  <a:schemeClr val="folHlink"/>
                </a:solidFill>
                <a:latin typeface="Courier New" pitchFamily="49" charset="0"/>
                <a:sym typeface="Symbol" pitchFamily="18" charset="2"/>
              </a:rPr>
              <a:t>	document.write('&lt;div&gt;',todaysDate,'&lt;/div&gt;');</a:t>
            </a:r>
          </a:p>
          <a:p>
            <a:pPr>
              <a:lnSpc>
                <a:spcPct val="80000"/>
              </a:lnSpc>
              <a:buFontTx/>
              <a:buNone/>
            </a:pPr>
            <a:r>
              <a:rPr lang="en-GB" sz="2000" b="1">
                <a:solidFill>
                  <a:schemeClr val="folHlink"/>
                </a:solidFill>
                <a:latin typeface="Courier New" pitchFamily="49" charset="0"/>
                <a:sym typeface="Symbol" pitchFamily="18" charset="2"/>
              </a:rPr>
              <a:t>&lt;/script&gt;</a:t>
            </a:r>
          </a:p>
          <a:p>
            <a:pPr>
              <a:lnSpc>
                <a:spcPct val="80000"/>
              </a:lnSpc>
              <a:buFontTx/>
              <a:buNone/>
            </a:pPr>
            <a:r>
              <a:rPr lang="en-GB" sz="2000" b="1">
                <a:solidFill>
                  <a:schemeClr val="accent2"/>
                </a:solidFill>
                <a:latin typeface="Courier New" pitchFamily="49" charset="0"/>
                <a:sym typeface="Symbol" pitchFamily="18" charset="2"/>
              </a:rPr>
              <a:t>&lt;noscript&gt;</a:t>
            </a:r>
          </a:p>
          <a:p>
            <a:pPr>
              <a:lnSpc>
                <a:spcPct val="80000"/>
              </a:lnSpc>
              <a:buFontTx/>
              <a:buNone/>
            </a:pPr>
            <a:r>
              <a:rPr lang="en-GB" sz="2000" b="1">
                <a:solidFill>
                  <a:schemeClr val="accent2"/>
                </a:solidFill>
                <a:latin typeface="Courier New" pitchFamily="49" charset="0"/>
                <a:sym typeface="Symbol" pitchFamily="18" charset="2"/>
              </a:rPr>
              <a:t>	&lt;div class="noJS"&gt;JavaScript disabled!&lt;/div&gt;</a:t>
            </a:r>
          </a:p>
          <a:p>
            <a:pPr>
              <a:lnSpc>
                <a:spcPct val="80000"/>
              </a:lnSpc>
              <a:buFontTx/>
              <a:buNone/>
            </a:pPr>
            <a:r>
              <a:rPr lang="en-GB" sz="2000" b="1">
                <a:solidFill>
                  <a:schemeClr val="accent2"/>
                </a:solidFill>
                <a:latin typeface="Courier New" pitchFamily="49" charset="0"/>
                <a:sym typeface="Symbol" pitchFamily="18" charset="2"/>
              </a:rPr>
              <a:t>&lt;/noscript&gt;</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7E70A454-F901-44CC-B481-CDC17F37A259}" type="slidenum">
              <a:rPr lang="en-GB"/>
              <a:pPr/>
              <a:t>45</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955395">
                                            <p:txEl>
                                              <p:pRg st="0" end="0"/>
                                            </p:txEl>
                                          </p:spTgt>
                                        </p:tgtEl>
                                        <p:attrNameLst>
                                          <p:attrName>style.visibility</p:attrName>
                                        </p:attrNameLst>
                                      </p:cBhvr>
                                      <p:to>
                                        <p:strVal val="visible"/>
                                      </p:to>
                                    </p:set>
                                    <p:animEffect transition="in" filter="wipe(up)">
                                      <p:cBhvr>
                                        <p:cTn id="7" dur="500"/>
                                        <p:tgtEl>
                                          <p:spTgt spid="9553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955395">
                                            <p:txEl>
                                              <p:pRg st="1" end="1"/>
                                            </p:txEl>
                                          </p:spTgt>
                                        </p:tgtEl>
                                        <p:attrNameLst>
                                          <p:attrName>style.visibility</p:attrName>
                                        </p:attrNameLst>
                                      </p:cBhvr>
                                      <p:to>
                                        <p:strVal val="visible"/>
                                      </p:to>
                                    </p:set>
                                    <p:animEffect transition="in" filter="wipe(up)">
                                      <p:cBhvr>
                                        <p:cTn id="12" dur="500"/>
                                        <p:tgtEl>
                                          <p:spTgt spid="955395">
                                            <p:txEl>
                                              <p:pRg st="1" end="1"/>
                                            </p:txEl>
                                          </p:spTgt>
                                        </p:tgtEl>
                                      </p:cBhvr>
                                    </p:animEffec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955395">
                                            <p:txEl>
                                              <p:pRg st="2" end="2"/>
                                            </p:txEl>
                                          </p:spTgt>
                                        </p:tgtEl>
                                        <p:attrNameLst>
                                          <p:attrName>style.visibility</p:attrName>
                                        </p:attrNameLst>
                                      </p:cBhvr>
                                      <p:to>
                                        <p:strVal val="visible"/>
                                      </p:to>
                                    </p:set>
                                    <p:animEffect transition="in" filter="wipe(up)">
                                      <p:cBhvr>
                                        <p:cTn id="16" dur="500"/>
                                        <p:tgtEl>
                                          <p:spTgt spid="95539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955395">
                                            <p:txEl>
                                              <p:pRg st="3" end="3"/>
                                            </p:txEl>
                                          </p:spTgt>
                                        </p:tgtEl>
                                        <p:attrNameLst>
                                          <p:attrName>style.visibility</p:attrName>
                                        </p:attrNameLst>
                                      </p:cBhvr>
                                      <p:to>
                                        <p:strVal val="visible"/>
                                      </p:to>
                                    </p:set>
                                    <p:animEffect transition="in" filter="wipe(up)">
                                      <p:cBhvr>
                                        <p:cTn id="21" dur="500"/>
                                        <p:tgtEl>
                                          <p:spTgt spid="955395">
                                            <p:txEl>
                                              <p:pRg st="3" end="3"/>
                                            </p:txEl>
                                          </p:spTgt>
                                        </p:tgtEl>
                                      </p:cBhvr>
                                    </p:animEffect>
                                  </p:childTnLst>
                                </p:cTn>
                              </p:par>
                            </p:childTnLst>
                          </p:cTn>
                        </p:par>
                        <p:par>
                          <p:cTn id="22" fill="hold">
                            <p:stCondLst>
                              <p:cond delay="500"/>
                            </p:stCondLst>
                            <p:childTnLst>
                              <p:par>
                                <p:cTn id="23" presetID="22" presetClass="entr" presetSubtype="1" fill="hold" nodeType="afterEffect">
                                  <p:stCondLst>
                                    <p:cond delay="0"/>
                                  </p:stCondLst>
                                  <p:childTnLst>
                                    <p:set>
                                      <p:cBhvr>
                                        <p:cTn id="24" dur="1" fill="hold">
                                          <p:stCondLst>
                                            <p:cond delay="0"/>
                                          </p:stCondLst>
                                        </p:cTn>
                                        <p:tgtEl>
                                          <p:spTgt spid="955395">
                                            <p:txEl>
                                              <p:pRg st="4" end="4"/>
                                            </p:txEl>
                                          </p:spTgt>
                                        </p:tgtEl>
                                        <p:attrNameLst>
                                          <p:attrName>style.visibility</p:attrName>
                                        </p:attrNameLst>
                                      </p:cBhvr>
                                      <p:to>
                                        <p:strVal val="visible"/>
                                      </p:to>
                                    </p:set>
                                    <p:animEffect transition="in" filter="wipe(up)">
                                      <p:cBhvr>
                                        <p:cTn id="25" dur="500"/>
                                        <p:tgtEl>
                                          <p:spTgt spid="955395">
                                            <p:txEl>
                                              <p:pRg st="4" end="4"/>
                                            </p:txEl>
                                          </p:spTgt>
                                        </p:tgtEl>
                                      </p:cBhvr>
                                    </p:animEffect>
                                  </p:childTnLst>
                                </p:cTn>
                              </p:par>
                            </p:childTnLst>
                          </p:cTn>
                        </p:par>
                        <p:par>
                          <p:cTn id="26" fill="hold">
                            <p:stCondLst>
                              <p:cond delay="1000"/>
                            </p:stCondLst>
                            <p:childTnLst>
                              <p:par>
                                <p:cTn id="27" presetID="22" presetClass="entr" presetSubtype="1" fill="hold" nodeType="afterEffect">
                                  <p:stCondLst>
                                    <p:cond delay="0"/>
                                  </p:stCondLst>
                                  <p:childTnLst>
                                    <p:set>
                                      <p:cBhvr>
                                        <p:cTn id="28" dur="1" fill="hold">
                                          <p:stCondLst>
                                            <p:cond delay="0"/>
                                          </p:stCondLst>
                                        </p:cTn>
                                        <p:tgtEl>
                                          <p:spTgt spid="955395">
                                            <p:txEl>
                                              <p:pRg st="5" end="5"/>
                                            </p:txEl>
                                          </p:spTgt>
                                        </p:tgtEl>
                                        <p:attrNameLst>
                                          <p:attrName>style.visibility</p:attrName>
                                        </p:attrNameLst>
                                      </p:cBhvr>
                                      <p:to>
                                        <p:strVal val="visible"/>
                                      </p:to>
                                    </p:set>
                                    <p:animEffect transition="in" filter="wipe(up)">
                                      <p:cBhvr>
                                        <p:cTn id="29" dur="500"/>
                                        <p:tgtEl>
                                          <p:spTgt spid="955395">
                                            <p:txEl>
                                              <p:pRg st="5" end="5"/>
                                            </p:txEl>
                                          </p:spTgt>
                                        </p:tgtEl>
                                      </p:cBhvr>
                                    </p:animEffect>
                                  </p:childTnLst>
                                </p:cTn>
                              </p:par>
                            </p:childTnLst>
                          </p:cTn>
                        </p:par>
                        <p:par>
                          <p:cTn id="30" fill="hold">
                            <p:stCondLst>
                              <p:cond delay="1500"/>
                            </p:stCondLst>
                            <p:childTnLst>
                              <p:par>
                                <p:cTn id="31" presetID="22" presetClass="entr" presetSubtype="1" fill="hold" nodeType="afterEffect">
                                  <p:stCondLst>
                                    <p:cond delay="0"/>
                                  </p:stCondLst>
                                  <p:childTnLst>
                                    <p:set>
                                      <p:cBhvr>
                                        <p:cTn id="32" dur="1" fill="hold">
                                          <p:stCondLst>
                                            <p:cond delay="0"/>
                                          </p:stCondLst>
                                        </p:cTn>
                                        <p:tgtEl>
                                          <p:spTgt spid="955395">
                                            <p:txEl>
                                              <p:pRg st="6" end="6"/>
                                            </p:txEl>
                                          </p:spTgt>
                                        </p:tgtEl>
                                        <p:attrNameLst>
                                          <p:attrName>style.visibility</p:attrName>
                                        </p:attrNameLst>
                                      </p:cBhvr>
                                      <p:to>
                                        <p:strVal val="visible"/>
                                      </p:to>
                                    </p:set>
                                    <p:animEffect transition="in" filter="wipe(up)">
                                      <p:cBhvr>
                                        <p:cTn id="33" dur="500"/>
                                        <p:tgtEl>
                                          <p:spTgt spid="955395">
                                            <p:txEl>
                                              <p:pRg st="6" end="6"/>
                                            </p:txEl>
                                          </p:spTgt>
                                        </p:tgtEl>
                                      </p:cBhvr>
                                    </p:animEffect>
                                  </p:childTnLst>
                                </p:cTn>
                              </p:par>
                            </p:childTnLst>
                          </p:cTn>
                        </p:par>
                        <p:par>
                          <p:cTn id="34" fill="hold">
                            <p:stCondLst>
                              <p:cond delay="2000"/>
                            </p:stCondLst>
                            <p:childTnLst>
                              <p:par>
                                <p:cTn id="35" presetID="22" presetClass="entr" presetSubtype="1" fill="hold" nodeType="afterEffect">
                                  <p:stCondLst>
                                    <p:cond delay="0"/>
                                  </p:stCondLst>
                                  <p:childTnLst>
                                    <p:set>
                                      <p:cBhvr>
                                        <p:cTn id="36" dur="1" fill="hold">
                                          <p:stCondLst>
                                            <p:cond delay="0"/>
                                          </p:stCondLst>
                                        </p:cTn>
                                        <p:tgtEl>
                                          <p:spTgt spid="955395">
                                            <p:txEl>
                                              <p:pRg st="8" end="8"/>
                                            </p:txEl>
                                          </p:spTgt>
                                        </p:tgtEl>
                                        <p:attrNameLst>
                                          <p:attrName>style.visibility</p:attrName>
                                        </p:attrNameLst>
                                      </p:cBhvr>
                                      <p:to>
                                        <p:strVal val="visible"/>
                                      </p:to>
                                    </p:set>
                                    <p:animEffect transition="in" filter="wipe(up)">
                                      <p:cBhvr>
                                        <p:cTn id="37" dur="500"/>
                                        <p:tgtEl>
                                          <p:spTgt spid="955395">
                                            <p:txEl>
                                              <p:pRg st="8" end="8"/>
                                            </p:txEl>
                                          </p:spTgt>
                                        </p:tgtEl>
                                      </p:cBhvr>
                                    </p:animEffect>
                                  </p:childTnLst>
                                </p:cTn>
                              </p:par>
                            </p:childTnLst>
                          </p:cTn>
                        </p:par>
                        <p:par>
                          <p:cTn id="38" fill="hold">
                            <p:stCondLst>
                              <p:cond delay="2500"/>
                            </p:stCondLst>
                            <p:childTnLst>
                              <p:par>
                                <p:cTn id="39" presetID="22" presetClass="entr" presetSubtype="1" fill="hold" nodeType="afterEffect">
                                  <p:stCondLst>
                                    <p:cond delay="0"/>
                                  </p:stCondLst>
                                  <p:childTnLst>
                                    <p:set>
                                      <p:cBhvr>
                                        <p:cTn id="40" dur="1" fill="hold">
                                          <p:stCondLst>
                                            <p:cond delay="0"/>
                                          </p:stCondLst>
                                        </p:cTn>
                                        <p:tgtEl>
                                          <p:spTgt spid="955395">
                                            <p:txEl>
                                              <p:pRg st="7" end="7"/>
                                            </p:txEl>
                                          </p:spTgt>
                                        </p:tgtEl>
                                        <p:attrNameLst>
                                          <p:attrName>style.visibility</p:attrName>
                                        </p:attrNameLst>
                                      </p:cBhvr>
                                      <p:to>
                                        <p:strVal val="visible"/>
                                      </p:to>
                                    </p:set>
                                    <p:animEffect transition="in" filter="wipe(up)">
                                      <p:cBhvr>
                                        <p:cTn id="41" dur="500"/>
                                        <p:tgtEl>
                                          <p:spTgt spid="9553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957442" name="Rectangle 2"/>
          <p:cNvSpPr>
            <a:spLocks noGrp="1" noChangeArrowheads="1"/>
          </p:cNvSpPr>
          <p:nvPr>
            <p:ph type="title"/>
          </p:nvPr>
        </p:nvSpPr>
        <p:spPr>
          <a:xfrm>
            <a:off x="152400" y="228600"/>
            <a:ext cx="8839200" cy="838200"/>
          </a:xfrm>
          <a:ln/>
        </p:spPr>
        <p:txBody>
          <a:bodyPr/>
          <a:lstStyle/>
          <a:p>
            <a:r>
              <a:rPr lang="en-GB"/>
              <a:t>Example</a:t>
            </a:r>
          </a:p>
        </p:txBody>
      </p:sp>
      <p:sp>
        <p:nvSpPr>
          <p:cNvPr id="957443" name="Rectangle 3"/>
          <p:cNvSpPr>
            <a:spLocks noGrp="1" noChangeArrowheads="1"/>
          </p:cNvSpPr>
          <p:nvPr>
            <p:ph idx="1"/>
          </p:nvPr>
        </p:nvSpPr>
        <p:spPr>
          <a:xfrm>
            <a:off x="152400" y="1143000"/>
            <a:ext cx="8839200" cy="4953000"/>
          </a:xfrm>
          <a:ln/>
        </p:spPr>
        <p:txBody>
          <a:bodyPr/>
          <a:lstStyle/>
          <a:p>
            <a:pPr marL="0" indent="0">
              <a:lnSpc>
                <a:spcPct val="80000"/>
              </a:lnSpc>
              <a:buFontTx/>
              <a:buNone/>
              <a:tabLst>
                <a:tab pos="377825" algn="l"/>
              </a:tabLst>
            </a:pPr>
            <a:r>
              <a:rPr lang="en-GB" sz="2000" b="1" dirty="0">
                <a:latin typeface="Courier New" pitchFamily="49" charset="0"/>
              </a:rPr>
              <a:t>&lt;!</a:t>
            </a:r>
            <a:r>
              <a:rPr lang="en-GB" sz="2000" b="1" dirty="0" err="1">
                <a:latin typeface="Courier New" pitchFamily="49" charset="0"/>
              </a:rPr>
              <a:t>DOCTYPE</a:t>
            </a:r>
            <a:r>
              <a:rPr lang="en-GB" sz="2000" b="1" dirty="0">
                <a:latin typeface="Courier New" pitchFamily="49" charset="0"/>
              </a:rPr>
              <a:t> html </a:t>
            </a:r>
            <a:r>
              <a:rPr lang="en-GB" sz="1600" b="1" dirty="0">
                <a:latin typeface="Courier New" pitchFamily="49" charset="0"/>
              </a:rPr>
              <a:t>PUBLIC ... &gt;</a:t>
            </a:r>
          </a:p>
          <a:p>
            <a:pPr marL="0" indent="0">
              <a:lnSpc>
                <a:spcPct val="80000"/>
              </a:lnSpc>
              <a:buFontTx/>
              <a:buNone/>
              <a:tabLst>
                <a:tab pos="377825" algn="l"/>
              </a:tabLst>
            </a:pPr>
            <a:r>
              <a:rPr lang="en-GB" sz="2000" b="1" dirty="0">
                <a:latin typeface="Courier New" pitchFamily="49" charset="0"/>
              </a:rPr>
              <a:t>&lt;html&gt;</a:t>
            </a:r>
          </a:p>
          <a:p>
            <a:pPr marL="0" indent="0">
              <a:lnSpc>
                <a:spcPct val="80000"/>
              </a:lnSpc>
              <a:buFontTx/>
              <a:buNone/>
              <a:tabLst>
                <a:tab pos="377825" algn="l"/>
              </a:tabLst>
            </a:pPr>
            <a:r>
              <a:rPr lang="en-GB" sz="2000" b="1" dirty="0">
                <a:latin typeface="Courier New" pitchFamily="49" charset="0"/>
              </a:rPr>
              <a:t>	&lt;head&gt;</a:t>
            </a:r>
          </a:p>
          <a:p>
            <a:pPr marL="0" indent="0">
              <a:lnSpc>
                <a:spcPct val="80000"/>
              </a:lnSpc>
              <a:buFontTx/>
              <a:buNone/>
              <a:tabLst>
                <a:tab pos="377825" algn="l"/>
              </a:tabLst>
            </a:pPr>
            <a:r>
              <a:rPr lang="en-GB" sz="2000" b="1" dirty="0">
                <a:latin typeface="Courier New" pitchFamily="49" charset="0"/>
              </a:rPr>
              <a:t>		&lt;title&gt;Example&lt;/title&gt;</a:t>
            </a:r>
          </a:p>
          <a:p>
            <a:pPr marL="0" indent="0">
              <a:lnSpc>
                <a:spcPct val="80000"/>
              </a:lnSpc>
              <a:buFontTx/>
              <a:buNone/>
              <a:tabLst>
                <a:tab pos="377825" algn="l"/>
              </a:tabLst>
            </a:pPr>
            <a:r>
              <a:rPr lang="en-GB" sz="2000" b="1" dirty="0">
                <a:latin typeface="Courier New" pitchFamily="49" charset="0"/>
              </a:rPr>
              <a:t>	&lt;/head&gt;</a:t>
            </a:r>
          </a:p>
          <a:p>
            <a:pPr marL="0" indent="0">
              <a:lnSpc>
                <a:spcPct val="80000"/>
              </a:lnSpc>
              <a:buFontTx/>
              <a:buNone/>
              <a:tabLst>
                <a:tab pos="377825" algn="l"/>
              </a:tabLst>
            </a:pPr>
            <a:r>
              <a:rPr lang="en-GB" sz="2000" b="1" dirty="0">
                <a:latin typeface="Courier New" pitchFamily="49" charset="0"/>
              </a:rPr>
              <a:t>	&lt;body&gt;</a:t>
            </a:r>
          </a:p>
          <a:p>
            <a:pPr marL="0" indent="0">
              <a:lnSpc>
                <a:spcPct val="80000"/>
              </a:lnSpc>
              <a:buFontTx/>
              <a:buNone/>
              <a:tabLst>
                <a:tab pos="377825" algn="l"/>
              </a:tabLst>
            </a:pPr>
            <a:r>
              <a:rPr lang="en-GB" sz="2000" b="1" dirty="0">
                <a:latin typeface="Courier New" pitchFamily="49" charset="0"/>
              </a:rPr>
              <a:t>	&lt;script type="text/</a:t>
            </a:r>
            <a:r>
              <a:rPr lang="en-GB" sz="2000" b="1" dirty="0" err="1">
                <a:latin typeface="Courier New" pitchFamily="49" charset="0"/>
              </a:rPr>
              <a:t>javascript</a:t>
            </a:r>
            <a:r>
              <a:rPr lang="en-GB" sz="2000" b="1" dirty="0">
                <a:latin typeface="Courier New" pitchFamily="49" charset="0"/>
              </a:rPr>
              <a:t>"&gt;</a:t>
            </a:r>
          </a:p>
          <a:p>
            <a:pPr marL="0" indent="0">
              <a:lnSpc>
                <a:spcPct val="80000"/>
              </a:lnSpc>
              <a:buFontTx/>
              <a:buNone/>
              <a:tabLst>
                <a:tab pos="377825" algn="l"/>
              </a:tabLst>
            </a:pPr>
            <a:r>
              <a:rPr lang="en-GB" sz="2000" b="1" dirty="0">
                <a:latin typeface="Courier New" pitchFamily="49" charset="0"/>
              </a:rPr>
              <a:t>		</a:t>
            </a:r>
            <a:r>
              <a:rPr lang="en-GB" sz="2000" b="1" dirty="0" err="1">
                <a:latin typeface="Courier New" pitchFamily="49" charset="0"/>
              </a:rPr>
              <a:t>document.write</a:t>
            </a:r>
            <a:r>
              <a:rPr lang="en-GB" sz="2000" b="1" dirty="0">
                <a:latin typeface="Courier New" pitchFamily="49" charset="0"/>
              </a:rPr>
              <a:t>('&lt;h1&gt;Today’s date&lt;/h1&gt;');</a:t>
            </a:r>
          </a:p>
          <a:p>
            <a:pPr marL="0" indent="0">
              <a:lnSpc>
                <a:spcPct val="80000"/>
              </a:lnSpc>
              <a:buFontTx/>
              <a:buNone/>
              <a:tabLst>
                <a:tab pos="377825" algn="l"/>
              </a:tabLst>
            </a:pPr>
            <a:r>
              <a:rPr lang="en-GB" sz="2000" b="1" dirty="0">
                <a:latin typeface="Courier New" pitchFamily="49" charset="0"/>
              </a:rPr>
              <a:t>		</a:t>
            </a:r>
            <a:r>
              <a:rPr lang="en-GB" sz="2000" b="1" dirty="0" err="1">
                <a:latin typeface="Courier New" pitchFamily="49" charset="0"/>
              </a:rPr>
              <a:t>document.writeln</a:t>
            </a:r>
            <a:r>
              <a:rPr lang="en-GB" sz="2000" b="1" dirty="0">
                <a:latin typeface="Courier New" pitchFamily="49" charset="0"/>
              </a:rPr>
              <a:t>('&lt;p&gt;' + </a:t>
            </a:r>
            <a:r>
              <a:rPr lang="en-GB" sz="2000" b="1" dirty="0" err="1">
                <a:latin typeface="Courier New" pitchFamily="49" charset="0"/>
              </a:rPr>
              <a:t>todaysDate</a:t>
            </a:r>
            <a:r>
              <a:rPr lang="en-GB" sz="2000" b="1" dirty="0">
                <a:latin typeface="Courier New" pitchFamily="49" charset="0"/>
              </a:rPr>
              <a:t> + '&lt;/p&gt;');</a:t>
            </a:r>
            <a:br>
              <a:rPr lang="en-GB" sz="2000" b="1" dirty="0">
                <a:latin typeface="Courier New" pitchFamily="49" charset="0"/>
              </a:rPr>
            </a:br>
            <a:r>
              <a:rPr lang="en-GB" sz="2000" b="1" dirty="0">
                <a:latin typeface="Courier New" pitchFamily="49" charset="0"/>
              </a:rPr>
              <a:t>	&lt;/script&gt;</a:t>
            </a:r>
          </a:p>
          <a:p>
            <a:pPr marL="0" indent="0">
              <a:lnSpc>
                <a:spcPct val="80000"/>
              </a:lnSpc>
              <a:buFontTx/>
              <a:buNone/>
              <a:tabLst>
                <a:tab pos="377825" algn="l"/>
              </a:tabLst>
            </a:pPr>
            <a:r>
              <a:rPr lang="en-GB" sz="2000" b="1" dirty="0">
                <a:latin typeface="Courier New" pitchFamily="49" charset="0"/>
              </a:rPr>
              <a:t>	&lt;</a:t>
            </a:r>
            <a:r>
              <a:rPr lang="en-GB" sz="2000" b="1" dirty="0" err="1">
                <a:latin typeface="Courier New" pitchFamily="49" charset="0"/>
              </a:rPr>
              <a:t>noscript</a:t>
            </a:r>
            <a:r>
              <a:rPr lang="en-GB" sz="2000" b="1" dirty="0">
                <a:latin typeface="Courier New" pitchFamily="49" charset="0"/>
              </a:rPr>
              <a:t>&gt;</a:t>
            </a:r>
          </a:p>
          <a:p>
            <a:pPr marL="0" indent="0">
              <a:lnSpc>
                <a:spcPct val="80000"/>
              </a:lnSpc>
              <a:buFontTx/>
              <a:buNone/>
              <a:tabLst>
                <a:tab pos="377825" algn="l"/>
              </a:tabLst>
            </a:pPr>
            <a:r>
              <a:rPr lang="en-GB" sz="2000" b="1" dirty="0">
                <a:latin typeface="Courier New" pitchFamily="49" charset="0"/>
              </a:rPr>
              <a:t>		To see this </a:t>
            </a:r>
            <a:r>
              <a:rPr lang="en-GB" sz="2000" b="1" dirty="0" smtClean="0">
                <a:latin typeface="Courier New" pitchFamily="49" charset="0"/>
              </a:rPr>
              <a:t>page fully, </a:t>
            </a:r>
            <a:r>
              <a:rPr lang="en-GB" sz="2000" b="1" dirty="0">
                <a:latin typeface="Courier New" pitchFamily="49" charset="0"/>
              </a:rPr>
              <a:t>please enable JavaScript.</a:t>
            </a:r>
          </a:p>
          <a:p>
            <a:pPr marL="0" indent="0">
              <a:lnSpc>
                <a:spcPct val="80000"/>
              </a:lnSpc>
              <a:buFontTx/>
              <a:buNone/>
              <a:tabLst>
                <a:tab pos="377825" algn="l"/>
              </a:tabLst>
            </a:pPr>
            <a:r>
              <a:rPr lang="en-GB" sz="2000" b="1" dirty="0">
                <a:latin typeface="Courier New" pitchFamily="49" charset="0"/>
              </a:rPr>
              <a:t>	&lt;/</a:t>
            </a:r>
            <a:r>
              <a:rPr lang="en-GB" sz="2000" b="1" dirty="0" err="1">
                <a:latin typeface="Courier New" pitchFamily="49" charset="0"/>
              </a:rPr>
              <a:t>noscript</a:t>
            </a:r>
            <a:r>
              <a:rPr lang="en-GB" sz="2000" b="1" dirty="0">
                <a:latin typeface="Courier New" pitchFamily="49" charset="0"/>
              </a:rPr>
              <a:t>&gt;</a:t>
            </a:r>
          </a:p>
          <a:p>
            <a:pPr marL="0" indent="0">
              <a:lnSpc>
                <a:spcPct val="80000"/>
              </a:lnSpc>
              <a:buFontTx/>
              <a:buNone/>
              <a:tabLst>
                <a:tab pos="377825" algn="l"/>
              </a:tabLst>
            </a:pPr>
            <a:r>
              <a:rPr lang="en-GB" sz="2000" b="1" dirty="0">
                <a:latin typeface="Courier New" pitchFamily="49" charset="0"/>
              </a:rPr>
              <a:t>	&lt;/body&gt;</a:t>
            </a:r>
          </a:p>
          <a:p>
            <a:pPr marL="0" indent="0">
              <a:lnSpc>
                <a:spcPct val="80000"/>
              </a:lnSpc>
              <a:buFontTx/>
              <a:buNone/>
              <a:tabLst>
                <a:tab pos="377825" algn="l"/>
              </a:tabLst>
            </a:pPr>
            <a:r>
              <a:rPr lang="en-GB" sz="2000" b="1" dirty="0">
                <a:latin typeface="Courier New" pitchFamily="49" charset="0"/>
              </a:rPr>
              <a:t>&lt;/html&gt;</a:t>
            </a:r>
          </a:p>
        </p:txBody>
      </p:sp>
      <p:sp>
        <p:nvSpPr>
          <p:cNvPr id="10"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11" name="Slide Number Placeholder 5"/>
          <p:cNvSpPr>
            <a:spLocks noGrp="1"/>
          </p:cNvSpPr>
          <p:nvPr>
            <p:ph type="sldNum" sz="quarter" idx="12"/>
          </p:nvPr>
        </p:nvSpPr>
        <p:spPr/>
        <p:txBody>
          <a:bodyPr/>
          <a:lstStyle/>
          <a:p>
            <a:fld id="{7CF64537-54F6-4667-8B27-77727300A938}" type="slidenum">
              <a:rPr lang="en-GB"/>
              <a:pPr/>
              <a:t>46</a:t>
            </a:fld>
            <a:endParaRPr lang="en-GB"/>
          </a:p>
        </p:txBody>
      </p:sp>
      <p:sp>
        <p:nvSpPr>
          <p:cNvPr id="957444" name="Rectangle 4"/>
          <p:cNvSpPr>
            <a:spLocks noChangeArrowheads="1"/>
          </p:cNvSpPr>
          <p:nvPr/>
        </p:nvSpPr>
        <p:spPr bwMode="auto">
          <a:xfrm>
            <a:off x="1143000" y="3284538"/>
            <a:ext cx="2133600" cy="304800"/>
          </a:xfrm>
          <a:prstGeom prst="rect">
            <a:avLst/>
          </a:prstGeom>
          <a:noFill/>
          <a:ln w="38100">
            <a:solidFill>
              <a:srgbClr val="FF9900"/>
            </a:solidFill>
            <a:prstDash val="dash"/>
            <a:miter lim="800000"/>
            <a:headEnd/>
            <a:tailEnd/>
          </a:ln>
          <a:effectLst/>
        </p:spPr>
        <p:txBody>
          <a:bodyPr wrap="none" anchor="ctr"/>
          <a:lstStyle/>
          <a:p>
            <a:endParaRPr lang="en-GB"/>
          </a:p>
        </p:txBody>
      </p:sp>
      <p:sp>
        <p:nvSpPr>
          <p:cNvPr id="957445" name="Rectangle 5"/>
          <p:cNvSpPr>
            <a:spLocks noChangeArrowheads="1"/>
          </p:cNvSpPr>
          <p:nvPr/>
        </p:nvSpPr>
        <p:spPr bwMode="auto">
          <a:xfrm>
            <a:off x="1143000" y="3644900"/>
            <a:ext cx="2514600" cy="215900"/>
          </a:xfrm>
          <a:prstGeom prst="rect">
            <a:avLst/>
          </a:prstGeom>
          <a:noFill/>
          <a:ln w="38100">
            <a:solidFill>
              <a:schemeClr val="folHlink"/>
            </a:solidFill>
            <a:prstDash val="dash"/>
            <a:miter lim="800000"/>
            <a:headEnd/>
            <a:tailEnd/>
          </a:ln>
          <a:effectLst/>
        </p:spPr>
        <p:txBody>
          <a:bodyPr wrap="none" anchor="ctr"/>
          <a:lstStyle/>
          <a:p>
            <a:endParaRPr lang="en-US" i="0"/>
          </a:p>
        </p:txBody>
      </p:sp>
      <p:sp>
        <p:nvSpPr>
          <p:cNvPr id="957446" name="Rectangle 6"/>
          <p:cNvSpPr>
            <a:spLocks noChangeArrowheads="1"/>
          </p:cNvSpPr>
          <p:nvPr/>
        </p:nvSpPr>
        <p:spPr bwMode="auto">
          <a:xfrm>
            <a:off x="3875088" y="4995863"/>
            <a:ext cx="4800600" cy="954087"/>
          </a:xfrm>
          <a:prstGeom prst="rect">
            <a:avLst/>
          </a:prstGeom>
          <a:noFill/>
          <a:ln w="38100">
            <a:solidFill>
              <a:srgbClr val="FF9900"/>
            </a:solidFill>
            <a:miter lim="800000"/>
            <a:headEnd/>
            <a:tailEnd/>
          </a:ln>
          <a:effectLst/>
        </p:spPr>
        <p:txBody>
          <a:bodyPr anchor="ctr">
            <a:spAutoFit/>
          </a:bodyPr>
          <a:lstStyle/>
          <a:p>
            <a:pPr algn="l"/>
            <a:r>
              <a:rPr lang="en-GB" sz="1800" i="0">
                <a:latin typeface="Verdana" pitchFamily="34" charset="0"/>
              </a:rPr>
              <a:t>These write into the document object model (tree) as if the tags were part of the HTML source here…</a:t>
            </a:r>
          </a:p>
        </p:txBody>
      </p:sp>
      <p:sp>
        <p:nvSpPr>
          <p:cNvPr id="957447" name="Line 7"/>
          <p:cNvSpPr>
            <a:spLocks noChangeShapeType="1"/>
          </p:cNvSpPr>
          <p:nvPr/>
        </p:nvSpPr>
        <p:spPr bwMode="auto">
          <a:xfrm>
            <a:off x="685800" y="4149725"/>
            <a:ext cx="1143000" cy="0"/>
          </a:xfrm>
          <a:prstGeom prst="line">
            <a:avLst/>
          </a:prstGeom>
          <a:noFill/>
          <a:ln w="38100">
            <a:solidFill>
              <a:srgbClr val="FF9900"/>
            </a:solidFill>
            <a:round/>
            <a:headEnd/>
            <a:tailEnd/>
          </a:ln>
          <a:effectLst/>
        </p:spPr>
        <p:txBody>
          <a:bodyPr wrap="none" anchor="ctr"/>
          <a:lstStyle/>
          <a:p>
            <a:endParaRPr lang="en-GB"/>
          </a:p>
        </p:txBody>
      </p:sp>
      <p:cxnSp>
        <p:nvCxnSpPr>
          <p:cNvPr id="957448" name="AutoShape 8"/>
          <p:cNvCxnSpPr>
            <a:cxnSpLocks noChangeShapeType="1"/>
            <a:stCxn id="957446" idx="3"/>
            <a:endCxn id="957447" idx="1"/>
          </p:cNvCxnSpPr>
          <p:nvPr/>
        </p:nvCxnSpPr>
        <p:spPr bwMode="auto">
          <a:xfrm flipH="1" flipV="1">
            <a:off x="1828800" y="4168775"/>
            <a:ext cx="6865938" cy="1304925"/>
          </a:xfrm>
          <a:prstGeom prst="bentConnector4">
            <a:avLst>
              <a:gd name="adj1" fmla="val -3051"/>
              <a:gd name="adj2" fmla="val 81870"/>
            </a:avLst>
          </a:prstGeom>
          <a:noFill/>
          <a:ln w="38100">
            <a:solidFill>
              <a:srgbClr val="FF9900"/>
            </a:solidFill>
            <a:miter lim="800000"/>
            <a:headEnd/>
            <a:tailEnd type="triangle" w="med" len="med"/>
          </a:ln>
          <a:effectLst/>
        </p:spPr>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574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10" fill="hold" grpId="0" nodeType="clickEffect">
                                  <p:stCondLst>
                                    <p:cond delay="0"/>
                                  </p:stCondLst>
                                  <p:childTnLst>
                                    <p:set>
                                      <p:cBhvr>
                                        <p:cTn id="10" dur="1" fill="hold">
                                          <p:stCondLst>
                                            <p:cond delay="0"/>
                                          </p:stCondLst>
                                        </p:cTn>
                                        <p:tgtEl>
                                          <p:spTgt spid="957444"/>
                                        </p:tgtEl>
                                        <p:attrNameLst>
                                          <p:attrName>style.visibility</p:attrName>
                                        </p:attrNameLst>
                                      </p:cBhvr>
                                      <p:to>
                                        <p:strVal val="visible"/>
                                      </p:to>
                                    </p:set>
                                    <p:anim calcmode="lin" valueType="num">
                                      <p:cBhvr>
                                        <p:cTn id="11" dur="500" fill="hold"/>
                                        <p:tgtEl>
                                          <p:spTgt spid="957444"/>
                                        </p:tgtEl>
                                        <p:attrNameLst>
                                          <p:attrName>ppt_w</p:attrName>
                                        </p:attrNameLst>
                                      </p:cBhvr>
                                      <p:tavLst>
                                        <p:tav tm="0">
                                          <p:val>
                                            <p:fltVal val="0"/>
                                          </p:val>
                                        </p:tav>
                                        <p:tav tm="100000">
                                          <p:val>
                                            <p:strVal val="#ppt_w"/>
                                          </p:val>
                                        </p:tav>
                                      </p:tavLst>
                                    </p:anim>
                                    <p:anim calcmode="lin" valueType="num">
                                      <p:cBhvr>
                                        <p:cTn id="12" dur="500" fill="hold"/>
                                        <p:tgtEl>
                                          <p:spTgt spid="957444"/>
                                        </p:tgtEl>
                                        <p:attrNameLst>
                                          <p:attrName>ppt_h</p:attrName>
                                        </p:attrNameLst>
                                      </p:cBhvr>
                                      <p:tavLst>
                                        <p:tav tm="0">
                                          <p:val>
                                            <p:strVal val="#ppt_h"/>
                                          </p:val>
                                        </p:tav>
                                        <p:tav tm="100000">
                                          <p:val>
                                            <p:strVal val="#ppt_h"/>
                                          </p:val>
                                        </p:tav>
                                      </p:tavLst>
                                    </p:anim>
                                  </p:childTnLst>
                                </p:cTn>
                              </p:par>
                            </p:childTnLst>
                          </p:cTn>
                        </p:par>
                        <p:par>
                          <p:cTn id="13" fill="hold">
                            <p:stCondLst>
                              <p:cond delay="500"/>
                            </p:stCondLst>
                            <p:childTnLst>
                              <p:par>
                                <p:cTn id="14" presetID="17" presetClass="entr" presetSubtype="10" fill="hold" grpId="0" nodeType="afterEffect">
                                  <p:stCondLst>
                                    <p:cond delay="0"/>
                                  </p:stCondLst>
                                  <p:childTnLst>
                                    <p:set>
                                      <p:cBhvr>
                                        <p:cTn id="15" dur="1" fill="hold">
                                          <p:stCondLst>
                                            <p:cond delay="0"/>
                                          </p:stCondLst>
                                        </p:cTn>
                                        <p:tgtEl>
                                          <p:spTgt spid="957445"/>
                                        </p:tgtEl>
                                        <p:attrNameLst>
                                          <p:attrName>style.visibility</p:attrName>
                                        </p:attrNameLst>
                                      </p:cBhvr>
                                      <p:to>
                                        <p:strVal val="visible"/>
                                      </p:to>
                                    </p:set>
                                    <p:anim calcmode="lin" valueType="num">
                                      <p:cBhvr>
                                        <p:cTn id="16" dur="500" fill="hold"/>
                                        <p:tgtEl>
                                          <p:spTgt spid="957445"/>
                                        </p:tgtEl>
                                        <p:attrNameLst>
                                          <p:attrName>ppt_w</p:attrName>
                                        </p:attrNameLst>
                                      </p:cBhvr>
                                      <p:tavLst>
                                        <p:tav tm="0">
                                          <p:val>
                                            <p:fltVal val="0"/>
                                          </p:val>
                                        </p:tav>
                                        <p:tav tm="100000">
                                          <p:val>
                                            <p:strVal val="#ppt_w"/>
                                          </p:val>
                                        </p:tav>
                                      </p:tavLst>
                                    </p:anim>
                                    <p:anim calcmode="lin" valueType="num">
                                      <p:cBhvr>
                                        <p:cTn id="17" dur="500" fill="hold"/>
                                        <p:tgtEl>
                                          <p:spTgt spid="957445"/>
                                        </p:tgtEl>
                                        <p:attrNameLst>
                                          <p:attrName>ppt_h</p:attrName>
                                        </p:attrNameLst>
                                      </p:cBhvr>
                                      <p:tavLst>
                                        <p:tav tm="0">
                                          <p:val>
                                            <p:strVal val="#ppt_h"/>
                                          </p:val>
                                        </p:tav>
                                        <p:tav tm="100000">
                                          <p:val>
                                            <p:strVal val="#ppt_h"/>
                                          </p:val>
                                        </p:tav>
                                      </p:tavLst>
                                    </p:anim>
                                  </p:childTnLst>
                                </p:cTn>
                              </p:par>
                            </p:childTnLst>
                          </p:cTn>
                        </p:par>
                        <p:par>
                          <p:cTn id="18" fill="hold">
                            <p:stCondLst>
                              <p:cond delay="1000"/>
                            </p:stCondLst>
                            <p:childTnLst>
                              <p:par>
                                <p:cTn id="19" presetID="22" presetClass="entr" presetSubtype="2" fill="hold" nodeType="afterEffect">
                                  <p:stCondLst>
                                    <p:cond delay="0"/>
                                  </p:stCondLst>
                                  <p:childTnLst>
                                    <p:set>
                                      <p:cBhvr>
                                        <p:cTn id="20" dur="1" fill="hold">
                                          <p:stCondLst>
                                            <p:cond delay="0"/>
                                          </p:stCondLst>
                                        </p:cTn>
                                        <p:tgtEl>
                                          <p:spTgt spid="957448"/>
                                        </p:tgtEl>
                                        <p:attrNameLst>
                                          <p:attrName>style.visibility</p:attrName>
                                        </p:attrNameLst>
                                      </p:cBhvr>
                                      <p:to>
                                        <p:strVal val="visible"/>
                                      </p:to>
                                    </p:set>
                                    <p:animEffect transition="in" filter="wipe(right)">
                                      <p:cBhvr>
                                        <p:cTn id="21" dur="500"/>
                                        <p:tgtEl>
                                          <p:spTgt spid="957448"/>
                                        </p:tgtEl>
                                      </p:cBhvr>
                                    </p:animEffect>
                                  </p:childTnLst>
                                </p:cTn>
                              </p:par>
                            </p:childTnLst>
                          </p:cTn>
                        </p:par>
                        <p:par>
                          <p:cTn id="22" fill="hold">
                            <p:stCondLst>
                              <p:cond delay="1500"/>
                            </p:stCondLst>
                            <p:childTnLst>
                              <p:par>
                                <p:cTn id="23" presetID="22" presetClass="entr" presetSubtype="2" fill="hold" grpId="0" nodeType="afterEffect">
                                  <p:stCondLst>
                                    <p:cond delay="0"/>
                                  </p:stCondLst>
                                  <p:childTnLst>
                                    <p:set>
                                      <p:cBhvr>
                                        <p:cTn id="24" dur="1" fill="hold">
                                          <p:stCondLst>
                                            <p:cond delay="0"/>
                                          </p:stCondLst>
                                        </p:cTn>
                                        <p:tgtEl>
                                          <p:spTgt spid="957447"/>
                                        </p:tgtEl>
                                        <p:attrNameLst>
                                          <p:attrName>style.visibility</p:attrName>
                                        </p:attrNameLst>
                                      </p:cBhvr>
                                      <p:to>
                                        <p:strVal val="visible"/>
                                      </p:to>
                                    </p:set>
                                    <p:animEffect transition="in" filter="wipe(right)">
                                      <p:cBhvr>
                                        <p:cTn id="25" dur="500"/>
                                        <p:tgtEl>
                                          <p:spTgt spid="9574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7444" grpId="0" animBg="1"/>
      <p:bldP spid="957445" grpId="0" animBg="1" autoUpdateAnimBg="0"/>
      <p:bldP spid="957446" grpId="0" animBg="1" autoUpdateAnimBg="0"/>
      <p:bldP spid="957447" grpId="0" animBg="1"/>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959490" name="Rectangle 2"/>
          <p:cNvSpPr>
            <a:spLocks noGrp="1" noChangeArrowheads="1"/>
          </p:cNvSpPr>
          <p:nvPr>
            <p:ph type="title"/>
          </p:nvPr>
        </p:nvSpPr>
        <p:spPr>
          <a:xfrm>
            <a:off x="152400" y="228600"/>
            <a:ext cx="8839200" cy="838200"/>
          </a:xfrm>
          <a:ln/>
        </p:spPr>
        <p:txBody>
          <a:bodyPr/>
          <a:lstStyle/>
          <a:p>
            <a:r>
              <a:rPr lang="en-GB" sz="3200">
                <a:solidFill>
                  <a:srgbClr val="4D4D4D"/>
                </a:solidFill>
              </a:rPr>
              <a:t>Fix the validator with basic comments</a:t>
            </a:r>
          </a:p>
        </p:txBody>
      </p:sp>
      <p:sp>
        <p:nvSpPr>
          <p:cNvPr id="959491" name="Rectangle 3"/>
          <p:cNvSpPr>
            <a:spLocks noGrp="1" noChangeArrowheads="1"/>
          </p:cNvSpPr>
          <p:nvPr>
            <p:ph idx="1"/>
          </p:nvPr>
        </p:nvSpPr>
        <p:spPr>
          <a:xfrm>
            <a:off x="152400" y="1143000"/>
            <a:ext cx="8839200" cy="4953000"/>
          </a:xfrm>
          <a:ln/>
        </p:spPr>
        <p:txBody>
          <a:bodyPr/>
          <a:lstStyle/>
          <a:p>
            <a:pPr marL="0" indent="0">
              <a:lnSpc>
                <a:spcPct val="80000"/>
              </a:lnSpc>
              <a:buFontTx/>
              <a:buNone/>
              <a:tabLst>
                <a:tab pos="377825" algn="l"/>
              </a:tabLst>
            </a:pPr>
            <a:r>
              <a:rPr lang="en-GB" sz="1800" b="1">
                <a:latin typeface="Courier New" pitchFamily="49" charset="0"/>
              </a:rPr>
              <a:t>&lt;!DOCTYPE html </a:t>
            </a:r>
            <a:r>
              <a:rPr lang="en-GB" sz="1400" b="1">
                <a:latin typeface="Courier New" pitchFamily="49" charset="0"/>
              </a:rPr>
              <a:t>PUBLIC ... &gt;</a:t>
            </a:r>
          </a:p>
          <a:p>
            <a:pPr marL="0" indent="0">
              <a:lnSpc>
                <a:spcPct val="80000"/>
              </a:lnSpc>
              <a:buFontTx/>
              <a:buNone/>
              <a:tabLst>
                <a:tab pos="377825" algn="l"/>
              </a:tabLst>
            </a:pPr>
            <a:r>
              <a:rPr lang="en-GB" sz="1800" b="1">
                <a:latin typeface="Courier New" pitchFamily="49" charset="0"/>
              </a:rPr>
              <a:t>&lt;html&gt;</a:t>
            </a:r>
          </a:p>
          <a:p>
            <a:pPr marL="0" indent="0">
              <a:lnSpc>
                <a:spcPct val="80000"/>
              </a:lnSpc>
              <a:buFontTx/>
              <a:buNone/>
              <a:tabLst>
                <a:tab pos="377825" algn="l"/>
              </a:tabLst>
            </a:pPr>
            <a:r>
              <a:rPr lang="en-GB" sz="1800" b="1">
                <a:latin typeface="Courier New" pitchFamily="49" charset="0"/>
              </a:rPr>
              <a:t>	&lt;head&gt;</a:t>
            </a:r>
          </a:p>
          <a:p>
            <a:pPr marL="0" indent="0">
              <a:lnSpc>
                <a:spcPct val="80000"/>
              </a:lnSpc>
              <a:buFontTx/>
              <a:buNone/>
              <a:tabLst>
                <a:tab pos="377825" algn="l"/>
              </a:tabLst>
            </a:pPr>
            <a:r>
              <a:rPr lang="en-GB" sz="1800" b="1">
                <a:latin typeface="Courier New" pitchFamily="49" charset="0"/>
              </a:rPr>
              <a:t>		&lt;title&gt;Example&lt;/title&gt;</a:t>
            </a:r>
          </a:p>
          <a:p>
            <a:pPr marL="0" indent="0">
              <a:lnSpc>
                <a:spcPct val="80000"/>
              </a:lnSpc>
              <a:buFontTx/>
              <a:buNone/>
              <a:tabLst>
                <a:tab pos="377825" algn="l"/>
              </a:tabLst>
            </a:pPr>
            <a:r>
              <a:rPr lang="en-GB" sz="1800" b="1">
                <a:latin typeface="Courier New" pitchFamily="49" charset="0"/>
              </a:rPr>
              <a:t>	&lt;/head&gt;</a:t>
            </a:r>
          </a:p>
          <a:p>
            <a:pPr marL="0" indent="0">
              <a:lnSpc>
                <a:spcPct val="80000"/>
              </a:lnSpc>
              <a:buFontTx/>
              <a:buNone/>
              <a:tabLst>
                <a:tab pos="377825" algn="l"/>
              </a:tabLst>
            </a:pPr>
            <a:r>
              <a:rPr lang="en-GB" sz="1800" b="1">
                <a:latin typeface="Courier New" pitchFamily="49" charset="0"/>
              </a:rPr>
              <a:t>	&lt;body&gt;</a:t>
            </a:r>
          </a:p>
          <a:p>
            <a:pPr marL="0" indent="0">
              <a:lnSpc>
                <a:spcPct val="80000"/>
              </a:lnSpc>
              <a:buFontTx/>
              <a:buNone/>
              <a:tabLst>
                <a:tab pos="377825" algn="l"/>
              </a:tabLst>
            </a:pPr>
            <a:r>
              <a:rPr lang="en-GB" sz="1800" b="1">
                <a:latin typeface="Courier New" pitchFamily="49" charset="0"/>
              </a:rPr>
              <a:t>	&lt;script type="text/javascript"&gt;</a:t>
            </a:r>
          </a:p>
          <a:p>
            <a:pPr marL="0" indent="0">
              <a:lnSpc>
                <a:spcPct val="80000"/>
              </a:lnSpc>
              <a:buFontTx/>
              <a:buNone/>
              <a:tabLst>
                <a:tab pos="377825" algn="l"/>
              </a:tabLst>
            </a:pPr>
            <a:r>
              <a:rPr lang="en-GB" sz="2400" b="1">
                <a:solidFill>
                  <a:schemeClr val="accent2"/>
                </a:solidFill>
                <a:latin typeface="Courier New" pitchFamily="49" charset="0"/>
              </a:rPr>
              <a:t>	&lt;!--</a:t>
            </a:r>
          </a:p>
          <a:p>
            <a:pPr marL="0" indent="0">
              <a:lnSpc>
                <a:spcPct val="80000"/>
              </a:lnSpc>
              <a:buFontTx/>
              <a:buNone/>
              <a:tabLst>
                <a:tab pos="377825" algn="l"/>
              </a:tabLst>
            </a:pPr>
            <a:r>
              <a:rPr lang="en-GB" sz="1800" b="1">
                <a:latin typeface="Courier New" pitchFamily="49" charset="0"/>
              </a:rPr>
              <a:t>		</a:t>
            </a:r>
            <a:r>
              <a:rPr lang="en-GB" sz="1800" b="1">
                <a:solidFill>
                  <a:schemeClr val="folHlink"/>
                </a:solidFill>
                <a:latin typeface="Courier New" pitchFamily="49" charset="0"/>
              </a:rPr>
              <a:t>document.write('&lt;h1&gt;Today’s date&lt;/h1&gt;');</a:t>
            </a:r>
          </a:p>
          <a:p>
            <a:pPr marL="0" indent="0">
              <a:lnSpc>
                <a:spcPct val="80000"/>
              </a:lnSpc>
              <a:buFontTx/>
              <a:buNone/>
              <a:tabLst>
                <a:tab pos="377825" algn="l"/>
              </a:tabLst>
            </a:pPr>
            <a:r>
              <a:rPr lang="en-GB" sz="1800" b="1">
                <a:solidFill>
                  <a:schemeClr val="folHlink"/>
                </a:solidFill>
                <a:latin typeface="Courier New" pitchFamily="49" charset="0"/>
              </a:rPr>
              <a:t>		document.writeln('&lt;p&gt;' + todaysDate + '&lt;/p&gt;');</a:t>
            </a:r>
          </a:p>
          <a:p>
            <a:pPr marL="0" indent="0">
              <a:lnSpc>
                <a:spcPct val="80000"/>
              </a:lnSpc>
              <a:buFontTx/>
              <a:buNone/>
              <a:tabLst>
                <a:tab pos="377825" algn="l"/>
              </a:tabLst>
            </a:pPr>
            <a:r>
              <a:rPr lang="en-GB" sz="2400" b="1">
                <a:solidFill>
                  <a:schemeClr val="accent2"/>
                </a:solidFill>
                <a:latin typeface="Courier New" pitchFamily="49" charset="0"/>
              </a:rPr>
              <a:t>	//--&gt;</a:t>
            </a:r>
            <a:br>
              <a:rPr lang="en-GB" sz="2400" b="1">
                <a:solidFill>
                  <a:schemeClr val="accent2"/>
                </a:solidFill>
                <a:latin typeface="Courier New" pitchFamily="49" charset="0"/>
              </a:rPr>
            </a:br>
            <a:r>
              <a:rPr lang="en-GB" sz="1800" b="1">
                <a:latin typeface="Courier New" pitchFamily="49" charset="0"/>
              </a:rPr>
              <a:t>	&lt;/script&gt;</a:t>
            </a:r>
          </a:p>
          <a:p>
            <a:pPr marL="0" indent="0">
              <a:lnSpc>
                <a:spcPct val="80000"/>
              </a:lnSpc>
              <a:buFontTx/>
              <a:buNone/>
              <a:tabLst>
                <a:tab pos="377825" algn="l"/>
              </a:tabLst>
            </a:pPr>
            <a:r>
              <a:rPr lang="en-GB" sz="1800" b="1">
                <a:latin typeface="Courier New" pitchFamily="49" charset="0"/>
              </a:rPr>
              <a:t>	&lt;noscript&gt;</a:t>
            </a:r>
          </a:p>
          <a:p>
            <a:pPr marL="0" indent="0">
              <a:lnSpc>
                <a:spcPct val="80000"/>
              </a:lnSpc>
              <a:buFontTx/>
              <a:buNone/>
              <a:tabLst>
                <a:tab pos="377825" algn="l"/>
              </a:tabLst>
            </a:pPr>
            <a:r>
              <a:rPr lang="en-GB" sz="1800" b="1">
                <a:latin typeface="Courier New" pitchFamily="49" charset="0"/>
              </a:rPr>
              <a:t>		To see this page, please enable JavaScript.</a:t>
            </a:r>
          </a:p>
          <a:p>
            <a:pPr marL="0" indent="0">
              <a:lnSpc>
                <a:spcPct val="80000"/>
              </a:lnSpc>
              <a:buFontTx/>
              <a:buNone/>
              <a:tabLst>
                <a:tab pos="377825" algn="l"/>
              </a:tabLst>
            </a:pPr>
            <a:r>
              <a:rPr lang="en-GB" sz="1800" b="1">
                <a:latin typeface="Courier New" pitchFamily="49" charset="0"/>
              </a:rPr>
              <a:t>	&lt;/noscript&gt;</a:t>
            </a:r>
          </a:p>
          <a:p>
            <a:pPr marL="0" indent="0">
              <a:lnSpc>
                <a:spcPct val="80000"/>
              </a:lnSpc>
              <a:buFontTx/>
              <a:buNone/>
              <a:tabLst>
                <a:tab pos="377825" algn="l"/>
              </a:tabLst>
            </a:pPr>
            <a:r>
              <a:rPr lang="en-GB" sz="1800" b="1">
                <a:latin typeface="Courier New" pitchFamily="49" charset="0"/>
              </a:rPr>
              <a:t>	&lt;/body&gt;</a:t>
            </a:r>
          </a:p>
          <a:p>
            <a:pPr marL="0" indent="0">
              <a:lnSpc>
                <a:spcPct val="80000"/>
              </a:lnSpc>
              <a:buFontTx/>
              <a:buNone/>
              <a:tabLst>
                <a:tab pos="377825" algn="l"/>
              </a:tabLst>
            </a:pPr>
            <a:r>
              <a:rPr lang="en-GB" sz="1800" b="1">
                <a:latin typeface="Courier New" pitchFamily="49" charset="0"/>
              </a:rPr>
              <a:t>&lt;/html&gt;</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AB908561-CDAC-426D-A283-ED0F3EA22C8F}" type="slidenum">
              <a:rPr lang="en-GB"/>
              <a:pPr/>
              <a:t>47</a:t>
            </a:fld>
            <a:endParaRPr lang="en-GB"/>
          </a:p>
        </p:txBody>
      </p:sp>
    </p:spTree>
    <p:custDataLst>
      <p:tags r:id="rId1"/>
    </p:custData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961538" name="Rectangle 2"/>
          <p:cNvSpPr>
            <a:spLocks noGrp="1" noChangeArrowheads="1"/>
          </p:cNvSpPr>
          <p:nvPr>
            <p:ph type="title"/>
          </p:nvPr>
        </p:nvSpPr>
        <p:spPr>
          <a:xfrm>
            <a:off x="152400" y="228600"/>
            <a:ext cx="8839200" cy="838200"/>
          </a:xfrm>
          <a:ln/>
        </p:spPr>
        <p:txBody>
          <a:bodyPr/>
          <a:lstStyle/>
          <a:p>
            <a:r>
              <a:rPr lang="en-GB" dirty="0">
                <a:solidFill>
                  <a:srgbClr val="4D4D4D"/>
                </a:solidFill>
              </a:rPr>
              <a:t>Fix the </a:t>
            </a:r>
            <a:r>
              <a:rPr lang="en-GB" dirty="0" err="1">
                <a:solidFill>
                  <a:srgbClr val="4D4D4D"/>
                </a:solidFill>
              </a:rPr>
              <a:t>validator</a:t>
            </a:r>
            <a:r>
              <a:rPr lang="en-GB" dirty="0">
                <a:solidFill>
                  <a:srgbClr val="4D4D4D"/>
                </a:solidFill>
              </a:rPr>
              <a:t> for </a:t>
            </a:r>
            <a:r>
              <a:rPr lang="en-GB" dirty="0" smtClean="0">
                <a:solidFill>
                  <a:srgbClr val="4D4D4D"/>
                </a:solidFill>
              </a:rPr>
              <a:t>XHTML-as-XML</a:t>
            </a:r>
            <a:endParaRPr lang="en-GB" dirty="0">
              <a:solidFill>
                <a:srgbClr val="4D4D4D"/>
              </a:solidFill>
            </a:endParaRPr>
          </a:p>
        </p:txBody>
      </p:sp>
      <p:sp>
        <p:nvSpPr>
          <p:cNvPr id="961539" name="Rectangle 3"/>
          <p:cNvSpPr>
            <a:spLocks noGrp="1" noChangeArrowheads="1"/>
          </p:cNvSpPr>
          <p:nvPr>
            <p:ph idx="1"/>
          </p:nvPr>
        </p:nvSpPr>
        <p:spPr>
          <a:xfrm>
            <a:off x="152400" y="1143000"/>
            <a:ext cx="8839200" cy="4953000"/>
          </a:xfrm>
          <a:ln/>
        </p:spPr>
        <p:txBody>
          <a:bodyPr/>
          <a:lstStyle/>
          <a:p>
            <a:pPr marL="0" indent="0">
              <a:lnSpc>
                <a:spcPct val="80000"/>
              </a:lnSpc>
              <a:buFontTx/>
              <a:buNone/>
              <a:tabLst>
                <a:tab pos="377825" algn="l"/>
              </a:tabLst>
            </a:pPr>
            <a:r>
              <a:rPr lang="en-GB" sz="1800" b="1">
                <a:latin typeface="Courier New" pitchFamily="49" charset="0"/>
              </a:rPr>
              <a:t>&lt;!DOCTYPE html </a:t>
            </a:r>
            <a:r>
              <a:rPr lang="en-GB" sz="1400" b="1">
                <a:latin typeface="Courier New" pitchFamily="49" charset="0"/>
              </a:rPr>
              <a:t>PUBLIC ... &gt;</a:t>
            </a:r>
          </a:p>
          <a:p>
            <a:pPr marL="0" indent="0">
              <a:lnSpc>
                <a:spcPct val="80000"/>
              </a:lnSpc>
              <a:buFontTx/>
              <a:buNone/>
              <a:tabLst>
                <a:tab pos="377825" algn="l"/>
              </a:tabLst>
            </a:pPr>
            <a:r>
              <a:rPr lang="en-GB" sz="1800" b="1">
                <a:latin typeface="Courier New" pitchFamily="49" charset="0"/>
              </a:rPr>
              <a:t>&lt;html&gt;</a:t>
            </a:r>
          </a:p>
          <a:p>
            <a:pPr marL="0" indent="0">
              <a:lnSpc>
                <a:spcPct val="80000"/>
              </a:lnSpc>
              <a:buFontTx/>
              <a:buNone/>
              <a:tabLst>
                <a:tab pos="377825" algn="l"/>
              </a:tabLst>
            </a:pPr>
            <a:r>
              <a:rPr lang="en-GB" sz="1800" b="1">
                <a:latin typeface="Courier New" pitchFamily="49" charset="0"/>
              </a:rPr>
              <a:t>	&lt;head&gt;</a:t>
            </a:r>
          </a:p>
          <a:p>
            <a:pPr marL="0" indent="0">
              <a:lnSpc>
                <a:spcPct val="80000"/>
              </a:lnSpc>
              <a:buFontTx/>
              <a:buNone/>
              <a:tabLst>
                <a:tab pos="377825" algn="l"/>
              </a:tabLst>
            </a:pPr>
            <a:r>
              <a:rPr lang="en-GB" sz="1800" b="1">
                <a:latin typeface="Courier New" pitchFamily="49" charset="0"/>
              </a:rPr>
              <a:t>		&lt;title&gt;Example&lt;/title&gt;</a:t>
            </a:r>
          </a:p>
          <a:p>
            <a:pPr marL="0" indent="0">
              <a:lnSpc>
                <a:spcPct val="80000"/>
              </a:lnSpc>
              <a:buFontTx/>
              <a:buNone/>
              <a:tabLst>
                <a:tab pos="377825" algn="l"/>
              </a:tabLst>
            </a:pPr>
            <a:r>
              <a:rPr lang="en-GB" sz="1800" b="1">
                <a:latin typeface="Courier New" pitchFamily="49" charset="0"/>
              </a:rPr>
              <a:t>	&lt;/head&gt;</a:t>
            </a:r>
          </a:p>
          <a:p>
            <a:pPr marL="0" indent="0">
              <a:lnSpc>
                <a:spcPct val="80000"/>
              </a:lnSpc>
              <a:buFontTx/>
              <a:buNone/>
              <a:tabLst>
                <a:tab pos="377825" algn="l"/>
              </a:tabLst>
            </a:pPr>
            <a:r>
              <a:rPr lang="en-GB" sz="1800" b="1">
                <a:latin typeface="Courier New" pitchFamily="49" charset="0"/>
              </a:rPr>
              <a:t>	&lt;body&gt;</a:t>
            </a:r>
          </a:p>
          <a:p>
            <a:pPr marL="0" indent="0">
              <a:lnSpc>
                <a:spcPct val="80000"/>
              </a:lnSpc>
              <a:buFontTx/>
              <a:buNone/>
              <a:tabLst>
                <a:tab pos="377825" algn="l"/>
              </a:tabLst>
            </a:pPr>
            <a:r>
              <a:rPr lang="en-GB" sz="1800" b="1">
                <a:latin typeface="Courier New" pitchFamily="49" charset="0"/>
              </a:rPr>
              <a:t>	&lt;script type="text/javascript"&gt;</a:t>
            </a:r>
          </a:p>
          <a:p>
            <a:pPr marL="0" indent="0">
              <a:lnSpc>
                <a:spcPct val="80000"/>
              </a:lnSpc>
              <a:buFontTx/>
              <a:buNone/>
              <a:tabLst>
                <a:tab pos="377825" algn="l"/>
              </a:tabLst>
            </a:pPr>
            <a:r>
              <a:rPr lang="en-GB" sz="2400" b="1">
                <a:solidFill>
                  <a:schemeClr val="accent2"/>
                </a:solidFill>
                <a:latin typeface="Courier New" pitchFamily="49" charset="0"/>
              </a:rPr>
              <a:t>	&lt;!--&lt;![CDATA[</a:t>
            </a:r>
          </a:p>
          <a:p>
            <a:pPr marL="0" indent="0">
              <a:lnSpc>
                <a:spcPct val="80000"/>
              </a:lnSpc>
              <a:buFontTx/>
              <a:buNone/>
              <a:tabLst>
                <a:tab pos="377825" algn="l"/>
              </a:tabLst>
            </a:pPr>
            <a:r>
              <a:rPr lang="en-GB" sz="1800" b="1">
                <a:latin typeface="Courier New" pitchFamily="49" charset="0"/>
              </a:rPr>
              <a:t>		</a:t>
            </a:r>
            <a:r>
              <a:rPr lang="en-GB" sz="1800" b="1">
                <a:solidFill>
                  <a:schemeClr val="folHlink"/>
                </a:solidFill>
                <a:latin typeface="Courier New" pitchFamily="49" charset="0"/>
              </a:rPr>
              <a:t>document.write('&lt;h1&gt;Today’s date&lt;/h1&gt;');</a:t>
            </a:r>
          </a:p>
          <a:p>
            <a:pPr marL="0" indent="0">
              <a:lnSpc>
                <a:spcPct val="80000"/>
              </a:lnSpc>
              <a:buFontTx/>
              <a:buNone/>
              <a:tabLst>
                <a:tab pos="377825" algn="l"/>
              </a:tabLst>
            </a:pPr>
            <a:r>
              <a:rPr lang="en-GB" sz="1800" b="1">
                <a:solidFill>
                  <a:schemeClr val="folHlink"/>
                </a:solidFill>
                <a:latin typeface="Courier New" pitchFamily="49" charset="0"/>
              </a:rPr>
              <a:t>		document.writeln('&lt;p&gt;' + todaysDate + '&lt;/p&gt;');</a:t>
            </a:r>
          </a:p>
          <a:p>
            <a:pPr marL="0" indent="0">
              <a:lnSpc>
                <a:spcPct val="80000"/>
              </a:lnSpc>
              <a:buFontTx/>
              <a:buNone/>
              <a:tabLst>
                <a:tab pos="377825" algn="l"/>
              </a:tabLst>
            </a:pPr>
            <a:r>
              <a:rPr lang="en-GB" sz="2400" b="1">
                <a:solidFill>
                  <a:schemeClr val="accent2"/>
                </a:solidFill>
                <a:latin typeface="Courier New" pitchFamily="49" charset="0"/>
              </a:rPr>
              <a:t>	//]]&gt;--&gt;</a:t>
            </a:r>
            <a:br>
              <a:rPr lang="en-GB" sz="2400" b="1">
                <a:solidFill>
                  <a:schemeClr val="accent2"/>
                </a:solidFill>
                <a:latin typeface="Courier New" pitchFamily="49" charset="0"/>
              </a:rPr>
            </a:br>
            <a:r>
              <a:rPr lang="en-GB" sz="1800" b="1">
                <a:latin typeface="Courier New" pitchFamily="49" charset="0"/>
              </a:rPr>
              <a:t>	&lt;/script&gt;</a:t>
            </a:r>
          </a:p>
          <a:p>
            <a:pPr marL="0" indent="0">
              <a:lnSpc>
                <a:spcPct val="80000"/>
              </a:lnSpc>
              <a:buFontTx/>
              <a:buNone/>
              <a:tabLst>
                <a:tab pos="377825" algn="l"/>
              </a:tabLst>
            </a:pPr>
            <a:r>
              <a:rPr lang="en-GB" sz="1800" b="1">
                <a:latin typeface="Courier New" pitchFamily="49" charset="0"/>
              </a:rPr>
              <a:t>	&lt;noscript&gt;</a:t>
            </a:r>
          </a:p>
          <a:p>
            <a:pPr marL="0" indent="0">
              <a:lnSpc>
                <a:spcPct val="80000"/>
              </a:lnSpc>
              <a:buFontTx/>
              <a:buNone/>
              <a:tabLst>
                <a:tab pos="377825" algn="l"/>
              </a:tabLst>
            </a:pPr>
            <a:r>
              <a:rPr lang="en-GB" sz="1800" b="1">
                <a:latin typeface="Courier New" pitchFamily="49" charset="0"/>
              </a:rPr>
              <a:t>		To see this page, please enable JavaScript.</a:t>
            </a:r>
          </a:p>
          <a:p>
            <a:pPr marL="0" indent="0">
              <a:lnSpc>
                <a:spcPct val="80000"/>
              </a:lnSpc>
              <a:buFontTx/>
              <a:buNone/>
              <a:tabLst>
                <a:tab pos="377825" algn="l"/>
              </a:tabLst>
            </a:pPr>
            <a:r>
              <a:rPr lang="en-GB" sz="1800" b="1">
                <a:latin typeface="Courier New" pitchFamily="49" charset="0"/>
              </a:rPr>
              <a:t>	&lt;/noscript&gt;</a:t>
            </a:r>
          </a:p>
          <a:p>
            <a:pPr marL="0" indent="0">
              <a:lnSpc>
                <a:spcPct val="80000"/>
              </a:lnSpc>
              <a:buFontTx/>
              <a:buNone/>
              <a:tabLst>
                <a:tab pos="377825" algn="l"/>
              </a:tabLst>
            </a:pPr>
            <a:r>
              <a:rPr lang="en-GB" sz="1800" b="1">
                <a:latin typeface="Courier New" pitchFamily="49" charset="0"/>
              </a:rPr>
              <a:t>	&lt;/body&gt;</a:t>
            </a:r>
          </a:p>
          <a:p>
            <a:pPr marL="0" indent="0">
              <a:lnSpc>
                <a:spcPct val="80000"/>
              </a:lnSpc>
              <a:buFontTx/>
              <a:buNone/>
              <a:tabLst>
                <a:tab pos="377825" algn="l"/>
              </a:tabLst>
            </a:pPr>
            <a:r>
              <a:rPr lang="en-GB" sz="1800" b="1">
                <a:latin typeface="Courier New" pitchFamily="49" charset="0"/>
              </a:rPr>
              <a:t>&lt;/html&gt;</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491FEA30-5D1B-4A4E-9027-902621DB03D7}" type="slidenum">
              <a:rPr lang="en-GB"/>
              <a:pPr/>
              <a:t>48</a:t>
            </a:fld>
            <a:endParaRPr lang="en-GB"/>
          </a:p>
        </p:txBody>
      </p:sp>
    </p:spTree>
    <p:custDataLst>
      <p:tags r:id="rId1"/>
    </p:custData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3586" name="Rectangle 2"/>
          <p:cNvSpPr>
            <a:spLocks noGrp="1" noChangeArrowheads="1"/>
          </p:cNvSpPr>
          <p:nvPr>
            <p:ph type="title"/>
          </p:nvPr>
        </p:nvSpPr>
        <p:spPr>
          <a:xfrm>
            <a:off x="152400" y="228600"/>
            <a:ext cx="8839200" cy="838200"/>
          </a:xfrm>
          <a:ln/>
        </p:spPr>
        <p:txBody>
          <a:bodyPr/>
          <a:lstStyle/>
          <a:p>
            <a:r>
              <a:rPr lang="en-GB" dirty="0"/>
              <a:t>Fix the </a:t>
            </a:r>
            <a:r>
              <a:rPr lang="en-GB" dirty="0" err="1"/>
              <a:t>validator</a:t>
            </a:r>
            <a:r>
              <a:rPr lang="en-GB" dirty="0"/>
              <a:t> with external JS</a:t>
            </a:r>
          </a:p>
        </p:txBody>
      </p:sp>
      <p:sp>
        <p:nvSpPr>
          <p:cNvPr id="963587" name="Rectangle 3"/>
          <p:cNvSpPr>
            <a:spLocks noGrp="1" noChangeArrowheads="1"/>
          </p:cNvSpPr>
          <p:nvPr>
            <p:ph idx="1"/>
          </p:nvPr>
        </p:nvSpPr>
        <p:spPr>
          <a:xfrm>
            <a:off x="152400" y="1143000"/>
            <a:ext cx="8839200" cy="4953000"/>
          </a:xfrm>
          <a:ln/>
        </p:spPr>
        <p:txBody>
          <a:bodyPr/>
          <a:lstStyle/>
          <a:p>
            <a:pPr marL="0" indent="0">
              <a:lnSpc>
                <a:spcPct val="80000"/>
              </a:lnSpc>
              <a:buFontTx/>
              <a:buNone/>
              <a:tabLst>
                <a:tab pos="377825" algn="l"/>
              </a:tabLst>
            </a:pPr>
            <a:r>
              <a:rPr lang="en-GB" sz="1800" b="1">
                <a:latin typeface="Courier New" pitchFamily="49" charset="0"/>
              </a:rPr>
              <a:t>&lt;!DOCTYPE html </a:t>
            </a:r>
            <a:r>
              <a:rPr lang="en-GB" sz="1400" b="1">
                <a:latin typeface="Courier New" pitchFamily="49" charset="0"/>
              </a:rPr>
              <a:t>PUBLIC ... &gt;</a:t>
            </a:r>
          </a:p>
          <a:p>
            <a:pPr marL="0" indent="0">
              <a:lnSpc>
                <a:spcPct val="80000"/>
              </a:lnSpc>
              <a:buFontTx/>
              <a:buNone/>
              <a:tabLst>
                <a:tab pos="377825" algn="l"/>
              </a:tabLst>
            </a:pPr>
            <a:r>
              <a:rPr lang="en-GB" sz="1800" b="1">
                <a:latin typeface="Courier New" pitchFamily="49" charset="0"/>
              </a:rPr>
              <a:t>&lt;html xmlns="..."&gt;</a:t>
            </a:r>
          </a:p>
          <a:p>
            <a:pPr marL="0" indent="0">
              <a:lnSpc>
                <a:spcPct val="80000"/>
              </a:lnSpc>
              <a:buFontTx/>
              <a:buNone/>
              <a:tabLst>
                <a:tab pos="377825" algn="l"/>
              </a:tabLst>
            </a:pPr>
            <a:r>
              <a:rPr lang="en-GB" sz="1800" b="1">
                <a:latin typeface="Courier New" pitchFamily="49" charset="0"/>
              </a:rPr>
              <a:t>	&lt;head&gt;</a:t>
            </a:r>
          </a:p>
          <a:p>
            <a:pPr marL="0" indent="0">
              <a:lnSpc>
                <a:spcPct val="80000"/>
              </a:lnSpc>
              <a:buFontTx/>
              <a:buNone/>
              <a:tabLst>
                <a:tab pos="377825" algn="l"/>
              </a:tabLst>
            </a:pPr>
            <a:r>
              <a:rPr lang="en-GB" sz="1800" b="1">
                <a:latin typeface="Courier New" pitchFamily="49" charset="0"/>
              </a:rPr>
              <a:t>		&lt;title&gt;Example&lt;/title&gt;</a:t>
            </a:r>
          </a:p>
          <a:p>
            <a:pPr marL="0" indent="0">
              <a:lnSpc>
                <a:spcPct val="80000"/>
              </a:lnSpc>
              <a:buFontTx/>
              <a:buNone/>
              <a:tabLst>
                <a:tab pos="377825" algn="l"/>
              </a:tabLst>
            </a:pPr>
            <a:r>
              <a:rPr lang="en-GB" sz="1800" b="1">
                <a:latin typeface="Courier New" pitchFamily="49" charset="0"/>
              </a:rPr>
              <a:t>	&lt;/head&gt;</a:t>
            </a:r>
          </a:p>
          <a:p>
            <a:pPr marL="0" indent="0">
              <a:lnSpc>
                <a:spcPct val="80000"/>
              </a:lnSpc>
              <a:buFontTx/>
              <a:buNone/>
              <a:tabLst>
                <a:tab pos="377825" algn="l"/>
              </a:tabLst>
            </a:pPr>
            <a:r>
              <a:rPr lang="en-GB" sz="1800" b="1">
                <a:latin typeface="Courier New" pitchFamily="49" charset="0"/>
              </a:rPr>
              <a:t>	&lt;body&gt;</a:t>
            </a:r>
          </a:p>
          <a:p>
            <a:pPr marL="0" indent="0">
              <a:lnSpc>
                <a:spcPct val="80000"/>
              </a:lnSpc>
              <a:buFontTx/>
              <a:buNone/>
              <a:tabLst>
                <a:tab pos="377825" algn="l"/>
              </a:tabLst>
            </a:pPr>
            <a:r>
              <a:rPr lang="en-GB" sz="1800" b="1">
                <a:latin typeface="Courier New" pitchFamily="49" charset="0"/>
              </a:rPr>
              <a:t>	&lt;script type="text/javascript" src="</a:t>
            </a:r>
            <a:r>
              <a:rPr lang="en-GB" sz="1800" b="1">
                <a:solidFill>
                  <a:schemeClr val="folHlink"/>
                </a:solidFill>
                <a:latin typeface="Courier New" pitchFamily="49" charset="0"/>
              </a:rPr>
              <a:t>file.js</a:t>
            </a:r>
            <a:r>
              <a:rPr lang="en-GB" sz="1800" b="1">
                <a:latin typeface="Courier New" pitchFamily="49" charset="0"/>
              </a:rPr>
              <a:t>"&gt;&lt;/script&gt;</a:t>
            </a:r>
          </a:p>
          <a:p>
            <a:pPr marL="0" indent="0">
              <a:lnSpc>
                <a:spcPct val="80000"/>
              </a:lnSpc>
              <a:buFontTx/>
              <a:buNone/>
              <a:tabLst>
                <a:tab pos="377825" algn="l"/>
              </a:tabLst>
            </a:pPr>
            <a:r>
              <a:rPr lang="en-GB" sz="1800" b="1">
                <a:latin typeface="Courier New" pitchFamily="49" charset="0"/>
              </a:rPr>
              <a:t>	&lt;noscript&gt;</a:t>
            </a:r>
          </a:p>
          <a:p>
            <a:pPr marL="0" indent="0">
              <a:lnSpc>
                <a:spcPct val="80000"/>
              </a:lnSpc>
              <a:buFontTx/>
              <a:buNone/>
              <a:tabLst>
                <a:tab pos="377825" algn="l"/>
              </a:tabLst>
            </a:pPr>
            <a:r>
              <a:rPr lang="en-GB" sz="1800" b="1">
                <a:latin typeface="Courier New" pitchFamily="49" charset="0"/>
              </a:rPr>
              <a:t>		To see this page, please enable JavaScript.</a:t>
            </a:r>
          </a:p>
          <a:p>
            <a:pPr marL="0" indent="0">
              <a:lnSpc>
                <a:spcPct val="80000"/>
              </a:lnSpc>
              <a:buFontTx/>
              <a:buNone/>
              <a:tabLst>
                <a:tab pos="377825" algn="l"/>
              </a:tabLst>
            </a:pPr>
            <a:r>
              <a:rPr lang="en-GB" sz="1800" b="1">
                <a:latin typeface="Courier New" pitchFamily="49" charset="0"/>
              </a:rPr>
              <a:t>	&lt;/noscript&gt;</a:t>
            </a:r>
          </a:p>
          <a:p>
            <a:pPr marL="0" indent="0">
              <a:lnSpc>
                <a:spcPct val="80000"/>
              </a:lnSpc>
              <a:buFontTx/>
              <a:buNone/>
              <a:tabLst>
                <a:tab pos="377825" algn="l"/>
              </a:tabLst>
            </a:pPr>
            <a:r>
              <a:rPr lang="en-GB" sz="1800" b="1">
                <a:latin typeface="Courier New" pitchFamily="49" charset="0"/>
              </a:rPr>
              <a:t>	&lt;/body&gt;</a:t>
            </a:r>
          </a:p>
          <a:p>
            <a:pPr marL="0" indent="0">
              <a:lnSpc>
                <a:spcPct val="80000"/>
              </a:lnSpc>
              <a:buFontTx/>
              <a:buNone/>
              <a:tabLst>
                <a:tab pos="377825" algn="l"/>
              </a:tabLst>
            </a:pPr>
            <a:r>
              <a:rPr lang="en-GB" sz="1800" b="1">
                <a:latin typeface="Courier New" pitchFamily="49" charset="0"/>
              </a:rPr>
              <a:t>&lt;/html&gt;</a:t>
            </a:r>
          </a:p>
          <a:p>
            <a:pPr marL="0" indent="0">
              <a:lnSpc>
                <a:spcPct val="80000"/>
              </a:lnSpc>
              <a:buFontTx/>
              <a:buNone/>
              <a:tabLst>
                <a:tab pos="377825" algn="l"/>
              </a:tabLst>
            </a:pPr>
            <a:endParaRPr lang="en-GB" sz="1800" b="1">
              <a:latin typeface="Courier New" pitchFamily="49" charset="0"/>
            </a:endParaRPr>
          </a:p>
          <a:p>
            <a:pPr marL="0" indent="0">
              <a:lnSpc>
                <a:spcPct val="80000"/>
              </a:lnSpc>
              <a:buFontTx/>
              <a:buNone/>
              <a:tabLst>
                <a:tab pos="377825" algn="l"/>
              </a:tabLst>
            </a:pPr>
            <a:r>
              <a:rPr lang="en-GB" sz="1800"/>
              <a:t>“</a:t>
            </a:r>
            <a:r>
              <a:rPr lang="en-GB" sz="1800">
                <a:solidFill>
                  <a:schemeClr val="folHlink"/>
                </a:solidFill>
              </a:rPr>
              <a:t>file.js</a:t>
            </a:r>
            <a:r>
              <a:rPr lang="en-GB" sz="1800"/>
              <a:t>” contains the code </a:t>
            </a:r>
            <a:r>
              <a:rPr lang="en-GB" sz="1800" i="1"/>
              <a:t>only </a:t>
            </a:r>
            <a:r>
              <a:rPr lang="en-GB" sz="1800"/>
              <a:t>(just 2 lines here):</a:t>
            </a:r>
          </a:p>
          <a:p>
            <a:pPr marL="0" indent="0">
              <a:lnSpc>
                <a:spcPct val="80000"/>
              </a:lnSpc>
              <a:buFontTx/>
              <a:buNone/>
              <a:tabLst>
                <a:tab pos="377825" algn="l"/>
              </a:tabLst>
            </a:pPr>
            <a:endParaRPr lang="en-GB" sz="1800"/>
          </a:p>
          <a:p>
            <a:pPr marL="0" indent="0">
              <a:lnSpc>
                <a:spcPct val="80000"/>
              </a:lnSpc>
              <a:buFontTx/>
              <a:buNone/>
              <a:tabLst>
                <a:tab pos="377825" algn="l"/>
              </a:tabLst>
            </a:pPr>
            <a:r>
              <a:rPr lang="en-GB" sz="1800" b="1">
                <a:solidFill>
                  <a:schemeClr val="folHlink"/>
                </a:solidFill>
                <a:latin typeface="Courier New" pitchFamily="49" charset="0"/>
              </a:rPr>
              <a:t>document.write('&lt;h1&gt;Today’s date&lt;/h1&gt;');</a:t>
            </a:r>
          </a:p>
          <a:p>
            <a:pPr marL="0" indent="0">
              <a:lnSpc>
                <a:spcPct val="80000"/>
              </a:lnSpc>
              <a:buFontTx/>
              <a:buNone/>
              <a:tabLst>
                <a:tab pos="377825" algn="l"/>
              </a:tabLst>
            </a:pPr>
            <a:r>
              <a:rPr lang="en-GB" sz="1800" b="1">
                <a:solidFill>
                  <a:schemeClr val="folHlink"/>
                </a:solidFill>
                <a:latin typeface="Courier New" pitchFamily="49" charset="0"/>
              </a:rPr>
              <a:t>document.writeln('&lt;p&gt;' + todaysDate + '&lt;/p&gt;');</a:t>
            </a:r>
          </a:p>
        </p:txBody>
      </p:sp>
      <p:sp>
        <p:nvSpPr>
          <p:cNvPr id="6"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7" name="Slide Number Placeholder 5"/>
          <p:cNvSpPr>
            <a:spLocks noGrp="1"/>
          </p:cNvSpPr>
          <p:nvPr>
            <p:ph type="sldNum" sz="quarter" idx="12"/>
          </p:nvPr>
        </p:nvSpPr>
        <p:spPr/>
        <p:txBody>
          <a:bodyPr/>
          <a:lstStyle/>
          <a:p>
            <a:fld id="{ED85440F-60CC-4431-9A93-0D023120E050}" type="slidenum">
              <a:rPr lang="en-GB"/>
              <a:pPr/>
              <a:t>49</a:t>
            </a:fld>
            <a:endParaRPr lang="en-GB"/>
          </a:p>
        </p:txBody>
      </p:sp>
      <p:sp>
        <p:nvSpPr>
          <p:cNvPr id="963588" name="Line 4"/>
          <p:cNvSpPr>
            <a:spLocks noChangeShapeType="1"/>
          </p:cNvSpPr>
          <p:nvPr/>
        </p:nvSpPr>
        <p:spPr bwMode="auto">
          <a:xfrm>
            <a:off x="179388" y="4508500"/>
            <a:ext cx="8785225" cy="0"/>
          </a:xfrm>
          <a:prstGeom prst="line">
            <a:avLst/>
          </a:prstGeom>
          <a:noFill/>
          <a:ln w="38100" cmpd="dbl">
            <a:solidFill>
              <a:srgbClr val="66CCFF"/>
            </a:solidFill>
            <a:round/>
            <a:headEnd/>
            <a:tailEnd/>
          </a:ln>
          <a:effectLst/>
        </p:spPr>
        <p:txBody>
          <a:bodyPr wrap="none" anchor="ctr"/>
          <a:lstStyle/>
          <a:p>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63587">
                                            <p:txEl>
                                              <p:pRg st="13" end="13"/>
                                            </p:txEl>
                                          </p:spTgt>
                                        </p:tgtEl>
                                        <p:attrNameLst>
                                          <p:attrName>style.visibility</p:attrName>
                                        </p:attrNameLst>
                                      </p:cBhvr>
                                      <p:to>
                                        <p:strVal val="visible"/>
                                      </p:to>
                                    </p:set>
                                    <p:animEffect transition="in" filter="wipe(down)">
                                      <p:cBhvr>
                                        <p:cTn id="7" dur="500"/>
                                        <p:tgtEl>
                                          <p:spTgt spid="963587">
                                            <p:txEl>
                                              <p:pRg st="13" end="13"/>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963587">
                                            <p:txEl>
                                              <p:pRg st="15" end="15"/>
                                            </p:txEl>
                                          </p:spTgt>
                                        </p:tgtEl>
                                        <p:attrNameLst>
                                          <p:attrName>style.visibility</p:attrName>
                                        </p:attrNameLst>
                                      </p:cBhvr>
                                      <p:to>
                                        <p:strVal val="visible"/>
                                      </p:to>
                                    </p:set>
                                    <p:animEffect transition="in" filter="wipe(down)">
                                      <p:cBhvr>
                                        <p:cTn id="11" dur="500"/>
                                        <p:tgtEl>
                                          <p:spTgt spid="963587">
                                            <p:txEl>
                                              <p:pRg st="15" end="15"/>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963587">
                                            <p:txEl>
                                              <p:pRg st="16" end="16"/>
                                            </p:txEl>
                                          </p:spTgt>
                                        </p:tgtEl>
                                        <p:attrNameLst>
                                          <p:attrName>style.visibility</p:attrName>
                                        </p:attrNameLst>
                                      </p:cBhvr>
                                      <p:to>
                                        <p:strVal val="visible"/>
                                      </p:to>
                                    </p:set>
                                    <p:animEffect transition="in" filter="wipe(down)">
                                      <p:cBhvr>
                                        <p:cTn id="15" dur="500"/>
                                        <p:tgtEl>
                                          <p:spTgt spid="963587">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358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7458" name="TPQuestion"/>
          <p:cNvSpPr>
            <a:spLocks noGrp="1" noChangeArrowheads="1"/>
          </p:cNvSpPr>
          <p:nvPr>
            <p:ph type="title"/>
          </p:nvPr>
        </p:nvSpPr>
        <p:spPr>
          <a:ln/>
        </p:spPr>
        <p:txBody>
          <a:bodyPr/>
          <a:lstStyle/>
          <a:p>
            <a:r>
              <a:rPr lang="en-GB" sz="3200"/>
              <a:t>How much of the reading have you done?</a:t>
            </a:r>
          </a:p>
        </p:txBody>
      </p:sp>
      <p:sp>
        <p:nvSpPr>
          <p:cNvPr id="6"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7" name="Slide Number Placeholder 5"/>
          <p:cNvSpPr>
            <a:spLocks noGrp="1"/>
          </p:cNvSpPr>
          <p:nvPr>
            <p:ph type="sldNum" sz="quarter" idx="12"/>
          </p:nvPr>
        </p:nvSpPr>
        <p:spPr/>
        <p:txBody>
          <a:bodyPr/>
          <a:lstStyle/>
          <a:p>
            <a:fld id="{118D434B-8D9B-4F14-B5BD-A076003F0EA8}" type="slidenum">
              <a:rPr lang="en-GB"/>
              <a:pPr/>
              <a:t>5</a:t>
            </a:fld>
            <a:endParaRPr lang="en-GB"/>
          </a:p>
        </p:txBody>
      </p:sp>
      <p:sp>
        <p:nvSpPr>
          <p:cNvPr id="787461" name="vote">
            <a:hlinkClick r:id="rId6" action="ppaction://program"/>
          </p:cNvPr>
          <p:cNvSpPr>
            <a:spLocks noChangeArrowheads="1"/>
          </p:cNvSpPr>
          <p:nvPr/>
        </p:nvSpPr>
        <p:spPr bwMode="auto">
          <a:xfrm>
            <a:off x="8229600" y="5943600"/>
            <a:ext cx="914400" cy="914400"/>
          </a:xfrm>
          <a:prstGeom prst="rect">
            <a:avLst/>
          </a:prstGeom>
          <a:noFill/>
          <a:ln w="12700">
            <a:noFill/>
            <a:miter lim="800000"/>
            <a:headEnd/>
            <a:tailEnd/>
          </a:ln>
          <a:effectLst/>
        </p:spPr>
        <p:txBody>
          <a:bodyPr wrap="none" anchor="ctr"/>
          <a:lstStyle/>
          <a:p>
            <a:endParaRPr lang="en-GB"/>
          </a:p>
        </p:txBody>
      </p:sp>
      <p:graphicFrame>
        <p:nvGraphicFramePr>
          <p:cNvPr id="9" name="TPChart"/>
          <p:cNvGraphicFramePr>
            <a:graphicFrameLocks noChangeAspect="1"/>
          </p:cNvGraphicFramePr>
          <p:nvPr/>
        </p:nvGraphicFramePr>
        <p:xfrm>
          <a:off x="4508500" y="1651000"/>
          <a:ext cx="4572000" cy="5143500"/>
        </p:xfrm>
        <a:graphic>
          <a:graphicData uri="http://schemas.openxmlformats.org/presentationml/2006/ole">
            <p:oleObj spid="_x0000_s787463" name="Chart" r:id="rId7" imgW="4572000" imgH="5143500" progId="MSGraph.Chart.8">
              <p:embed followColorScheme="full"/>
            </p:oleObj>
          </a:graphicData>
        </a:graphic>
      </p:graphicFrame>
      <p:sp>
        <p:nvSpPr>
          <p:cNvPr id="787459" name="TPAnswers"/>
          <p:cNvSpPr>
            <a:spLocks noGrp="1" noChangeArrowheads="1"/>
          </p:cNvSpPr>
          <p:nvPr>
            <p:ph idx="1"/>
            <p:custDataLst>
              <p:tags r:id="rId3"/>
            </p:custDataLst>
          </p:nvPr>
        </p:nvSpPr>
        <p:spPr>
          <a:xfrm>
            <a:off x="685800" y="1600200"/>
            <a:ext cx="7773988" cy="4565650"/>
          </a:xfrm>
          <a:ln/>
        </p:spPr>
        <p:txBody>
          <a:bodyPr>
            <a:noAutofit/>
          </a:bodyPr>
          <a:lstStyle/>
          <a:p>
            <a:pPr marL="514350" indent="-514350">
              <a:buFontTx/>
              <a:buAutoNum type="arabicPeriod"/>
            </a:pPr>
            <a:r>
              <a:rPr lang="en-GB" sz="2800" dirty="0" smtClean="0"/>
              <a:t>0</a:t>
            </a:r>
            <a:r>
              <a:rPr lang="en-GB" sz="2800" dirty="0"/>
              <a:t>% (none of it)</a:t>
            </a:r>
          </a:p>
          <a:p>
            <a:pPr marL="514350" indent="-514350">
              <a:buFontTx/>
              <a:buAutoNum type="arabicPeriod"/>
            </a:pPr>
            <a:r>
              <a:rPr lang="en-GB" sz="2800" dirty="0" smtClean="0"/>
              <a:t>33</a:t>
            </a:r>
            <a:r>
              <a:rPr lang="en-GB" sz="2800" dirty="0"/>
              <a:t>% (about a third)</a:t>
            </a:r>
          </a:p>
          <a:p>
            <a:pPr marL="514350" indent="-514350">
              <a:buFontTx/>
              <a:buAutoNum type="arabicPeriod"/>
            </a:pPr>
            <a:r>
              <a:rPr lang="en-GB" sz="2800" dirty="0" smtClean="0"/>
              <a:t>50</a:t>
            </a:r>
            <a:r>
              <a:rPr lang="en-GB" sz="2800" dirty="0"/>
              <a:t>% (half)</a:t>
            </a:r>
          </a:p>
          <a:p>
            <a:pPr marL="514350" indent="-514350">
              <a:buFontTx/>
              <a:buAutoNum type="arabicPeriod"/>
            </a:pPr>
            <a:r>
              <a:rPr lang="en-GB" sz="2800" dirty="0" smtClean="0"/>
              <a:t>67</a:t>
            </a:r>
            <a:r>
              <a:rPr lang="en-GB" sz="2800" dirty="0"/>
              <a:t>% (most of it)</a:t>
            </a:r>
          </a:p>
          <a:p>
            <a:pPr marL="514350" indent="-514350">
              <a:buFontTx/>
              <a:buAutoNum type="arabicPeriod"/>
            </a:pPr>
            <a:r>
              <a:rPr lang="en-GB" sz="2800" dirty="0" smtClean="0"/>
              <a:t>100</a:t>
            </a:r>
            <a:r>
              <a:rPr lang="en-GB" sz="2800" dirty="0"/>
              <a:t>% (all of it</a:t>
            </a:r>
            <a:r>
              <a:rPr lang="en-GB" sz="2800" dirty="0" smtClean="0"/>
              <a:t>)</a:t>
            </a:r>
          </a:p>
          <a:p>
            <a:pPr marL="514350" indent="-514350">
              <a:buFontTx/>
              <a:buAutoNum type="arabicPeriod"/>
            </a:pPr>
            <a:r>
              <a:rPr lang="en-GB" sz="2800" dirty="0" smtClean="0"/>
              <a:t>What reading?</a:t>
            </a:r>
            <a:endParaRPr lang="en-GB" sz="2800" dirty="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9" grpId="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5634" name="Rectangle 2"/>
          <p:cNvSpPr>
            <a:spLocks noGrp="1" noChangeArrowheads="1"/>
          </p:cNvSpPr>
          <p:nvPr>
            <p:ph type="title"/>
          </p:nvPr>
        </p:nvSpPr>
        <p:spPr>
          <a:ln/>
        </p:spPr>
        <p:txBody>
          <a:bodyPr/>
          <a:lstStyle/>
          <a:p>
            <a:r>
              <a:rPr lang="en-GB" dirty="0"/>
              <a:t>Introducing JavaScript</a:t>
            </a:r>
            <a:r>
              <a:rPr lang="en-GB" dirty="0" smtClean="0"/>
              <a:t>: </a:t>
            </a:r>
            <a:r>
              <a:rPr lang="en-GB" dirty="0"/>
              <a:t>Date</a:t>
            </a:r>
          </a:p>
        </p:txBody>
      </p:sp>
      <p:sp>
        <p:nvSpPr>
          <p:cNvPr id="965635" name="Rectangle 3"/>
          <p:cNvSpPr>
            <a:spLocks noGrp="1" noChangeArrowheads="1"/>
          </p:cNvSpPr>
          <p:nvPr>
            <p:ph idx="1"/>
          </p:nvPr>
        </p:nvSpPr>
        <p:spPr>
          <a:xfrm>
            <a:off x="152400" y="1447800"/>
            <a:ext cx="8839200" cy="4648200"/>
          </a:xfrm>
          <a:ln/>
        </p:spPr>
        <p:txBody>
          <a:bodyPr>
            <a:normAutofit lnSpcReduction="10000"/>
          </a:bodyPr>
          <a:lstStyle/>
          <a:p>
            <a:pPr>
              <a:lnSpc>
                <a:spcPct val="110000"/>
              </a:lnSpc>
            </a:pPr>
            <a:r>
              <a:rPr lang="en-GB" sz="2000" b="1" dirty="0" err="1">
                <a:solidFill>
                  <a:schemeClr val="folHlink"/>
                </a:solidFill>
                <a:latin typeface="Courier New" pitchFamily="49" charset="0"/>
                <a:sym typeface="Symbol" pitchFamily="18" charset="2"/>
              </a:rPr>
              <a:t>var</a:t>
            </a:r>
            <a:r>
              <a:rPr lang="en-GB" sz="2000" b="1" dirty="0">
                <a:solidFill>
                  <a:schemeClr val="folHlink"/>
                </a:solidFill>
                <a:latin typeface="Courier New" pitchFamily="49" charset="0"/>
                <a:sym typeface="Symbol" pitchFamily="18" charset="2"/>
              </a:rPr>
              <a:t> </a:t>
            </a:r>
            <a:r>
              <a:rPr lang="en-GB" sz="2000" b="1" i="1" dirty="0" err="1">
                <a:solidFill>
                  <a:schemeClr val="folHlink"/>
                </a:solidFill>
                <a:latin typeface="Courier New" pitchFamily="49" charset="0"/>
                <a:sym typeface="Symbol" pitchFamily="18" charset="2"/>
              </a:rPr>
              <a:t>newdate</a:t>
            </a:r>
            <a:r>
              <a:rPr lang="en-GB" sz="2000" b="1" dirty="0">
                <a:solidFill>
                  <a:schemeClr val="folHlink"/>
                </a:solidFill>
                <a:latin typeface="Courier New" pitchFamily="49" charset="0"/>
                <a:sym typeface="Symbol" pitchFamily="18" charset="2"/>
              </a:rPr>
              <a:t> = new Date();</a:t>
            </a:r>
          </a:p>
          <a:p>
            <a:pPr lvl="1">
              <a:lnSpc>
                <a:spcPct val="110000"/>
              </a:lnSpc>
            </a:pPr>
            <a:r>
              <a:rPr lang="en-GB" sz="1800" b="1" i="1" dirty="0" err="1">
                <a:solidFill>
                  <a:schemeClr val="folHlink"/>
                </a:solidFill>
                <a:latin typeface="Courier New" pitchFamily="49" charset="0"/>
                <a:sym typeface="Symbol" pitchFamily="18" charset="2"/>
              </a:rPr>
              <a:t>newdate</a:t>
            </a:r>
            <a:r>
              <a:rPr lang="en-GB" sz="1800" b="1" dirty="0">
                <a:solidFill>
                  <a:schemeClr val="folHlink"/>
                </a:solidFill>
                <a:latin typeface="Courier New" pitchFamily="49" charset="0"/>
                <a:sym typeface="Symbol" pitchFamily="18" charset="2"/>
              </a:rPr>
              <a:t> </a:t>
            </a:r>
            <a:r>
              <a:rPr lang="en-GB" sz="1800" dirty="0">
                <a:sym typeface="Symbol" pitchFamily="18" charset="2"/>
              </a:rPr>
              <a:t>contains a Date object with the current date and time</a:t>
            </a:r>
          </a:p>
          <a:p>
            <a:pPr>
              <a:lnSpc>
                <a:spcPct val="110000"/>
              </a:lnSpc>
            </a:pPr>
            <a:r>
              <a:rPr lang="en-GB" sz="2000" b="1" dirty="0" err="1">
                <a:solidFill>
                  <a:schemeClr val="folHlink"/>
                </a:solidFill>
                <a:latin typeface="Courier New" pitchFamily="49" charset="0"/>
                <a:sym typeface="Symbol" pitchFamily="18" charset="2"/>
              </a:rPr>
              <a:t>var</a:t>
            </a:r>
            <a:r>
              <a:rPr lang="en-GB" sz="2000" b="1" dirty="0">
                <a:solidFill>
                  <a:schemeClr val="folHlink"/>
                </a:solidFill>
                <a:latin typeface="Courier New" pitchFamily="49" charset="0"/>
                <a:sym typeface="Symbol" pitchFamily="18" charset="2"/>
              </a:rPr>
              <a:t> </a:t>
            </a:r>
            <a:r>
              <a:rPr lang="en-GB" sz="2000" b="1" i="1" dirty="0" err="1">
                <a:solidFill>
                  <a:schemeClr val="folHlink"/>
                </a:solidFill>
                <a:latin typeface="Courier New" pitchFamily="49" charset="0"/>
                <a:sym typeface="Symbol" pitchFamily="18" charset="2"/>
              </a:rPr>
              <a:t>newdate</a:t>
            </a:r>
            <a:r>
              <a:rPr lang="en-GB" sz="2000" b="1" dirty="0">
                <a:solidFill>
                  <a:schemeClr val="folHlink"/>
                </a:solidFill>
                <a:latin typeface="Courier New" pitchFamily="49" charset="0"/>
                <a:sym typeface="Symbol" pitchFamily="18" charset="2"/>
              </a:rPr>
              <a:t> = new Date(</a:t>
            </a:r>
            <a:r>
              <a:rPr lang="en-GB" sz="2000" b="1" dirty="0" err="1">
                <a:solidFill>
                  <a:schemeClr val="folHlink"/>
                </a:solidFill>
                <a:latin typeface="Courier New" pitchFamily="49" charset="0"/>
                <a:sym typeface="Symbol" pitchFamily="18" charset="2"/>
              </a:rPr>
              <a:t>year,month,day</a:t>
            </a:r>
            <a:r>
              <a:rPr lang="en-GB" sz="2000" b="1" dirty="0">
                <a:solidFill>
                  <a:schemeClr val="folHlink"/>
                </a:solidFill>
                <a:latin typeface="Courier New" pitchFamily="49" charset="0"/>
                <a:sym typeface="Symbol" pitchFamily="18" charset="2"/>
              </a:rPr>
              <a:t>, </a:t>
            </a:r>
            <a:br>
              <a:rPr lang="en-GB" sz="2000" b="1" dirty="0">
                <a:solidFill>
                  <a:schemeClr val="folHlink"/>
                </a:solidFill>
                <a:latin typeface="Courier New" pitchFamily="49" charset="0"/>
                <a:sym typeface="Symbol" pitchFamily="18" charset="2"/>
              </a:rPr>
            </a:br>
            <a:r>
              <a:rPr lang="en-GB" sz="2000" b="1" dirty="0">
                <a:solidFill>
                  <a:schemeClr val="folHlink"/>
                </a:solidFill>
                <a:latin typeface="Courier New" pitchFamily="49" charset="0"/>
                <a:sym typeface="Symbol" pitchFamily="18" charset="2"/>
              </a:rPr>
              <a:t>					</a:t>
            </a:r>
            <a:r>
              <a:rPr lang="en-GB" sz="2000" b="1" i="1" dirty="0" err="1">
                <a:solidFill>
                  <a:schemeClr val="folHlink"/>
                </a:solidFill>
                <a:latin typeface="Courier New" pitchFamily="49" charset="0"/>
                <a:sym typeface="Symbol" pitchFamily="18" charset="2"/>
              </a:rPr>
              <a:t>hour,min,sec,ms</a:t>
            </a:r>
            <a:r>
              <a:rPr lang="en-GB" sz="2000" b="1" dirty="0">
                <a:solidFill>
                  <a:schemeClr val="folHlink"/>
                </a:solidFill>
                <a:latin typeface="Courier New" pitchFamily="49" charset="0"/>
                <a:sym typeface="Symbol" pitchFamily="18" charset="2"/>
              </a:rPr>
              <a:t>);</a:t>
            </a:r>
          </a:p>
          <a:p>
            <a:pPr lvl="1">
              <a:lnSpc>
                <a:spcPct val="110000"/>
              </a:lnSpc>
            </a:pPr>
            <a:r>
              <a:rPr lang="en-GB" sz="1800" dirty="0">
                <a:sym typeface="Symbol" pitchFamily="18" charset="2"/>
              </a:rPr>
              <a:t>All but year, month &amp; day are optional (from the right</a:t>
            </a:r>
            <a:r>
              <a:rPr lang="en-GB" sz="1800" dirty="0" smtClean="0">
                <a:sym typeface="Symbol" pitchFamily="18" charset="2"/>
              </a:rPr>
              <a:t>)</a:t>
            </a:r>
          </a:p>
          <a:p>
            <a:pPr lvl="1">
              <a:lnSpc>
                <a:spcPct val="110000"/>
              </a:lnSpc>
            </a:pPr>
            <a:r>
              <a:rPr lang="en-GB" sz="1800" b="1" dirty="0" smtClean="0">
                <a:solidFill>
                  <a:schemeClr val="folHlink"/>
                </a:solidFill>
                <a:latin typeface="Courier New" pitchFamily="49" charset="0"/>
                <a:sym typeface="Symbol" pitchFamily="18" charset="2"/>
              </a:rPr>
              <a:t>Date(year, month, day </a:t>
            </a:r>
            <a:r>
              <a:rPr lang="en-GB" sz="1800" b="1" dirty="0" smtClean="0">
                <a:solidFill>
                  <a:schemeClr val="tx2">
                    <a:lumMod val="75000"/>
                  </a:schemeClr>
                </a:solidFill>
                <a:latin typeface="Courier New" pitchFamily="49" charset="0"/>
                <a:sym typeface="Symbol" pitchFamily="18" charset="2"/>
              </a:rPr>
              <a:t>[, </a:t>
            </a:r>
            <a:r>
              <a:rPr lang="en-GB" sz="1800" b="1" i="1" dirty="0" smtClean="0">
                <a:solidFill>
                  <a:schemeClr val="tx2">
                    <a:lumMod val="75000"/>
                  </a:schemeClr>
                </a:solidFill>
                <a:latin typeface="Courier New" pitchFamily="49" charset="0"/>
                <a:sym typeface="Symbol" pitchFamily="18" charset="2"/>
              </a:rPr>
              <a:t>hour, [min, [sec, [ms]]]]</a:t>
            </a:r>
            <a:r>
              <a:rPr lang="en-GB" sz="1800" b="1" dirty="0" smtClean="0">
                <a:solidFill>
                  <a:schemeClr val="folHlink"/>
                </a:solidFill>
                <a:latin typeface="Courier New" pitchFamily="49" charset="0"/>
                <a:sym typeface="Symbol" pitchFamily="18" charset="2"/>
              </a:rPr>
              <a:t>);</a:t>
            </a:r>
            <a:endParaRPr lang="en-GB" sz="1800" b="1" dirty="0">
              <a:solidFill>
                <a:schemeClr val="folHlink"/>
              </a:solidFill>
              <a:latin typeface="Courier New" pitchFamily="49" charset="0"/>
              <a:sym typeface="Symbol" pitchFamily="18" charset="2"/>
            </a:endParaRPr>
          </a:p>
          <a:p>
            <a:pPr>
              <a:lnSpc>
                <a:spcPct val="110000"/>
              </a:lnSpc>
            </a:pPr>
            <a:r>
              <a:rPr lang="en-GB" sz="2000" b="1" dirty="0" err="1">
                <a:solidFill>
                  <a:schemeClr val="folHlink"/>
                </a:solidFill>
                <a:latin typeface="Courier New" pitchFamily="49" charset="0"/>
                <a:sym typeface="Symbol" pitchFamily="18" charset="2"/>
              </a:rPr>
              <a:t>var</a:t>
            </a:r>
            <a:r>
              <a:rPr lang="en-GB" sz="2000" b="1" dirty="0">
                <a:solidFill>
                  <a:schemeClr val="folHlink"/>
                </a:solidFill>
                <a:latin typeface="Courier New" pitchFamily="49" charset="0"/>
                <a:sym typeface="Symbol" pitchFamily="18" charset="2"/>
              </a:rPr>
              <a:t> </a:t>
            </a:r>
            <a:r>
              <a:rPr lang="en-GB" sz="2000" b="1" i="1" dirty="0" err="1">
                <a:solidFill>
                  <a:schemeClr val="folHlink"/>
                </a:solidFill>
                <a:latin typeface="Courier New" pitchFamily="49" charset="0"/>
                <a:sym typeface="Symbol" pitchFamily="18" charset="2"/>
              </a:rPr>
              <a:t>newdate</a:t>
            </a:r>
            <a:r>
              <a:rPr lang="en-GB" sz="2000" b="1" dirty="0">
                <a:solidFill>
                  <a:schemeClr val="folHlink"/>
                </a:solidFill>
                <a:latin typeface="Courier New" pitchFamily="49" charset="0"/>
                <a:sym typeface="Symbol" pitchFamily="18" charset="2"/>
              </a:rPr>
              <a:t> = new Date(</a:t>
            </a:r>
            <a:r>
              <a:rPr lang="en-GB" sz="2000" b="1" i="1" dirty="0">
                <a:solidFill>
                  <a:schemeClr val="folHlink"/>
                </a:solidFill>
                <a:latin typeface="Courier New" pitchFamily="49" charset="0"/>
                <a:sym typeface="Symbol" pitchFamily="18" charset="2"/>
              </a:rPr>
              <a:t>milliseconds)</a:t>
            </a:r>
            <a:r>
              <a:rPr lang="en-GB" sz="2000" b="1" dirty="0">
                <a:solidFill>
                  <a:schemeClr val="folHlink"/>
                </a:solidFill>
                <a:latin typeface="Courier New" pitchFamily="49" charset="0"/>
                <a:sym typeface="Symbol" pitchFamily="18" charset="2"/>
              </a:rPr>
              <a:t>;</a:t>
            </a:r>
            <a:endParaRPr lang="en-GB" sz="2000" i="1" dirty="0">
              <a:sym typeface="Symbol" pitchFamily="18" charset="2"/>
            </a:endParaRPr>
          </a:p>
          <a:p>
            <a:pPr lvl="1">
              <a:lnSpc>
                <a:spcPct val="110000"/>
              </a:lnSpc>
            </a:pPr>
            <a:r>
              <a:rPr lang="en-GB" sz="1800" i="1" dirty="0">
                <a:sym typeface="Symbol" pitchFamily="18" charset="2"/>
              </a:rPr>
              <a:t>ms</a:t>
            </a:r>
            <a:r>
              <a:rPr lang="en-GB" sz="1800" dirty="0">
                <a:sym typeface="Symbol" pitchFamily="18" charset="2"/>
              </a:rPr>
              <a:t> since 1st Jan 1970 (Unix epoch) - argument is a number</a:t>
            </a:r>
            <a:endParaRPr lang="en-GB" sz="2000" dirty="0">
              <a:sym typeface="Symbol" pitchFamily="18" charset="2"/>
            </a:endParaRPr>
          </a:p>
          <a:p>
            <a:pPr>
              <a:lnSpc>
                <a:spcPct val="110000"/>
              </a:lnSpc>
            </a:pPr>
            <a:r>
              <a:rPr lang="en-GB" sz="2000" b="1" dirty="0" err="1">
                <a:solidFill>
                  <a:schemeClr val="folHlink"/>
                </a:solidFill>
                <a:latin typeface="Courier New" pitchFamily="49" charset="0"/>
                <a:sym typeface="Symbol" pitchFamily="18" charset="2"/>
              </a:rPr>
              <a:t>var</a:t>
            </a:r>
            <a:r>
              <a:rPr lang="en-GB" sz="2000" b="1" dirty="0">
                <a:solidFill>
                  <a:schemeClr val="folHlink"/>
                </a:solidFill>
                <a:latin typeface="Courier New" pitchFamily="49" charset="0"/>
                <a:sym typeface="Symbol" pitchFamily="18" charset="2"/>
              </a:rPr>
              <a:t> </a:t>
            </a:r>
            <a:r>
              <a:rPr lang="en-GB" sz="2000" b="1" i="1" dirty="0" err="1">
                <a:solidFill>
                  <a:schemeClr val="folHlink"/>
                </a:solidFill>
                <a:latin typeface="Courier New" pitchFamily="49" charset="0"/>
                <a:sym typeface="Symbol" pitchFamily="18" charset="2"/>
              </a:rPr>
              <a:t>newdate</a:t>
            </a:r>
            <a:r>
              <a:rPr lang="en-GB" sz="2000" b="1" dirty="0">
                <a:solidFill>
                  <a:schemeClr val="folHlink"/>
                </a:solidFill>
                <a:latin typeface="Courier New" pitchFamily="49" charset="0"/>
                <a:sym typeface="Symbol" pitchFamily="18" charset="2"/>
              </a:rPr>
              <a:t> = new Date('date string');</a:t>
            </a:r>
          </a:p>
          <a:p>
            <a:pPr lvl="1">
              <a:lnSpc>
                <a:spcPct val="110000"/>
              </a:lnSpc>
            </a:pPr>
            <a:r>
              <a:rPr lang="en-GB" sz="1800" dirty="0">
                <a:sym typeface="Symbol" pitchFamily="18" charset="2"/>
              </a:rPr>
              <a:t>Parses </a:t>
            </a:r>
            <a:r>
              <a:rPr lang="en-GB" sz="1800" b="1" dirty="0">
                <a:solidFill>
                  <a:schemeClr val="folHlink"/>
                </a:solidFill>
                <a:latin typeface="Courier New" pitchFamily="49" charset="0"/>
                <a:sym typeface="Symbol" pitchFamily="18" charset="2"/>
              </a:rPr>
              <a:t>‘date string’</a:t>
            </a:r>
            <a:r>
              <a:rPr lang="en-GB" sz="1800" dirty="0">
                <a:sym typeface="Symbol" pitchFamily="18" charset="2"/>
              </a:rPr>
              <a:t> according to </a:t>
            </a:r>
            <a:r>
              <a:rPr lang="en-GB" sz="2000" b="1" dirty="0" err="1">
                <a:solidFill>
                  <a:schemeClr val="folHlink"/>
                </a:solidFill>
                <a:latin typeface="Courier New" pitchFamily="49" charset="0"/>
                <a:sym typeface="Symbol" pitchFamily="18" charset="2"/>
              </a:rPr>
              <a:t>Date.parse</a:t>
            </a:r>
            <a:r>
              <a:rPr lang="en-GB" sz="2000" b="1" dirty="0">
                <a:solidFill>
                  <a:schemeClr val="folHlink"/>
                </a:solidFill>
                <a:latin typeface="Courier New" pitchFamily="49" charset="0"/>
                <a:sym typeface="Symbol" pitchFamily="18" charset="2"/>
              </a:rPr>
              <a:t>()</a:t>
            </a:r>
            <a:r>
              <a:rPr lang="en-GB" sz="1800" dirty="0">
                <a:sym typeface="Symbol" pitchFamily="18" charset="2"/>
              </a:rPr>
              <a:t> which is a static Date method.</a:t>
            </a:r>
          </a:p>
          <a:p>
            <a:pPr lvl="1">
              <a:lnSpc>
                <a:spcPct val="110000"/>
              </a:lnSpc>
            </a:pPr>
            <a:r>
              <a:rPr lang="en-GB" sz="1800" dirty="0">
                <a:sym typeface="Symbol" pitchFamily="18" charset="2"/>
              </a:rPr>
              <a:t>Format is not standardised by </a:t>
            </a:r>
            <a:r>
              <a:rPr lang="en-GB" sz="1800" dirty="0" err="1">
                <a:sym typeface="Symbol" pitchFamily="18" charset="2"/>
              </a:rPr>
              <a:t>ECMA</a:t>
            </a:r>
            <a:r>
              <a:rPr lang="en-GB" sz="1800" dirty="0">
                <a:sym typeface="Symbol" pitchFamily="18" charset="2"/>
              </a:rPr>
              <a:t> but the formats used by </a:t>
            </a:r>
            <a:r>
              <a:rPr lang="en-GB" sz="2000" b="1" dirty="0" err="1">
                <a:solidFill>
                  <a:schemeClr val="folHlink"/>
                </a:solidFill>
                <a:latin typeface="Courier New" pitchFamily="49" charset="0"/>
                <a:sym typeface="Symbol" pitchFamily="18" charset="2"/>
              </a:rPr>
              <a:t>Date.toString</a:t>
            </a:r>
            <a:r>
              <a:rPr lang="en-GB" sz="2000" b="1" dirty="0">
                <a:solidFill>
                  <a:schemeClr val="folHlink"/>
                </a:solidFill>
                <a:latin typeface="Courier New" pitchFamily="49" charset="0"/>
                <a:sym typeface="Symbol" pitchFamily="18" charset="2"/>
              </a:rPr>
              <a:t>()</a:t>
            </a:r>
            <a:r>
              <a:rPr lang="en-GB" sz="1800" dirty="0">
                <a:sym typeface="Symbol" pitchFamily="18" charset="2"/>
              </a:rPr>
              <a:t> and </a:t>
            </a:r>
            <a:r>
              <a:rPr lang="en-GB" sz="2000" b="1" dirty="0" err="1">
                <a:solidFill>
                  <a:schemeClr val="folHlink"/>
                </a:solidFill>
                <a:latin typeface="Courier New" pitchFamily="49" charset="0"/>
                <a:sym typeface="Symbol" pitchFamily="18" charset="2"/>
              </a:rPr>
              <a:t>Date.toUTCString</a:t>
            </a:r>
            <a:r>
              <a:rPr lang="en-GB" sz="2000" b="1" dirty="0">
                <a:solidFill>
                  <a:schemeClr val="folHlink"/>
                </a:solidFill>
                <a:latin typeface="Courier New" pitchFamily="49" charset="0"/>
                <a:sym typeface="Symbol" pitchFamily="18" charset="2"/>
              </a:rPr>
              <a:t>()</a:t>
            </a:r>
            <a:r>
              <a:rPr lang="en-GB" sz="1800" dirty="0">
                <a:sym typeface="Symbol" pitchFamily="18" charset="2"/>
              </a:rPr>
              <a:t> are recognised …</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DFED7223-9DDF-4C0F-B911-DCF7173BB98B}" type="slidenum">
              <a:rPr lang="en-GB"/>
              <a:pPr/>
              <a:t>50</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65635">
                                            <p:bg/>
                                          </p:spTgt>
                                        </p:tgtEl>
                                        <p:attrNameLst>
                                          <p:attrName>style.visibility</p:attrName>
                                        </p:attrNameLst>
                                      </p:cBhvr>
                                      <p:to>
                                        <p:strVal val="visible"/>
                                      </p:to>
                                    </p:set>
                                    <p:animEffect transition="in" filter="wipe(left)">
                                      <p:cBhvr>
                                        <p:cTn id="7" dur="500"/>
                                        <p:tgtEl>
                                          <p:spTgt spid="965635">
                                            <p:bg/>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65635">
                                            <p:txEl>
                                              <p:pRg st="0" end="0"/>
                                            </p:txEl>
                                          </p:spTgt>
                                        </p:tgtEl>
                                        <p:attrNameLst>
                                          <p:attrName>style.visibility</p:attrName>
                                        </p:attrNameLst>
                                      </p:cBhvr>
                                      <p:to>
                                        <p:strVal val="visible"/>
                                      </p:to>
                                    </p:set>
                                    <p:animEffect transition="in" filter="wipe(left)">
                                      <p:cBhvr>
                                        <p:cTn id="11" dur="500"/>
                                        <p:tgtEl>
                                          <p:spTgt spid="965635">
                                            <p:txEl>
                                              <p:pRg st="0" end="0"/>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965635">
                                            <p:txEl>
                                              <p:pRg st="1" end="1"/>
                                            </p:txEl>
                                          </p:spTgt>
                                        </p:tgtEl>
                                        <p:attrNameLst>
                                          <p:attrName>style.visibility</p:attrName>
                                        </p:attrNameLst>
                                      </p:cBhvr>
                                      <p:to>
                                        <p:strVal val="visible"/>
                                      </p:to>
                                    </p:set>
                                    <p:animEffect transition="in" filter="wipe(left)">
                                      <p:cBhvr>
                                        <p:cTn id="14" dur="500"/>
                                        <p:tgtEl>
                                          <p:spTgt spid="96563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965635">
                                            <p:txEl>
                                              <p:pRg st="2" end="2"/>
                                            </p:txEl>
                                          </p:spTgt>
                                        </p:tgtEl>
                                        <p:attrNameLst>
                                          <p:attrName>style.visibility</p:attrName>
                                        </p:attrNameLst>
                                      </p:cBhvr>
                                      <p:to>
                                        <p:strVal val="visible"/>
                                      </p:to>
                                    </p:set>
                                    <p:animEffect transition="in" filter="wipe(left)">
                                      <p:cBhvr>
                                        <p:cTn id="19" dur="500"/>
                                        <p:tgtEl>
                                          <p:spTgt spid="965635">
                                            <p:txEl>
                                              <p:pRg st="2" end="2"/>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965635">
                                            <p:txEl>
                                              <p:pRg st="3" end="3"/>
                                            </p:txEl>
                                          </p:spTgt>
                                        </p:tgtEl>
                                        <p:attrNameLst>
                                          <p:attrName>style.visibility</p:attrName>
                                        </p:attrNameLst>
                                      </p:cBhvr>
                                      <p:to>
                                        <p:strVal val="visible"/>
                                      </p:to>
                                    </p:set>
                                    <p:animEffect transition="in" filter="wipe(left)">
                                      <p:cBhvr>
                                        <p:cTn id="22" dur="500"/>
                                        <p:tgtEl>
                                          <p:spTgt spid="965635">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965635">
                                            <p:txEl>
                                              <p:pRg st="4" end="4"/>
                                            </p:txEl>
                                          </p:spTgt>
                                        </p:tgtEl>
                                        <p:attrNameLst>
                                          <p:attrName>style.visibility</p:attrName>
                                        </p:attrNameLst>
                                      </p:cBhvr>
                                      <p:to>
                                        <p:strVal val="visible"/>
                                      </p:to>
                                    </p:set>
                                    <p:animEffect transition="in" filter="wipe(left)">
                                      <p:cBhvr>
                                        <p:cTn id="25" dur="500"/>
                                        <p:tgtEl>
                                          <p:spTgt spid="96563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965635">
                                            <p:txEl>
                                              <p:pRg st="5" end="5"/>
                                            </p:txEl>
                                          </p:spTgt>
                                        </p:tgtEl>
                                        <p:attrNameLst>
                                          <p:attrName>style.visibility</p:attrName>
                                        </p:attrNameLst>
                                      </p:cBhvr>
                                      <p:to>
                                        <p:strVal val="visible"/>
                                      </p:to>
                                    </p:set>
                                    <p:animEffect transition="in" filter="wipe(left)">
                                      <p:cBhvr>
                                        <p:cTn id="30" dur="500"/>
                                        <p:tgtEl>
                                          <p:spTgt spid="965635">
                                            <p:txEl>
                                              <p:pRg st="5" end="5"/>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965635">
                                            <p:txEl>
                                              <p:pRg st="6" end="6"/>
                                            </p:txEl>
                                          </p:spTgt>
                                        </p:tgtEl>
                                        <p:attrNameLst>
                                          <p:attrName>style.visibility</p:attrName>
                                        </p:attrNameLst>
                                      </p:cBhvr>
                                      <p:to>
                                        <p:strVal val="visible"/>
                                      </p:to>
                                    </p:set>
                                    <p:animEffect transition="in" filter="wipe(left)">
                                      <p:cBhvr>
                                        <p:cTn id="33" dur="500"/>
                                        <p:tgtEl>
                                          <p:spTgt spid="965635">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965635">
                                            <p:txEl>
                                              <p:pRg st="7" end="7"/>
                                            </p:txEl>
                                          </p:spTgt>
                                        </p:tgtEl>
                                        <p:attrNameLst>
                                          <p:attrName>style.visibility</p:attrName>
                                        </p:attrNameLst>
                                      </p:cBhvr>
                                      <p:to>
                                        <p:strVal val="visible"/>
                                      </p:to>
                                    </p:set>
                                    <p:animEffect transition="in" filter="wipe(left)">
                                      <p:cBhvr>
                                        <p:cTn id="38" dur="500"/>
                                        <p:tgtEl>
                                          <p:spTgt spid="965635">
                                            <p:txEl>
                                              <p:pRg st="7" end="7"/>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965635">
                                            <p:txEl>
                                              <p:pRg st="8" end="8"/>
                                            </p:txEl>
                                          </p:spTgt>
                                        </p:tgtEl>
                                        <p:attrNameLst>
                                          <p:attrName>style.visibility</p:attrName>
                                        </p:attrNameLst>
                                      </p:cBhvr>
                                      <p:to>
                                        <p:strVal val="visible"/>
                                      </p:to>
                                    </p:set>
                                    <p:animEffect transition="in" filter="wipe(left)">
                                      <p:cBhvr>
                                        <p:cTn id="41" dur="500"/>
                                        <p:tgtEl>
                                          <p:spTgt spid="965635">
                                            <p:txEl>
                                              <p:pRg st="8" end="8"/>
                                            </p:txEl>
                                          </p:spTgt>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965635">
                                            <p:txEl>
                                              <p:pRg st="9" end="9"/>
                                            </p:txEl>
                                          </p:spTgt>
                                        </p:tgtEl>
                                        <p:attrNameLst>
                                          <p:attrName>style.visibility</p:attrName>
                                        </p:attrNameLst>
                                      </p:cBhvr>
                                      <p:to>
                                        <p:strVal val="visible"/>
                                      </p:to>
                                    </p:set>
                                    <p:animEffect transition="in" filter="wipe(left)">
                                      <p:cBhvr>
                                        <p:cTn id="44" dur="500"/>
                                        <p:tgtEl>
                                          <p:spTgt spid="9656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5635" grpId="0" build="p" animBg="1"/>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7682" name="Rectangle 2"/>
          <p:cNvSpPr>
            <a:spLocks noGrp="1" noChangeArrowheads="1"/>
          </p:cNvSpPr>
          <p:nvPr>
            <p:ph type="title"/>
          </p:nvPr>
        </p:nvSpPr>
        <p:spPr>
          <a:ln/>
        </p:spPr>
        <p:txBody>
          <a:bodyPr/>
          <a:lstStyle/>
          <a:p>
            <a:r>
              <a:rPr lang="en-GB" dirty="0"/>
              <a:t>Introducing JavaScript</a:t>
            </a:r>
            <a:r>
              <a:rPr lang="en-GB" dirty="0" smtClean="0"/>
              <a:t>: Date</a:t>
            </a:r>
            <a:endParaRPr lang="en-GB" dirty="0"/>
          </a:p>
        </p:txBody>
      </p:sp>
      <p:sp>
        <p:nvSpPr>
          <p:cNvPr id="967683" name="Rectangle 3"/>
          <p:cNvSpPr>
            <a:spLocks noGrp="1" noChangeArrowheads="1"/>
          </p:cNvSpPr>
          <p:nvPr>
            <p:ph idx="1"/>
          </p:nvPr>
        </p:nvSpPr>
        <p:spPr>
          <a:xfrm>
            <a:off x="228600" y="1447800"/>
            <a:ext cx="8686800" cy="4648200"/>
          </a:xfrm>
          <a:ln/>
        </p:spPr>
        <p:txBody>
          <a:bodyPr/>
          <a:lstStyle/>
          <a:p>
            <a:r>
              <a:rPr lang="en-GB" sz="2400" dirty="0">
                <a:sym typeface="Symbol" pitchFamily="18" charset="2"/>
              </a:rPr>
              <a:t>Date </a:t>
            </a:r>
            <a:r>
              <a:rPr lang="en-GB" sz="2000" b="1" dirty="0" err="1">
                <a:solidFill>
                  <a:schemeClr val="folHlink"/>
                </a:solidFill>
                <a:latin typeface="Courier New" pitchFamily="49" charset="0"/>
                <a:sym typeface="Symbol" pitchFamily="18" charset="2"/>
              </a:rPr>
              <a:t>var</a:t>
            </a:r>
            <a:r>
              <a:rPr lang="en-GB" sz="2000" b="1" dirty="0">
                <a:solidFill>
                  <a:schemeClr val="folHlink"/>
                </a:solidFill>
                <a:latin typeface="Courier New" pitchFamily="49" charset="0"/>
                <a:sym typeface="Symbol" pitchFamily="18" charset="2"/>
              </a:rPr>
              <a:t> </a:t>
            </a:r>
            <a:r>
              <a:rPr lang="en-GB" sz="2000" b="1" i="1" dirty="0" err="1">
                <a:solidFill>
                  <a:schemeClr val="folHlink"/>
                </a:solidFill>
                <a:latin typeface="Courier New" pitchFamily="49" charset="0"/>
                <a:sym typeface="Symbol" pitchFamily="18" charset="2"/>
              </a:rPr>
              <a:t>newdate</a:t>
            </a:r>
            <a:r>
              <a:rPr lang="en-GB" sz="2000" b="1" dirty="0">
                <a:solidFill>
                  <a:schemeClr val="folHlink"/>
                </a:solidFill>
                <a:latin typeface="Courier New" pitchFamily="49" charset="0"/>
                <a:sym typeface="Symbol" pitchFamily="18" charset="2"/>
              </a:rPr>
              <a:t> = new Date(); </a:t>
            </a:r>
            <a:r>
              <a:rPr lang="en-GB" sz="2000" dirty="0">
                <a:sym typeface="Symbol" pitchFamily="18" charset="2"/>
              </a:rPr>
              <a:t>current date and time</a:t>
            </a:r>
            <a:br>
              <a:rPr lang="en-GB" sz="2000" dirty="0">
                <a:sym typeface="Symbol" pitchFamily="18" charset="2"/>
              </a:rPr>
            </a:br>
            <a:r>
              <a:rPr lang="en-GB" sz="2000" dirty="0">
                <a:sym typeface="Symbol" pitchFamily="18" charset="2"/>
              </a:rPr>
              <a:t>	</a:t>
            </a:r>
            <a:r>
              <a:rPr lang="en-GB" sz="2000" b="1" dirty="0">
                <a:solidFill>
                  <a:schemeClr val="folHlink"/>
                </a:solidFill>
                <a:latin typeface="Courier New" pitchFamily="49" charset="0"/>
                <a:sym typeface="Symbol" pitchFamily="18" charset="2"/>
              </a:rPr>
              <a:t>= new Date(</a:t>
            </a:r>
            <a:r>
              <a:rPr lang="en-GB" sz="2000" b="1" i="1" dirty="0" err="1">
                <a:solidFill>
                  <a:schemeClr val="folHlink"/>
                </a:solidFill>
                <a:latin typeface="Courier New" pitchFamily="49" charset="0"/>
                <a:sym typeface="Symbol" pitchFamily="18" charset="2"/>
              </a:rPr>
              <a:t>y,m,d,h,min,s,ms</a:t>
            </a:r>
            <a:r>
              <a:rPr lang="en-GB" sz="2000" b="1" dirty="0">
                <a:solidFill>
                  <a:schemeClr val="folHlink"/>
                </a:solidFill>
                <a:latin typeface="Courier New" pitchFamily="49" charset="0"/>
                <a:sym typeface="Symbol" pitchFamily="18" charset="2"/>
              </a:rPr>
              <a:t>);</a:t>
            </a:r>
            <a:r>
              <a:rPr lang="en-GB" sz="2000" dirty="0">
                <a:sym typeface="Symbol" pitchFamily="18" charset="2"/>
              </a:rPr>
              <a:t> </a:t>
            </a:r>
            <a:r>
              <a:rPr lang="en-GB" sz="2000" b="1" dirty="0">
                <a:solidFill>
                  <a:schemeClr val="folHlink"/>
                </a:solidFill>
                <a:latin typeface="Courier New" pitchFamily="49" charset="0"/>
                <a:sym typeface="Symbol" pitchFamily="18" charset="2"/>
              </a:rPr>
              <a:t/>
            </a:r>
            <a:br>
              <a:rPr lang="en-GB" sz="2000" b="1" dirty="0">
                <a:solidFill>
                  <a:schemeClr val="folHlink"/>
                </a:solidFill>
                <a:latin typeface="Courier New" pitchFamily="49" charset="0"/>
                <a:sym typeface="Symbol" pitchFamily="18" charset="2"/>
              </a:rPr>
            </a:br>
            <a:r>
              <a:rPr lang="en-GB" sz="2000" b="1" dirty="0">
                <a:solidFill>
                  <a:schemeClr val="folHlink"/>
                </a:solidFill>
                <a:latin typeface="Courier New" pitchFamily="49" charset="0"/>
                <a:sym typeface="Symbol" pitchFamily="18" charset="2"/>
              </a:rPr>
              <a:t>	= new Date(</a:t>
            </a:r>
            <a:r>
              <a:rPr lang="en-GB" sz="2000" b="1" i="1" dirty="0">
                <a:solidFill>
                  <a:schemeClr val="folHlink"/>
                </a:solidFill>
                <a:latin typeface="Courier New" pitchFamily="49" charset="0"/>
                <a:sym typeface="Symbol" pitchFamily="18" charset="2"/>
              </a:rPr>
              <a:t>milliseconds)</a:t>
            </a:r>
            <a:r>
              <a:rPr lang="en-GB" sz="2000" b="1" dirty="0">
                <a:solidFill>
                  <a:schemeClr val="folHlink"/>
                </a:solidFill>
                <a:latin typeface="Courier New" pitchFamily="49" charset="0"/>
                <a:sym typeface="Symbol" pitchFamily="18" charset="2"/>
              </a:rPr>
              <a:t>;</a:t>
            </a:r>
            <a:r>
              <a:rPr lang="en-GB" sz="2000" i="1" dirty="0">
                <a:sym typeface="Symbol" pitchFamily="18" charset="2"/>
              </a:rPr>
              <a:t> </a:t>
            </a:r>
            <a:r>
              <a:rPr lang="en-GB" sz="1800" i="1" dirty="0">
                <a:sym typeface="Symbol" pitchFamily="18" charset="2"/>
              </a:rPr>
              <a:t>ms</a:t>
            </a:r>
            <a:r>
              <a:rPr lang="en-GB" sz="1800" dirty="0">
                <a:sym typeface="Symbol" pitchFamily="18" charset="2"/>
              </a:rPr>
              <a:t> since 1st Jan 1970 (Unix)</a:t>
            </a:r>
            <a:r>
              <a:rPr lang="en-GB" sz="2000" dirty="0">
                <a:sym typeface="Symbol" pitchFamily="18" charset="2"/>
              </a:rPr>
              <a:t/>
            </a:r>
            <a:br>
              <a:rPr lang="en-GB" sz="2000" dirty="0">
                <a:sym typeface="Symbol" pitchFamily="18" charset="2"/>
              </a:rPr>
            </a:br>
            <a:r>
              <a:rPr lang="en-GB" sz="2000" b="1" dirty="0">
                <a:solidFill>
                  <a:schemeClr val="folHlink"/>
                </a:solidFill>
                <a:latin typeface="Courier New" pitchFamily="49" charset="0"/>
                <a:sym typeface="Symbol" pitchFamily="18" charset="2"/>
              </a:rPr>
              <a:t>	= new Date('date string');</a:t>
            </a:r>
          </a:p>
          <a:p>
            <a:r>
              <a:rPr lang="en-GB" sz="2400" dirty="0">
                <a:sym typeface="Symbol" pitchFamily="18" charset="2"/>
              </a:rPr>
              <a:t>Methods:</a:t>
            </a:r>
          </a:p>
          <a:p>
            <a:pPr lvl="1"/>
            <a:r>
              <a:rPr lang="en-GB" sz="2000" b="1" i="1" dirty="0" err="1">
                <a:solidFill>
                  <a:schemeClr val="folHlink"/>
                </a:solidFill>
                <a:latin typeface="Courier New" pitchFamily="49" charset="0"/>
                <a:sym typeface="Symbol" pitchFamily="18" charset="2"/>
              </a:rPr>
              <a:t>newdate</a:t>
            </a:r>
            <a:r>
              <a:rPr lang="en-GB" sz="2000" b="1" dirty="0" err="1">
                <a:solidFill>
                  <a:schemeClr val="folHlink"/>
                </a:solidFill>
                <a:latin typeface="Courier New" pitchFamily="49" charset="0"/>
                <a:sym typeface="Symbol" pitchFamily="18" charset="2"/>
              </a:rPr>
              <a:t>.getDate</a:t>
            </a:r>
            <a:r>
              <a:rPr lang="en-GB" sz="2000" b="1" dirty="0">
                <a:solidFill>
                  <a:schemeClr val="folHlink"/>
                </a:solidFill>
                <a:latin typeface="Courier New" pitchFamily="49" charset="0"/>
                <a:sym typeface="Symbol" pitchFamily="18" charset="2"/>
              </a:rPr>
              <a:t>()	</a:t>
            </a:r>
            <a:r>
              <a:rPr lang="en-GB" sz="2000" dirty="0">
                <a:sym typeface="Symbol" pitchFamily="18" charset="2"/>
              </a:rPr>
              <a:t>	day of month</a:t>
            </a:r>
            <a:br>
              <a:rPr lang="en-GB" sz="2000" dirty="0">
                <a:sym typeface="Symbol" pitchFamily="18" charset="2"/>
              </a:rPr>
            </a:br>
            <a:r>
              <a:rPr lang="en-GB" sz="2000" b="1" i="1" dirty="0" err="1">
                <a:solidFill>
                  <a:schemeClr val="folHlink"/>
                </a:solidFill>
                <a:latin typeface="Courier New" pitchFamily="49" charset="0"/>
                <a:sym typeface="Symbol" pitchFamily="18" charset="2"/>
              </a:rPr>
              <a:t>newdate</a:t>
            </a:r>
            <a:r>
              <a:rPr lang="en-GB" sz="2000" b="1" dirty="0" err="1">
                <a:solidFill>
                  <a:schemeClr val="folHlink"/>
                </a:solidFill>
                <a:latin typeface="Courier New" pitchFamily="49" charset="0"/>
                <a:sym typeface="Symbol" pitchFamily="18" charset="2"/>
              </a:rPr>
              <a:t>.getDay</a:t>
            </a:r>
            <a:r>
              <a:rPr lang="en-GB" sz="2000" b="1" dirty="0">
                <a:solidFill>
                  <a:schemeClr val="folHlink"/>
                </a:solidFill>
                <a:latin typeface="Courier New" pitchFamily="49" charset="0"/>
                <a:sym typeface="Symbol" pitchFamily="18" charset="2"/>
              </a:rPr>
              <a:t>()</a:t>
            </a:r>
            <a:r>
              <a:rPr lang="en-GB" sz="2000" dirty="0">
                <a:sym typeface="Symbol" pitchFamily="18" charset="2"/>
              </a:rPr>
              <a:t>		day of week</a:t>
            </a:r>
            <a:br>
              <a:rPr lang="en-GB" sz="2000" dirty="0">
                <a:sym typeface="Symbol" pitchFamily="18" charset="2"/>
              </a:rPr>
            </a:br>
            <a:r>
              <a:rPr lang="en-GB" sz="2000" b="1" i="1" dirty="0" err="1">
                <a:solidFill>
                  <a:schemeClr val="folHlink"/>
                </a:solidFill>
                <a:latin typeface="Courier New" pitchFamily="49" charset="0"/>
                <a:sym typeface="Symbol" pitchFamily="18" charset="2"/>
              </a:rPr>
              <a:t>newdate</a:t>
            </a:r>
            <a:r>
              <a:rPr lang="en-GB" sz="2000" b="1" dirty="0" err="1">
                <a:solidFill>
                  <a:schemeClr val="folHlink"/>
                </a:solidFill>
                <a:latin typeface="Courier New" pitchFamily="49" charset="0"/>
                <a:sym typeface="Symbol" pitchFamily="18" charset="2"/>
              </a:rPr>
              <a:t>.getFullYear</a:t>
            </a:r>
            <a:r>
              <a:rPr lang="en-GB" sz="2000" b="1" dirty="0">
                <a:solidFill>
                  <a:schemeClr val="folHlink"/>
                </a:solidFill>
                <a:latin typeface="Courier New" pitchFamily="49" charset="0"/>
                <a:sym typeface="Symbol" pitchFamily="18" charset="2"/>
              </a:rPr>
              <a:t>()</a:t>
            </a:r>
            <a:r>
              <a:rPr lang="en-GB" sz="2000" dirty="0">
                <a:sym typeface="Symbol" pitchFamily="18" charset="2"/>
              </a:rPr>
              <a:t>	</a:t>
            </a:r>
            <a:r>
              <a:rPr lang="en-GB" sz="2000" dirty="0" err="1">
                <a:sym typeface="Symbol" pitchFamily="18" charset="2"/>
              </a:rPr>
              <a:t>yyyy</a:t>
            </a:r>
            <a:r>
              <a:rPr lang="en-GB" sz="2000" dirty="0">
                <a:sym typeface="Symbol" pitchFamily="18" charset="2"/>
              </a:rPr>
              <a:t/>
            </a:r>
            <a:br>
              <a:rPr lang="en-GB" sz="2000" dirty="0">
                <a:sym typeface="Symbol" pitchFamily="18" charset="2"/>
              </a:rPr>
            </a:br>
            <a:r>
              <a:rPr lang="en-GB" sz="2000" b="1" i="1" dirty="0" err="1">
                <a:solidFill>
                  <a:schemeClr val="folHlink"/>
                </a:solidFill>
                <a:latin typeface="Courier New" pitchFamily="49" charset="0"/>
                <a:sym typeface="Symbol" pitchFamily="18" charset="2"/>
              </a:rPr>
              <a:t>newdate</a:t>
            </a:r>
            <a:r>
              <a:rPr lang="en-GB" sz="2000" b="1" dirty="0" err="1">
                <a:solidFill>
                  <a:schemeClr val="folHlink"/>
                </a:solidFill>
                <a:latin typeface="Courier New" pitchFamily="49" charset="0"/>
                <a:sym typeface="Symbol" pitchFamily="18" charset="2"/>
              </a:rPr>
              <a:t>.getMonth</a:t>
            </a:r>
            <a:r>
              <a:rPr lang="en-GB" sz="2000" b="1" dirty="0">
                <a:solidFill>
                  <a:schemeClr val="folHlink"/>
                </a:solidFill>
                <a:latin typeface="Courier New" pitchFamily="49" charset="0"/>
                <a:sym typeface="Symbol" pitchFamily="18" charset="2"/>
              </a:rPr>
              <a:t>()</a:t>
            </a:r>
            <a:r>
              <a:rPr lang="en-GB" sz="2000" dirty="0">
                <a:sym typeface="Symbol" pitchFamily="18" charset="2"/>
              </a:rPr>
              <a:t>		month</a:t>
            </a:r>
            <a:br>
              <a:rPr lang="en-GB" sz="2000" dirty="0">
                <a:sym typeface="Symbol" pitchFamily="18" charset="2"/>
              </a:rPr>
            </a:br>
            <a:r>
              <a:rPr lang="en-GB" sz="2000" b="1" i="1" dirty="0" err="1">
                <a:solidFill>
                  <a:schemeClr val="folHlink"/>
                </a:solidFill>
                <a:latin typeface="Courier New" pitchFamily="49" charset="0"/>
                <a:sym typeface="Symbol" pitchFamily="18" charset="2"/>
              </a:rPr>
              <a:t>newdate</a:t>
            </a:r>
            <a:r>
              <a:rPr lang="en-GB" sz="2000" b="1" dirty="0" err="1">
                <a:solidFill>
                  <a:schemeClr val="folHlink"/>
                </a:solidFill>
                <a:latin typeface="Courier New" pitchFamily="49" charset="0"/>
                <a:sym typeface="Symbol" pitchFamily="18" charset="2"/>
              </a:rPr>
              <a:t>.get</a:t>
            </a:r>
            <a:r>
              <a:rPr lang="en-GB" sz="2000" b="1" dirty="0">
                <a:solidFill>
                  <a:schemeClr val="folHlink"/>
                </a:solidFill>
                <a:latin typeface="Courier New" pitchFamily="49" charset="0"/>
                <a:sym typeface="Symbol" pitchFamily="18" charset="2"/>
              </a:rPr>
              <a:t>{</a:t>
            </a:r>
            <a:r>
              <a:rPr lang="en-GB" sz="2000" b="1" dirty="0" err="1">
                <a:solidFill>
                  <a:schemeClr val="folHlink"/>
                </a:solidFill>
                <a:latin typeface="Courier New" pitchFamily="49" charset="0"/>
                <a:sym typeface="Symbol" pitchFamily="18" charset="2"/>
              </a:rPr>
              <a:t>Hours,Minutes,Seconds</a:t>
            </a:r>
            <a:r>
              <a:rPr lang="en-GB" sz="2000" b="1" dirty="0">
                <a:solidFill>
                  <a:schemeClr val="folHlink"/>
                </a:solidFill>
                <a:latin typeface="Courier New" pitchFamily="49" charset="0"/>
                <a:sym typeface="Symbol" pitchFamily="18" charset="2"/>
              </a:rPr>
              <a:t>}()</a:t>
            </a:r>
            <a:br>
              <a:rPr lang="en-GB" sz="2000" b="1" dirty="0">
                <a:solidFill>
                  <a:schemeClr val="folHlink"/>
                </a:solidFill>
                <a:latin typeface="Courier New" pitchFamily="49" charset="0"/>
                <a:sym typeface="Symbol" pitchFamily="18" charset="2"/>
              </a:rPr>
            </a:br>
            <a:r>
              <a:rPr lang="en-GB" sz="2000" b="1" i="1" dirty="0" err="1">
                <a:solidFill>
                  <a:schemeClr val="folHlink"/>
                </a:solidFill>
                <a:latin typeface="Courier New" pitchFamily="49" charset="0"/>
                <a:sym typeface="Symbol" pitchFamily="18" charset="2"/>
              </a:rPr>
              <a:t>newdate</a:t>
            </a:r>
            <a:r>
              <a:rPr lang="en-GB" sz="2000" b="1" dirty="0" err="1">
                <a:solidFill>
                  <a:schemeClr val="folHlink"/>
                </a:solidFill>
                <a:latin typeface="Courier New" pitchFamily="49" charset="0"/>
                <a:sym typeface="Symbol" pitchFamily="18" charset="2"/>
              </a:rPr>
              <a:t>.toDateString</a:t>
            </a:r>
            <a:r>
              <a:rPr lang="en-GB" sz="2000" b="1" dirty="0">
                <a:solidFill>
                  <a:schemeClr val="folHlink"/>
                </a:solidFill>
                <a:latin typeface="Courier New" pitchFamily="49" charset="0"/>
                <a:sym typeface="Symbol" pitchFamily="18" charset="2"/>
              </a:rPr>
              <a:t>()	</a:t>
            </a:r>
            <a:br>
              <a:rPr lang="en-GB" sz="2000" b="1" dirty="0">
                <a:solidFill>
                  <a:schemeClr val="folHlink"/>
                </a:solidFill>
                <a:latin typeface="Courier New" pitchFamily="49" charset="0"/>
                <a:sym typeface="Symbol" pitchFamily="18" charset="2"/>
              </a:rPr>
            </a:br>
            <a:r>
              <a:rPr lang="en-GB" sz="2000" b="1" i="1" dirty="0" err="1">
                <a:solidFill>
                  <a:schemeClr val="folHlink"/>
                </a:solidFill>
                <a:latin typeface="Courier New" pitchFamily="49" charset="0"/>
                <a:sym typeface="Symbol" pitchFamily="18" charset="2"/>
              </a:rPr>
              <a:t>newdate</a:t>
            </a:r>
            <a:r>
              <a:rPr lang="en-GB" sz="2000" b="1" dirty="0" err="1">
                <a:solidFill>
                  <a:schemeClr val="folHlink"/>
                </a:solidFill>
                <a:latin typeface="Courier New" pitchFamily="49" charset="0"/>
                <a:sym typeface="Symbol" pitchFamily="18" charset="2"/>
              </a:rPr>
              <a:t>.toTimeString</a:t>
            </a:r>
            <a:r>
              <a:rPr lang="en-GB" sz="2000" b="1" dirty="0">
                <a:solidFill>
                  <a:schemeClr val="folHlink"/>
                </a:solidFill>
                <a:latin typeface="Courier New" pitchFamily="49" charset="0"/>
                <a:sym typeface="Symbol" pitchFamily="18" charset="2"/>
              </a:rPr>
              <a:t>()	</a:t>
            </a:r>
            <a:r>
              <a:rPr lang="en-GB" sz="2000" dirty="0">
                <a:sym typeface="Symbol" pitchFamily="18" charset="2"/>
              </a:rPr>
              <a:t/>
            </a:r>
            <a:br>
              <a:rPr lang="en-GB" sz="2000" dirty="0">
                <a:sym typeface="Symbol" pitchFamily="18" charset="2"/>
              </a:rPr>
            </a:br>
            <a:r>
              <a:rPr lang="en-GB" sz="2000" b="1" i="1" dirty="0" err="1">
                <a:solidFill>
                  <a:schemeClr val="folHlink"/>
                </a:solidFill>
                <a:latin typeface="Courier New" pitchFamily="49" charset="0"/>
                <a:sym typeface="Symbol" pitchFamily="18" charset="2"/>
              </a:rPr>
              <a:t>newdate</a:t>
            </a:r>
            <a:r>
              <a:rPr lang="en-GB" sz="2000" b="1" dirty="0" err="1">
                <a:solidFill>
                  <a:schemeClr val="folHlink"/>
                </a:solidFill>
                <a:latin typeface="Courier New" pitchFamily="49" charset="0"/>
                <a:sym typeface="Symbol" pitchFamily="18" charset="2"/>
              </a:rPr>
              <a:t>.toLocaleString</a:t>
            </a:r>
            <a:r>
              <a:rPr lang="en-GB" sz="2000" b="1" dirty="0">
                <a:solidFill>
                  <a:schemeClr val="folHlink"/>
                </a:solidFill>
                <a:latin typeface="Courier New" pitchFamily="49" charset="0"/>
                <a:sym typeface="Symbol" pitchFamily="18" charset="2"/>
              </a:rPr>
              <a:t>() </a:t>
            </a:r>
            <a:br>
              <a:rPr lang="en-GB" sz="2000" b="1" dirty="0">
                <a:solidFill>
                  <a:schemeClr val="folHlink"/>
                </a:solidFill>
                <a:latin typeface="Courier New" pitchFamily="49" charset="0"/>
                <a:sym typeface="Symbol" pitchFamily="18" charset="2"/>
              </a:rPr>
            </a:br>
            <a:r>
              <a:rPr lang="en-GB" sz="2000" b="1" i="1" dirty="0" err="1">
                <a:solidFill>
                  <a:schemeClr val="folHlink"/>
                </a:solidFill>
                <a:latin typeface="Courier New" pitchFamily="49" charset="0"/>
                <a:sym typeface="Symbol" pitchFamily="18" charset="2"/>
              </a:rPr>
              <a:t>newdate</a:t>
            </a:r>
            <a:r>
              <a:rPr lang="en-GB" sz="2000" b="1" dirty="0" err="1">
                <a:solidFill>
                  <a:schemeClr val="folHlink"/>
                </a:solidFill>
                <a:latin typeface="Courier New" pitchFamily="49" charset="0"/>
                <a:sym typeface="Symbol" pitchFamily="18" charset="2"/>
              </a:rPr>
              <a:t>.valueOf</a:t>
            </a:r>
            <a:r>
              <a:rPr lang="en-GB" sz="2000" b="1" dirty="0">
                <a:solidFill>
                  <a:schemeClr val="folHlink"/>
                </a:solidFill>
                <a:latin typeface="Courier New" pitchFamily="49" charset="0"/>
                <a:sym typeface="Symbol" pitchFamily="18" charset="2"/>
              </a:rPr>
              <a:t>()		</a:t>
            </a:r>
            <a:r>
              <a:rPr lang="en-GB" sz="2000" dirty="0">
                <a:sym typeface="Symbol" pitchFamily="18" charset="2"/>
              </a:rPr>
              <a:t>Unix system time (</a:t>
            </a:r>
            <a:r>
              <a:rPr lang="en-GB" sz="2000" i="1" dirty="0">
                <a:sym typeface="Symbol" pitchFamily="18" charset="2"/>
              </a:rPr>
              <a:t>ms</a:t>
            </a:r>
            <a:r>
              <a:rPr lang="en-GB" sz="2000" dirty="0">
                <a:sym typeface="Symbol" pitchFamily="18" charset="2"/>
              </a:rPr>
              <a:t>)</a:t>
            </a:r>
          </a:p>
        </p:txBody>
      </p:sp>
      <p:sp>
        <p:nvSpPr>
          <p:cNvPr id="11"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12" name="Slide Number Placeholder 5"/>
          <p:cNvSpPr>
            <a:spLocks noGrp="1"/>
          </p:cNvSpPr>
          <p:nvPr>
            <p:ph type="sldNum" sz="quarter" idx="12"/>
          </p:nvPr>
        </p:nvSpPr>
        <p:spPr/>
        <p:txBody>
          <a:bodyPr/>
          <a:lstStyle/>
          <a:p>
            <a:fld id="{92E0FF43-03C1-47DA-AE06-0D18A334617B}" type="slidenum">
              <a:rPr lang="en-GB"/>
              <a:pPr/>
              <a:t>51</a:t>
            </a:fld>
            <a:endParaRPr lang="en-GB"/>
          </a:p>
        </p:txBody>
      </p:sp>
      <p:grpSp>
        <p:nvGrpSpPr>
          <p:cNvPr id="2" name="Group 4"/>
          <p:cNvGrpSpPr>
            <a:grpSpLocks/>
          </p:cNvGrpSpPr>
          <p:nvPr/>
        </p:nvGrpSpPr>
        <p:grpSpPr bwMode="auto">
          <a:xfrm>
            <a:off x="7010400" y="3200400"/>
            <a:ext cx="1974850" cy="1524000"/>
            <a:chOff x="4416" y="2016"/>
            <a:chExt cx="1244" cy="960"/>
          </a:xfrm>
        </p:grpSpPr>
        <p:sp>
          <p:nvSpPr>
            <p:cNvPr id="967685" name="AutoShape 5"/>
            <p:cNvSpPr>
              <a:spLocks/>
            </p:cNvSpPr>
            <p:nvPr/>
          </p:nvSpPr>
          <p:spPr bwMode="auto">
            <a:xfrm>
              <a:off x="4416" y="2016"/>
              <a:ext cx="48" cy="960"/>
            </a:xfrm>
            <a:prstGeom prst="rightBrace">
              <a:avLst>
                <a:gd name="adj1" fmla="val 166667"/>
                <a:gd name="adj2" fmla="val 50000"/>
              </a:avLst>
            </a:prstGeom>
            <a:noFill/>
            <a:ln w="9525">
              <a:solidFill>
                <a:schemeClr val="tx1"/>
              </a:solidFill>
              <a:round/>
              <a:headEnd/>
              <a:tailEnd/>
            </a:ln>
            <a:effectLst/>
          </p:spPr>
          <p:txBody>
            <a:bodyPr wrap="none" anchor="ctr"/>
            <a:lstStyle/>
            <a:p>
              <a:endParaRPr lang="en-GB"/>
            </a:p>
          </p:txBody>
        </p:sp>
        <p:sp>
          <p:nvSpPr>
            <p:cNvPr id="967686" name="Text Box 6"/>
            <p:cNvSpPr txBox="1">
              <a:spLocks noChangeArrowheads="1"/>
            </p:cNvSpPr>
            <p:nvPr/>
          </p:nvSpPr>
          <p:spPr bwMode="auto">
            <a:xfrm>
              <a:off x="4512" y="2256"/>
              <a:ext cx="1148" cy="577"/>
            </a:xfrm>
            <a:prstGeom prst="rect">
              <a:avLst/>
            </a:prstGeom>
            <a:noFill/>
            <a:ln w="9525">
              <a:noFill/>
              <a:miter lim="800000"/>
              <a:headEnd/>
              <a:tailEnd/>
            </a:ln>
            <a:effectLst/>
          </p:spPr>
          <p:txBody>
            <a:bodyPr wrap="none">
              <a:spAutoFit/>
            </a:bodyPr>
            <a:lstStyle/>
            <a:p>
              <a:r>
                <a:rPr lang="en-GB" sz="1800" i="0">
                  <a:solidFill>
                    <a:schemeClr val="tx1"/>
                  </a:solidFill>
                  <a:latin typeface="Verdana" pitchFamily="34" charset="0"/>
                </a:rPr>
                <a:t>UTC variants,</a:t>
              </a:r>
            </a:p>
            <a:p>
              <a:r>
                <a:rPr lang="en-GB" sz="1800" i="0">
                  <a:solidFill>
                    <a:schemeClr val="tx1"/>
                  </a:solidFill>
                  <a:latin typeface="Verdana" pitchFamily="34" charset="0"/>
                </a:rPr>
                <a:t>like</a:t>
              </a:r>
            </a:p>
            <a:p>
              <a:r>
                <a:rPr lang="en-GB" sz="1800" b="1" i="0">
                  <a:latin typeface="Courier New" pitchFamily="49" charset="0"/>
                </a:rPr>
                <a:t>getUTCHour()</a:t>
              </a:r>
              <a:endParaRPr lang="en-GB" i="0">
                <a:solidFill>
                  <a:schemeClr val="tx1"/>
                </a:solidFill>
              </a:endParaRPr>
            </a:p>
          </p:txBody>
        </p:sp>
      </p:grpSp>
      <p:grpSp>
        <p:nvGrpSpPr>
          <p:cNvPr id="3" name="Group 7"/>
          <p:cNvGrpSpPr>
            <a:grpSpLocks/>
          </p:cNvGrpSpPr>
          <p:nvPr/>
        </p:nvGrpSpPr>
        <p:grpSpPr bwMode="auto">
          <a:xfrm>
            <a:off x="4800600" y="4876800"/>
            <a:ext cx="3155950" cy="762000"/>
            <a:chOff x="3024" y="3072"/>
            <a:chExt cx="1988" cy="480"/>
          </a:xfrm>
        </p:grpSpPr>
        <p:sp>
          <p:nvSpPr>
            <p:cNvPr id="967688" name="AutoShape 8"/>
            <p:cNvSpPr>
              <a:spLocks/>
            </p:cNvSpPr>
            <p:nvPr/>
          </p:nvSpPr>
          <p:spPr bwMode="auto">
            <a:xfrm>
              <a:off x="3024" y="3072"/>
              <a:ext cx="48" cy="480"/>
            </a:xfrm>
            <a:prstGeom prst="rightBrace">
              <a:avLst>
                <a:gd name="adj1" fmla="val 83333"/>
                <a:gd name="adj2" fmla="val 50000"/>
              </a:avLst>
            </a:prstGeom>
            <a:noFill/>
            <a:ln w="9525">
              <a:solidFill>
                <a:schemeClr val="tx1"/>
              </a:solidFill>
              <a:round/>
              <a:headEnd/>
              <a:tailEnd/>
            </a:ln>
            <a:effectLst/>
          </p:spPr>
          <p:txBody>
            <a:bodyPr wrap="none" anchor="ctr"/>
            <a:lstStyle/>
            <a:p>
              <a:endParaRPr lang="en-US" sz="1800" i="0">
                <a:solidFill>
                  <a:schemeClr val="tx1"/>
                </a:solidFill>
                <a:sym typeface="Symbol" pitchFamily="18" charset="2"/>
              </a:endParaRPr>
            </a:p>
          </p:txBody>
        </p:sp>
        <p:sp>
          <p:nvSpPr>
            <p:cNvPr id="967689" name="Text Box 9"/>
            <p:cNvSpPr txBox="1">
              <a:spLocks noChangeArrowheads="1"/>
            </p:cNvSpPr>
            <p:nvPr/>
          </p:nvSpPr>
          <p:spPr bwMode="auto">
            <a:xfrm>
              <a:off x="3168" y="3120"/>
              <a:ext cx="1844" cy="404"/>
            </a:xfrm>
            <a:prstGeom prst="rect">
              <a:avLst/>
            </a:prstGeom>
            <a:noFill/>
            <a:ln w="9525">
              <a:noFill/>
              <a:miter lim="800000"/>
              <a:headEnd/>
              <a:tailEnd/>
            </a:ln>
            <a:effectLst/>
          </p:spPr>
          <p:txBody>
            <a:bodyPr wrap="none">
              <a:spAutoFit/>
            </a:bodyPr>
            <a:lstStyle/>
            <a:p>
              <a:pPr algn="l"/>
              <a:r>
                <a:rPr lang="en-GB" sz="1800" i="0">
                  <a:solidFill>
                    <a:schemeClr val="tx1"/>
                  </a:solidFill>
                  <a:latin typeface="Verdana" pitchFamily="34" charset="0"/>
                  <a:sym typeface="Symbol" pitchFamily="18" charset="2"/>
                </a:rPr>
                <a:t>implementation-specific</a:t>
              </a:r>
            </a:p>
            <a:p>
              <a:pPr algn="l"/>
              <a:r>
                <a:rPr lang="en-GB" sz="1800" i="0">
                  <a:solidFill>
                    <a:schemeClr val="tx1"/>
                  </a:solidFill>
                  <a:latin typeface="Verdana" pitchFamily="34" charset="0"/>
                  <a:sym typeface="Symbol" pitchFamily="18" charset="2"/>
                </a:rPr>
                <a:t>output – see exercise</a:t>
              </a:r>
              <a:endParaRPr lang="en-GB" sz="1800" i="0">
                <a:solidFill>
                  <a:schemeClr val="tx1"/>
                </a:solidFill>
                <a:sym typeface="Symbol" pitchFamily="18" charset="2"/>
              </a:endParaRP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67683">
                                            <p:bg/>
                                          </p:spTgt>
                                        </p:tgtEl>
                                        <p:attrNameLst>
                                          <p:attrName>style.visibility</p:attrName>
                                        </p:attrNameLst>
                                      </p:cBhvr>
                                      <p:to>
                                        <p:strVal val="visible"/>
                                      </p:to>
                                    </p:set>
                                    <p:animEffect transition="in" filter="wipe(left)">
                                      <p:cBhvr>
                                        <p:cTn id="7" dur="500"/>
                                        <p:tgtEl>
                                          <p:spTgt spid="967683">
                                            <p:bg/>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67683">
                                            <p:txEl>
                                              <p:pRg st="0" end="0"/>
                                            </p:txEl>
                                          </p:spTgt>
                                        </p:tgtEl>
                                        <p:attrNameLst>
                                          <p:attrName>style.visibility</p:attrName>
                                        </p:attrNameLst>
                                      </p:cBhvr>
                                      <p:to>
                                        <p:strVal val="visible"/>
                                      </p:to>
                                    </p:set>
                                    <p:animEffect transition="in" filter="wipe(left)">
                                      <p:cBhvr>
                                        <p:cTn id="11" dur="500"/>
                                        <p:tgtEl>
                                          <p:spTgt spid="96768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67683">
                                            <p:txEl>
                                              <p:pRg st="1" end="1"/>
                                            </p:txEl>
                                          </p:spTgt>
                                        </p:tgtEl>
                                        <p:attrNameLst>
                                          <p:attrName>style.visibility</p:attrName>
                                        </p:attrNameLst>
                                      </p:cBhvr>
                                      <p:to>
                                        <p:strVal val="visible"/>
                                      </p:to>
                                    </p:set>
                                    <p:animEffect transition="in" filter="wipe(left)">
                                      <p:cBhvr>
                                        <p:cTn id="16" dur="500"/>
                                        <p:tgtEl>
                                          <p:spTgt spid="967683">
                                            <p:txEl>
                                              <p:pRg st="1" end="1"/>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967683">
                                            <p:txEl>
                                              <p:pRg st="2" end="2"/>
                                            </p:txEl>
                                          </p:spTgt>
                                        </p:tgtEl>
                                        <p:attrNameLst>
                                          <p:attrName>style.visibility</p:attrName>
                                        </p:attrNameLst>
                                      </p:cBhvr>
                                      <p:to>
                                        <p:strVal val="visible"/>
                                      </p:to>
                                    </p:set>
                                    <p:animEffect transition="in" filter="wipe(left)">
                                      <p:cBhvr>
                                        <p:cTn id="19" dur="500"/>
                                        <p:tgtEl>
                                          <p:spTgt spid="967683">
                                            <p:txEl>
                                              <p:pRg st="2" end="2"/>
                                            </p:txEl>
                                          </p:spTgt>
                                        </p:tgtEl>
                                      </p:cBhvr>
                                    </p:animEffect>
                                  </p:childTnLst>
                                </p:cTn>
                              </p:par>
                            </p:childTnLst>
                          </p:cTn>
                        </p:par>
                        <p:par>
                          <p:cTn id="20" fill="hold">
                            <p:stCondLst>
                              <p:cond delay="500"/>
                            </p:stCondLst>
                            <p:childTnLst>
                              <p:par>
                                <p:cTn id="21" presetID="22" presetClass="entr" presetSubtype="8"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left)">
                                      <p:cBhvr>
                                        <p:cTn id="23" dur="500"/>
                                        <p:tgtEl>
                                          <p:spTgt spid="2"/>
                                        </p:tgtEl>
                                      </p:cBhvr>
                                    </p:animEffect>
                                  </p:childTnLst>
                                </p:cTn>
                              </p:par>
                              <p:par>
                                <p:cTn id="24" presetID="22" presetClass="entr" presetSubtype="8" fill="hold"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7683" grpId="0" build="p"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9730" name="Rectangle 2"/>
          <p:cNvSpPr>
            <a:spLocks noGrp="1" noChangeArrowheads="1"/>
          </p:cNvSpPr>
          <p:nvPr>
            <p:ph type="title"/>
          </p:nvPr>
        </p:nvSpPr>
        <p:spPr>
          <a:xfrm>
            <a:off x="685800" y="228600"/>
            <a:ext cx="7772400" cy="752475"/>
          </a:xfrm>
          <a:ln/>
        </p:spPr>
        <p:txBody>
          <a:bodyPr/>
          <a:lstStyle/>
          <a:p>
            <a:r>
              <a:rPr lang="en-GB"/>
              <a:t>Date </a:t>
            </a:r>
            <a:r>
              <a:rPr lang="en-GB" i="1"/>
              <a:t>Year</a:t>
            </a:r>
            <a:r>
              <a:rPr lang="en-GB"/>
              <a:t> and “Y2k”</a:t>
            </a:r>
          </a:p>
        </p:txBody>
      </p:sp>
      <p:sp>
        <p:nvSpPr>
          <p:cNvPr id="969731" name="Rectangle 3"/>
          <p:cNvSpPr>
            <a:spLocks noGrp="1" noChangeArrowheads="1"/>
          </p:cNvSpPr>
          <p:nvPr>
            <p:ph idx="1"/>
          </p:nvPr>
        </p:nvSpPr>
        <p:spPr>
          <a:xfrm>
            <a:off x="323850" y="1125538"/>
            <a:ext cx="8496300" cy="4970462"/>
          </a:xfrm>
          <a:ln/>
        </p:spPr>
        <p:txBody>
          <a:bodyPr/>
          <a:lstStyle/>
          <a:p>
            <a:pPr>
              <a:lnSpc>
                <a:spcPct val="120000"/>
              </a:lnSpc>
            </a:pPr>
            <a:r>
              <a:rPr lang="en-GB" sz="2400"/>
              <a:t>The </a:t>
            </a:r>
            <a:r>
              <a:rPr lang="en-GB" sz="2400" b="1">
                <a:solidFill>
                  <a:schemeClr val="folHlink"/>
                </a:solidFill>
                <a:latin typeface="Courier New" pitchFamily="49" charset="0"/>
              </a:rPr>
              <a:t>getYear</a:t>
            </a:r>
            <a:r>
              <a:rPr lang="en-GB" sz="2400"/>
              <a:t> method is not Y2k-compliant, and running</a:t>
            </a:r>
            <a:br>
              <a:rPr lang="en-GB" sz="2400"/>
            </a:br>
            <a:r>
              <a:rPr lang="en-GB" sz="2400" b="1">
                <a:solidFill>
                  <a:schemeClr val="folHlink"/>
                </a:solidFill>
                <a:latin typeface="Courier New" pitchFamily="49" charset="0"/>
              </a:rPr>
              <a:t>new</a:t>
            </a:r>
            <a:r>
              <a:rPr lang="en-GB" sz="2400"/>
              <a:t> </a:t>
            </a:r>
            <a:r>
              <a:rPr lang="en-GB" sz="2400" b="1">
                <a:solidFill>
                  <a:schemeClr val="folHlink"/>
                </a:solidFill>
                <a:latin typeface="Courier New" pitchFamily="49" charset="0"/>
              </a:rPr>
              <a:t>Date().getYear()</a:t>
            </a:r>
            <a:r>
              <a:rPr lang="en-GB" sz="2400"/>
              <a:t> in 2005 may return "105" because </a:t>
            </a:r>
            <a:r>
              <a:rPr lang="en-GB" sz="2400" b="1">
                <a:solidFill>
                  <a:schemeClr val="folHlink"/>
                </a:solidFill>
                <a:latin typeface="Courier New" pitchFamily="49" charset="0"/>
              </a:rPr>
              <a:t>getYear()</a:t>
            </a:r>
            <a:r>
              <a:rPr lang="en-GB" sz="2400"/>
              <a:t> returns the year minus 1900…</a:t>
            </a:r>
          </a:p>
          <a:p>
            <a:pPr>
              <a:lnSpc>
                <a:spcPct val="120000"/>
              </a:lnSpc>
            </a:pPr>
            <a:r>
              <a:rPr lang="en-GB" sz="2400" b="1">
                <a:solidFill>
                  <a:schemeClr val="folHlink"/>
                </a:solidFill>
                <a:latin typeface="Courier New" pitchFamily="49" charset="0"/>
              </a:rPr>
              <a:t>getYear</a:t>
            </a:r>
            <a:r>
              <a:rPr lang="en-GB" sz="2400"/>
              <a:t> was deprecated in ECMAScript Version 3 and replaced with </a:t>
            </a:r>
            <a:r>
              <a:rPr lang="en-GB" sz="2400" b="1">
                <a:solidFill>
                  <a:schemeClr val="folHlink"/>
                </a:solidFill>
                <a:latin typeface="Courier New" pitchFamily="49" charset="0"/>
              </a:rPr>
              <a:t>getFullYear()</a:t>
            </a:r>
            <a:r>
              <a:rPr lang="en-GB" sz="2400"/>
              <a:t>.</a:t>
            </a:r>
          </a:p>
          <a:p>
            <a:pPr>
              <a:lnSpc>
                <a:spcPct val="120000"/>
              </a:lnSpc>
            </a:pPr>
            <a:r>
              <a:rPr lang="en-GB" sz="2400"/>
              <a:t>Internet Explorer changed </a:t>
            </a:r>
            <a:r>
              <a:rPr lang="en-GB" sz="2400" b="1">
                <a:solidFill>
                  <a:schemeClr val="folHlink"/>
                </a:solidFill>
                <a:latin typeface="Courier New" pitchFamily="49" charset="0"/>
              </a:rPr>
              <a:t>getYear</a:t>
            </a:r>
            <a:r>
              <a:rPr lang="en-GB" sz="2400"/>
              <a:t> to work like </a:t>
            </a:r>
            <a:r>
              <a:rPr lang="en-GB" sz="2400" b="1">
                <a:solidFill>
                  <a:schemeClr val="folHlink"/>
                </a:solidFill>
                <a:latin typeface="Courier New" pitchFamily="49" charset="0"/>
              </a:rPr>
              <a:t>getFullYear()</a:t>
            </a:r>
            <a:r>
              <a:rPr lang="en-GB" sz="2400"/>
              <a:t> and make it Y2k-compliant, while Mozilla kept the standard behaviour. </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61AC6D2C-2091-4AF1-A364-46E6A811DA7C}" type="slidenum">
              <a:rPr lang="en-GB"/>
              <a:pPr/>
              <a:t>52</a:t>
            </a:fld>
            <a:endParaRPr lang="en-GB"/>
          </a:p>
        </p:txBody>
      </p:sp>
    </p:spTree>
    <p:custDataLst>
      <p:tags r:id="rId1"/>
    </p:custData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971778" name="Rectangle 2"/>
          <p:cNvSpPr>
            <a:spLocks noGrp="1" noChangeArrowheads="1"/>
          </p:cNvSpPr>
          <p:nvPr>
            <p:ph type="title"/>
          </p:nvPr>
        </p:nvSpPr>
        <p:spPr>
          <a:xfrm>
            <a:off x="152400" y="228600"/>
            <a:ext cx="8839200" cy="838200"/>
          </a:xfrm>
          <a:ln/>
        </p:spPr>
        <p:txBody>
          <a:bodyPr/>
          <a:lstStyle/>
          <a:p>
            <a:r>
              <a:rPr lang="en-GB"/>
              <a:t>Example </a:t>
            </a:r>
            <a:r>
              <a:rPr lang="en-GB" sz="2800"/>
              <a:t>(</a:t>
            </a:r>
            <a:r>
              <a:rPr lang="en-GB" sz="2800">
                <a:hlinkClick r:id="rId4"/>
              </a:rPr>
              <a:t>url</a:t>
            </a:r>
            <a:r>
              <a:rPr lang="en-GB" sz="2800"/>
              <a:t>)</a:t>
            </a:r>
          </a:p>
        </p:txBody>
      </p:sp>
      <p:sp>
        <p:nvSpPr>
          <p:cNvPr id="971779" name="Rectangle 3"/>
          <p:cNvSpPr>
            <a:spLocks noGrp="1" noChangeArrowheads="1"/>
          </p:cNvSpPr>
          <p:nvPr>
            <p:ph idx="1"/>
          </p:nvPr>
        </p:nvSpPr>
        <p:spPr>
          <a:xfrm>
            <a:off x="152400" y="1143000"/>
            <a:ext cx="8839200" cy="4953000"/>
          </a:xfrm>
          <a:ln/>
        </p:spPr>
        <p:txBody>
          <a:bodyPr/>
          <a:lstStyle/>
          <a:p>
            <a:pPr>
              <a:buFontTx/>
              <a:buNone/>
            </a:pPr>
            <a:r>
              <a:rPr lang="en-GB" sz="2000" b="1">
                <a:latin typeface="Courier New" pitchFamily="49" charset="0"/>
              </a:rPr>
              <a:t>&lt;!DOCTYPE html </a:t>
            </a:r>
            <a:r>
              <a:rPr lang="en-GB" sz="1600" b="1">
                <a:latin typeface="Courier New" pitchFamily="49" charset="0"/>
              </a:rPr>
              <a:t>PUBLIC "-//W3C//DTD XHTML 1.0 Transitional//EN"</a:t>
            </a:r>
            <a:br>
              <a:rPr lang="en-GB" sz="1600" b="1">
                <a:latin typeface="Courier New" pitchFamily="49" charset="0"/>
              </a:rPr>
            </a:br>
            <a:r>
              <a:rPr lang="en-GB" sz="1600" b="1">
                <a:latin typeface="Courier New" pitchFamily="49" charset="0"/>
              </a:rPr>
              <a:t>         "http://www.w3.org/TR/xhtml1/DTD/xhtml1-transitional.dtd"</a:t>
            </a:r>
            <a:r>
              <a:rPr lang="en-GB" sz="2000" b="1">
                <a:latin typeface="Courier New" pitchFamily="49" charset="0"/>
              </a:rPr>
              <a:t>&gt;</a:t>
            </a:r>
          </a:p>
          <a:p>
            <a:pPr>
              <a:buFontTx/>
              <a:buNone/>
            </a:pPr>
            <a:r>
              <a:rPr lang="en-GB" sz="2000" b="1">
                <a:latin typeface="Courier New" pitchFamily="49" charset="0"/>
              </a:rPr>
              <a:t>&lt;html&gt;</a:t>
            </a:r>
          </a:p>
          <a:p>
            <a:pPr>
              <a:buFontTx/>
              <a:buNone/>
            </a:pPr>
            <a:r>
              <a:rPr lang="en-GB" sz="2000" b="1">
                <a:latin typeface="Courier New" pitchFamily="49" charset="0"/>
              </a:rPr>
              <a:t>&lt;head&gt;&lt;title&gt;Example&lt;/title&gt;&lt;/head&gt;</a:t>
            </a:r>
          </a:p>
          <a:p>
            <a:pPr>
              <a:buFontTx/>
              <a:buNone/>
            </a:pPr>
            <a:r>
              <a:rPr lang="en-GB" sz="2000" b="1">
                <a:latin typeface="Courier New" pitchFamily="49" charset="0"/>
              </a:rPr>
              <a:t>&lt;body&gt;</a:t>
            </a:r>
          </a:p>
          <a:p>
            <a:pPr>
              <a:buFontTx/>
              <a:buNone/>
            </a:pPr>
            <a:r>
              <a:rPr lang="en-GB" sz="2000" b="1">
                <a:latin typeface="Courier New" pitchFamily="49" charset="0"/>
              </a:rPr>
              <a:t>&lt;p&gt;</a:t>
            </a:r>
          </a:p>
          <a:p>
            <a:pPr>
              <a:buFontTx/>
              <a:buNone/>
            </a:pPr>
            <a:r>
              <a:rPr lang="en-GB" sz="2000" b="1">
                <a:latin typeface="Courier New" pitchFamily="49" charset="0"/>
              </a:rPr>
              <a:t>  &lt;script type="text/javascript"&gt;</a:t>
            </a:r>
          </a:p>
          <a:p>
            <a:pPr>
              <a:buFontTx/>
              <a:buNone/>
            </a:pPr>
            <a:r>
              <a:rPr lang="en-GB" sz="2000" b="1">
                <a:latin typeface="Courier New" pitchFamily="49" charset="0"/>
              </a:rPr>
              <a:t>		var </a:t>
            </a:r>
            <a:r>
              <a:rPr lang="en-GB" sz="2000" b="1">
                <a:solidFill>
                  <a:schemeClr val="accent2"/>
                </a:solidFill>
                <a:latin typeface="Courier New" pitchFamily="49" charset="0"/>
              </a:rPr>
              <a:t>now</a:t>
            </a:r>
            <a:r>
              <a:rPr lang="en-GB" sz="2000" b="1">
                <a:latin typeface="Courier New" pitchFamily="49" charset="0"/>
              </a:rPr>
              <a:t> = </a:t>
            </a:r>
            <a:r>
              <a:rPr lang="en-GB" sz="2000" b="1">
                <a:solidFill>
                  <a:srgbClr val="FF9900"/>
                </a:solidFill>
                <a:latin typeface="Courier New" pitchFamily="49" charset="0"/>
              </a:rPr>
              <a:t>new</a:t>
            </a:r>
            <a:r>
              <a:rPr lang="en-GB" sz="2000" b="1">
                <a:latin typeface="Courier New" pitchFamily="49" charset="0"/>
              </a:rPr>
              <a:t> </a:t>
            </a:r>
            <a:r>
              <a:rPr lang="en-GB" sz="2000" b="1">
                <a:solidFill>
                  <a:schemeClr val="folHlink"/>
                </a:solidFill>
                <a:latin typeface="Courier New" pitchFamily="49" charset="0"/>
              </a:rPr>
              <a:t>Date</a:t>
            </a:r>
            <a:r>
              <a:rPr lang="en-GB" sz="2000" b="1">
                <a:latin typeface="Courier New" pitchFamily="49" charset="0"/>
              </a:rPr>
              <a:t>();</a:t>
            </a:r>
            <a:br>
              <a:rPr lang="en-GB" sz="2000" b="1">
                <a:latin typeface="Courier New" pitchFamily="49" charset="0"/>
              </a:rPr>
            </a:br>
            <a:r>
              <a:rPr lang="en-GB" sz="2000" b="1">
                <a:latin typeface="Courier New" pitchFamily="49" charset="0"/>
              </a:rPr>
              <a:t>    document.write("It's" + </a:t>
            </a:r>
            <a:r>
              <a:rPr lang="en-GB" sz="2000" b="1">
                <a:solidFill>
                  <a:schemeClr val="accent2"/>
                </a:solidFill>
                <a:latin typeface="Courier New" pitchFamily="49" charset="0"/>
              </a:rPr>
              <a:t>now</a:t>
            </a:r>
            <a:r>
              <a:rPr lang="en-GB" sz="2000" b="1">
                <a:latin typeface="Courier New" pitchFamily="49" charset="0"/>
              </a:rPr>
              <a:t>.</a:t>
            </a:r>
            <a:r>
              <a:rPr lang="en-GB" sz="2000" b="1">
                <a:solidFill>
                  <a:schemeClr val="folHlink"/>
                </a:solidFill>
                <a:latin typeface="Courier New" pitchFamily="49" charset="0"/>
              </a:rPr>
              <a:t>getYear</a:t>
            </a:r>
            <a:r>
              <a:rPr lang="en-GB" sz="2000" b="1">
                <a:latin typeface="Courier New" pitchFamily="49" charset="0"/>
              </a:rPr>
              <a:t>() + "!");</a:t>
            </a:r>
          </a:p>
          <a:p>
            <a:pPr>
              <a:buFontTx/>
              <a:buNone/>
            </a:pPr>
            <a:r>
              <a:rPr lang="en-GB" sz="2000" b="1">
                <a:latin typeface="Courier New" pitchFamily="49" charset="0"/>
              </a:rPr>
              <a:t>  &lt;/script&gt;</a:t>
            </a:r>
          </a:p>
          <a:p>
            <a:pPr>
              <a:buFontTx/>
              <a:buNone/>
            </a:pPr>
            <a:r>
              <a:rPr lang="en-GB" sz="2000" b="1">
                <a:latin typeface="Courier New" pitchFamily="49" charset="0"/>
              </a:rPr>
              <a:t>&lt;/p&gt;</a:t>
            </a:r>
          </a:p>
          <a:p>
            <a:pPr>
              <a:buFontTx/>
              <a:buNone/>
            </a:pPr>
            <a:r>
              <a:rPr lang="en-GB" sz="2000" b="1">
                <a:latin typeface="Courier New" pitchFamily="49" charset="0"/>
              </a:rPr>
              <a:t>&lt;/body&gt;&lt;/html&gt;</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E945DB9D-FC27-4F9A-BE8B-AC8D8ECC4AF9}" type="slidenum">
              <a:rPr lang="en-GB"/>
              <a:pPr/>
              <a:t>53</a:t>
            </a:fld>
            <a:endParaRPr lang="en-GB"/>
          </a:p>
        </p:txBody>
      </p:sp>
    </p:spTree>
    <p:custDataLst>
      <p:tags r:id="rId1"/>
    </p:custData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CO2013A/CO3013A</a:t>
            </a:r>
            <a:br>
              <a:rPr lang="en-GB"/>
            </a:br>
            <a:r>
              <a:rPr lang="en-GB"/>
              <a:t>Web Technologies</a:t>
            </a:r>
            <a:endParaRPr lang="en-GB">
              <a:latin typeface="Georgia" pitchFamily="18" charset="0"/>
            </a:endParaRPr>
          </a:p>
        </p:txBody>
      </p:sp>
      <p:sp>
        <p:nvSpPr>
          <p:cNvPr id="6" name="Slide Number Placeholder 5"/>
          <p:cNvSpPr>
            <a:spLocks noGrp="1"/>
          </p:cNvSpPr>
          <p:nvPr>
            <p:ph type="sldNum" sz="quarter" idx="12"/>
          </p:nvPr>
        </p:nvSpPr>
        <p:spPr/>
        <p:txBody>
          <a:bodyPr/>
          <a:lstStyle/>
          <a:p>
            <a:fld id="{92A1F057-D0B3-4DAB-B52C-E772726AA831}" type="slidenum">
              <a:rPr lang="en-GB"/>
              <a:pPr/>
              <a:t>54</a:t>
            </a:fld>
            <a:endParaRPr lang="en-GB"/>
          </a:p>
        </p:txBody>
      </p:sp>
      <p:sp>
        <p:nvSpPr>
          <p:cNvPr id="489474" name="Rectangle 2"/>
          <p:cNvSpPr>
            <a:spLocks noGrp="1" noChangeArrowheads="1"/>
          </p:cNvSpPr>
          <p:nvPr>
            <p:ph type="title"/>
          </p:nvPr>
        </p:nvSpPr>
        <p:spPr>
          <a:ln/>
        </p:spPr>
        <p:txBody>
          <a:bodyPr/>
          <a:lstStyle/>
          <a:p>
            <a:r>
              <a:rPr lang="en-GB" dirty="0" smtClean="0"/>
              <a:t>Aside</a:t>
            </a:r>
            <a:endParaRPr lang="en-GB" dirty="0"/>
          </a:p>
        </p:txBody>
      </p:sp>
      <p:sp>
        <p:nvSpPr>
          <p:cNvPr id="489475" name="Rectangle 3"/>
          <p:cNvSpPr>
            <a:spLocks noGrp="1" noChangeArrowheads="1"/>
          </p:cNvSpPr>
          <p:nvPr>
            <p:ph type="body" idx="1"/>
          </p:nvPr>
        </p:nvSpPr>
        <p:spPr>
          <a:ln/>
        </p:spPr>
        <p:txBody>
          <a:bodyPr>
            <a:normAutofit/>
          </a:bodyPr>
          <a:lstStyle/>
          <a:p>
            <a:r>
              <a:rPr lang="en-GB" sz="4800" dirty="0"/>
              <a:t>Quick project discussion…</a:t>
            </a:r>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CO2013A/CO3013A</a:t>
            </a:r>
            <a:br>
              <a:rPr lang="en-GB"/>
            </a:br>
            <a:r>
              <a:rPr lang="en-GB"/>
              <a:t>Web Technologies</a:t>
            </a:r>
            <a:endParaRPr lang="en-GB">
              <a:latin typeface="Georgia" pitchFamily="18" charset="0"/>
            </a:endParaRPr>
          </a:p>
        </p:txBody>
      </p:sp>
      <p:sp>
        <p:nvSpPr>
          <p:cNvPr id="6" name="Slide Number Placeholder 5"/>
          <p:cNvSpPr>
            <a:spLocks noGrp="1"/>
          </p:cNvSpPr>
          <p:nvPr>
            <p:ph type="sldNum" sz="quarter" idx="12"/>
          </p:nvPr>
        </p:nvSpPr>
        <p:spPr/>
        <p:txBody>
          <a:bodyPr/>
          <a:lstStyle/>
          <a:p>
            <a:fld id="{7900B218-24DA-4DDF-932A-4C13DC55C108}" type="slidenum">
              <a:rPr lang="en-GB"/>
              <a:pPr/>
              <a:t>55</a:t>
            </a:fld>
            <a:endParaRPr lang="en-GB"/>
          </a:p>
        </p:txBody>
      </p:sp>
      <p:sp>
        <p:nvSpPr>
          <p:cNvPr id="486402" name="Rectangle 2"/>
          <p:cNvSpPr>
            <a:spLocks noGrp="1" noChangeArrowheads="1"/>
          </p:cNvSpPr>
          <p:nvPr>
            <p:ph type="title"/>
          </p:nvPr>
        </p:nvSpPr>
        <p:spPr>
          <a:ln/>
        </p:spPr>
        <p:txBody>
          <a:bodyPr/>
          <a:lstStyle/>
          <a:p>
            <a:r>
              <a:rPr lang="en-GB"/>
              <a:t>Project</a:t>
            </a:r>
          </a:p>
        </p:txBody>
      </p:sp>
      <p:sp>
        <p:nvSpPr>
          <p:cNvPr id="486403" name="Rectangle 3"/>
          <p:cNvSpPr>
            <a:spLocks noGrp="1" noChangeArrowheads="1"/>
          </p:cNvSpPr>
          <p:nvPr>
            <p:ph type="body" idx="1"/>
          </p:nvPr>
        </p:nvSpPr>
        <p:spPr>
          <a:ln/>
        </p:spPr>
        <p:txBody>
          <a:bodyPr/>
          <a:lstStyle/>
          <a:p>
            <a:pPr>
              <a:lnSpc>
                <a:spcPct val="90000"/>
              </a:lnSpc>
            </a:pPr>
            <a:r>
              <a:rPr lang="en-GB" dirty="0"/>
              <a:t>Stage 1: Drawing the board</a:t>
            </a:r>
          </a:p>
          <a:p>
            <a:pPr lvl="1">
              <a:lnSpc>
                <a:spcPct val="90000"/>
              </a:lnSpc>
            </a:pPr>
            <a:r>
              <a:rPr lang="en-GB" dirty="0"/>
              <a:t>Use a table for simplicity</a:t>
            </a:r>
          </a:p>
          <a:p>
            <a:pPr lvl="2">
              <a:lnSpc>
                <a:spcPct val="90000"/>
              </a:lnSpc>
            </a:pPr>
            <a:r>
              <a:rPr lang="en-GB" dirty="0"/>
              <a:t>So each tile is a &lt;td&gt;</a:t>
            </a:r>
          </a:p>
          <a:p>
            <a:pPr lvl="1">
              <a:lnSpc>
                <a:spcPct val="90000"/>
              </a:lnSpc>
              <a:buFontTx/>
              <a:buNone/>
            </a:pPr>
            <a:r>
              <a:rPr lang="en-GB" i="1" dirty="0"/>
              <a:t>Or</a:t>
            </a:r>
            <a:endParaRPr lang="en-GB" dirty="0"/>
          </a:p>
          <a:p>
            <a:pPr lvl="1">
              <a:lnSpc>
                <a:spcPct val="90000"/>
              </a:lnSpc>
            </a:pPr>
            <a:r>
              <a:rPr lang="en-GB" dirty="0"/>
              <a:t>&lt;div&gt; and CSS </a:t>
            </a:r>
            <a:r>
              <a:rPr lang="en-GB" dirty="0">
                <a:latin typeface="Consolas" pitchFamily="49" charset="0"/>
                <a:cs typeface="Consolas" pitchFamily="49" charset="0"/>
              </a:rPr>
              <a:t>float</a:t>
            </a:r>
            <a:r>
              <a:rPr lang="en-GB" dirty="0"/>
              <a:t> ;-)</a:t>
            </a:r>
          </a:p>
          <a:p>
            <a:pPr lvl="2">
              <a:lnSpc>
                <a:spcPct val="90000"/>
              </a:lnSpc>
            </a:pPr>
            <a:r>
              <a:rPr lang="en-GB" dirty="0"/>
              <a:t>So each tile is a &lt;div&gt;</a:t>
            </a:r>
          </a:p>
          <a:p>
            <a:pPr>
              <a:lnSpc>
                <a:spcPct val="90000"/>
              </a:lnSpc>
            </a:pPr>
            <a:r>
              <a:rPr lang="en-GB" dirty="0"/>
              <a:t>Easy to identify each cell with an </a:t>
            </a:r>
            <a:r>
              <a:rPr lang="en-GB" i="1" dirty="0"/>
              <a:t>ID</a:t>
            </a:r>
            <a:r>
              <a:rPr lang="en-GB" dirty="0">
                <a:solidFill>
                  <a:schemeClr val="bg1">
                    <a:lumMod val="50000"/>
                    <a:lumOff val="50000"/>
                  </a:schemeClr>
                </a:solidFill>
              </a:rPr>
              <a:t> or collect them together in an array and count columns &amp; rows…</a:t>
            </a:r>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GB"/>
              <a:t>CO2013A/CO3013A</a:t>
            </a:r>
            <a:br>
              <a:rPr lang="en-GB"/>
            </a:br>
            <a:r>
              <a:rPr lang="en-GB"/>
              <a:t>Web Technologies</a:t>
            </a:r>
            <a:endParaRPr lang="en-GB">
              <a:latin typeface="Georgia" pitchFamily="18" charset="0"/>
            </a:endParaRPr>
          </a:p>
        </p:txBody>
      </p:sp>
      <p:sp>
        <p:nvSpPr>
          <p:cNvPr id="9" name="Slide Number Placeholder 5"/>
          <p:cNvSpPr>
            <a:spLocks noGrp="1"/>
          </p:cNvSpPr>
          <p:nvPr>
            <p:ph type="sldNum" sz="quarter" idx="12"/>
          </p:nvPr>
        </p:nvSpPr>
        <p:spPr/>
        <p:txBody>
          <a:bodyPr/>
          <a:lstStyle/>
          <a:p>
            <a:fld id="{4A454C67-8C3D-4893-877C-089B2F46C853}" type="slidenum">
              <a:rPr lang="en-GB"/>
              <a:pPr/>
              <a:t>56</a:t>
            </a:fld>
            <a:endParaRPr lang="en-GB"/>
          </a:p>
        </p:txBody>
      </p:sp>
      <p:sp>
        <p:nvSpPr>
          <p:cNvPr id="488450" name="Rectangle 2"/>
          <p:cNvSpPr>
            <a:spLocks noGrp="1" noChangeArrowheads="1"/>
          </p:cNvSpPr>
          <p:nvPr>
            <p:ph type="title"/>
          </p:nvPr>
        </p:nvSpPr>
        <p:spPr>
          <a:xfrm>
            <a:off x="685800" y="228600"/>
            <a:ext cx="7772400" cy="752475"/>
          </a:xfrm>
          <a:ln/>
        </p:spPr>
        <p:txBody>
          <a:bodyPr/>
          <a:lstStyle/>
          <a:p>
            <a:r>
              <a:rPr lang="en-GB" dirty="0"/>
              <a:t>Example: Chessboard</a:t>
            </a:r>
          </a:p>
        </p:txBody>
      </p:sp>
      <p:sp>
        <p:nvSpPr>
          <p:cNvPr id="488451" name="Rectangle 3"/>
          <p:cNvSpPr>
            <a:spLocks noGrp="1" noChangeArrowheads="1"/>
          </p:cNvSpPr>
          <p:nvPr>
            <p:ph type="body" idx="1"/>
          </p:nvPr>
        </p:nvSpPr>
        <p:spPr>
          <a:xfrm>
            <a:off x="179388" y="857232"/>
            <a:ext cx="8785225" cy="6000768"/>
          </a:xfrm>
          <a:solidFill>
            <a:schemeClr val="bg1">
              <a:alpha val="57000"/>
            </a:schemeClr>
          </a:solidFill>
          <a:ln/>
        </p:spPr>
        <p:txBody>
          <a:bodyPr>
            <a:normAutofit/>
          </a:bodyPr>
          <a:lstStyle/>
          <a:p>
            <a:pPr>
              <a:buFontTx/>
              <a:buNone/>
            </a:pPr>
            <a:r>
              <a:rPr lang="en-GB" sz="1800" dirty="0" smtClean="0">
                <a:latin typeface="Consolas" pitchFamily="49" charset="0"/>
              </a:rPr>
              <a:t>&lt;</a:t>
            </a:r>
            <a:r>
              <a:rPr lang="en-GB" sz="1800" dirty="0">
                <a:latin typeface="Consolas" pitchFamily="49" charset="0"/>
              </a:rPr>
              <a:t>script type="text/</a:t>
            </a:r>
            <a:r>
              <a:rPr lang="en-GB" sz="1800" dirty="0" err="1">
                <a:latin typeface="Consolas" pitchFamily="49" charset="0"/>
              </a:rPr>
              <a:t>javascript</a:t>
            </a:r>
            <a:r>
              <a:rPr lang="en-GB" sz="1800" dirty="0" smtClean="0">
                <a:latin typeface="Consolas" pitchFamily="49" charset="0"/>
              </a:rPr>
              <a:t>"&gt;</a:t>
            </a:r>
          </a:p>
          <a:p>
            <a:pPr>
              <a:buNone/>
            </a:pPr>
            <a:r>
              <a:rPr lang="en-GB" sz="1800" dirty="0" smtClean="0">
                <a:latin typeface="Consolas" pitchFamily="49" charset="0"/>
              </a:rPr>
              <a:t>	</a:t>
            </a:r>
            <a:r>
              <a:rPr lang="en-GB" sz="1800" dirty="0" err="1" smtClean="0">
                <a:latin typeface="Consolas" pitchFamily="49" charset="0"/>
              </a:rPr>
              <a:t>document.write</a:t>
            </a:r>
            <a:r>
              <a:rPr lang="en-GB" sz="1800" dirty="0" smtClean="0">
                <a:latin typeface="Consolas" pitchFamily="49" charset="0"/>
              </a:rPr>
              <a:t>('&lt;</a:t>
            </a:r>
            <a:r>
              <a:rPr lang="en-GB" sz="1800" dirty="0" smtClean="0">
                <a:solidFill>
                  <a:srgbClr val="FF0000"/>
                </a:solidFill>
                <a:latin typeface="Consolas" pitchFamily="49" charset="0"/>
              </a:rPr>
              <a:t>table</a:t>
            </a:r>
            <a:r>
              <a:rPr lang="en-GB" sz="1800" dirty="0" smtClean="0">
                <a:latin typeface="Consolas" pitchFamily="49" charset="0"/>
              </a:rPr>
              <a:t> id="chessboard"&gt;');</a:t>
            </a:r>
          </a:p>
          <a:p>
            <a:pPr>
              <a:buFontTx/>
              <a:buNone/>
            </a:pPr>
            <a:r>
              <a:rPr lang="en-GB" sz="1800" dirty="0" smtClean="0">
                <a:latin typeface="Consolas" pitchFamily="49" charset="0"/>
              </a:rPr>
              <a:t>	</a:t>
            </a:r>
            <a:r>
              <a:rPr lang="en-GB" sz="1800" dirty="0" err="1" smtClean="0">
                <a:latin typeface="Consolas" pitchFamily="49" charset="0"/>
              </a:rPr>
              <a:t>var</a:t>
            </a:r>
            <a:r>
              <a:rPr lang="en-GB" sz="1800" dirty="0" smtClean="0">
                <a:latin typeface="Consolas" pitchFamily="49" charset="0"/>
              </a:rPr>
              <a:t> </a:t>
            </a:r>
            <a:r>
              <a:rPr lang="en-GB" sz="1800" dirty="0">
                <a:solidFill>
                  <a:srgbClr val="FF9900"/>
                </a:solidFill>
                <a:latin typeface="Consolas" pitchFamily="49" charset="0"/>
              </a:rPr>
              <a:t>colour</a:t>
            </a:r>
            <a:r>
              <a:rPr lang="en-GB" sz="1800" dirty="0">
                <a:latin typeface="Consolas" pitchFamily="49" charset="0"/>
              </a:rPr>
              <a:t> = 'white';</a:t>
            </a:r>
          </a:p>
          <a:p>
            <a:pPr>
              <a:buFontTx/>
              <a:buNone/>
            </a:pPr>
            <a:r>
              <a:rPr lang="en-GB" sz="1800" dirty="0" smtClean="0">
                <a:latin typeface="Consolas" pitchFamily="49" charset="0"/>
              </a:rPr>
              <a:t>	for </a:t>
            </a:r>
            <a:r>
              <a:rPr lang="en-GB" sz="1800" dirty="0">
                <a:latin typeface="Consolas" pitchFamily="49" charset="0"/>
              </a:rPr>
              <a:t>(</a:t>
            </a:r>
            <a:r>
              <a:rPr lang="en-GB" sz="1800" dirty="0" err="1">
                <a:latin typeface="Consolas" pitchFamily="49" charset="0"/>
              </a:rPr>
              <a:t>var</a:t>
            </a:r>
            <a:r>
              <a:rPr lang="en-GB" sz="1800" dirty="0">
                <a:latin typeface="Consolas" pitchFamily="49" charset="0"/>
              </a:rPr>
              <a:t> </a:t>
            </a:r>
            <a:r>
              <a:rPr lang="en-GB" sz="1800" dirty="0">
                <a:solidFill>
                  <a:schemeClr val="accent2"/>
                </a:solidFill>
                <a:latin typeface="Consolas" pitchFamily="49" charset="0"/>
              </a:rPr>
              <a:t>row</a:t>
            </a:r>
            <a:r>
              <a:rPr lang="en-GB" sz="1800" dirty="0">
                <a:latin typeface="Consolas" pitchFamily="49" charset="0"/>
              </a:rPr>
              <a:t>=0; </a:t>
            </a:r>
            <a:r>
              <a:rPr lang="en-GB" sz="1800" dirty="0">
                <a:solidFill>
                  <a:schemeClr val="accent2"/>
                </a:solidFill>
                <a:latin typeface="Consolas" pitchFamily="49" charset="0"/>
              </a:rPr>
              <a:t>row</a:t>
            </a:r>
            <a:r>
              <a:rPr lang="en-GB" sz="1800" dirty="0">
                <a:latin typeface="Consolas" pitchFamily="49" charset="0"/>
              </a:rPr>
              <a:t>&lt;8; </a:t>
            </a:r>
            <a:r>
              <a:rPr lang="en-GB" sz="1800" dirty="0">
                <a:solidFill>
                  <a:schemeClr val="accent2"/>
                </a:solidFill>
                <a:latin typeface="Consolas" pitchFamily="49" charset="0"/>
              </a:rPr>
              <a:t>row</a:t>
            </a:r>
            <a:r>
              <a:rPr lang="en-GB" sz="1800" dirty="0">
                <a:latin typeface="Consolas" pitchFamily="49" charset="0"/>
              </a:rPr>
              <a:t>++) {</a:t>
            </a:r>
          </a:p>
          <a:p>
            <a:pPr>
              <a:buFontTx/>
              <a:buNone/>
            </a:pPr>
            <a:r>
              <a:rPr lang="en-GB" sz="1800" dirty="0" smtClean="0">
                <a:latin typeface="Consolas" pitchFamily="49" charset="0"/>
              </a:rPr>
              <a:t>	</a:t>
            </a:r>
            <a:r>
              <a:rPr lang="en-GB" sz="1800" dirty="0">
                <a:latin typeface="Consolas" pitchFamily="49" charset="0"/>
              </a:rPr>
              <a:t>	</a:t>
            </a:r>
            <a:r>
              <a:rPr lang="en-GB" sz="1800" dirty="0" err="1">
                <a:latin typeface="Consolas" pitchFamily="49" charset="0"/>
              </a:rPr>
              <a:t>document.write</a:t>
            </a:r>
            <a:r>
              <a:rPr lang="en-GB" sz="1800" dirty="0">
                <a:latin typeface="Consolas" pitchFamily="49" charset="0"/>
              </a:rPr>
              <a:t>('&lt;</a:t>
            </a:r>
            <a:r>
              <a:rPr lang="en-GB" sz="1800" dirty="0" err="1">
                <a:solidFill>
                  <a:srgbClr val="FF0000"/>
                </a:solidFill>
                <a:latin typeface="Consolas" pitchFamily="49" charset="0"/>
              </a:rPr>
              <a:t>tr</a:t>
            </a:r>
            <a:r>
              <a:rPr lang="en-GB" sz="1800" dirty="0">
                <a:latin typeface="Consolas" pitchFamily="49" charset="0"/>
              </a:rPr>
              <a:t>&gt;');</a:t>
            </a:r>
          </a:p>
          <a:p>
            <a:pPr>
              <a:buFontTx/>
              <a:buNone/>
            </a:pPr>
            <a:r>
              <a:rPr lang="en-GB" sz="1800" dirty="0">
                <a:latin typeface="Consolas" pitchFamily="49" charset="0"/>
              </a:rPr>
              <a:t>	</a:t>
            </a:r>
            <a:r>
              <a:rPr lang="en-GB" sz="1800" dirty="0" smtClean="0">
                <a:latin typeface="Consolas" pitchFamily="49" charset="0"/>
              </a:rPr>
              <a:t>	for </a:t>
            </a:r>
            <a:r>
              <a:rPr lang="en-GB" sz="1800" dirty="0">
                <a:latin typeface="Consolas" pitchFamily="49" charset="0"/>
              </a:rPr>
              <a:t>(</a:t>
            </a:r>
            <a:r>
              <a:rPr lang="en-GB" sz="1800" dirty="0" err="1">
                <a:latin typeface="Consolas" pitchFamily="49" charset="0"/>
              </a:rPr>
              <a:t>var</a:t>
            </a:r>
            <a:r>
              <a:rPr lang="en-GB" sz="1800" dirty="0">
                <a:latin typeface="Consolas" pitchFamily="49" charset="0"/>
              </a:rPr>
              <a:t> </a:t>
            </a:r>
            <a:r>
              <a:rPr lang="en-GB" sz="1800" dirty="0" err="1">
                <a:solidFill>
                  <a:schemeClr val="folHlink"/>
                </a:solidFill>
                <a:latin typeface="Consolas" pitchFamily="49" charset="0"/>
              </a:rPr>
              <a:t>col</a:t>
            </a:r>
            <a:r>
              <a:rPr lang="en-GB" sz="1800" dirty="0">
                <a:latin typeface="Consolas" pitchFamily="49" charset="0"/>
              </a:rPr>
              <a:t>=0; </a:t>
            </a:r>
            <a:r>
              <a:rPr lang="en-GB" sz="1800" dirty="0" err="1">
                <a:solidFill>
                  <a:schemeClr val="folHlink"/>
                </a:solidFill>
                <a:latin typeface="Consolas" pitchFamily="49" charset="0"/>
              </a:rPr>
              <a:t>col</a:t>
            </a:r>
            <a:r>
              <a:rPr lang="en-GB" sz="1800" dirty="0">
                <a:latin typeface="Consolas" pitchFamily="49" charset="0"/>
              </a:rPr>
              <a:t>&lt;8; </a:t>
            </a:r>
            <a:r>
              <a:rPr lang="en-GB" sz="1800" dirty="0" err="1">
                <a:solidFill>
                  <a:schemeClr val="folHlink"/>
                </a:solidFill>
                <a:latin typeface="Consolas" pitchFamily="49" charset="0"/>
              </a:rPr>
              <a:t>col</a:t>
            </a:r>
            <a:r>
              <a:rPr lang="en-GB" sz="1800" dirty="0">
                <a:latin typeface="Consolas" pitchFamily="49" charset="0"/>
              </a:rPr>
              <a:t>++) {</a:t>
            </a:r>
          </a:p>
          <a:p>
            <a:pPr>
              <a:buFontTx/>
              <a:buNone/>
            </a:pPr>
            <a:r>
              <a:rPr lang="en-GB" sz="1800" dirty="0" smtClean="0">
                <a:latin typeface="Consolas" pitchFamily="49" charset="0"/>
              </a:rPr>
              <a:t>			</a:t>
            </a:r>
            <a:r>
              <a:rPr lang="en-GB" sz="1800" dirty="0" err="1" smtClean="0">
                <a:latin typeface="Consolas" pitchFamily="49" charset="0"/>
              </a:rPr>
              <a:t>document.write</a:t>
            </a:r>
            <a:r>
              <a:rPr lang="en-GB" sz="1800" dirty="0" smtClean="0">
                <a:latin typeface="Consolas" pitchFamily="49" charset="0"/>
              </a:rPr>
              <a:t>('&lt;</a:t>
            </a:r>
            <a:r>
              <a:rPr lang="en-GB" sz="1800" dirty="0" smtClean="0">
                <a:solidFill>
                  <a:srgbClr val="FF0000"/>
                </a:solidFill>
                <a:latin typeface="Consolas" pitchFamily="49" charset="0"/>
              </a:rPr>
              <a:t>td</a:t>
            </a:r>
            <a:r>
              <a:rPr lang="en-GB" sz="1800" dirty="0" smtClean="0">
                <a:latin typeface="Consolas" pitchFamily="49" charset="0"/>
              </a:rPr>
              <a:t> class="');</a:t>
            </a:r>
          </a:p>
          <a:p>
            <a:pPr>
              <a:buNone/>
            </a:pPr>
            <a:r>
              <a:rPr lang="en-GB" sz="1800" dirty="0" smtClean="0">
                <a:latin typeface="Consolas" pitchFamily="49" charset="0"/>
              </a:rPr>
              <a:t>			</a:t>
            </a:r>
            <a:r>
              <a:rPr lang="en-GB" sz="1800" dirty="0" err="1" smtClean="0">
                <a:latin typeface="Consolas" pitchFamily="49" charset="0"/>
              </a:rPr>
              <a:t>document.write</a:t>
            </a:r>
            <a:r>
              <a:rPr lang="en-GB" sz="1800" dirty="0" smtClean="0">
                <a:latin typeface="Consolas" pitchFamily="49" charset="0"/>
              </a:rPr>
              <a:t>(</a:t>
            </a:r>
            <a:r>
              <a:rPr lang="en-GB" sz="1800" dirty="0" smtClean="0">
                <a:solidFill>
                  <a:srgbClr val="FF9900"/>
                </a:solidFill>
                <a:latin typeface="Consolas" pitchFamily="49" charset="0"/>
              </a:rPr>
              <a:t>colour</a:t>
            </a:r>
            <a:r>
              <a:rPr lang="en-GB" sz="1800" dirty="0" smtClean="0">
                <a:latin typeface="Consolas" pitchFamily="49" charset="0"/>
              </a:rPr>
              <a:t> . '"&gt;');</a:t>
            </a:r>
          </a:p>
          <a:p>
            <a:pPr>
              <a:buNone/>
            </a:pPr>
            <a:r>
              <a:rPr lang="en-GB" sz="1800" dirty="0" smtClean="0">
                <a:latin typeface="Consolas" pitchFamily="49" charset="0"/>
              </a:rPr>
              <a:t>			</a:t>
            </a:r>
            <a:r>
              <a:rPr lang="en-GB" sz="1800" dirty="0" err="1" smtClean="0">
                <a:latin typeface="Consolas" pitchFamily="49" charset="0"/>
              </a:rPr>
              <a:t>document.write</a:t>
            </a:r>
            <a:r>
              <a:rPr lang="en-GB" sz="1800" dirty="0" smtClean="0">
                <a:latin typeface="Consolas" pitchFamily="49" charset="0"/>
              </a:rPr>
              <a:t>('"&gt;');</a:t>
            </a:r>
          </a:p>
          <a:p>
            <a:pPr>
              <a:buFontTx/>
              <a:buNone/>
            </a:pPr>
            <a:r>
              <a:rPr lang="en-GB" sz="1800" dirty="0">
                <a:latin typeface="Consolas" pitchFamily="49" charset="0"/>
              </a:rPr>
              <a:t>	</a:t>
            </a:r>
            <a:r>
              <a:rPr lang="en-GB" sz="1800" dirty="0" smtClean="0">
                <a:latin typeface="Consolas" pitchFamily="49" charset="0"/>
              </a:rPr>
              <a:t>	</a:t>
            </a:r>
            <a:r>
              <a:rPr lang="en-GB" sz="1800" dirty="0">
                <a:latin typeface="Consolas" pitchFamily="49" charset="0"/>
              </a:rPr>
              <a:t>	</a:t>
            </a:r>
            <a:r>
              <a:rPr lang="en-GB" sz="1800" dirty="0" err="1">
                <a:latin typeface="Consolas" pitchFamily="49" charset="0"/>
              </a:rPr>
              <a:t>document.write</a:t>
            </a:r>
            <a:r>
              <a:rPr lang="en-GB" sz="1800" dirty="0">
                <a:latin typeface="Consolas" pitchFamily="49" charset="0"/>
              </a:rPr>
              <a:t>('</a:t>
            </a:r>
            <a:r>
              <a:rPr lang="en-GB" sz="1800" dirty="0">
                <a:solidFill>
                  <a:schemeClr val="accent1"/>
                </a:solidFill>
                <a:latin typeface="Consolas" pitchFamily="49" charset="0"/>
              </a:rPr>
              <a:t>&amp;</a:t>
            </a:r>
            <a:r>
              <a:rPr lang="en-GB" sz="1800" dirty="0" err="1">
                <a:solidFill>
                  <a:schemeClr val="accent1"/>
                </a:solidFill>
                <a:latin typeface="Consolas" pitchFamily="49" charset="0"/>
              </a:rPr>
              <a:t>nbsp</a:t>
            </a:r>
            <a:r>
              <a:rPr lang="en-GB" sz="1800" dirty="0">
                <a:solidFill>
                  <a:schemeClr val="accent1"/>
                </a:solidFill>
                <a:latin typeface="Consolas" pitchFamily="49" charset="0"/>
              </a:rPr>
              <a:t>;</a:t>
            </a:r>
            <a:r>
              <a:rPr lang="en-GB" sz="1800" dirty="0">
                <a:latin typeface="Consolas" pitchFamily="49" charset="0"/>
              </a:rPr>
              <a:t>&lt;/</a:t>
            </a:r>
            <a:r>
              <a:rPr lang="en-GB" sz="1800" dirty="0">
                <a:solidFill>
                  <a:srgbClr val="FF0000"/>
                </a:solidFill>
                <a:latin typeface="Consolas" pitchFamily="49" charset="0"/>
              </a:rPr>
              <a:t>td</a:t>
            </a:r>
            <a:r>
              <a:rPr lang="en-GB" sz="1800" dirty="0">
                <a:latin typeface="Consolas" pitchFamily="49" charset="0"/>
              </a:rPr>
              <a:t>&gt;');</a:t>
            </a:r>
          </a:p>
          <a:p>
            <a:pPr>
              <a:buFontTx/>
              <a:buNone/>
            </a:pPr>
            <a:r>
              <a:rPr lang="en-GB" sz="1800" dirty="0" smtClean="0">
                <a:latin typeface="Consolas" pitchFamily="49" charset="0"/>
              </a:rPr>
              <a:t>	</a:t>
            </a:r>
            <a:r>
              <a:rPr lang="en-GB" sz="1800" dirty="0">
                <a:latin typeface="Consolas" pitchFamily="49" charset="0"/>
              </a:rPr>
              <a:t>		if (</a:t>
            </a:r>
            <a:r>
              <a:rPr lang="en-GB" sz="1800" dirty="0">
                <a:solidFill>
                  <a:srgbClr val="FF9900"/>
                </a:solidFill>
                <a:latin typeface="Consolas" pitchFamily="49" charset="0"/>
              </a:rPr>
              <a:t>colour</a:t>
            </a:r>
            <a:r>
              <a:rPr lang="en-GB" sz="1800" dirty="0">
                <a:latin typeface="Consolas" pitchFamily="49" charset="0"/>
              </a:rPr>
              <a:t>=='white') </a:t>
            </a:r>
            <a:r>
              <a:rPr lang="en-GB" sz="1800" dirty="0">
                <a:solidFill>
                  <a:srgbClr val="FF9900"/>
                </a:solidFill>
                <a:latin typeface="Consolas" pitchFamily="49" charset="0"/>
              </a:rPr>
              <a:t>colour</a:t>
            </a:r>
            <a:r>
              <a:rPr lang="en-GB" sz="1800" dirty="0">
                <a:latin typeface="Consolas" pitchFamily="49" charset="0"/>
              </a:rPr>
              <a:t>='black';</a:t>
            </a:r>
          </a:p>
          <a:p>
            <a:pPr>
              <a:buFontTx/>
              <a:buNone/>
            </a:pPr>
            <a:r>
              <a:rPr lang="en-GB" sz="1800" dirty="0">
                <a:latin typeface="Consolas" pitchFamily="49" charset="0"/>
              </a:rPr>
              <a:t>		</a:t>
            </a:r>
            <a:r>
              <a:rPr lang="en-GB" sz="1800" dirty="0" smtClean="0">
                <a:latin typeface="Consolas" pitchFamily="49" charset="0"/>
              </a:rPr>
              <a:t>	else </a:t>
            </a:r>
            <a:r>
              <a:rPr lang="en-GB" sz="1800" dirty="0">
                <a:solidFill>
                  <a:srgbClr val="FF9900"/>
                </a:solidFill>
                <a:latin typeface="Consolas" pitchFamily="49" charset="0"/>
              </a:rPr>
              <a:t>colour</a:t>
            </a:r>
            <a:r>
              <a:rPr lang="en-GB" sz="1800" dirty="0">
                <a:latin typeface="Consolas" pitchFamily="49" charset="0"/>
              </a:rPr>
              <a:t>='white';</a:t>
            </a:r>
          </a:p>
          <a:p>
            <a:pPr>
              <a:buFontTx/>
              <a:buNone/>
            </a:pPr>
            <a:r>
              <a:rPr lang="en-GB" sz="1800" dirty="0">
                <a:latin typeface="Consolas" pitchFamily="49" charset="0"/>
              </a:rPr>
              <a:t>	</a:t>
            </a:r>
            <a:r>
              <a:rPr lang="en-GB" sz="1800" dirty="0" smtClean="0">
                <a:latin typeface="Consolas" pitchFamily="49" charset="0"/>
              </a:rPr>
              <a:t>	}</a:t>
            </a:r>
            <a:endParaRPr lang="en-GB" sz="1800" dirty="0">
              <a:latin typeface="Consolas" pitchFamily="49" charset="0"/>
            </a:endParaRPr>
          </a:p>
          <a:p>
            <a:pPr>
              <a:buFontTx/>
              <a:buNone/>
            </a:pPr>
            <a:r>
              <a:rPr lang="en-GB" sz="1800" dirty="0">
                <a:latin typeface="Consolas" pitchFamily="49" charset="0"/>
              </a:rPr>
              <a:t>	</a:t>
            </a:r>
            <a:r>
              <a:rPr lang="en-GB" sz="1800" dirty="0" smtClean="0">
                <a:latin typeface="Consolas" pitchFamily="49" charset="0"/>
              </a:rPr>
              <a:t>	</a:t>
            </a:r>
            <a:r>
              <a:rPr lang="en-GB" sz="1800" dirty="0" err="1" smtClean="0">
                <a:latin typeface="Consolas" pitchFamily="49" charset="0"/>
              </a:rPr>
              <a:t>document.write</a:t>
            </a:r>
            <a:r>
              <a:rPr lang="en-GB" sz="1800" dirty="0">
                <a:latin typeface="Consolas" pitchFamily="49" charset="0"/>
              </a:rPr>
              <a:t>('&lt;/</a:t>
            </a:r>
            <a:r>
              <a:rPr lang="en-GB" sz="1800" dirty="0" err="1">
                <a:solidFill>
                  <a:srgbClr val="FF0000"/>
                </a:solidFill>
                <a:latin typeface="Consolas" pitchFamily="49" charset="0"/>
              </a:rPr>
              <a:t>tr</a:t>
            </a:r>
            <a:r>
              <a:rPr lang="en-GB" sz="1800" dirty="0">
                <a:latin typeface="Consolas" pitchFamily="49" charset="0"/>
              </a:rPr>
              <a:t>&gt;');</a:t>
            </a:r>
          </a:p>
          <a:p>
            <a:pPr>
              <a:buFontTx/>
              <a:buNone/>
            </a:pPr>
            <a:r>
              <a:rPr lang="en-GB" sz="1800" dirty="0">
                <a:latin typeface="Consolas" pitchFamily="49" charset="0"/>
              </a:rPr>
              <a:t>	</a:t>
            </a:r>
            <a:r>
              <a:rPr lang="en-GB" sz="1800" dirty="0" smtClean="0">
                <a:latin typeface="Consolas" pitchFamily="49" charset="0"/>
              </a:rPr>
              <a:t>	if </a:t>
            </a:r>
            <a:r>
              <a:rPr lang="en-GB" sz="1800" dirty="0">
                <a:latin typeface="Consolas" pitchFamily="49" charset="0"/>
              </a:rPr>
              <a:t>(</a:t>
            </a:r>
            <a:r>
              <a:rPr lang="en-GB" sz="1800" dirty="0">
                <a:solidFill>
                  <a:srgbClr val="FF9900"/>
                </a:solidFill>
                <a:latin typeface="Consolas" pitchFamily="49" charset="0"/>
              </a:rPr>
              <a:t>colour</a:t>
            </a:r>
            <a:r>
              <a:rPr lang="en-GB" sz="1800" dirty="0">
                <a:latin typeface="Consolas" pitchFamily="49" charset="0"/>
              </a:rPr>
              <a:t>=='white') </a:t>
            </a:r>
            <a:r>
              <a:rPr lang="en-GB" sz="1800" dirty="0">
                <a:solidFill>
                  <a:srgbClr val="FF9900"/>
                </a:solidFill>
                <a:latin typeface="Consolas" pitchFamily="49" charset="0"/>
              </a:rPr>
              <a:t>colour</a:t>
            </a:r>
            <a:r>
              <a:rPr lang="en-GB" sz="1800" dirty="0">
                <a:latin typeface="Consolas" pitchFamily="49" charset="0"/>
              </a:rPr>
              <a:t>='black'; else </a:t>
            </a:r>
            <a:r>
              <a:rPr lang="en-GB" sz="1800" dirty="0">
                <a:solidFill>
                  <a:srgbClr val="FF9900"/>
                </a:solidFill>
                <a:latin typeface="Consolas" pitchFamily="49" charset="0"/>
              </a:rPr>
              <a:t>colour</a:t>
            </a:r>
            <a:r>
              <a:rPr lang="en-GB" sz="1800" dirty="0">
                <a:latin typeface="Consolas" pitchFamily="49" charset="0"/>
              </a:rPr>
              <a:t>='white';</a:t>
            </a:r>
          </a:p>
          <a:p>
            <a:pPr>
              <a:buFontTx/>
              <a:buNone/>
            </a:pPr>
            <a:r>
              <a:rPr lang="en-GB" sz="1800" dirty="0" smtClean="0">
                <a:latin typeface="Consolas" pitchFamily="49" charset="0"/>
              </a:rPr>
              <a:t>	}</a:t>
            </a:r>
          </a:p>
          <a:p>
            <a:pPr>
              <a:buNone/>
            </a:pPr>
            <a:r>
              <a:rPr lang="en-GB" sz="1800" dirty="0" smtClean="0">
                <a:latin typeface="Consolas" pitchFamily="49" charset="0"/>
              </a:rPr>
              <a:t>	</a:t>
            </a:r>
            <a:r>
              <a:rPr lang="en-GB" sz="1800" dirty="0" err="1" smtClean="0">
                <a:latin typeface="Consolas" pitchFamily="49" charset="0"/>
              </a:rPr>
              <a:t>document.write</a:t>
            </a:r>
            <a:r>
              <a:rPr lang="en-GB" sz="1800" dirty="0" smtClean="0">
                <a:latin typeface="Consolas" pitchFamily="49" charset="0"/>
              </a:rPr>
              <a:t>('&lt;/</a:t>
            </a:r>
            <a:r>
              <a:rPr lang="en-GB" sz="1800" dirty="0" smtClean="0">
                <a:solidFill>
                  <a:srgbClr val="FF0000"/>
                </a:solidFill>
                <a:latin typeface="Consolas" pitchFamily="49" charset="0"/>
              </a:rPr>
              <a:t>table</a:t>
            </a:r>
            <a:r>
              <a:rPr lang="en-GB" sz="1800" dirty="0" smtClean="0">
                <a:latin typeface="Consolas" pitchFamily="49" charset="0"/>
              </a:rPr>
              <a:t>&gt;');</a:t>
            </a:r>
            <a:endParaRPr lang="en-GB" sz="1800" dirty="0">
              <a:latin typeface="Consolas" pitchFamily="49" charset="0"/>
            </a:endParaRPr>
          </a:p>
          <a:p>
            <a:pPr>
              <a:buFontTx/>
              <a:buNone/>
            </a:pPr>
            <a:r>
              <a:rPr lang="en-GB" sz="1800" dirty="0">
                <a:latin typeface="Consolas" pitchFamily="49" charset="0"/>
              </a:rPr>
              <a:t>&lt;/script</a:t>
            </a:r>
            <a:r>
              <a:rPr lang="en-GB" sz="1800" dirty="0" smtClean="0">
                <a:latin typeface="Consolas" pitchFamily="49" charset="0"/>
              </a:rPr>
              <a:t>&gt;</a:t>
            </a:r>
            <a:endParaRPr lang="en-GB" sz="1800" dirty="0">
              <a:latin typeface="Consolas" pitchFamily="49" charset="0"/>
            </a:endParaRPr>
          </a:p>
        </p:txBody>
      </p:sp>
      <p:sp>
        <p:nvSpPr>
          <p:cNvPr id="488452" name="Text Box 4"/>
          <p:cNvSpPr txBox="1">
            <a:spLocks noChangeArrowheads="1"/>
          </p:cNvSpPr>
          <p:nvPr/>
        </p:nvSpPr>
        <p:spPr bwMode="auto">
          <a:xfrm>
            <a:off x="8229600" y="5638800"/>
            <a:ext cx="762260" cy="400110"/>
          </a:xfrm>
          <a:prstGeom prst="rect">
            <a:avLst/>
          </a:prstGeom>
          <a:noFill/>
          <a:ln w="9525">
            <a:noFill/>
            <a:miter lim="800000"/>
            <a:headEnd/>
            <a:tailEnd/>
          </a:ln>
          <a:effectLst/>
        </p:spPr>
        <p:txBody>
          <a:bodyPr wrap="none">
            <a:spAutoFit/>
          </a:bodyPr>
          <a:lstStyle/>
          <a:p>
            <a:pPr algn="l"/>
            <a:r>
              <a:rPr lang="en-GB" sz="2000" dirty="0">
                <a:solidFill>
                  <a:schemeClr val="tx2"/>
                </a:solidFill>
                <a:latin typeface="Arial Black" pitchFamily="34" charset="0"/>
              </a:rPr>
              <a:t>(</a:t>
            </a:r>
            <a:r>
              <a:rPr lang="en-GB" sz="2000" dirty="0">
                <a:solidFill>
                  <a:schemeClr val="tx2"/>
                </a:solidFill>
                <a:latin typeface="Arial Black" pitchFamily="34" charset="0"/>
                <a:hlinkClick r:id="rId4"/>
              </a:rPr>
              <a:t>url</a:t>
            </a:r>
            <a:r>
              <a:rPr lang="en-GB" sz="2000" dirty="0">
                <a:solidFill>
                  <a:schemeClr val="tx2"/>
                </a:solidFill>
                <a:latin typeface="Arial Black" pitchFamily="34" charset="0"/>
              </a:rPr>
              <a:t>)</a:t>
            </a:r>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Chessboard: shorter code</a:t>
            </a:r>
            <a:endParaRPr lang="en-GB" dirty="0"/>
          </a:p>
        </p:txBody>
      </p:sp>
      <p:sp>
        <p:nvSpPr>
          <p:cNvPr id="3" name="Content Placeholder 2"/>
          <p:cNvSpPr>
            <a:spLocks noGrp="1"/>
          </p:cNvSpPr>
          <p:nvPr>
            <p:ph idx="1"/>
          </p:nvPr>
        </p:nvSpPr>
        <p:spPr>
          <a:xfrm>
            <a:off x="457200" y="1357298"/>
            <a:ext cx="8229600" cy="5143536"/>
          </a:xfrm>
        </p:spPr>
        <p:txBody>
          <a:bodyPr>
            <a:normAutofit fontScale="92500"/>
          </a:bodyPr>
          <a:lstStyle/>
          <a:p>
            <a:r>
              <a:rPr lang="en-GB" dirty="0" smtClean="0"/>
              <a:t>Replace:</a:t>
            </a:r>
          </a:p>
          <a:p>
            <a:pPr lvl="1">
              <a:lnSpc>
                <a:spcPct val="80000"/>
              </a:lnSpc>
            </a:pPr>
            <a:r>
              <a:rPr lang="en-GB" sz="2400" dirty="0" err="1" smtClean="0">
                <a:latin typeface="Consolas" pitchFamily="49" charset="0"/>
              </a:rPr>
              <a:t>document.write</a:t>
            </a:r>
            <a:r>
              <a:rPr lang="en-GB" sz="2400" dirty="0" smtClean="0">
                <a:latin typeface="Consolas" pitchFamily="49" charset="0"/>
              </a:rPr>
              <a:t>('&lt;</a:t>
            </a:r>
            <a:r>
              <a:rPr lang="en-GB" sz="2400" dirty="0" smtClean="0">
                <a:solidFill>
                  <a:srgbClr val="FF0000"/>
                </a:solidFill>
                <a:latin typeface="Consolas" pitchFamily="49" charset="0"/>
              </a:rPr>
              <a:t>td</a:t>
            </a:r>
            <a:r>
              <a:rPr lang="en-GB" sz="2400" dirty="0" smtClean="0">
                <a:latin typeface="Consolas" pitchFamily="49" charset="0"/>
              </a:rPr>
              <a:t> class="');</a:t>
            </a:r>
          </a:p>
          <a:p>
            <a:pPr lvl="1">
              <a:lnSpc>
                <a:spcPct val="80000"/>
              </a:lnSpc>
            </a:pPr>
            <a:r>
              <a:rPr lang="en-GB" sz="2400" dirty="0" err="1" smtClean="0">
                <a:latin typeface="Consolas" pitchFamily="49" charset="0"/>
              </a:rPr>
              <a:t>document.write</a:t>
            </a:r>
            <a:r>
              <a:rPr lang="en-GB" sz="2400" dirty="0" smtClean="0">
                <a:latin typeface="Consolas" pitchFamily="49" charset="0"/>
              </a:rPr>
              <a:t>(</a:t>
            </a:r>
            <a:r>
              <a:rPr lang="en-GB" sz="2400" dirty="0" smtClean="0">
                <a:solidFill>
                  <a:srgbClr val="FF9900"/>
                </a:solidFill>
                <a:latin typeface="Consolas" pitchFamily="49" charset="0"/>
              </a:rPr>
              <a:t>colour</a:t>
            </a:r>
            <a:r>
              <a:rPr lang="en-GB" sz="2400" dirty="0" smtClean="0">
                <a:latin typeface="Consolas" pitchFamily="49" charset="0"/>
              </a:rPr>
              <a:t>&gt;');</a:t>
            </a:r>
          </a:p>
          <a:p>
            <a:pPr lvl="1">
              <a:lnSpc>
                <a:spcPct val="80000"/>
              </a:lnSpc>
            </a:pPr>
            <a:r>
              <a:rPr lang="en-GB" sz="2400" dirty="0" err="1" smtClean="0">
                <a:latin typeface="Consolas" pitchFamily="49" charset="0"/>
              </a:rPr>
              <a:t>document.write</a:t>
            </a:r>
            <a:r>
              <a:rPr lang="en-GB" sz="2400" dirty="0" smtClean="0">
                <a:latin typeface="Consolas" pitchFamily="49" charset="0"/>
              </a:rPr>
              <a:t>('"&gt;');</a:t>
            </a:r>
          </a:p>
          <a:p>
            <a:pPr lvl="1">
              <a:lnSpc>
                <a:spcPct val="80000"/>
              </a:lnSpc>
            </a:pPr>
            <a:r>
              <a:rPr lang="en-GB" sz="2400" dirty="0" err="1" smtClean="0">
                <a:latin typeface="Consolas" pitchFamily="49" charset="0"/>
              </a:rPr>
              <a:t>document.write</a:t>
            </a:r>
            <a:r>
              <a:rPr lang="en-GB" sz="2400" dirty="0" smtClean="0">
                <a:latin typeface="Consolas" pitchFamily="49" charset="0"/>
              </a:rPr>
              <a:t>('</a:t>
            </a:r>
            <a:r>
              <a:rPr lang="en-GB" sz="2400" dirty="0" smtClean="0">
                <a:solidFill>
                  <a:schemeClr val="accent1"/>
                </a:solidFill>
                <a:latin typeface="Consolas" pitchFamily="49" charset="0"/>
              </a:rPr>
              <a:t>&amp;</a:t>
            </a:r>
            <a:r>
              <a:rPr lang="en-GB" sz="2400" dirty="0" err="1" smtClean="0">
                <a:solidFill>
                  <a:schemeClr val="accent1"/>
                </a:solidFill>
                <a:latin typeface="Consolas" pitchFamily="49" charset="0"/>
              </a:rPr>
              <a:t>nbsp</a:t>
            </a:r>
            <a:r>
              <a:rPr lang="en-GB" sz="2400" dirty="0" smtClean="0">
                <a:solidFill>
                  <a:schemeClr val="accent1"/>
                </a:solidFill>
                <a:latin typeface="Consolas" pitchFamily="49" charset="0"/>
              </a:rPr>
              <a:t>;</a:t>
            </a:r>
            <a:r>
              <a:rPr lang="en-GB" sz="2400" dirty="0" smtClean="0">
                <a:latin typeface="Consolas" pitchFamily="49" charset="0"/>
              </a:rPr>
              <a:t>&lt;/</a:t>
            </a:r>
            <a:r>
              <a:rPr lang="en-GB" sz="2400" dirty="0" smtClean="0">
                <a:solidFill>
                  <a:srgbClr val="FF0000"/>
                </a:solidFill>
                <a:latin typeface="Consolas" pitchFamily="49" charset="0"/>
              </a:rPr>
              <a:t>td</a:t>
            </a:r>
            <a:r>
              <a:rPr lang="en-GB" sz="2400" dirty="0" smtClean="0">
                <a:latin typeface="Consolas" pitchFamily="49" charset="0"/>
              </a:rPr>
              <a:t>&gt;');</a:t>
            </a:r>
            <a:endParaRPr lang="en-GB" sz="1400" dirty="0" smtClean="0">
              <a:latin typeface="Consolas" pitchFamily="49" charset="0"/>
            </a:endParaRPr>
          </a:p>
          <a:p>
            <a:pPr>
              <a:buNone/>
            </a:pPr>
            <a:r>
              <a:rPr lang="en-GB" dirty="0" smtClean="0"/>
              <a:t>	with one statement:</a:t>
            </a:r>
          </a:p>
          <a:p>
            <a:pPr lvl="1">
              <a:lnSpc>
                <a:spcPct val="120000"/>
              </a:lnSpc>
              <a:tabLst>
                <a:tab pos="3230563" algn="l"/>
              </a:tabLst>
            </a:pPr>
            <a:r>
              <a:rPr lang="en-GB" sz="2400" dirty="0" err="1" smtClean="0">
                <a:latin typeface="Consolas" pitchFamily="49" charset="0"/>
              </a:rPr>
              <a:t>document.write</a:t>
            </a:r>
            <a:r>
              <a:rPr lang="en-GB" sz="2400" dirty="0" smtClean="0">
                <a:latin typeface="Consolas" pitchFamily="49" charset="0"/>
              </a:rPr>
              <a:t>(	'&lt;</a:t>
            </a:r>
            <a:r>
              <a:rPr lang="en-GB" sz="2400" dirty="0" smtClean="0">
                <a:solidFill>
                  <a:srgbClr val="FF0000"/>
                </a:solidFill>
                <a:latin typeface="Consolas" pitchFamily="49" charset="0"/>
              </a:rPr>
              <a:t>td</a:t>
            </a:r>
            <a:r>
              <a:rPr lang="en-GB" sz="2400" dirty="0" smtClean="0">
                <a:latin typeface="Consolas" pitchFamily="49" charset="0"/>
              </a:rPr>
              <a:t> class="', </a:t>
            </a:r>
            <a:r>
              <a:rPr lang="en-GB" sz="2400" dirty="0" smtClean="0">
                <a:solidFill>
                  <a:srgbClr val="FF9900"/>
                </a:solidFill>
                <a:latin typeface="Consolas" pitchFamily="49" charset="0"/>
              </a:rPr>
              <a:t>colour</a:t>
            </a:r>
            <a:r>
              <a:rPr lang="en-GB" sz="2400" dirty="0" smtClean="0">
                <a:latin typeface="Consolas" pitchFamily="49" charset="0"/>
              </a:rPr>
              <a:t>, '"&gt;',</a:t>
            </a:r>
            <a:br>
              <a:rPr lang="en-GB" sz="2400" dirty="0" smtClean="0">
                <a:latin typeface="Consolas" pitchFamily="49" charset="0"/>
              </a:rPr>
            </a:br>
            <a:r>
              <a:rPr lang="en-GB" sz="2400" dirty="0" smtClean="0">
                <a:latin typeface="Consolas" pitchFamily="49" charset="0"/>
              </a:rPr>
              <a:t> 	'"&gt;', '</a:t>
            </a:r>
            <a:r>
              <a:rPr lang="en-GB" sz="2400" dirty="0" smtClean="0">
                <a:solidFill>
                  <a:schemeClr val="accent1"/>
                </a:solidFill>
                <a:latin typeface="Consolas" pitchFamily="49" charset="0"/>
              </a:rPr>
              <a:t>&amp;</a:t>
            </a:r>
            <a:r>
              <a:rPr lang="en-GB" sz="2400" dirty="0" err="1" smtClean="0">
                <a:solidFill>
                  <a:schemeClr val="accent1"/>
                </a:solidFill>
                <a:latin typeface="Consolas" pitchFamily="49" charset="0"/>
              </a:rPr>
              <a:t>nbsp</a:t>
            </a:r>
            <a:r>
              <a:rPr lang="en-GB" sz="2400" dirty="0" smtClean="0">
                <a:solidFill>
                  <a:schemeClr val="accent1"/>
                </a:solidFill>
                <a:latin typeface="Consolas" pitchFamily="49" charset="0"/>
              </a:rPr>
              <a:t>;</a:t>
            </a:r>
            <a:r>
              <a:rPr lang="en-GB" sz="2400" dirty="0" smtClean="0">
                <a:latin typeface="Consolas" pitchFamily="49" charset="0"/>
              </a:rPr>
              <a:t>&lt;/</a:t>
            </a:r>
            <a:r>
              <a:rPr lang="en-GB" sz="2400" dirty="0" smtClean="0">
                <a:solidFill>
                  <a:srgbClr val="FF0000"/>
                </a:solidFill>
                <a:latin typeface="Consolas" pitchFamily="49" charset="0"/>
              </a:rPr>
              <a:t>td</a:t>
            </a:r>
            <a:r>
              <a:rPr lang="en-GB" sz="2400" dirty="0" smtClean="0">
                <a:latin typeface="Consolas" pitchFamily="49" charset="0"/>
              </a:rPr>
              <a:t>&gt;' );</a:t>
            </a:r>
          </a:p>
          <a:p>
            <a:r>
              <a:rPr lang="en-GB" dirty="0" smtClean="0"/>
              <a:t>Use a </a:t>
            </a:r>
            <a:r>
              <a:rPr lang="en-GB" dirty="0" smtClean="0">
                <a:hlinkClick r:id="rId4"/>
              </a:rPr>
              <a:t>ternary operator</a:t>
            </a:r>
            <a:r>
              <a:rPr lang="en-GB" dirty="0" smtClean="0"/>
              <a:t> for quick if-test assignments:</a:t>
            </a:r>
          </a:p>
          <a:p>
            <a:pPr lvl="1">
              <a:lnSpc>
                <a:spcPct val="80000"/>
              </a:lnSpc>
            </a:pPr>
            <a:r>
              <a:rPr lang="en-GB" sz="2400" dirty="0" smtClean="0">
                <a:latin typeface="Consolas" pitchFamily="49" charset="0"/>
              </a:rPr>
              <a:t>if (</a:t>
            </a:r>
            <a:r>
              <a:rPr lang="en-GB" sz="2400" dirty="0" smtClean="0">
                <a:solidFill>
                  <a:srgbClr val="FF9900"/>
                </a:solidFill>
                <a:latin typeface="Consolas" pitchFamily="49" charset="0"/>
              </a:rPr>
              <a:t>colour</a:t>
            </a:r>
            <a:r>
              <a:rPr lang="en-GB" sz="2400" dirty="0" smtClean="0">
                <a:latin typeface="Consolas" pitchFamily="49" charset="0"/>
              </a:rPr>
              <a:t>=='white')</a:t>
            </a:r>
            <a:r>
              <a:rPr lang="en-GB" sz="2400" dirty="0" smtClean="0">
                <a:solidFill>
                  <a:srgbClr val="FF9900"/>
                </a:solidFill>
                <a:latin typeface="Consolas" pitchFamily="49" charset="0"/>
              </a:rPr>
              <a:t>colour</a:t>
            </a:r>
            <a:r>
              <a:rPr lang="en-GB" sz="2400" dirty="0" smtClean="0">
                <a:latin typeface="Consolas" pitchFamily="49" charset="0"/>
              </a:rPr>
              <a:t>='black';</a:t>
            </a:r>
            <a:br>
              <a:rPr lang="en-GB" sz="2400" dirty="0" smtClean="0">
                <a:latin typeface="Consolas" pitchFamily="49" charset="0"/>
              </a:rPr>
            </a:br>
            <a:r>
              <a:rPr lang="en-GB" sz="2400" dirty="0" smtClean="0">
                <a:latin typeface="Consolas" pitchFamily="49" charset="0"/>
              </a:rPr>
              <a:t>else </a:t>
            </a:r>
            <a:r>
              <a:rPr lang="en-GB" sz="2400" dirty="0" smtClean="0">
                <a:solidFill>
                  <a:srgbClr val="FF9900"/>
                </a:solidFill>
                <a:latin typeface="Consolas" pitchFamily="49" charset="0"/>
              </a:rPr>
              <a:t>colour</a:t>
            </a:r>
            <a:r>
              <a:rPr lang="en-GB" sz="2400" dirty="0" smtClean="0">
                <a:latin typeface="Consolas" pitchFamily="49" charset="0"/>
              </a:rPr>
              <a:t>='white';</a:t>
            </a:r>
          </a:p>
          <a:p>
            <a:pPr lvl="1"/>
            <a:r>
              <a:rPr lang="en-GB" sz="2400" dirty="0" smtClean="0">
                <a:solidFill>
                  <a:srgbClr val="FF9900"/>
                </a:solidFill>
                <a:latin typeface="Consolas" pitchFamily="49" charset="0"/>
              </a:rPr>
              <a:t>colour</a:t>
            </a:r>
            <a:r>
              <a:rPr lang="en-GB" sz="2400" dirty="0" smtClean="0">
                <a:latin typeface="Consolas" pitchFamily="49" charset="0"/>
              </a:rPr>
              <a:t> = (</a:t>
            </a:r>
            <a:r>
              <a:rPr lang="en-GB" sz="2400" dirty="0" smtClean="0">
                <a:solidFill>
                  <a:srgbClr val="FF9900"/>
                </a:solidFill>
                <a:latin typeface="Consolas" pitchFamily="49" charset="0"/>
              </a:rPr>
              <a:t>colour</a:t>
            </a:r>
            <a:r>
              <a:rPr lang="en-GB" sz="2400" dirty="0" smtClean="0">
                <a:latin typeface="Consolas" pitchFamily="49" charset="0"/>
              </a:rPr>
              <a:t>=='white')?'</a:t>
            </a:r>
            <a:r>
              <a:rPr lang="en-GB" sz="2400" dirty="0" err="1" smtClean="0">
                <a:latin typeface="Consolas" pitchFamily="49" charset="0"/>
              </a:rPr>
              <a:t>black':'white</a:t>
            </a:r>
            <a:r>
              <a:rPr lang="en-GB" sz="2400" dirty="0" smtClean="0">
                <a:latin typeface="Consolas" pitchFamily="49" charset="0"/>
              </a:rPr>
              <a:t>';</a:t>
            </a:r>
            <a:endParaRPr lang="en-GB" sz="2400" dirty="0">
              <a:latin typeface="Consolas" pitchFamily="49" charset="0"/>
            </a:endParaRPr>
          </a:p>
        </p:txBody>
      </p:sp>
      <p:sp>
        <p:nvSpPr>
          <p:cNvPr id="4" name="Footer Placeholder 3"/>
          <p:cNvSpPr>
            <a:spLocks noGrp="1"/>
          </p:cNvSpPr>
          <p:nvPr>
            <p:ph type="ftr" sz="quarter" idx="11"/>
          </p:nvPr>
        </p:nvSpPr>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5" name="Slide Number Placeholder 4"/>
          <p:cNvSpPr>
            <a:spLocks noGrp="1"/>
          </p:cNvSpPr>
          <p:nvPr>
            <p:ph type="sldNum" sz="quarter" idx="12"/>
          </p:nvPr>
        </p:nvSpPr>
        <p:spPr/>
        <p:txBody>
          <a:bodyPr/>
          <a:lstStyle/>
          <a:p>
            <a:fld id="{99C8D794-CB87-4C17-A147-966EAC152536}" type="slidenum">
              <a:rPr lang="en-GB" smtClean="0"/>
              <a:pPr/>
              <a:t>57</a:t>
            </a:fld>
            <a:endParaRPr lang="en-GB"/>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GB"/>
              <a:t>CO2013A/CO3013A</a:t>
            </a:r>
            <a:br>
              <a:rPr lang="en-GB"/>
            </a:br>
            <a:r>
              <a:rPr lang="en-GB"/>
              <a:t>Web Technologies</a:t>
            </a:r>
            <a:endParaRPr lang="en-GB">
              <a:latin typeface="Georgia" pitchFamily="18" charset="0"/>
            </a:endParaRPr>
          </a:p>
        </p:txBody>
      </p:sp>
      <p:sp>
        <p:nvSpPr>
          <p:cNvPr id="9" name="Slide Number Placeholder 5"/>
          <p:cNvSpPr>
            <a:spLocks noGrp="1"/>
          </p:cNvSpPr>
          <p:nvPr>
            <p:ph type="sldNum" sz="quarter" idx="12"/>
          </p:nvPr>
        </p:nvSpPr>
        <p:spPr/>
        <p:txBody>
          <a:bodyPr/>
          <a:lstStyle/>
          <a:p>
            <a:fld id="{59305124-4E75-454D-B1B5-DE232C2BB513}" type="slidenum">
              <a:rPr lang="en-GB"/>
              <a:pPr/>
              <a:t>58</a:t>
            </a:fld>
            <a:endParaRPr lang="en-GB"/>
          </a:p>
        </p:txBody>
      </p:sp>
      <p:sp>
        <p:nvSpPr>
          <p:cNvPr id="490498" name="Rectangle 2"/>
          <p:cNvSpPr>
            <a:spLocks noGrp="1" noChangeArrowheads="1"/>
          </p:cNvSpPr>
          <p:nvPr>
            <p:ph type="title"/>
          </p:nvPr>
        </p:nvSpPr>
        <p:spPr>
          <a:xfrm>
            <a:off x="685800" y="228600"/>
            <a:ext cx="7772400" cy="752475"/>
          </a:xfrm>
          <a:ln/>
        </p:spPr>
        <p:txBody>
          <a:bodyPr/>
          <a:lstStyle/>
          <a:p>
            <a:r>
              <a:rPr lang="en-GB" dirty="0" smtClean="0"/>
              <a:t>Chessboard</a:t>
            </a:r>
            <a:endParaRPr lang="en-GB" dirty="0"/>
          </a:p>
        </p:txBody>
      </p:sp>
      <p:sp>
        <p:nvSpPr>
          <p:cNvPr id="490499" name="Rectangle 3"/>
          <p:cNvSpPr>
            <a:spLocks noGrp="1" noChangeArrowheads="1"/>
          </p:cNvSpPr>
          <p:nvPr>
            <p:ph type="body" idx="1"/>
          </p:nvPr>
        </p:nvSpPr>
        <p:spPr>
          <a:xfrm>
            <a:off x="179388" y="1125538"/>
            <a:ext cx="8785225" cy="4970462"/>
          </a:xfrm>
          <a:ln/>
        </p:spPr>
        <p:txBody>
          <a:bodyPr/>
          <a:lstStyle/>
          <a:p>
            <a:r>
              <a:rPr lang="en-GB" dirty="0" smtClean="0"/>
              <a:t>Identifying </a:t>
            </a:r>
            <a:r>
              <a:rPr lang="en-GB" dirty="0"/>
              <a:t>the cells using the</a:t>
            </a:r>
            <a:r>
              <a:rPr lang="en-GB" b="1" dirty="0">
                <a:latin typeface="Consolas" pitchFamily="49" charset="0"/>
              </a:rPr>
              <a:t> </a:t>
            </a:r>
            <a:r>
              <a:rPr lang="en-GB" b="1" dirty="0">
                <a:solidFill>
                  <a:schemeClr val="folHlink"/>
                </a:solidFill>
                <a:latin typeface="Consolas" pitchFamily="49" charset="0"/>
              </a:rPr>
              <a:t>id</a:t>
            </a:r>
            <a:r>
              <a:rPr lang="en-GB" b="1" dirty="0">
                <a:latin typeface="Consolas" pitchFamily="49" charset="0"/>
              </a:rPr>
              <a:t> </a:t>
            </a:r>
            <a:r>
              <a:rPr lang="en-GB" dirty="0"/>
              <a:t>attribute:</a:t>
            </a:r>
          </a:p>
          <a:p>
            <a:pPr lvl="1"/>
            <a:r>
              <a:rPr lang="en-GB" dirty="0" err="1" smtClean="0">
                <a:latin typeface="Consolas" pitchFamily="49" charset="0"/>
              </a:rPr>
              <a:t>document.write</a:t>
            </a:r>
            <a:r>
              <a:rPr lang="en-GB" dirty="0">
                <a:latin typeface="Consolas" pitchFamily="49" charset="0"/>
              </a:rPr>
              <a:t>('&lt;</a:t>
            </a:r>
            <a:r>
              <a:rPr lang="en-GB" dirty="0">
                <a:solidFill>
                  <a:srgbClr val="FF0000"/>
                </a:solidFill>
                <a:latin typeface="Consolas" pitchFamily="49" charset="0"/>
              </a:rPr>
              <a:t>td</a:t>
            </a:r>
            <a:r>
              <a:rPr lang="en-GB" dirty="0">
                <a:latin typeface="Consolas" pitchFamily="49" charset="0"/>
              </a:rPr>
              <a:t> </a:t>
            </a:r>
            <a:r>
              <a:rPr lang="en-GB" dirty="0" smtClean="0">
                <a:latin typeface="Consolas" pitchFamily="49" charset="0"/>
              </a:rPr>
              <a:t>',</a:t>
            </a:r>
            <a:r>
              <a:rPr lang="en-GB" dirty="0">
                <a:latin typeface="Consolas" pitchFamily="49" charset="0"/>
              </a:rPr>
              <a:t/>
            </a:r>
            <a:br>
              <a:rPr lang="en-GB" dirty="0">
                <a:latin typeface="Consolas" pitchFamily="49" charset="0"/>
              </a:rPr>
            </a:br>
            <a:r>
              <a:rPr lang="en-GB" dirty="0">
                <a:latin typeface="Consolas" pitchFamily="49" charset="0"/>
              </a:rPr>
              <a:t>'</a:t>
            </a:r>
            <a:r>
              <a:rPr lang="en-GB" dirty="0">
                <a:solidFill>
                  <a:schemeClr val="folHlink"/>
                </a:solidFill>
                <a:latin typeface="Consolas" pitchFamily="49" charset="0"/>
              </a:rPr>
              <a:t>id</a:t>
            </a:r>
            <a:r>
              <a:rPr lang="en-GB" dirty="0">
                <a:latin typeface="Consolas" pitchFamily="49" charset="0"/>
              </a:rPr>
              <a:t>="</a:t>
            </a:r>
            <a:r>
              <a:rPr lang="en-GB" dirty="0">
                <a:solidFill>
                  <a:schemeClr val="accent6"/>
                </a:solidFill>
                <a:latin typeface="Consolas" pitchFamily="49" charset="0"/>
              </a:rPr>
              <a:t>r</a:t>
            </a:r>
            <a:r>
              <a:rPr lang="en-GB" dirty="0">
                <a:latin typeface="Consolas" pitchFamily="49" charset="0"/>
              </a:rPr>
              <a:t>', </a:t>
            </a:r>
            <a:r>
              <a:rPr lang="en-GB" dirty="0">
                <a:solidFill>
                  <a:schemeClr val="accent6"/>
                </a:solidFill>
                <a:latin typeface="Consolas" pitchFamily="49" charset="0"/>
              </a:rPr>
              <a:t>row</a:t>
            </a:r>
            <a:r>
              <a:rPr lang="en-GB" dirty="0">
                <a:latin typeface="Consolas" pitchFamily="49" charset="0"/>
              </a:rPr>
              <a:t>, '</a:t>
            </a:r>
            <a:r>
              <a:rPr lang="en-GB" dirty="0">
                <a:solidFill>
                  <a:schemeClr val="accent4"/>
                </a:solidFill>
                <a:latin typeface="Consolas" pitchFamily="49" charset="0"/>
              </a:rPr>
              <a:t>c</a:t>
            </a:r>
            <a:r>
              <a:rPr lang="en-GB" dirty="0">
                <a:latin typeface="Consolas" pitchFamily="49" charset="0"/>
              </a:rPr>
              <a:t>', </a:t>
            </a:r>
            <a:r>
              <a:rPr lang="en-GB" dirty="0" err="1">
                <a:solidFill>
                  <a:schemeClr val="accent4"/>
                </a:solidFill>
                <a:latin typeface="Consolas" pitchFamily="49" charset="0"/>
              </a:rPr>
              <a:t>col</a:t>
            </a:r>
            <a:r>
              <a:rPr lang="en-GB" dirty="0">
                <a:latin typeface="Consolas" pitchFamily="49" charset="0"/>
              </a:rPr>
              <a:t>, '"&gt;');</a:t>
            </a:r>
          </a:p>
          <a:p>
            <a:pPr lvl="1">
              <a:buFontTx/>
              <a:buNone/>
            </a:pPr>
            <a:r>
              <a:rPr lang="en-GB" dirty="0">
                <a:latin typeface="Consolas" pitchFamily="49" charset="0"/>
              </a:rPr>
              <a:t>	</a:t>
            </a:r>
            <a:r>
              <a:rPr lang="en-GB" dirty="0" err="1">
                <a:latin typeface="Consolas" pitchFamily="49" charset="0"/>
              </a:rPr>
              <a:t>document.write</a:t>
            </a:r>
            <a:r>
              <a:rPr lang="en-GB" dirty="0">
                <a:latin typeface="Consolas" pitchFamily="49" charset="0"/>
              </a:rPr>
              <a:t>('</a:t>
            </a:r>
            <a:r>
              <a:rPr lang="en-GB" dirty="0">
                <a:solidFill>
                  <a:schemeClr val="accent1"/>
                </a:solidFill>
                <a:latin typeface="Consolas" pitchFamily="49" charset="0"/>
              </a:rPr>
              <a:t>&amp;</a:t>
            </a:r>
            <a:r>
              <a:rPr lang="en-GB" dirty="0" err="1">
                <a:solidFill>
                  <a:schemeClr val="accent1"/>
                </a:solidFill>
                <a:latin typeface="Consolas" pitchFamily="49" charset="0"/>
              </a:rPr>
              <a:t>nbsp</a:t>
            </a:r>
            <a:r>
              <a:rPr lang="en-GB" dirty="0">
                <a:solidFill>
                  <a:schemeClr val="accent1"/>
                </a:solidFill>
                <a:latin typeface="Consolas" pitchFamily="49" charset="0"/>
              </a:rPr>
              <a:t>;</a:t>
            </a:r>
            <a:r>
              <a:rPr lang="en-GB" dirty="0">
                <a:latin typeface="Consolas" pitchFamily="49" charset="0"/>
              </a:rPr>
              <a:t>&lt;/</a:t>
            </a:r>
            <a:r>
              <a:rPr lang="en-GB" dirty="0">
                <a:solidFill>
                  <a:srgbClr val="FF0000"/>
                </a:solidFill>
                <a:latin typeface="Consolas" pitchFamily="49" charset="0"/>
              </a:rPr>
              <a:t>td</a:t>
            </a:r>
            <a:r>
              <a:rPr lang="en-GB" dirty="0">
                <a:latin typeface="Consolas" pitchFamily="49" charset="0"/>
              </a:rPr>
              <a:t>&gt;');</a:t>
            </a:r>
          </a:p>
          <a:p>
            <a:r>
              <a:rPr lang="en-GB" dirty="0" smtClean="0"/>
              <a:t>Gives us cells like</a:t>
            </a:r>
          </a:p>
          <a:p>
            <a:pPr lvl="1"/>
            <a:r>
              <a:rPr lang="en-GB" dirty="0" smtClean="0">
                <a:latin typeface="Consolas" pitchFamily="49" charset="0"/>
              </a:rPr>
              <a:t>&lt;</a:t>
            </a:r>
            <a:r>
              <a:rPr lang="en-GB" dirty="0" smtClean="0">
                <a:solidFill>
                  <a:srgbClr val="FF0000"/>
                </a:solidFill>
                <a:latin typeface="Consolas" pitchFamily="49" charset="0"/>
              </a:rPr>
              <a:t>td</a:t>
            </a:r>
            <a:r>
              <a:rPr lang="en-GB" dirty="0" smtClean="0">
                <a:latin typeface="Consolas" pitchFamily="49" charset="0"/>
              </a:rPr>
              <a:t> </a:t>
            </a:r>
            <a:r>
              <a:rPr lang="en-GB" dirty="0" smtClean="0">
                <a:solidFill>
                  <a:schemeClr val="folHlink"/>
                </a:solidFill>
                <a:latin typeface="Consolas" pitchFamily="49" charset="0"/>
              </a:rPr>
              <a:t>id</a:t>
            </a:r>
            <a:r>
              <a:rPr lang="en-GB" dirty="0" smtClean="0">
                <a:latin typeface="Consolas" pitchFamily="49" charset="0"/>
              </a:rPr>
              <a:t>="</a:t>
            </a:r>
            <a:r>
              <a:rPr lang="en-GB" dirty="0" smtClean="0">
                <a:solidFill>
                  <a:schemeClr val="accent6"/>
                </a:solidFill>
                <a:latin typeface="Consolas" pitchFamily="49" charset="0"/>
              </a:rPr>
              <a:t>r1</a:t>
            </a:r>
            <a:r>
              <a:rPr lang="en-GB" dirty="0" smtClean="0">
                <a:solidFill>
                  <a:schemeClr val="accent4"/>
                </a:solidFill>
                <a:latin typeface="Consolas" pitchFamily="49" charset="0"/>
              </a:rPr>
              <a:t>c1</a:t>
            </a:r>
            <a:r>
              <a:rPr lang="en-GB" dirty="0" smtClean="0">
                <a:latin typeface="Consolas" pitchFamily="49" charset="0"/>
              </a:rPr>
              <a:t>"&gt;&amp;</a:t>
            </a:r>
            <a:r>
              <a:rPr lang="en-GB" dirty="0" err="1" smtClean="0">
                <a:latin typeface="Consolas" pitchFamily="49" charset="0"/>
              </a:rPr>
              <a:t>nbsp</a:t>
            </a:r>
            <a:r>
              <a:rPr lang="en-GB" dirty="0" smtClean="0">
                <a:latin typeface="Consolas" pitchFamily="49" charset="0"/>
              </a:rPr>
              <a:t>;&lt;/</a:t>
            </a:r>
            <a:r>
              <a:rPr lang="en-GB" dirty="0" smtClean="0">
                <a:solidFill>
                  <a:srgbClr val="FF0000"/>
                </a:solidFill>
                <a:latin typeface="Consolas" pitchFamily="49" charset="0"/>
              </a:rPr>
              <a:t>td</a:t>
            </a:r>
            <a:r>
              <a:rPr lang="en-GB" dirty="0" smtClean="0">
                <a:latin typeface="Consolas" pitchFamily="49" charset="0"/>
              </a:rPr>
              <a:t>&gt;</a:t>
            </a:r>
          </a:p>
          <a:p>
            <a:pPr lvl="1"/>
            <a:r>
              <a:rPr lang="en-GB" dirty="0" smtClean="0">
                <a:latin typeface="Consolas" pitchFamily="49" charset="0"/>
              </a:rPr>
              <a:t>&lt;</a:t>
            </a:r>
            <a:r>
              <a:rPr lang="en-GB" dirty="0" smtClean="0">
                <a:solidFill>
                  <a:srgbClr val="FF0000"/>
                </a:solidFill>
                <a:latin typeface="Consolas" pitchFamily="49" charset="0"/>
              </a:rPr>
              <a:t>td</a:t>
            </a:r>
            <a:r>
              <a:rPr lang="en-GB" dirty="0" smtClean="0">
                <a:latin typeface="Consolas" pitchFamily="49" charset="0"/>
              </a:rPr>
              <a:t> </a:t>
            </a:r>
            <a:r>
              <a:rPr lang="en-GB" dirty="0" smtClean="0">
                <a:solidFill>
                  <a:schemeClr val="folHlink"/>
                </a:solidFill>
                <a:latin typeface="Consolas" pitchFamily="49" charset="0"/>
              </a:rPr>
              <a:t>id</a:t>
            </a:r>
            <a:r>
              <a:rPr lang="en-GB" dirty="0" smtClean="0">
                <a:latin typeface="Consolas" pitchFamily="49" charset="0"/>
              </a:rPr>
              <a:t>="</a:t>
            </a:r>
            <a:r>
              <a:rPr lang="en-GB" dirty="0" smtClean="0">
                <a:solidFill>
                  <a:schemeClr val="accent6"/>
                </a:solidFill>
                <a:latin typeface="Consolas" pitchFamily="49" charset="0"/>
              </a:rPr>
              <a:t>r1</a:t>
            </a:r>
            <a:r>
              <a:rPr lang="en-GB" dirty="0" smtClean="0">
                <a:solidFill>
                  <a:schemeClr val="accent4"/>
                </a:solidFill>
                <a:latin typeface="Consolas" pitchFamily="49" charset="0"/>
              </a:rPr>
              <a:t>c2</a:t>
            </a:r>
            <a:r>
              <a:rPr lang="en-GB" dirty="0" smtClean="0">
                <a:latin typeface="Consolas" pitchFamily="49" charset="0"/>
              </a:rPr>
              <a:t>"&gt;&amp;</a:t>
            </a:r>
            <a:r>
              <a:rPr lang="en-GB" dirty="0" err="1" smtClean="0">
                <a:latin typeface="Consolas" pitchFamily="49" charset="0"/>
              </a:rPr>
              <a:t>nbsp</a:t>
            </a:r>
            <a:r>
              <a:rPr lang="en-GB" dirty="0" smtClean="0">
                <a:latin typeface="Consolas" pitchFamily="49" charset="0"/>
              </a:rPr>
              <a:t>;&lt;/</a:t>
            </a:r>
            <a:r>
              <a:rPr lang="en-GB" dirty="0" smtClean="0">
                <a:solidFill>
                  <a:srgbClr val="FF0000"/>
                </a:solidFill>
                <a:latin typeface="Consolas" pitchFamily="49" charset="0"/>
              </a:rPr>
              <a:t>td</a:t>
            </a:r>
            <a:r>
              <a:rPr lang="en-GB" dirty="0" smtClean="0">
                <a:latin typeface="Consolas" pitchFamily="49" charset="0"/>
              </a:rPr>
              <a:t>&gt;</a:t>
            </a:r>
          </a:p>
          <a:p>
            <a:pPr lvl="1"/>
            <a:r>
              <a:rPr lang="en-GB" dirty="0" smtClean="0">
                <a:latin typeface="Consolas" pitchFamily="49" charset="0"/>
              </a:rPr>
              <a:t>/* ... Etc ...*/</a:t>
            </a:r>
          </a:p>
          <a:p>
            <a:pPr lvl="1"/>
            <a:r>
              <a:rPr lang="en-GB" dirty="0" smtClean="0">
                <a:latin typeface="Consolas" pitchFamily="49" charset="0"/>
              </a:rPr>
              <a:t>&lt;</a:t>
            </a:r>
            <a:r>
              <a:rPr lang="en-GB" dirty="0" smtClean="0">
                <a:solidFill>
                  <a:srgbClr val="FF0000"/>
                </a:solidFill>
                <a:latin typeface="Consolas" pitchFamily="49" charset="0"/>
              </a:rPr>
              <a:t>td</a:t>
            </a:r>
            <a:r>
              <a:rPr lang="en-GB" dirty="0" smtClean="0">
                <a:latin typeface="Consolas" pitchFamily="49" charset="0"/>
              </a:rPr>
              <a:t> </a:t>
            </a:r>
            <a:r>
              <a:rPr lang="en-GB" dirty="0" smtClean="0">
                <a:solidFill>
                  <a:schemeClr val="folHlink"/>
                </a:solidFill>
                <a:latin typeface="Consolas" pitchFamily="49" charset="0"/>
              </a:rPr>
              <a:t>id</a:t>
            </a:r>
            <a:r>
              <a:rPr lang="en-GB" dirty="0" smtClean="0">
                <a:latin typeface="Consolas" pitchFamily="49" charset="0"/>
              </a:rPr>
              <a:t>="</a:t>
            </a:r>
            <a:r>
              <a:rPr lang="en-GB" dirty="0" smtClean="0">
                <a:solidFill>
                  <a:schemeClr val="accent6"/>
                </a:solidFill>
                <a:latin typeface="Consolas" pitchFamily="49" charset="0"/>
              </a:rPr>
              <a:t>r8</a:t>
            </a:r>
            <a:r>
              <a:rPr lang="en-GB" dirty="0" smtClean="0">
                <a:solidFill>
                  <a:schemeClr val="accent4"/>
                </a:solidFill>
                <a:latin typeface="Consolas" pitchFamily="49" charset="0"/>
              </a:rPr>
              <a:t>c1</a:t>
            </a:r>
            <a:r>
              <a:rPr lang="en-GB" dirty="0" smtClean="0">
                <a:latin typeface="Consolas" pitchFamily="49" charset="0"/>
              </a:rPr>
              <a:t>"&gt;&amp;</a:t>
            </a:r>
            <a:r>
              <a:rPr lang="en-GB" dirty="0" err="1" smtClean="0">
                <a:latin typeface="Consolas" pitchFamily="49" charset="0"/>
              </a:rPr>
              <a:t>nbsp</a:t>
            </a:r>
            <a:r>
              <a:rPr lang="en-GB" dirty="0" smtClean="0">
                <a:latin typeface="Consolas" pitchFamily="49" charset="0"/>
              </a:rPr>
              <a:t>;&lt;/</a:t>
            </a:r>
            <a:r>
              <a:rPr lang="en-GB" dirty="0" smtClean="0">
                <a:solidFill>
                  <a:srgbClr val="FF0000"/>
                </a:solidFill>
                <a:latin typeface="Consolas" pitchFamily="49" charset="0"/>
              </a:rPr>
              <a:t>td</a:t>
            </a:r>
            <a:r>
              <a:rPr lang="en-GB" dirty="0" smtClean="0">
                <a:latin typeface="Consolas" pitchFamily="49" charset="0"/>
              </a:rPr>
              <a:t>&gt; /* </a:t>
            </a:r>
            <a:r>
              <a:rPr lang="en-GB" i="1" dirty="0" smtClean="0">
                <a:latin typeface="Consolas" pitchFamily="49" charset="0"/>
              </a:rPr>
              <a:t>etc. */</a:t>
            </a:r>
            <a:endParaRPr lang="en-GB" dirty="0" smtClean="0">
              <a:latin typeface="Consolas" pitchFamily="49" charset="0"/>
            </a:endParaRPr>
          </a:p>
          <a:p>
            <a:pPr lvl="1"/>
            <a:endParaRPr lang="en-GB" dirty="0" smtClean="0"/>
          </a:p>
        </p:txBody>
      </p:sp>
      <p:sp>
        <p:nvSpPr>
          <p:cNvPr id="490501" name="Rectangle 5"/>
          <p:cNvSpPr>
            <a:spLocks noChangeArrowheads="1"/>
          </p:cNvSpPr>
          <p:nvPr/>
        </p:nvSpPr>
        <p:spPr bwMode="auto">
          <a:xfrm>
            <a:off x="3852664" y="2565723"/>
            <a:ext cx="1295400" cy="503237"/>
          </a:xfrm>
          <a:prstGeom prst="rect">
            <a:avLst/>
          </a:prstGeom>
          <a:noFill/>
          <a:ln w="9525">
            <a:solidFill>
              <a:schemeClr val="tx1"/>
            </a:solidFill>
            <a:prstDash val="dash"/>
            <a:miter lim="800000"/>
            <a:headEnd/>
            <a:tailEnd/>
          </a:ln>
          <a:effectLst/>
        </p:spPr>
        <p:txBody>
          <a:bodyPr wrap="none" anchor="ctr"/>
          <a:lstStyle/>
          <a:p>
            <a:endParaRPr lang="en-GB"/>
          </a:p>
        </p:txBody>
      </p:sp>
      <p:sp>
        <p:nvSpPr>
          <p:cNvPr id="490502" name="Text Box 6"/>
          <p:cNvSpPr txBox="1">
            <a:spLocks noChangeArrowheads="1"/>
          </p:cNvSpPr>
          <p:nvPr/>
        </p:nvSpPr>
        <p:spPr bwMode="auto">
          <a:xfrm>
            <a:off x="5715008" y="3356992"/>
            <a:ext cx="3033705" cy="1323439"/>
          </a:xfrm>
          <a:prstGeom prst="rect">
            <a:avLst/>
          </a:prstGeom>
          <a:noFill/>
          <a:ln w="9525">
            <a:solidFill>
              <a:schemeClr val="tx1"/>
            </a:solidFill>
            <a:prstDash val="dash"/>
            <a:miter lim="800000"/>
            <a:headEnd/>
            <a:tailEnd/>
          </a:ln>
          <a:effectLst/>
        </p:spPr>
        <p:txBody>
          <a:bodyPr wrap="square">
            <a:spAutoFit/>
          </a:bodyPr>
          <a:lstStyle/>
          <a:p>
            <a:r>
              <a:rPr lang="en-GB" sz="2000" i="0" dirty="0">
                <a:latin typeface="Verdana" pitchFamily="34" charset="0"/>
              </a:rPr>
              <a:t>Use CSS to set the tiles' height &amp; width and the </a:t>
            </a:r>
            <a:r>
              <a:rPr lang="en-GB" sz="2000" i="0" dirty="0">
                <a:solidFill>
                  <a:schemeClr val="accent1"/>
                </a:solidFill>
                <a:latin typeface="Consolas" pitchFamily="49" charset="0"/>
              </a:rPr>
              <a:t>&amp;</a:t>
            </a:r>
            <a:r>
              <a:rPr lang="en-GB" sz="2000" i="0" dirty="0" err="1">
                <a:solidFill>
                  <a:schemeClr val="accent1"/>
                </a:solidFill>
                <a:latin typeface="Consolas" pitchFamily="49" charset="0"/>
              </a:rPr>
              <a:t>nbsp</a:t>
            </a:r>
            <a:r>
              <a:rPr lang="en-GB" sz="2000" i="0" dirty="0">
                <a:solidFill>
                  <a:schemeClr val="accent1"/>
                </a:solidFill>
                <a:latin typeface="Consolas" pitchFamily="49" charset="0"/>
              </a:rPr>
              <a:t>;</a:t>
            </a:r>
            <a:r>
              <a:rPr lang="en-GB" sz="2000" i="0" dirty="0">
                <a:latin typeface="Consolas" pitchFamily="49" charset="0"/>
              </a:rPr>
              <a:t> </a:t>
            </a:r>
            <a:r>
              <a:rPr lang="en-GB" sz="2000" i="0" dirty="0">
                <a:latin typeface="Verdana" pitchFamily="34" charset="0"/>
              </a:rPr>
              <a:t>is entirely unnecessary…</a:t>
            </a:r>
          </a:p>
        </p:txBody>
      </p:sp>
      <p:cxnSp>
        <p:nvCxnSpPr>
          <p:cNvPr id="490503" name="AutoShape 7"/>
          <p:cNvCxnSpPr>
            <a:cxnSpLocks noChangeShapeType="1"/>
            <a:stCxn id="490501" idx="2"/>
            <a:endCxn id="490502" idx="0"/>
          </p:cNvCxnSpPr>
          <p:nvPr/>
        </p:nvCxnSpPr>
        <p:spPr bwMode="auto">
          <a:xfrm rot="16200000" flipH="1">
            <a:off x="5722096" y="1847227"/>
            <a:ext cx="288032" cy="2731497"/>
          </a:xfrm>
          <a:prstGeom prst="bentConnector3">
            <a:avLst>
              <a:gd name="adj1" fmla="val 50000"/>
            </a:avLst>
          </a:prstGeom>
          <a:noFill/>
          <a:ln w="9525">
            <a:solidFill>
              <a:schemeClr val="tx1"/>
            </a:solidFill>
            <a:prstDash val="dash"/>
            <a:miter lim="800000"/>
            <a:headEnd/>
            <a:tailEnd type="triangle" w="med" len="med"/>
          </a:ln>
          <a:effectLst/>
        </p:spPr>
      </p:cxn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5" name="Slide Number Placeholder 4"/>
          <p:cNvSpPr>
            <a:spLocks noGrp="1"/>
          </p:cNvSpPr>
          <p:nvPr>
            <p:ph type="sldNum" sz="quarter" idx="12"/>
          </p:nvPr>
        </p:nvSpPr>
        <p:spPr/>
        <p:txBody>
          <a:bodyPr/>
          <a:lstStyle/>
          <a:p>
            <a:fld id="{99C8D794-CB87-4C17-A147-966EAC152536}" type="slidenum">
              <a:rPr lang="en-GB" smtClean="0"/>
              <a:pPr/>
              <a:t>59</a:t>
            </a:fld>
            <a:endParaRPr lang="en-GB"/>
          </a:p>
        </p:txBody>
      </p:sp>
      <p:sp>
        <p:nvSpPr>
          <p:cNvPr id="6" name="Title 5"/>
          <p:cNvSpPr>
            <a:spLocks noGrp="1"/>
          </p:cNvSpPr>
          <p:nvPr>
            <p:ph type="title"/>
          </p:nvPr>
        </p:nvSpPr>
        <p:spPr/>
        <p:txBody>
          <a:bodyPr/>
          <a:lstStyle/>
          <a:p>
            <a:r>
              <a:rPr lang="en-GB" dirty="0" smtClean="0"/>
              <a:t>Back to JavaScript</a:t>
            </a:r>
            <a:endParaRPr lang="en-GB" dirty="0"/>
          </a:p>
        </p:txBody>
      </p:sp>
      <p:sp>
        <p:nvSpPr>
          <p:cNvPr id="7" name="Text Placeholder 6"/>
          <p:cNvSpPr>
            <a:spLocks noGrp="1"/>
          </p:cNvSpPr>
          <p:nvPr>
            <p:ph type="body" idx="1"/>
          </p:nvPr>
        </p:nvSpPr>
        <p:spPr/>
        <p:txBody>
          <a:bodyPr/>
          <a:lstStyle/>
          <a:p>
            <a:r>
              <a:rPr lang="en-GB" i="1" dirty="0" smtClean="0"/>
              <a:t>for</a:t>
            </a:r>
            <a:r>
              <a:rPr lang="en-GB" dirty="0" smtClean="0"/>
              <a:t>  loops</a:t>
            </a:r>
            <a:endParaRPr lang="en-GB" i="1"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4434" name="Rectangle 2"/>
          <p:cNvSpPr>
            <a:spLocks noGrp="1" noChangeArrowheads="1"/>
          </p:cNvSpPr>
          <p:nvPr>
            <p:ph type="title"/>
          </p:nvPr>
        </p:nvSpPr>
        <p:spPr>
          <a:ln/>
        </p:spPr>
        <p:txBody>
          <a:bodyPr/>
          <a:lstStyle/>
          <a:p>
            <a:r>
              <a:rPr lang="en-GB" dirty="0" smtClean="0">
                <a:ln w="6350">
                  <a:solidFill>
                    <a:schemeClr val="accent6"/>
                  </a:solidFill>
                </a:ln>
                <a:solidFill>
                  <a:srgbClr val="FF0000"/>
                </a:solidFill>
              </a:rPr>
              <a:t>For next week</a:t>
            </a:r>
            <a:r>
              <a:rPr lang="en-GB" dirty="0" smtClean="0"/>
              <a:t>: </a:t>
            </a:r>
            <a:r>
              <a:rPr lang="en-GB" dirty="0"/>
              <a:t>JavaScript</a:t>
            </a:r>
          </a:p>
        </p:txBody>
      </p:sp>
      <p:sp>
        <p:nvSpPr>
          <p:cNvPr id="914435" name="Rectangle 3"/>
          <p:cNvSpPr>
            <a:spLocks noGrp="1" noChangeArrowheads="1"/>
          </p:cNvSpPr>
          <p:nvPr>
            <p:ph idx="1"/>
          </p:nvPr>
        </p:nvSpPr>
        <p:spPr>
          <a:xfrm>
            <a:off x="684213" y="1484313"/>
            <a:ext cx="7772400" cy="4495800"/>
          </a:xfrm>
          <a:ln/>
        </p:spPr>
        <p:txBody>
          <a:bodyPr/>
          <a:lstStyle/>
          <a:p>
            <a:pPr>
              <a:lnSpc>
                <a:spcPct val="90000"/>
              </a:lnSpc>
            </a:pPr>
            <a:r>
              <a:rPr lang="en-GB" sz="2400" dirty="0"/>
              <a:t>“JavaScript for the WWW”</a:t>
            </a:r>
          </a:p>
          <a:p>
            <a:pPr lvl="1">
              <a:lnSpc>
                <a:spcPct val="90000"/>
              </a:lnSpc>
            </a:pPr>
            <a:r>
              <a:rPr lang="en-GB" sz="2000" dirty="0"/>
              <a:t>Chapters </a:t>
            </a:r>
            <a:r>
              <a:rPr lang="en-GB" sz="2000" dirty="0" smtClean="0"/>
              <a:t>1—3 + </a:t>
            </a:r>
            <a:r>
              <a:rPr lang="en-GB" sz="2000" b="1" dirty="0" smtClean="0">
                <a:solidFill>
                  <a:srgbClr val="FF0000"/>
                </a:solidFill>
              </a:rPr>
              <a:t>10</a:t>
            </a:r>
            <a:r>
              <a:rPr lang="en-GB" sz="2000" dirty="0" smtClean="0"/>
              <a:t> (DOM: 7</a:t>
            </a:r>
            <a:r>
              <a:rPr lang="en-GB" sz="2000" baseline="30000" dirty="0" smtClean="0"/>
              <a:t>e</a:t>
            </a:r>
            <a:r>
              <a:rPr lang="en-GB" sz="2000" dirty="0" smtClean="0"/>
              <a:t>=</a:t>
            </a:r>
            <a:r>
              <a:rPr lang="en-GB" sz="2000" dirty="0" err="1" smtClean="0"/>
              <a:t>ch</a:t>
            </a:r>
            <a:r>
              <a:rPr lang="en-GB" sz="2000" dirty="0" smtClean="0"/>
              <a:t>. 11)</a:t>
            </a:r>
            <a:endParaRPr lang="en-GB" sz="2000" dirty="0"/>
          </a:p>
          <a:p>
            <a:pPr>
              <a:lnSpc>
                <a:spcPct val="90000"/>
              </a:lnSpc>
            </a:pPr>
            <a:r>
              <a:rPr lang="en-GB" sz="2400" i="1" dirty="0"/>
              <a:t>“Head First JavaScript”</a:t>
            </a:r>
          </a:p>
          <a:p>
            <a:pPr lvl="1">
              <a:lnSpc>
                <a:spcPct val="90000"/>
              </a:lnSpc>
            </a:pPr>
            <a:r>
              <a:rPr lang="en-GB" sz="2000" dirty="0"/>
              <a:t>Chapters </a:t>
            </a:r>
            <a:r>
              <a:rPr lang="en-GB" sz="2000" dirty="0" smtClean="0"/>
              <a:t>1—2 + </a:t>
            </a:r>
            <a:r>
              <a:rPr lang="en-GB" sz="2000" b="1" dirty="0" smtClean="0">
                <a:solidFill>
                  <a:srgbClr val="FF0000"/>
                </a:solidFill>
              </a:rPr>
              <a:t>3—5</a:t>
            </a:r>
            <a:endParaRPr lang="en-GB" sz="2000" b="1" strike="sngStrike" dirty="0">
              <a:solidFill>
                <a:srgbClr val="FF0000"/>
              </a:solidFill>
            </a:endParaRPr>
          </a:p>
          <a:p>
            <a:pPr>
              <a:lnSpc>
                <a:spcPct val="90000"/>
              </a:lnSpc>
            </a:pPr>
            <a:r>
              <a:rPr lang="en-GB" sz="2400" i="1" dirty="0"/>
              <a:t>“Learning JavaScript”</a:t>
            </a:r>
          </a:p>
          <a:p>
            <a:pPr lvl="1">
              <a:lnSpc>
                <a:spcPct val="90000"/>
              </a:lnSpc>
            </a:pPr>
            <a:r>
              <a:rPr lang="en-GB" sz="2000" dirty="0"/>
              <a:t>Chapters </a:t>
            </a:r>
            <a:r>
              <a:rPr lang="en-GB" sz="2000" dirty="0" smtClean="0"/>
              <a:t>1—3 + </a:t>
            </a:r>
            <a:r>
              <a:rPr lang="en-GB" sz="2000" b="1" dirty="0" smtClean="0">
                <a:solidFill>
                  <a:srgbClr val="FF0000"/>
                </a:solidFill>
              </a:rPr>
              <a:t>9—10</a:t>
            </a:r>
            <a:endParaRPr lang="en-GB" sz="2000" b="1" dirty="0">
              <a:solidFill>
                <a:srgbClr val="FF0000"/>
              </a:solidFill>
            </a:endParaRPr>
          </a:p>
          <a:p>
            <a:pPr>
              <a:lnSpc>
                <a:spcPct val="90000"/>
              </a:lnSpc>
              <a:buFontTx/>
              <a:buNone/>
            </a:pPr>
            <a:r>
              <a:rPr lang="en-GB" sz="2400" i="1" dirty="0">
                <a:solidFill>
                  <a:schemeClr val="tx1">
                    <a:lumMod val="75000"/>
                  </a:schemeClr>
                </a:solidFill>
              </a:rPr>
              <a:t>Or</a:t>
            </a:r>
          </a:p>
          <a:p>
            <a:pPr lvl="1">
              <a:lnSpc>
                <a:spcPct val="90000"/>
              </a:lnSpc>
            </a:pPr>
            <a:r>
              <a:rPr lang="en-GB" sz="2000" dirty="0" err="1">
                <a:solidFill>
                  <a:schemeClr val="tx1">
                    <a:lumMod val="75000"/>
                  </a:schemeClr>
                </a:solidFill>
              </a:rPr>
              <a:t>Gosselin</a:t>
            </a:r>
            <a:r>
              <a:rPr lang="en-GB" sz="2000" dirty="0">
                <a:solidFill>
                  <a:schemeClr val="tx1">
                    <a:lumMod val="75000"/>
                  </a:schemeClr>
                </a:solidFill>
              </a:rPr>
              <a:t> “JavaScript 3e”</a:t>
            </a:r>
          </a:p>
          <a:p>
            <a:pPr lvl="2">
              <a:lnSpc>
                <a:spcPct val="90000"/>
              </a:lnSpc>
            </a:pPr>
            <a:r>
              <a:rPr lang="en-GB" sz="1800" dirty="0">
                <a:solidFill>
                  <a:schemeClr val="tx1">
                    <a:lumMod val="75000"/>
                  </a:schemeClr>
                </a:solidFill>
              </a:rPr>
              <a:t>Ch1 introduces JS, Ch2 introduces JS variables </a:t>
            </a:r>
            <a:r>
              <a:rPr lang="en-GB" sz="1800" i="1" dirty="0">
                <a:solidFill>
                  <a:schemeClr val="tx1">
                    <a:lumMod val="75000"/>
                  </a:schemeClr>
                </a:solidFill>
              </a:rPr>
              <a:t>etc</a:t>
            </a:r>
            <a:r>
              <a:rPr lang="en-GB" sz="1800" dirty="0">
                <a:solidFill>
                  <a:schemeClr val="tx1">
                    <a:lumMod val="75000"/>
                  </a:schemeClr>
                </a:solidFill>
              </a:rPr>
              <a:t>.</a:t>
            </a:r>
            <a:endParaRPr lang="en-GB" sz="1800" i="1" dirty="0">
              <a:solidFill>
                <a:schemeClr val="tx1">
                  <a:lumMod val="75000"/>
                </a:schemeClr>
              </a:solidFill>
            </a:endParaRPr>
          </a:p>
          <a:p>
            <a:pPr lvl="1">
              <a:lnSpc>
                <a:spcPct val="90000"/>
              </a:lnSpc>
            </a:pPr>
            <a:r>
              <a:rPr lang="en-GB" sz="2000" dirty="0">
                <a:solidFill>
                  <a:schemeClr val="tx1">
                    <a:lumMod val="75000"/>
                  </a:schemeClr>
                </a:solidFill>
              </a:rPr>
              <a:t>“JavaScript A programmer’s companion”</a:t>
            </a:r>
          </a:p>
          <a:p>
            <a:pPr lvl="2">
              <a:lnSpc>
                <a:spcPct val="90000"/>
              </a:lnSpc>
            </a:pPr>
            <a:r>
              <a:rPr lang="en-GB" sz="1800" dirty="0">
                <a:solidFill>
                  <a:schemeClr val="tx1">
                    <a:lumMod val="75000"/>
                  </a:schemeClr>
                </a:solidFill>
              </a:rPr>
              <a:t>chapters 1~5.</a:t>
            </a:r>
          </a:p>
          <a:p>
            <a:pPr algn="r">
              <a:lnSpc>
                <a:spcPct val="90000"/>
              </a:lnSpc>
              <a:buFontTx/>
              <a:buNone/>
            </a:pPr>
            <a:r>
              <a:rPr lang="en-GB" sz="2400" i="1" dirty="0">
                <a:solidFill>
                  <a:schemeClr val="tx1">
                    <a:lumMod val="75000"/>
                  </a:schemeClr>
                </a:solidFill>
              </a:rPr>
              <a:t>ETC…</a:t>
            </a:r>
          </a:p>
        </p:txBody>
      </p:sp>
      <p:sp>
        <p:nvSpPr>
          <p:cNvPr id="8"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9" name="Slide Number Placeholder 5"/>
          <p:cNvSpPr>
            <a:spLocks noGrp="1"/>
          </p:cNvSpPr>
          <p:nvPr>
            <p:ph type="sldNum" sz="quarter" idx="12"/>
          </p:nvPr>
        </p:nvSpPr>
        <p:spPr/>
        <p:txBody>
          <a:bodyPr/>
          <a:lstStyle/>
          <a:p>
            <a:fld id="{DAA42EA2-2170-46DD-951B-48F24ACF6979}" type="slidenum">
              <a:rPr lang="en-GB"/>
              <a:pPr/>
              <a:t>6</a:t>
            </a:fld>
            <a:endParaRPr lang="en-GB"/>
          </a:p>
        </p:txBody>
      </p:sp>
      <p:pic>
        <p:nvPicPr>
          <p:cNvPr id="914436" name="Picture 4"/>
          <p:cNvPicPr>
            <a:picLocks noChangeAspect="1" noChangeArrowheads="1"/>
          </p:cNvPicPr>
          <p:nvPr/>
        </p:nvPicPr>
        <p:blipFill>
          <a:blip r:embed="rId4" cstate="print"/>
          <a:srcRect/>
          <a:stretch>
            <a:fillRect/>
          </a:stretch>
        </p:blipFill>
        <p:spPr bwMode="auto">
          <a:xfrm>
            <a:off x="7596336" y="2564905"/>
            <a:ext cx="631029" cy="812834"/>
          </a:xfrm>
          <a:prstGeom prst="rect">
            <a:avLst/>
          </a:prstGeom>
          <a:noFill/>
          <a:ln w="9525" algn="ctr">
            <a:noFill/>
            <a:miter lim="800000"/>
            <a:headEnd/>
            <a:tailEnd/>
          </a:ln>
          <a:effectLst/>
        </p:spPr>
      </p:pic>
      <p:pic>
        <p:nvPicPr>
          <p:cNvPr id="914437" name="Picture 5"/>
          <p:cNvPicPr>
            <a:picLocks noChangeAspect="1" noChangeArrowheads="1"/>
          </p:cNvPicPr>
          <p:nvPr/>
        </p:nvPicPr>
        <p:blipFill>
          <a:blip r:embed="rId5" cstate="print"/>
          <a:srcRect/>
          <a:stretch>
            <a:fillRect/>
          </a:stretch>
        </p:blipFill>
        <p:spPr bwMode="auto">
          <a:xfrm>
            <a:off x="4932363" y="2565400"/>
            <a:ext cx="935037" cy="1225550"/>
          </a:xfrm>
          <a:prstGeom prst="rect">
            <a:avLst/>
          </a:prstGeom>
          <a:noFill/>
          <a:ln w="9525" algn="ctr">
            <a:noFill/>
            <a:miter lim="800000"/>
            <a:headEnd/>
            <a:tailEnd/>
          </a:ln>
          <a:effectLst/>
        </p:spPr>
      </p:pic>
      <p:pic>
        <p:nvPicPr>
          <p:cNvPr id="914438" name="Picture 6"/>
          <p:cNvPicPr>
            <a:picLocks noChangeAspect="1" noChangeArrowheads="1"/>
          </p:cNvPicPr>
          <p:nvPr/>
        </p:nvPicPr>
        <p:blipFill>
          <a:blip r:embed="rId6" cstate="print"/>
          <a:srcRect/>
          <a:stretch>
            <a:fillRect/>
          </a:stretch>
        </p:blipFill>
        <p:spPr bwMode="auto">
          <a:xfrm>
            <a:off x="6011863" y="2133600"/>
            <a:ext cx="1038225" cy="1143000"/>
          </a:xfrm>
          <a:prstGeom prst="rect">
            <a:avLst/>
          </a:prstGeom>
          <a:noFill/>
          <a:ln w="12700">
            <a:noFill/>
            <a:miter lim="800000"/>
            <a:headEnd/>
            <a:tailEnd/>
          </a:ln>
          <a:effectLst/>
        </p:spPr>
      </p:pic>
      <p:pic>
        <p:nvPicPr>
          <p:cNvPr id="10" name="Picture 2"/>
          <p:cNvPicPr>
            <a:picLocks noChangeAspect="1" noChangeArrowheads="1"/>
          </p:cNvPicPr>
          <p:nvPr/>
        </p:nvPicPr>
        <p:blipFill>
          <a:blip r:embed="rId7" cstate="print"/>
          <a:srcRect/>
          <a:stretch>
            <a:fillRect/>
          </a:stretch>
        </p:blipFill>
        <p:spPr bwMode="auto">
          <a:xfrm>
            <a:off x="7668344" y="1124744"/>
            <a:ext cx="1080120" cy="1390654"/>
          </a:xfrm>
          <a:prstGeom prst="rect">
            <a:avLst/>
          </a:prstGeom>
          <a:noFill/>
          <a:ln w="9525">
            <a:noFill/>
            <a:miter lim="800000"/>
            <a:headEnd/>
            <a:tailEnd/>
          </a:ln>
        </p:spPr>
      </p:pic>
      <p:pic>
        <p:nvPicPr>
          <p:cNvPr id="11" name="Picture 10" descr="ShowCover.aspx?isbn=0321602676&amp;type=f">
            <a:hlinkClick r:id="rId8"/>
          </p:cNvPr>
          <p:cNvPicPr>
            <a:picLocks noChangeAspect="1"/>
          </p:cNvPicPr>
          <p:nvPr/>
        </p:nvPicPr>
        <p:blipFill>
          <a:blip r:embed="rId9" cstate="print"/>
          <a:stretch>
            <a:fillRect/>
          </a:stretch>
        </p:blipFill>
        <p:spPr>
          <a:xfrm>
            <a:off x="8316415" y="2564904"/>
            <a:ext cx="674417" cy="864096"/>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r>
              <a:rPr lang="en-GB" smtClean="0"/>
              <a:t>JavaScript </a:t>
            </a:r>
            <a:r>
              <a:rPr lang="en-GB" i="1" smtClean="0"/>
              <a:t>for </a:t>
            </a:r>
            <a:r>
              <a:rPr lang="en-GB" smtClean="0"/>
              <a:t>loops</a:t>
            </a:r>
          </a:p>
        </p:txBody>
      </p:sp>
      <p:sp>
        <p:nvSpPr>
          <p:cNvPr id="25605" name="Rectangle 3"/>
          <p:cNvSpPr>
            <a:spLocks noGrp="1" noChangeArrowheads="1"/>
          </p:cNvSpPr>
          <p:nvPr>
            <p:ph idx="1"/>
          </p:nvPr>
        </p:nvSpPr>
        <p:spPr/>
        <p:txBody>
          <a:bodyPr/>
          <a:lstStyle/>
          <a:p>
            <a:r>
              <a:rPr lang="en-GB" sz="3200" dirty="0" smtClean="0"/>
              <a:t>Easiest illustrated with an example:</a:t>
            </a:r>
            <a:endParaRPr lang="en-GB" sz="3200" b="1" dirty="0" smtClean="0">
              <a:latin typeface="Courier New" pitchFamily="49" charset="0"/>
            </a:endParaRPr>
          </a:p>
          <a:p>
            <a:pPr>
              <a:buFontTx/>
              <a:buNone/>
            </a:pPr>
            <a:endParaRPr lang="en-GB" sz="3200" b="1" dirty="0" smtClean="0">
              <a:solidFill>
                <a:schemeClr val="hlink"/>
              </a:solidFill>
              <a:latin typeface="Courier New" pitchFamily="49" charset="0"/>
            </a:endParaRPr>
          </a:p>
          <a:p>
            <a:pPr>
              <a:buFontTx/>
              <a:buNone/>
            </a:pPr>
            <a:endParaRPr lang="en-GB" sz="3200" b="1" dirty="0" smtClean="0">
              <a:solidFill>
                <a:schemeClr val="hlink"/>
              </a:solidFill>
              <a:latin typeface="Courier New" pitchFamily="49" charset="0"/>
            </a:endParaRPr>
          </a:p>
          <a:p>
            <a:pPr>
              <a:buFontTx/>
              <a:buNone/>
            </a:pPr>
            <a:r>
              <a:rPr lang="en-GB" sz="3200" b="1" dirty="0" smtClean="0">
                <a:solidFill>
                  <a:schemeClr val="hlink"/>
                </a:solidFill>
                <a:latin typeface="Courier New" pitchFamily="49" charset="0"/>
              </a:rPr>
              <a:t>for (</a:t>
            </a:r>
            <a:r>
              <a:rPr lang="en-GB" sz="3200" b="1" dirty="0" err="1" smtClean="0">
                <a:solidFill>
                  <a:schemeClr val="hlink"/>
                </a:solidFill>
                <a:latin typeface="Courier New" pitchFamily="49" charset="0"/>
              </a:rPr>
              <a:t>var</a:t>
            </a:r>
            <a:r>
              <a:rPr lang="en-GB" sz="3200" b="1" dirty="0" smtClean="0">
                <a:solidFill>
                  <a:schemeClr val="hlink"/>
                </a:solidFill>
                <a:latin typeface="Courier New" pitchFamily="49" charset="0"/>
              </a:rPr>
              <a:t> </a:t>
            </a:r>
            <a:r>
              <a:rPr lang="en-GB" sz="3200" b="1" dirty="0" err="1" smtClean="0">
                <a:solidFill>
                  <a:schemeClr val="hlink"/>
                </a:solidFill>
                <a:latin typeface="Courier New" pitchFamily="49" charset="0"/>
              </a:rPr>
              <a:t>i</a:t>
            </a:r>
            <a:r>
              <a:rPr lang="en-GB" sz="3200" b="1" dirty="0" smtClean="0">
                <a:solidFill>
                  <a:schemeClr val="hlink"/>
                </a:solidFill>
                <a:latin typeface="Courier New" pitchFamily="49" charset="0"/>
              </a:rPr>
              <a:t>=0; </a:t>
            </a:r>
            <a:r>
              <a:rPr lang="en-GB" sz="3200" b="1" dirty="0" err="1" smtClean="0">
                <a:solidFill>
                  <a:schemeClr val="hlink"/>
                </a:solidFill>
                <a:latin typeface="Courier New" pitchFamily="49" charset="0"/>
              </a:rPr>
              <a:t>i</a:t>
            </a:r>
            <a:r>
              <a:rPr lang="en-GB" sz="3200" b="1" dirty="0" smtClean="0">
                <a:solidFill>
                  <a:schemeClr val="hlink"/>
                </a:solidFill>
                <a:latin typeface="Courier New" pitchFamily="49" charset="0"/>
              </a:rPr>
              <a:t>&lt;10; </a:t>
            </a:r>
            <a:r>
              <a:rPr lang="en-GB" sz="3200" b="1" dirty="0" err="1" smtClean="0">
                <a:solidFill>
                  <a:schemeClr val="hlink"/>
                </a:solidFill>
                <a:latin typeface="Courier New" pitchFamily="49" charset="0"/>
              </a:rPr>
              <a:t>i</a:t>
            </a:r>
            <a:r>
              <a:rPr lang="en-GB" sz="3200" b="1" dirty="0" smtClean="0">
                <a:solidFill>
                  <a:schemeClr val="hlink"/>
                </a:solidFill>
                <a:latin typeface="Courier New" pitchFamily="49" charset="0"/>
              </a:rPr>
              <a:t>++) {</a:t>
            </a:r>
          </a:p>
          <a:p>
            <a:pPr>
              <a:buFontTx/>
              <a:buNone/>
            </a:pPr>
            <a:r>
              <a:rPr lang="en-GB" sz="3200" b="1" dirty="0" smtClean="0">
                <a:solidFill>
                  <a:schemeClr val="hlink"/>
                </a:solidFill>
                <a:latin typeface="Courier New" pitchFamily="49" charset="0"/>
              </a:rPr>
              <a:t>	</a:t>
            </a:r>
            <a:r>
              <a:rPr lang="en-GB" sz="3200" b="1" dirty="0" err="1" smtClean="0">
                <a:solidFill>
                  <a:schemeClr val="hlink"/>
                </a:solidFill>
                <a:latin typeface="Courier New" pitchFamily="49" charset="0"/>
              </a:rPr>
              <a:t>document.write</a:t>
            </a:r>
            <a:r>
              <a:rPr lang="en-GB" sz="3200" b="1" dirty="0" smtClean="0">
                <a:solidFill>
                  <a:schemeClr val="hlink"/>
                </a:solidFill>
                <a:latin typeface="Courier New" pitchFamily="49" charset="0"/>
              </a:rPr>
              <a:t>('&lt;p&gt;Hi!&lt;/p&gt;')</a:t>
            </a:r>
          </a:p>
          <a:p>
            <a:pPr>
              <a:buFontTx/>
              <a:buNone/>
            </a:pPr>
            <a:r>
              <a:rPr lang="en-GB" sz="3200" b="1" dirty="0" smtClean="0">
                <a:solidFill>
                  <a:schemeClr val="hlink"/>
                </a:solidFill>
                <a:latin typeface="Courier New" pitchFamily="49" charset="0"/>
              </a:rPr>
              <a:t>}</a:t>
            </a:r>
            <a:endParaRPr lang="en-GB" sz="3200" b="1" dirty="0" smtClean="0">
              <a:latin typeface="Courier New" pitchFamily="49" charset="0"/>
            </a:endParaRPr>
          </a:p>
        </p:txBody>
      </p:sp>
      <p:sp>
        <p:nvSpPr>
          <p:cNvPr id="12" name="Footer Placeholder 4"/>
          <p:cNvSpPr>
            <a:spLocks noGrp="1"/>
          </p:cNvSpPr>
          <p:nvPr>
            <p:ph type="ftr" sz="quarter" idx="11"/>
          </p:nvPr>
        </p:nvSpPr>
        <p:spPr/>
        <p:txBody>
          <a:bodyPr/>
          <a:lstStyle/>
          <a:p>
            <a:pPr>
              <a:defRPr/>
            </a:pPr>
            <a:r>
              <a:rPr lang="en-GB"/>
              <a:t>CO2013/CO3013</a:t>
            </a:r>
            <a:br>
              <a:rPr lang="en-GB"/>
            </a:br>
            <a:r>
              <a:rPr lang="en-GB"/>
              <a:t>Web Technologies</a:t>
            </a:r>
          </a:p>
        </p:txBody>
      </p:sp>
      <p:sp>
        <p:nvSpPr>
          <p:cNvPr id="13" name="Slide Number Placeholder 5"/>
          <p:cNvSpPr>
            <a:spLocks noGrp="1"/>
          </p:cNvSpPr>
          <p:nvPr>
            <p:ph type="sldNum" sz="quarter" idx="12"/>
          </p:nvPr>
        </p:nvSpPr>
        <p:spPr/>
        <p:txBody>
          <a:bodyPr/>
          <a:lstStyle/>
          <a:p>
            <a:pPr>
              <a:defRPr/>
            </a:pPr>
            <a:fld id="{86E84CAB-3CD0-4C7C-9975-44943E429419}" type="slidenum">
              <a:rPr lang="en-GB"/>
              <a:pPr>
                <a:defRPr/>
              </a:pPr>
              <a:t>60</a:t>
            </a:fld>
            <a:endParaRPr lang="en-GB"/>
          </a:p>
        </p:txBody>
      </p:sp>
      <p:grpSp>
        <p:nvGrpSpPr>
          <p:cNvPr id="14" name="Group 13"/>
          <p:cNvGrpSpPr/>
          <p:nvPr/>
        </p:nvGrpSpPr>
        <p:grpSpPr>
          <a:xfrm>
            <a:off x="5638800" y="2667000"/>
            <a:ext cx="2112963" cy="1066800"/>
            <a:chOff x="5638800" y="2667000"/>
            <a:chExt cx="2112963" cy="1066800"/>
          </a:xfrm>
        </p:grpSpPr>
        <p:sp>
          <p:nvSpPr>
            <p:cNvPr id="25606" name="Text Box 4"/>
            <p:cNvSpPr txBox="1">
              <a:spLocks noChangeArrowheads="1"/>
            </p:cNvSpPr>
            <p:nvPr/>
          </p:nvSpPr>
          <p:spPr bwMode="auto">
            <a:xfrm>
              <a:off x="5910263" y="2667000"/>
              <a:ext cx="1841500" cy="758825"/>
            </a:xfrm>
            <a:prstGeom prst="rect">
              <a:avLst/>
            </a:prstGeom>
            <a:noFill/>
            <a:ln w="9525">
              <a:solidFill>
                <a:schemeClr val="tx1"/>
              </a:solidFill>
              <a:miter lim="800000"/>
              <a:headEnd/>
              <a:tailEnd/>
            </a:ln>
          </p:spPr>
          <p:txBody>
            <a:bodyPr wrap="none">
              <a:spAutoFit/>
            </a:bodyPr>
            <a:lstStyle/>
            <a:p>
              <a:pPr>
                <a:lnSpc>
                  <a:spcPct val="90000"/>
                </a:lnSpc>
              </a:pPr>
              <a:r>
                <a:rPr lang="en-GB">
                  <a:latin typeface="Verdana" pitchFamily="34" charset="0"/>
                </a:rPr>
                <a:t>increment </a:t>
              </a:r>
              <a:br>
                <a:rPr lang="en-GB">
                  <a:latin typeface="Verdana" pitchFamily="34" charset="0"/>
                </a:rPr>
              </a:br>
              <a:r>
                <a:rPr lang="en-GB">
                  <a:latin typeface="Verdana" pitchFamily="34" charset="0"/>
                </a:rPr>
                <a:t>“</a:t>
              </a:r>
              <a:r>
                <a:rPr lang="en-GB" b="1">
                  <a:latin typeface="Courier New" pitchFamily="49" charset="0"/>
                </a:rPr>
                <a:t>i=i+1</a:t>
              </a:r>
              <a:r>
                <a:rPr lang="en-GB">
                  <a:latin typeface="Verdana" pitchFamily="34" charset="0"/>
                </a:rPr>
                <a:t>”</a:t>
              </a:r>
              <a:endParaRPr lang="en-GB"/>
            </a:p>
          </p:txBody>
        </p:sp>
        <p:sp>
          <p:nvSpPr>
            <p:cNvPr id="25607" name="Line 5"/>
            <p:cNvSpPr>
              <a:spLocks noChangeShapeType="1"/>
            </p:cNvSpPr>
            <p:nvPr/>
          </p:nvSpPr>
          <p:spPr bwMode="auto">
            <a:xfrm flipH="1">
              <a:off x="5638800" y="3429000"/>
              <a:ext cx="304800" cy="304800"/>
            </a:xfrm>
            <a:prstGeom prst="line">
              <a:avLst/>
            </a:prstGeom>
            <a:noFill/>
            <a:ln w="9525">
              <a:solidFill>
                <a:schemeClr val="tx1"/>
              </a:solidFill>
              <a:round/>
              <a:headEnd/>
              <a:tailEnd type="triangle" w="med" len="med"/>
            </a:ln>
          </p:spPr>
          <p:txBody>
            <a:bodyPr wrap="none" anchor="ctr"/>
            <a:lstStyle/>
            <a:p>
              <a:endParaRPr lang="en-GB"/>
            </a:p>
          </p:txBody>
        </p:sp>
      </p:grpSp>
      <p:grpSp>
        <p:nvGrpSpPr>
          <p:cNvPr id="15" name="Group 14"/>
          <p:cNvGrpSpPr/>
          <p:nvPr/>
        </p:nvGrpSpPr>
        <p:grpSpPr>
          <a:xfrm>
            <a:off x="4191000" y="2667000"/>
            <a:ext cx="1385888" cy="1066800"/>
            <a:chOff x="4191000" y="2667000"/>
            <a:chExt cx="1385888" cy="1066800"/>
          </a:xfrm>
        </p:grpSpPr>
        <p:sp>
          <p:nvSpPr>
            <p:cNvPr id="25608" name="Text Box 6"/>
            <p:cNvSpPr txBox="1">
              <a:spLocks noChangeArrowheads="1"/>
            </p:cNvSpPr>
            <p:nvPr/>
          </p:nvSpPr>
          <p:spPr bwMode="auto">
            <a:xfrm>
              <a:off x="4191000" y="2667000"/>
              <a:ext cx="1385888" cy="758825"/>
            </a:xfrm>
            <a:prstGeom prst="rect">
              <a:avLst/>
            </a:prstGeom>
            <a:noFill/>
            <a:ln w="9525">
              <a:solidFill>
                <a:schemeClr val="tx1"/>
              </a:solidFill>
              <a:miter lim="800000"/>
              <a:headEnd/>
              <a:tailEnd/>
            </a:ln>
          </p:spPr>
          <p:txBody>
            <a:bodyPr wrap="none">
              <a:spAutoFit/>
            </a:bodyPr>
            <a:lstStyle/>
            <a:p>
              <a:pPr>
                <a:lnSpc>
                  <a:spcPct val="90000"/>
                </a:lnSpc>
              </a:pPr>
              <a:r>
                <a:rPr lang="en-GB">
                  <a:latin typeface="Verdana" pitchFamily="34" charset="0"/>
                </a:rPr>
                <a:t>test </a:t>
              </a:r>
              <a:br>
                <a:rPr lang="en-GB">
                  <a:latin typeface="Verdana" pitchFamily="34" charset="0"/>
                </a:rPr>
              </a:br>
              <a:r>
                <a:rPr lang="en-GB">
                  <a:latin typeface="Verdana" pitchFamily="34" charset="0"/>
                </a:rPr>
                <a:t>“</a:t>
              </a:r>
              <a:r>
                <a:rPr lang="en-GB" b="1">
                  <a:latin typeface="Courier New" pitchFamily="49" charset="0"/>
                </a:rPr>
                <a:t>i&lt;10?</a:t>
              </a:r>
              <a:r>
                <a:rPr lang="en-GB">
                  <a:latin typeface="Verdana" pitchFamily="34" charset="0"/>
                </a:rPr>
                <a:t>”</a:t>
              </a:r>
              <a:endParaRPr lang="en-GB"/>
            </a:p>
          </p:txBody>
        </p:sp>
        <p:sp>
          <p:nvSpPr>
            <p:cNvPr id="25609" name="Line 7"/>
            <p:cNvSpPr>
              <a:spLocks noChangeShapeType="1"/>
            </p:cNvSpPr>
            <p:nvPr/>
          </p:nvSpPr>
          <p:spPr bwMode="auto">
            <a:xfrm flipH="1">
              <a:off x="4572000" y="3429000"/>
              <a:ext cx="304800" cy="304800"/>
            </a:xfrm>
            <a:prstGeom prst="line">
              <a:avLst/>
            </a:prstGeom>
            <a:noFill/>
            <a:ln w="9525">
              <a:solidFill>
                <a:schemeClr val="tx1"/>
              </a:solidFill>
              <a:round/>
              <a:headEnd/>
              <a:tailEnd type="triangle" w="med" len="med"/>
            </a:ln>
          </p:spPr>
          <p:txBody>
            <a:bodyPr wrap="none" anchor="ctr"/>
            <a:lstStyle/>
            <a:p>
              <a:endParaRPr lang="en-GB"/>
            </a:p>
          </p:txBody>
        </p:sp>
      </p:grpSp>
      <p:grpSp>
        <p:nvGrpSpPr>
          <p:cNvPr id="16" name="Group 15"/>
          <p:cNvGrpSpPr/>
          <p:nvPr/>
        </p:nvGrpSpPr>
        <p:grpSpPr>
          <a:xfrm>
            <a:off x="2046288" y="2667000"/>
            <a:ext cx="1558925" cy="1066800"/>
            <a:chOff x="2046288" y="2667000"/>
            <a:chExt cx="1558925" cy="1066800"/>
          </a:xfrm>
        </p:grpSpPr>
        <p:sp>
          <p:nvSpPr>
            <p:cNvPr id="25610" name="Text Box 8"/>
            <p:cNvSpPr txBox="1">
              <a:spLocks noChangeArrowheads="1"/>
            </p:cNvSpPr>
            <p:nvPr/>
          </p:nvSpPr>
          <p:spPr bwMode="auto">
            <a:xfrm>
              <a:off x="2046288" y="2667000"/>
              <a:ext cx="1558925" cy="758825"/>
            </a:xfrm>
            <a:prstGeom prst="rect">
              <a:avLst/>
            </a:prstGeom>
            <a:noFill/>
            <a:ln w="9525">
              <a:solidFill>
                <a:schemeClr val="tx1"/>
              </a:solidFill>
              <a:miter lim="800000"/>
              <a:headEnd/>
              <a:tailEnd/>
            </a:ln>
          </p:spPr>
          <p:txBody>
            <a:bodyPr wrap="none">
              <a:spAutoFit/>
            </a:bodyPr>
            <a:lstStyle/>
            <a:p>
              <a:pPr>
                <a:lnSpc>
                  <a:spcPct val="90000"/>
                </a:lnSpc>
              </a:pPr>
              <a:r>
                <a:rPr lang="en-GB" dirty="0">
                  <a:latin typeface="Verdana" pitchFamily="34" charset="0"/>
                </a:rPr>
                <a:t>initialise </a:t>
              </a:r>
              <a:br>
                <a:rPr lang="en-GB" dirty="0">
                  <a:latin typeface="Verdana" pitchFamily="34" charset="0"/>
                </a:rPr>
              </a:br>
              <a:r>
                <a:rPr lang="en-GB" dirty="0">
                  <a:latin typeface="Verdana" pitchFamily="34" charset="0"/>
                </a:rPr>
                <a:t>“</a:t>
              </a:r>
              <a:r>
                <a:rPr lang="en-GB" b="1" dirty="0" err="1">
                  <a:latin typeface="Courier New" pitchFamily="49" charset="0"/>
                </a:rPr>
                <a:t>i</a:t>
              </a:r>
              <a:r>
                <a:rPr lang="en-GB" b="1" dirty="0">
                  <a:latin typeface="Courier New" pitchFamily="49" charset="0"/>
                </a:rPr>
                <a:t>=0</a:t>
              </a:r>
              <a:r>
                <a:rPr lang="en-GB" dirty="0">
                  <a:latin typeface="Verdana" pitchFamily="34" charset="0"/>
                </a:rPr>
                <a:t>”</a:t>
              </a:r>
              <a:endParaRPr lang="en-GB" dirty="0"/>
            </a:p>
          </p:txBody>
        </p:sp>
        <p:sp>
          <p:nvSpPr>
            <p:cNvPr id="25611" name="Line 9"/>
            <p:cNvSpPr>
              <a:spLocks noChangeShapeType="1"/>
            </p:cNvSpPr>
            <p:nvPr/>
          </p:nvSpPr>
          <p:spPr bwMode="auto">
            <a:xfrm flipH="1">
              <a:off x="2590800" y="3429000"/>
              <a:ext cx="152400" cy="304800"/>
            </a:xfrm>
            <a:prstGeom prst="line">
              <a:avLst/>
            </a:prstGeom>
            <a:noFill/>
            <a:ln w="9525">
              <a:solidFill>
                <a:schemeClr val="tx1"/>
              </a:solidFill>
              <a:round/>
              <a:headEnd/>
              <a:tailEnd type="triangle" w="med" len="med"/>
            </a:ln>
          </p:spPr>
          <p:txBody>
            <a:bodyPr wrap="none" anchor="ctr"/>
            <a:lstStyle/>
            <a:p>
              <a:endParaRPr lang="en-GB"/>
            </a:p>
          </p:txBody>
        </p:sp>
      </p:grpSp>
      <p:sp>
        <p:nvSpPr>
          <p:cNvPr id="25612" name="Rectangle 10"/>
          <p:cNvSpPr>
            <a:spLocks noChangeArrowheads="1"/>
          </p:cNvSpPr>
          <p:nvPr/>
        </p:nvSpPr>
        <p:spPr bwMode="auto">
          <a:xfrm>
            <a:off x="7797800" y="5661025"/>
            <a:ext cx="590550" cy="366713"/>
          </a:xfrm>
          <a:prstGeom prst="rect">
            <a:avLst/>
          </a:prstGeom>
          <a:noFill/>
          <a:ln w="12700">
            <a:noFill/>
            <a:miter lim="800000"/>
            <a:headEnd/>
            <a:tailEnd/>
          </a:ln>
        </p:spPr>
        <p:txBody>
          <a:bodyPr wrap="none" anchor="ctr">
            <a:spAutoFit/>
          </a:bodyPr>
          <a:lstStyle/>
          <a:p>
            <a:r>
              <a:rPr lang="en-GB" sz="1800">
                <a:latin typeface="Arial" charset="0"/>
              </a:rPr>
              <a:t>(</a:t>
            </a:r>
            <a:r>
              <a:rPr lang="en-GB" sz="1800">
                <a:latin typeface="Arial" charset="0"/>
                <a:hlinkClick r:id="rId4"/>
              </a:rPr>
              <a:t>url</a:t>
            </a:r>
            <a:r>
              <a:rPr lang="en-GB" sz="1800">
                <a:latin typeface="Arial" charset="0"/>
              </a:rPr>
              <a:t>)</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2000"/>
                                        <p:tgtEl>
                                          <p:spTgt spid="16"/>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2000"/>
                                        <p:tgtEl>
                                          <p:spTgt spid="15"/>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P spid="25605" grpId="0" uiExpand="1" build="p">
        <p:tmplLst>
          <p:tmpl>
            <p:tnLst>
              <p:par>
                <p:cTn presetID="22" presetClass="entr" presetSubtype="1" fill="hold" nodeType="afterEffect">
                  <p:stCondLst>
                    <p:cond delay="0"/>
                  </p:stCondLst>
                  <p:childTnLst>
                    <p:set>
                      <p:cBhvr>
                        <p:cTn dur="1" fill="hold">
                          <p:stCondLst>
                            <p:cond delay="0"/>
                          </p:stCondLst>
                        </p:cTn>
                        <p:tgtEl>
                          <p:spTgt spid="25605"/>
                        </p:tgtEl>
                        <p:attrNameLst>
                          <p:attrName>style.visibility</p:attrName>
                        </p:attrNameLst>
                      </p:cBhvr>
                      <p:to>
                        <p:strVal val="visible"/>
                      </p:to>
                    </p:set>
                    <p:animEffect transition="in" filter="wipe(up)">
                      <p:cBhvr>
                        <p:cTn dur="500"/>
                        <p:tgtEl>
                          <p:spTgt spid="25605"/>
                        </p:tgtEl>
                      </p:cBhvr>
                    </p:animEffect>
                  </p:childTnLst>
                </p:cTn>
              </p:par>
            </p:tnLst>
          </p:tmpl>
          <p:tmpl lvl="1">
            <p:tnLst>
              <p:par>
                <p:cTn presetID="22" presetClass="entr" presetSubtype="1" fill="hold" nodeType="clickEffect">
                  <p:stCondLst>
                    <p:cond delay="0"/>
                  </p:stCondLst>
                  <p:childTnLst>
                    <p:set>
                      <p:cBhvr>
                        <p:cTn dur="1" fill="hold">
                          <p:stCondLst>
                            <p:cond delay="0"/>
                          </p:stCondLst>
                        </p:cTn>
                        <p:tgtEl>
                          <p:spTgt spid="25605"/>
                        </p:tgtEl>
                        <p:attrNameLst>
                          <p:attrName>style.visibility</p:attrName>
                        </p:attrNameLst>
                      </p:cBhvr>
                      <p:to>
                        <p:strVal val="visible"/>
                      </p:to>
                    </p:set>
                    <p:animEffect transition="in" filter="wipe(up)">
                      <p:cBhvr>
                        <p:cTn dur="500"/>
                        <p:tgtEl>
                          <p:spTgt spid="25605"/>
                        </p:tgtEl>
                      </p:cBhvr>
                    </p:animEffect>
                  </p:childTnLst>
                </p:cTn>
              </p:par>
            </p:tnLst>
          </p:tmpl>
          <p:tmpl lvl="2">
            <p:tnLst>
              <p:par>
                <p:cTn presetID="22" presetClass="entr" presetSubtype="1" fill="hold" nodeType="afterEffect">
                  <p:stCondLst>
                    <p:cond delay="0"/>
                  </p:stCondLst>
                  <p:childTnLst>
                    <p:set>
                      <p:cBhvr>
                        <p:cTn dur="1" fill="hold">
                          <p:stCondLst>
                            <p:cond delay="0"/>
                          </p:stCondLst>
                        </p:cTn>
                        <p:tgtEl>
                          <p:spTgt spid="25605"/>
                        </p:tgtEl>
                        <p:attrNameLst>
                          <p:attrName>style.visibility</p:attrName>
                        </p:attrNameLst>
                      </p:cBhvr>
                      <p:to>
                        <p:strVal val="visible"/>
                      </p:to>
                    </p:set>
                    <p:animEffect transition="in" filter="wipe(up)">
                      <p:cBhvr>
                        <p:cTn dur="500"/>
                        <p:tgtEl>
                          <p:spTgt spid="25605"/>
                        </p:tgtEl>
                      </p:cBhvr>
                    </p:animEffect>
                  </p:childTnLst>
                </p:cTn>
              </p:par>
            </p:tnLst>
          </p:tmpl>
          <p:tmpl lvl="3">
            <p:tnLst>
              <p:par>
                <p:cTn presetID="22" presetClass="entr" presetSubtype="1" fill="hold" nodeType="afterEffect">
                  <p:stCondLst>
                    <p:cond delay="0"/>
                  </p:stCondLst>
                  <p:childTnLst>
                    <p:set>
                      <p:cBhvr>
                        <p:cTn dur="1" fill="hold">
                          <p:stCondLst>
                            <p:cond delay="0"/>
                          </p:stCondLst>
                        </p:cTn>
                        <p:tgtEl>
                          <p:spTgt spid="25605"/>
                        </p:tgtEl>
                        <p:attrNameLst>
                          <p:attrName>style.visibility</p:attrName>
                        </p:attrNameLst>
                      </p:cBhvr>
                      <p:to>
                        <p:strVal val="visible"/>
                      </p:to>
                    </p:set>
                    <p:animEffect transition="in" filter="wipe(up)">
                      <p:cBhvr>
                        <p:cTn dur="500"/>
                        <p:tgtEl>
                          <p:spTgt spid="25605"/>
                        </p:tgtEl>
                      </p:cBhvr>
                    </p:animEffect>
                  </p:childTnLst>
                </p:cTn>
              </p:par>
            </p:tnLst>
          </p:tmpl>
          <p:tmpl lvl="4">
            <p:tnLst>
              <p:par>
                <p:cTn presetID="22" presetClass="entr" presetSubtype="1" fill="hold" nodeType="afterEffect">
                  <p:stCondLst>
                    <p:cond delay="0"/>
                  </p:stCondLst>
                  <p:childTnLst>
                    <p:set>
                      <p:cBhvr>
                        <p:cTn dur="1" fill="hold">
                          <p:stCondLst>
                            <p:cond delay="0"/>
                          </p:stCondLst>
                        </p:cTn>
                        <p:tgtEl>
                          <p:spTgt spid="25605"/>
                        </p:tgtEl>
                        <p:attrNameLst>
                          <p:attrName>style.visibility</p:attrName>
                        </p:attrNameLst>
                      </p:cBhvr>
                      <p:to>
                        <p:strVal val="visible"/>
                      </p:to>
                    </p:set>
                    <p:animEffect transition="in" filter="wipe(up)">
                      <p:cBhvr>
                        <p:cTn dur="500"/>
                        <p:tgtEl>
                          <p:spTgt spid="25605"/>
                        </p:tgtEl>
                      </p:cBhvr>
                    </p:animEffect>
                  </p:childTnLst>
                </p:cTn>
              </p:par>
            </p:tnLst>
          </p:tmpl>
          <p:tmpl lvl="5">
            <p:tnLst>
              <p:par>
                <p:cTn presetID="22" presetClass="entr" presetSubtype="1" fill="hold" nodeType="afterEffect">
                  <p:stCondLst>
                    <p:cond delay="0"/>
                  </p:stCondLst>
                  <p:childTnLst>
                    <p:set>
                      <p:cBhvr>
                        <p:cTn dur="1" fill="hold">
                          <p:stCondLst>
                            <p:cond delay="0"/>
                          </p:stCondLst>
                        </p:cTn>
                        <p:tgtEl>
                          <p:spTgt spid="25605"/>
                        </p:tgtEl>
                        <p:attrNameLst>
                          <p:attrName>style.visibility</p:attrName>
                        </p:attrNameLst>
                      </p:cBhvr>
                      <p:to>
                        <p:strVal val="visible"/>
                      </p:to>
                    </p:set>
                    <p:animEffect transition="in" filter="wipe(up)">
                      <p:cBhvr>
                        <p:cTn dur="500"/>
                        <p:tgtEl>
                          <p:spTgt spid="25605"/>
                        </p:tgtEl>
                      </p:cBhvr>
                    </p:animEffect>
                  </p:childTnLst>
                </p:cTn>
              </p:par>
            </p:tnLst>
          </p:tmpl>
        </p:tmplLst>
      </p:bldP>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r>
              <a:rPr lang="en-GB" smtClean="0"/>
              <a:t>Example</a:t>
            </a:r>
          </a:p>
        </p:txBody>
      </p:sp>
      <p:sp>
        <p:nvSpPr>
          <p:cNvPr id="26629" name="Rectangle 3"/>
          <p:cNvSpPr>
            <a:spLocks noGrp="1" noChangeArrowheads="1"/>
          </p:cNvSpPr>
          <p:nvPr>
            <p:ph idx="1"/>
          </p:nvPr>
        </p:nvSpPr>
        <p:spPr>
          <a:xfrm>
            <a:off x="228600" y="1600200"/>
            <a:ext cx="8686800" cy="4495800"/>
          </a:xfrm>
        </p:spPr>
        <p:txBody>
          <a:bodyPr/>
          <a:lstStyle/>
          <a:p>
            <a:pPr>
              <a:lnSpc>
                <a:spcPct val="120000"/>
              </a:lnSpc>
            </a:pPr>
            <a:r>
              <a:rPr lang="en-GB" sz="3200" smtClean="0"/>
              <a:t>Write some JavaScript to put </a:t>
            </a:r>
            <a:r>
              <a:rPr lang="en-GB" sz="3200" smtClean="0">
                <a:solidFill>
                  <a:schemeClr val="hlink"/>
                </a:solidFill>
              </a:rPr>
              <a:t>five table rows</a:t>
            </a:r>
            <a:r>
              <a:rPr lang="en-GB" sz="3200" smtClean="0"/>
              <a:t> each with one cell into a page…</a:t>
            </a:r>
          </a:p>
          <a:p>
            <a:pPr lvl="1">
              <a:lnSpc>
                <a:spcPct val="120000"/>
              </a:lnSpc>
            </a:pPr>
            <a:r>
              <a:rPr lang="en-GB" sz="2800" smtClean="0"/>
              <a:t>Use the </a:t>
            </a:r>
            <a:r>
              <a:rPr lang="en-GB" sz="2800" b="1" smtClean="0">
                <a:solidFill>
                  <a:schemeClr val="folHlink"/>
                </a:solidFill>
                <a:latin typeface="Courier New" pitchFamily="49" charset="0"/>
              </a:rPr>
              <a:t>document.write</a:t>
            </a:r>
            <a:r>
              <a:rPr lang="en-GB" sz="2800" smtClean="0"/>
              <a:t> method inside a loop</a:t>
            </a:r>
          </a:p>
        </p:txBody>
      </p:sp>
      <p:sp>
        <p:nvSpPr>
          <p:cNvPr id="7" name="Footer Placeholder 4"/>
          <p:cNvSpPr>
            <a:spLocks noGrp="1"/>
          </p:cNvSpPr>
          <p:nvPr>
            <p:ph type="ftr" sz="quarter" idx="11"/>
          </p:nvPr>
        </p:nvSpPr>
        <p:spPr/>
        <p:txBody>
          <a:bodyPr/>
          <a:lstStyle/>
          <a:p>
            <a:pPr>
              <a:defRPr/>
            </a:pPr>
            <a:r>
              <a:rPr lang="en-GB"/>
              <a:t>CO2013/CO3013</a:t>
            </a:r>
            <a:br>
              <a:rPr lang="en-GB"/>
            </a:br>
            <a:r>
              <a:rPr lang="en-GB"/>
              <a:t>Web Technologies</a:t>
            </a:r>
          </a:p>
        </p:txBody>
      </p:sp>
      <p:sp>
        <p:nvSpPr>
          <p:cNvPr id="8" name="Slide Number Placeholder 5"/>
          <p:cNvSpPr>
            <a:spLocks noGrp="1"/>
          </p:cNvSpPr>
          <p:nvPr>
            <p:ph type="sldNum" sz="quarter" idx="12"/>
          </p:nvPr>
        </p:nvSpPr>
        <p:spPr/>
        <p:txBody>
          <a:bodyPr/>
          <a:lstStyle/>
          <a:p>
            <a:pPr>
              <a:defRPr/>
            </a:pPr>
            <a:fld id="{584EFC01-39A8-4121-B6D5-3D451E48AAC3}" type="slidenum">
              <a:rPr lang="en-GB"/>
              <a:pPr>
                <a:defRPr/>
              </a:pPr>
              <a:t>61</a:t>
            </a:fld>
            <a:endParaRPr lang="en-GB"/>
          </a:p>
        </p:txBody>
      </p:sp>
      <p:sp>
        <p:nvSpPr>
          <p:cNvPr id="535556" name="Text Box 4"/>
          <p:cNvSpPr txBox="1">
            <a:spLocks noChangeArrowheads="1"/>
          </p:cNvSpPr>
          <p:nvPr/>
        </p:nvSpPr>
        <p:spPr bwMode="auto">
          <a:xfrm>
            <a:off x="576263" y="3505200"/>
            <a:ext cx="7994650" cy="1654175"/>
          </a:xfrm>
          <a:prstGeom prst="rect">
            <a:avLst/>
          </a:prstGeom>
          <a:noFill/>
          <a:ln w="38100">
            <a:solidFill>
              <a:schemeClr val="tx1"/>
            </a:solidFill>
            <a:miter lim="800000"/>
            <a:headEnd/>
            <a:tailEnd/>
          </a:ln>
        </p:spPr>
        <p:txBody>
          <a:bodyPr wrap="none">
            <a:spAutoFit/>
          </a:bodyPr>
          <a:lstStyle/>
          <a:p>
            <a:pPr algn="l"/>
            <a:r>
              <a:rPr lang="en-GB" sz="2000" b="1">
                <a:latin typeface="Courier New" pitchFamily="49" charset="0"/>
              </a:rPr>
              <a:t>for (var i=1; i&lt;=5; i++) {</a:t>
            </a:r>
          </a:p>
          <a:p>
            <a:pPr algn="l"/>
            <a:r>
              <a:rPr lang="en-GB" sz="2000" b="1">
                <a:latin typeface="Courier New" pitchFamily="49" charset="0"/>
              </a:rPr>
              <a:t>   </a:t>
            </a:r>
            <a:r>
              <a:rPr lang="en-GB" sz="2000" b="1">
                <a:solidFill>
                  <a:schemeClr val="folHlink"/>
                </a:solidFill>
                <a:latin typeface="Courier New" pitchFamily="49" charset="0"/>
              </a:rPr>
              <a:t>document.write</a:t>
            </a:r>
            <a:r>
              <a:rPr lang="en-GB" sz="2000" b="1">
                <a:latin typeface="Courier New" pitchFamily="49" charset="0"/>
              </a:rPr>
              <a:t>(</a:t>
            </a:r>
            <a:r>
              <a:rPr lang="en-GB" sz="2000" b="1">
                <a:solidFill>
                  <a:schemeClr val="hlink"/>
                </a:solidFill>
                <a:latin typeface="Courier New" pitchFamily="49" charset="0"/>
              </a:rPr>
              <a:t>'&lt;tr&gt;&lt;td&gt;'</a:t>
            </a:r>
            <a:r>
              <a:rPr lang="en-GB" sz="2000" b="1">
                <a:latin typeface="Courier New" pitchFamily="49" charset="0"/>
              </a:rPr>
              <a:t>); //open row &amp; cell</a:t>
            </a:r>
          </a:p>
          <a:p>
            <a:pPr algn="l"/>
            <a:r>
              <a:rPr lang="en-GB" sz="2000" b="1">
                <a:solidFill>
                  <a:schemeClr val="folHlink"/>
                </a:solidFill>
                <a:latin typeface="Courier New" pitchFamily="49" charset="0"/>
              </a:rPr>
              <a:t>   document.write</a:t>
            </a:r>
            <a:r>
              <a:rPr lang="en-GB" sz="2000" b="1">
                <a:latin typeface="Courier New" pitchFamily="49" charset="0"/>
              </a:rPr>
              <a:t>('Cell '+i); //write text</a:t>
            </a:r>
          </a:p>
          <a:p>
            <a:pPr algn="l"/>
            <a:r>
              <a:rPr lang="en-GB" sz="2000" b="1">
                <a:solidFill>
                  <a:schemeClr val="folHlink"/>
                </a:solidFill>
                <a:latin typeface="Courier New" pitchFamily="49" charset="0"/>
              </a:rPr>
              <a:t>   document.write</a:t>
            </a:r>
            <a:r>
              <a:rPr lang="en-GB" sz="2000" b="1">
                <a:latin typeface="Courier New" pitchFamily="49" charset="0"/>
              </a:rPr>
              <a:t>(</a:t>
            </a:r>
            <a:r>
              <a:rPr lang="en-GB" sz="2000" b="1">
                <a:solidFill>
                  <a:schemeClr val="hlink"/>
                </a:solidFill>
                <a:latin typeface="Courier New" pitchFamily="49" charset="0"/>
              </a:rPr>
              <a:t>'&lt;/td&gt;&lt;/tr&gt;'</a:t>
            </a:r>
            <a:r>
              <a:rPr lang="en-GB" sz="2000" b="1">
                <a:latin typeface="Courier New" pitchFamily="49" charset="0"/>
              </a:rPr>
              <a:t>); //close cell &amp; row</a:t>
            </a:r>
          </a:p>
          <a:p>
            <a:pPr algn="l"/>
            <a:r>
              <a:rPr lang="en-GB" sz="2000" b="1">
                <a:latin typeface="Courier New" pitchFamily="49" charset="0"/>
              </a:rPr>
              <a:t>}</a:t>
            </a:r>
          </a:p>
        </p:txBody>
      </p:sp>
      <p:sp>
        <p:nvSpPr>
          <p:cNvPr id="26631" name="Rectangle 5"/>
          <p:cNvSpPr>
            <a:spLocks noChangeArrowheads="1"/>
          </p:cNvSpPr>
          <p:nvPr/>
        </p:nvSpPr>
        <p:spPr bwMode="auto">
          <a:xfrm>
            <a:off x="8374063" y="5715000"/>
            <a:ext cx="590550" cy="366713"/>
          </a:xfrm>
          <a:prstGeom prst="rect">
            <a:avLst/>
          </a:prstGeom>
          <a:noFill/>
          <a:ln w="12700">
            <a:noFill/>
            <a:miter lim="800000"/>
            <a:headEnd/>
            <a:tailEnd/>
          </a:ln>
        </p:spPr>
        <p:txBody>
          <a:bodyPr wrap="none" anchor="ctr">
            <a:spAutoFit/>
          </a:bodyPr>
          <a:lstStyle/>
          <a:p>
            <a:r>
              <a:rPr lang="en-GB" sz="1800">
                <a:latin typeface="Arial" charset="0"/>
              </a:rPr>
              <a:t>(</a:t>
            </a:r>
            <a:r>
              <a:rPr lang="en-GB" sz="1800">
                <a:latin typeface="Arial" charset="0"/>
                <a:hlinkClick r:id="rId4"/>
              </a:rPr>
              <a:t>url</a:t>
            </a:r>
            <a:r>
              <a:rPr lang="en-GB" sz="1800">
                <a:latin typeface="Arial" charset="0"/>
              </a:rPr>
              <a:t>)</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35556"/>
                                        </p:tgtEl>
                                        <p:attrNameLst>
                                          <p:attrName>style.visibility</p:attrName>
                                        </p:attrNameLst>
                                      </p:cBhvr>
                                      <p:to>
                                        <p:strVal val="visible"/>
                                      </p:to>
                                    </p:set>
                                    <p:animEffect transition="in" filter="wipe(up)">
                                      <p:cBhvr>
                                        <p:cTn id="7" dur="500"/>
                                        <p:tgtEl>
                                          <p:spTgt spid="535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6" grpId="0" animBg="1"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6"/>
            <a:ext cx="7772400" cy="2511421"/>
          </a:xfrm>
        </p:spPr>
        <p:txBody>
          <a:bodyPr>
            <a:noAutofit/>
          </a:bodyPr>
          <a:lstStyle/>
          <a:p>
            <a:pPr algn="l"/>
            <a:r>
              <a:rPr lang="en-GB" sz="2800" u="sng" dirty="0" smtClean="0"/>
              <a:t>Exercise</a:t>
            </a:r>
            <a:r>
              <a:rPr lang="en-GB" sz="2800" dirty="0" smtClean="0"/>
              <a:t>:</a:t>
            </a:r>
            <a:br>
              <a:rPr lang="en-GB" sz="2800" dirty="0" smtClean="0"/>
            </a:br>
            <a:r>
              <a:rPr lang="en-GB" sz="2800" dirty="0" smtClean="0"/>
              <a:t>Write some JavaScript to put </a:t>
            </a:r>
            <a:r>
              <a:rPr lang="en-GB" sz="2800" dirty="0" smtClean="0">
                <a:solidFill>
                  <a:schemeClr val="hlink"/>
                </a:solidFill>
              </a:rPr>
              <a:t>five table rows</a:t>
            </a:r>
            <a:r>
              <a:rPr lang="en-GB" sz="2800" dirty="0" smtClean="0"/>
              <a:t> each with </a:t>
            </a:r>
            <a:r>
              <a:rPr lang="en-GB" sz="2800" dirty="0" smtClean="0">
                <a:solidFill>
                  <a:schemeClr val="hlink"/>
                </a:solidFill>
              </a:rPr>
              <a:t>five columns</a:t>
            </a:r>
            <a:r>
              <a:rPr lang="en-GB" sz="2800" dirty="0" smtClean="0"/>
              <a:t> into a page…</a:t>
            </a:r>
            <a:br>
              <a:rPr lang="en-GB" sz="2800" dirty="0" smtClean="0"/>
            </a:br>
            <a:r>
              <a:rPr lang="en-GB" sz="2800" dirty="0" smtClean="0"/>
              <a:t>Use the </a:t>
            </a:r>
            <a:r>
              <a:rPr lang="en-GB" sz="2800" b="1" dirty="0" err="1" smtClean="0">
                <a:solidFill>
                  <a:schemeClr val="folHlink"/>
                </a:solidFill>
                <a:latin typeface="Courier New" pitchFamily="49" charset="0"/>
              </a:rPr>
              <a:t>document.write</a:t>
            </a:r>
            <a:r>
              <a:rPr lang="en-GB" sz="2800" dirty="0" smtClean="0"/>
              <a:t> method</a:t>
            </a:r>
            <a:br>
              <a:rPr lang="en-GB" sz="2800" dirty="0" smtClean="0"/>
            </a:br>
            <a:r>
              <a:rPr lang="en-GB" sz="2800" dirty="0" smtClean="0"/>
              <a:t>How many </a:t>
            </a:r>
            <a:r>
              <a:rPr lang="en-GB" sz="3200" b="1" dirty="0" smtClean="0">
                <a:latin typeface="Courier New" pitchFamily="49" charset="0"/>
              </a:rPr>
              <a:t>for</a:t>
            </a:r>
            <a:r>
              <a:rPr lang="en-GB" sz="2800" dirty="0" smtClean="0"/>
              <a:t> loops to do </a:t>
            </a:r>
            <a:r>
              <a:rPr lang="en-GB" sz="2800" b="1" dirty="0" smtClean="0"/>
              <a:t>5 rows by 5 columns</a:t>
            </a:r>
            <a:r>
              <a:rPr lang="en-GB" sz="2800" dirty="0" smtClean="0"/>
              <a:t>?</a:t>
            </a:r>
            <a:endParaRPr lang="en-GB" sz="2800" dirty="0"/>
          </a:p>
        </p:txBody>
      </p:sp>
      <p:sp>
        <p:nvSpPr>
          <p:cNvPr id="4" name="Footer Placeholder 3"/>
          <p:cNvSpPr>
            <a:spLocks noGrp="1"/>
          </p:cNvSpPr>
          <p:nvPr>
            <p:ph type="ftr" sz="quarter" idx="11"/>
          </p:nvPr>
        </p:nvSpPr>
        <p:spPr/>
        <p:txBody>
          <a:bodyPr/>
          <a:lstStyle/>
          <a:p>
            <a:r>
              <a:rPr lang="en-GB" smtClean="0"/>
              <a:t>CO2013/CO3013</a:t>
            </a:r>
            <a:br>
              <a:rPr lang="en-GB" smtClean="0"/>
            </a:br>
            <a:r>
              <a:rPr lang="en-GB" smtClean="0"/>
              <a:t>Web Technologies</a:t>
            </a:r>
            <a:endParaRPr lang="en-GB" dirty="0"/>
          </a:p>
        </p:txBody>
      </p:sp>
      <p:sp>
        <p:nvSpPr>
          <p:cNvPr id="5" name="Slide Number Placeholder 4"/>
          <p:cNvSpPr>
            <a:spLocks noGrp="1"/>
          </p:cNvSpPr>
          <p:nvPr>
            <p:ph type="sldNum" sz="quarter" idx="12"/>
          </p:nvPr>
        </p:nvSpPr>
        <p:spPr/>
        <p:txBody>
          <a:bodyPr/>
          <a:lstStyle/>
          <a:p>
            <a:fld id="{3960CD06-5368-4716-AEDA-6B56AB79EF03}" type="slidenum">
              <a:rPr lang="en-GB" smtClean="0"/>
              <a:pPr/>
              <a:t>62</a:t>
            </a:fld>
            <a:endParaRPr lang="en-GB" dirty="0"/>
          </a:p>
        </p:txBody>
      </p:sp>
      <p:graphicFrame>
        <p:nvGraphicFramePr>
          <p:cNvPr id="6" name="TPChart"/>
          <p:cNvGraphicFramePr>
            <a:graphicFrameLocks noChangeAspect="1"/>
          </p:cNvGraphicFramePr>
          <p:nvPr/>
        </p:nvGraphicFramePr>
        <p:xfrm>
          <a:off x="4508500" y="2571744"/>
          <a:ext cx="4572000" cy="3937004"/>
        </p:xfrm>
        <a:graphic>
          <a:graphicData uri="http://schemas.openxmlformats.org/presentationml/2006/ole">
            <p:oleObj spid="_x0000_s1280002" name="Chart" r:id="rId7" imgW="4572000" imgH="5143500" progId="MSGraph.Chart.8">
              <p:embed followColorScheme="full"/>
            </p:oleObj>
          </a:graphicData>
        </a:graphic>
      </p:graphicFrame>
      <p:sp>
        <p:nvSpPr>
          <p:cNvPr id="9" name="CorShape1"/>
          <p:cNvSpPr/>
          <p:nvPr>
            <p:custDataLst>
              <p:tags r:id="rId3"/>
            </p:custDataLst>
          </p:nvPr>
        </p:nvSpPr>
        <p:spPr>
          <a:xfrm>
            <a:off x="193039" y="3286124"/>
            <a:ext cx="330201" cy="330200"/>
          </a:xfrm>
          <a:prstGeom prst="rightArrow">
            <a:avLst>
              <a:gd name="adj1" fmla="val 49190"/>
              <a:gd name="adj2" fmla="val 28010"/>
            </a:avLst>
          </a:prstGeom>
          <a:gradFill flip="none" rotWithShape="1">
            <a:gsLst>
              <a:gs pos="0">
                <a:srgbClr val="008000"/>
              </a:gs>
              <a:gs pos="100000">
                <a:srgbClr val="FFFFFF"/>
              </a:gs>
            </a:gsLst>
            <a:lin ang="10800000" scaled="1"/>
            <a:tileRect/>
          </a:gra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PAnswers"/>
          <p:cNvSpPr>
            <a:spLocks noGrp="1"/>
          </p:cNvSpPr>
          <p:nvPr>
            <p:ph type="body" idx="1"/>
            <p:custDataLst>
              <p:tags r:id="rId4"/>
            </p:custDataLst>
          </p:nvPr>
        </p:nvSpPr>
        <p:spPr>
          <a:xfrm>
            <a:off x="457200" y="2857496"/>
            <a:ext cx="4114800" cy="3238504"/>
          </a:xfrm>
        </p:spPr>
        <p:txBody>
          <a:bodyPr>
            <a:normAutofit fontScale="85000" lnSpcReduction="20000"/>
          </a:bodyPr>
          <a:lstStyle/>
          <a:p>
            <a:pPr marL="514350" indent="-514350">
              <a:buAutoNum type="arabicPeriod"/>
            </a:pPr>
            <a:r>
              <a:rPr lang="en-GB" dirty="0" smtClean="0"/>
              <a:t>One</a:t>
            </a:r>
          </a:p>
          <a:p>
            <a:pPr marL="514350" indent="-514350">
              <a:buAutoNum type="arabicPeriod"/>
            </a:pPr>
            <a:r>
              <a:rPr lang="en-GB" dirty="0" smtClean="0"/>
              <a:t>Two</a:t>
            </a:r>
          </a:p>
          <a:p>
            <a:pPr marL="514350" indent="-514350">
              <a:buAutoNum type="arabicPeriod"/>
            </a:pPr>
            <a:r>
              <a:rPr lang="en-GB" dirty="0" smtClean="0"/>
              <a:t>Three</a:t>
            </a:r>
          </a:p>
          <a:p>
            <a:pPr marL="514350" indent="-514350">
              <a:buAutoNum type="arabicPeriod"/>
            </a:pPr>
            <a:r>
              <a:rPr lang="en-GB" dirty="0" smtClean="0"/>
              <a:t>Four</a:t>
            </a:r>
          </a:p>
          <a:p>
            <a:pPr marL="514350" indent="-514350">
              <a:buAutoNum type="arabicPeriod"/>
            </a:pPr>
            <a:r>
              <a:rPr lang="en-GB" dirty="0" smtClean="0"/>
              <a:t>Five</a:t>
            </a:r>
          </a:p>
          <a:p>
            <a:pPr marL="514350" indent="-514350">
              <a:buAutoNum type="arabicPeriod"/>
            </a:pPr>
            <a:r>
              <a:rPr lang="en-GB" dirty="0" smtClean="0"/>
              <a:t>Ten</a:t>
            </a:r>
          </a:p>
          <a:p>
            <a:pPr marL="514350" indent="-514350">
              <a:buAutoNum type="arabicPeriod"/>
            </a:pPr>
            <a:r>
              <a:rPr lang="en-GB" dirty="0" smtClean="0"/>
              <a:t>Twenty-five</a:t>
            </a:r>
          </a:p>
          <a:p>
            <a:pPr marL="514350" indent="-514350">
              <a:buAutoNum type="arabicPeriod"/>
            </a:pPr>
            <a:r>
              <a:rPr lang="en-GB" dirty="0" smtClean="0"/>
              <a:t>No idea!</a:t>
            </a:r>
            <a:endParaRPr lang="en-GB" dirty="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P spid="9" grpId="0" animBg="1"/>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r>
              <a:rPr lang="en-GB" smtClean="0"/>
              <a:t>Exercise</a:t>
            </a:r>
          </a:p>
        </p:txBody>
      </p:sp>
      <p:sp>
        <p:nvSpPr>
          <p:cNvPr id="28677" name="Rectangle 3"/>
          <p:cNvSpPr>
            <a:spLocks noGrp="1" noChangeArrowheads="1"/>
          </p:cNvSpPr>
          <p:nvPr>
            <p:ph idx="1"/>
          </p:nvPr>
        </p:nvSpPr>
        <p:spPr>
          <a:xfrm>
            <a:off x="228600" y="1600200"/>
            <a:ext cx="8686800" cy="4495800"/>
          </a:xfrm>
        </p:spPr>
        <p:txBody>
          <a:bodyPr/>
          <a:lstStyle/>
          <a:p>
            <a:pPr>
              <a:lnSpc>
                <a:spcPct val="120000"/>
              </a:lnSpc>
            </a:pPr>
            <a:r>
              <a:rPr lang="en-GB" sz="3200" smtClean="0"/>
              <a:t>Write some JavaScript to put </a:t>
            </a:r>
            <a:r>
              <a:rPr lang="en-GB" sz="3200" smtClean="0">
                <a:solidFill>
                  <a:schemeClr val="hlink"/>
                </a:solidFill>
              </a:rPr>
              <a:t>five table rows</a:t>
            </a:r>
            <a:r>
              <a:rPr lang="en-GB" sz="3200" smtClean="0"/>
              <a:t> each with </a:t>
            </a:r>
            <a:r>
              <a:rPr lang="en-GB" sz="3200" smtClean="0">
                <a:solidFill>
                  <a:schemeClr val="hlink"/>
                </a:solidFill>
              </a:rPr>
              <a:t>five columns</a:t>
            </a:r>
            <a:r>
              <a:rPr lang="en-GB" sz="3200" smtClean="0"/>
              <a:t> into a page…</a:t>
            </a:r>
          </a:p>
          <a:p>
            <a:pPr lvl="1">
              <a:lnSpc>
                <a:spcPct val="120000"/>
              </a:lnSpc>
            </a:pPr>
            <a:r>
              <a:rPr lang="en-GB" sz="2800" smtClean="0"/>
              <a:t>Use the </a:t>
            </a:r>
            <a:r>
              <a:rPr lang="en-GB" sz="2800" b="1" smtClean="0">
                <a:solidFill>
                  <a:schemeClr val="folHlink"/>
                </a:solidFill>
                <a:latin typeface="Courier New" pitchFamily="49" charset="0"/>
              </a:rPr>
              <a:t>document.write</a:t>
            </a:r>
            <a:r>
              <a:rPr lang="en-GB" sz="2800" smtClean="0"/>
              <a:t> method</a:t>
            </a:r>
          </a:p>
        </p:txBody>
      </p:sp>
      <p:sp>
        <p:nvSpPr>
          <p:cNvPr id="7" name="Footer Placeholder 4"/>
          <p:cNvSpPr>
            <a:spLocks noGrp="1"/>
          </p:cNvSpPr>
          <p:nvPr>
            <p:ph type="ftr" sz="quarter" idx="11"/>
          </p:nvPr>
        </p:nvSpPr>
        <p:spPr/>
        <p:txBody>
          <a:bodyPr/>
          <a:lstStyle/>
          <a:p>
            <a:pPr>
              <a:defRPr/>
            </a:pPr>
            <a:r>
              <a:rPr lang="en-GB"/>
              <a:t>CO2013/CO3013</a:t>
            </a:r>
            <a:br>
              <a:rPr lang="en-GB"/>
            </a:br>
            <a:r>
              <a:rPr lang="en-GB"/>
              <a:t>Web Technologies</a:t>
            </a:r>
          </a:p>
        </p:txBody>
      </p:sp>
      <p:sp>
        <p:nvSpPr>
          <p:cNvPr id="8" name="Slide Number Placeholder 5"/>
          <p:cNvSpPr>
            <a:spLocks noGrp="1"/>
          </p:cNvSpPr>
          <p:nvPr>
            <p:ph type="sldNum" sz="quarter" idx="12"/>
          </p:nvPr>
        </p:nvSpPr>
        <p:spPr/>
        <p:txBody>
          <a:bodyPr/>
          <a:lstStyle/>
          <a:p>
            <a:pPr>
              <a:defRPr/>
            </a:pPr>
            <a:fld id="{D6C10BAB-DEC4-4DE3-A86B-8AE13DC413D3}" type="slidenum">
              <a:rPr lang="en-GB"/>
              <a:pPr>
                <a:defRPr/>
              </a:pPr>
              <a:t>63</a:t>
            </a:fld>
            <a:endParaRPr lang="en-GB"/>
          </a:p>
        </p:txBody>
      </p:sp>
      <p:sp>
        <p:nvSpPr>
          <p:cNvPr id="630788" name="Text Box 4">
            <a:hlinkClick r:id="rId4"/>
          </p:cNvPr>
          <p:cNvSpPr txBox="1">
            <a:spLocks noChangeArrowheads="1"/>
          </p:cNvSpPr>
          <p:nvPr/>
        </p:nvSpPr>
        <p:spPr bwMode="auto">
          <a:xfrm>
            <a:off x="449263" y="3500438"/>
            <a:ext cx="8299450" cy="2263775"/>
          </a:xfrm>
          <a:prstGeom prst="rect">
            <a:avLst/>
          </a:prstGeom>
          <a:noFill/>
          <a:ln w="38100">
            <a:solidFill>
              <a:schemeClr val="tx1"/>
            </a:solidFill>
            <a:miter lim="800000"/>
            <a:headEnd/>
            <a:tailEnd/>
          </a:ln>
        </p:spPr>
        <p:txBody>
          <a:bodyPr wrap="none">
            <a:spAutoFit/>
          </a:bodyPr>
          <a:lstStyle/>
          <a:p>
            <a:pPr algn="l"/>
            <a:r>
              <a:rPr lang="en-GB" sz="2000" b="1">
                <a:latin typeface="Courier New" pitchFamily="49" charset="0"/>
              </a:rPr>
              <a:t>for (var i=0; i&lt;5; i++) {</a:t>
            </a:r>
          </a:p>
          <a:p>
            <a:pPr algn="l"/>
            <a:r>
              <a:rPr lang="en-GB" sz="2000" b="1">
                <a:latin typeface="Courier New" pitchFamily="49" charset="0"/>
              </a:rPr>
              <a:t>   document.write('&lt;tr&gt;');</a:t>
            </a:r>
          </a:p>
          <a:p>
            <a:pPr algn="l"/>
            <a:r>
              <a:rPr lang="en-GB" sz="2000" b="1">
                <a:latin typeface="Courier New" pitchFamily="49" charset="0"/>
              </a:rPr>
              <a:t>   for (var j=0; j&lt;5; j++) {</a:t>
            </a:r>
          </a:p>
          <a:p>
            <a:pPr algn="l"/>
            <a:r>
              <a:rPr lang="en-GB" sz="2000" b="1">
                <a:latin typeface="Courier New" pitchFamily="49" charset="0"/>
              </a:rPr>
              <a:t>      document.write('&lt;td&gt;' + i + ',' + j + '&lt;/td&gt;');</a:t>
            </a:r>
          </a:p>
          <a:p>
            <a:pPr algn="l"/>
            <a:r>
              <a:rPr lang="en-GB" sz="2000" b="1">
                <a:latin typeface="Courier New" pitchFamily="49" charset="0"/>
              </a:rPr>
              <a:t>   }</a:t>
            </a:r>
          </a:p>
          <a:p>
            <a:pPr algn="l"/>
            <a:r>
              <a:rPr lang="en-GB" sz="2000" b="1">
                <a:latin typeface="Courier New" pitchFamily="49" charset="0"/>
              </a:rPr>
              <a:t>   document.write('&lt;/tr&gt;');</a:t>
            </a:r>
          </a:p>
          <a:p>
            <a:pPr algn="l"/>
            <a:r>
              <a:rPr lang="en-GB" sz="2000" b="1">
                <a:latin typeface="Courier New" pitchFamily="49" charset="0"/>
              </a:rPr>
              <a:t>}</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30788"/>
                                        </p:tgtEl>
                                        <p:attrNameLst>
                                          <p:attrName>style.visibility</p:attrName>
                                        </p:attrNameLst>
                                      </p:cBhvr>
                                      <p:to>
                                        <p:strVal val="visible"/>
                                      </p:to>
                                    </p:set>
                                    <p:animEffect transition="in" filter="wipe(up)">
                                      <p:cBhvr>
                                        <p:cTn id="7" dur="500"/>
                                        <p:tgtEl>
                                          <p:spTgt spid="630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788" grpId="0" animBg="1"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5x5</a:t>
            </a:r>
            <a:endParaRPr lang="en-GB" dirty="0"/>
          </a:p>
        </p:txBody>
      </p:sp>
      <p:sp>
        <p:nvSpPr>
          <p:cNvPr id="3" name="Text Placeholder 2"/>
          <p:cNvSpPr>
            <a:spLocks noGrp="1"/>
          </p:cNvSpPr>
          <p:nvPr>
            <p:ph type="body" idx="1"/>
          </p:nvPr>
        </p:nvSpPr>
        <p:spPr/>
        <p:txBody>
          <a:bodyPr>
            <a:normAutofit fontScale="85000" lnSpcReduction="10000"/>
          </a:bodyPr>
          <a:lstStyle/>
          <a:p>
            <a:r>
              <a:rPr lang="en-GB" dirty="0" smtClean="0"/>
              <a:t>&lt;table&gt;</a:t>
            </a:r>
          </a:p>
          <a:p>
            <a:pPr marL="971550" lvl="1" indent="-514350">
              <a:buFont typeface="+mj-lt"/>
              <a:buAutoNum type="arabicPeriod"/>
            </a:pPr>
            <a:r>
              <a:rPr lang="en-GB" dirty="0" smtClean="0"/>
              <a:t>&lt;</a:t>
            </a:r>
            <a:r>
              <a:rPr lang="en-GB" dirty="0" err="1" smtClean="0"/>
              <a:t>tr</a:t>
            </a:r>
            <a:r>
              <a:rPr lang="en-GB" dirty="0" smtClean="0"/>
              <a:t>&gt;</a:t>
            </a:r>
          </a:p>
          <a:p>
            <a:pPr lvl="2">
              <a:buNone/>
            </a:pPr>
            <a:r>
              <a:rPr lang="en-GB" dirty="0" smtClean="0"/>
              <a:t>&lt;td&gt;1&lt;/td&gt; &lt;td&gt;2&lt;/td&gt; &lt;td&gt;3&lt;/td&gt; &lt;td&gt;4&lt;/td&gt; &lt;td&gt;5&lt;/td&gt; &lt;/</a:t>
            </a:r>
            <a:r>
              <a:rPr lang="en-GB" dirty="0" err="1" smtClean="0"/>
              <a:t>tr</a:t>
            </a:r>
            <a:r>
              <a:rPr lang="en-GB" dirty="0" smtClean="0"/>
              <a:t>&gt;</a:t>
            </a:r>
          </a:p>
          <a:p>
            <a:pPr marL="971550" lvl="1" indent="-514350">
              <a:buFont typeface="+mj-lt"/>
              <a:buAutoNum type="arabicPeriod"/>
            </a:pPr>
            <a:r>
              <a:rPr lang="en-GB" dirty="0" smtClean="0"/>
              <a:t>&lt;</a:t>
            </a:r>
            <a:r>
              <a:rPr lang="en-GB" dirty="0" err="1" smtClean="0"/>
              <a:t>tr</a:t>
            </a:r>
            <a:r>
              <a:rPr lang="en-GB" dirty="0" smtClean="0"/>
              <a:t>&gt;</a:t>
            </a:r>
          </a:p>
          <a:p>
            <a:pPr lvl="2">
              <a:buNone/>
            </a:pPr>
            <a:r>
              <a:rPr lang="en-GB" dirty="0" smtClean="0"/>
              <a:t>&lt;td&gt;1&lt;/td&gt; &lt;td&gt;2&lt;/td&gt; &lt;td&gt;3&lt;/td&gt; &lt;td&gt;4&lt;/td&gt; &lt;td&gt;5&lt;/td&gt; &lt;/</a:t>
            </a:r>
            <a:r>
              <a:rPr lang="en-GB" dirty="0" err="1" smtClean="0"/>
              <a:t>tr</a:t>
            </a:r>
            <a:r>
              <a:rPr lang="en-GB" dirty="0" smtClean="0"/>
              <a:t>&gt;</a:t>
            </a:r>
          </a:p>
          <a:p>
            <a:pPr marL="971550" lvl="1" indent="-514350">
              <a:buFont typeface="+mj-lt"/>
              <a:buAutoNum type="arabicPeriod"/>
            </a:pPr>
            <a:r>
              <a:rPr lang="en-GB" dirty="0" smtClean="0"/>
              <a:t>&lt;</a:t>
            </a:r>
            <a:r>
              <a:rPr lang="en-GB" dirty="0" err="1" smtClean="0"/>
              <a:t>tr</a:t>
            </a:r>
            <a:r>
              <a:rPr lang="en-GB" dirty="0" smtClean="0"/>
              <a:t>&gt;</a:t>
            </a:r>
          </a:p>
          <a:p>
            <a:pPr lvl="2">
              <a:buNone/>
            </a:pPr>
            <a:r>
              <a:rPr lang="en-GB" dirty="0" smtClean="0"/>
              <a:t>&lt;td&gt;1&lt;/td&gt; &lt;td&gt;2&lt;/td&gt; &lt;td&gt;3&lt;/td&gt; &lt;td&gt;4&lt;/td&gt; &lt;td&gt;5&lt;/td&gt; &lt;/</a:t>
            </a:r>
            <a:r>
              <a:rPr lang="en-GB" dirty="0" err="1" smtClean="0"/>
              <a:t>tr</a:t>
            </a:r>
            <a:r>
              <a:rPr lang="en-GB" dirty="0" smtClean="0"/>
              <a:t>&gt;</a:t>
            </a:r>
          </a:p>
          <a:p>
            <a:pPr marL="971550" lvl="1" indent="-514350">
              <a:buFont typeface="+mj-lt"/>
              <a:buAutoNum type="arabicPeriod"/>
            </a:pPr>
            <a:r>
              <a:rPr lang="en-GB" dirty="0" smtClean="0"/>
              <a:t>&lt;</a:t>
            </a:r>
            <a:r>
              <a:rPr lang="en-GB" dirty="0" err="1" smtClean="0"/>
              <a:t>tr</a:t>
            </a:r>
            <a:r>
              <a:rPr lang="en-GB" dirty="0" smtClean="0"/>
              <a:t>&gt;</a:t>
            </a:r>
          </a:p>
          <a:p>
            <a:pPr lvl="2">
              <a:buNone/>
            </a:pPr>
            <a:r>
              <a:rPr lang="en-GB" dirty="0" smtClean="0"/>
              <a:t>&lt;td&gt;1&lt;/td&gt; &lt;td&gt;2&lt;/td&gt; &lt;td&gt;3&lt;/td&gt; &lt;td&gt;4&lt;/td&gt; &lt;td&gt;5&lt;/td&gt; &lt;/</a:t>
            </a:r>
            <a:r>
              <a:rPr lang="en-GB" dirty="0" err="1" smtClean="0"/>
              <a:t>tr</a:t>
            </a:r>
            <a:r>
              <a:rPr lang="en-GB" dirty="0" smtClean="0"/>
              <a:t>&gt;</a:t>
            </a:r>
          </a:p>
          <a:p>
            <a:pPr marL="971550" lvl="1" indent="-514350">
              <a:buFont typeface="+mj-lt"/>
              <a:buAutoNum type="arabicPeriod"/>
            </a:pPr>
            <a:r>
              <a:rPr lang="en-GB" dirty="0" smtClean="0"/>
              <a:t>&lt;</a:t>
            </a:r>
            <a:r>
              <a:rPr lang="en-GB" dirty="0" err="1" smtClean="0"/>
              <a:t>tr</a:t>
            </a:r>
            <a:r>
              <a:rPr lang="en-GB" dirty="0" smtClean="0"/>
              <a:t>&gt;</a:t>
            </a:r>
          </a:p>
          <a:p>
            <a:pPr lvl="2">
              <a:buNone/>
            </a:pPr>
            <a:r>
              <a:rPr lang="en-GB" dirty="0" smtClean="0"/>
              <a:t>&lt;td&gt;1&lt;/td&gt; &lt;td&gt;2&lt;/td&gt; &lt;td&gt;3&lt;/td&gt; &lt;td&gt;4&lt;/td&gt; &lt;td&gt;5&lt;/td&gt; &lt;/</a:t>
            </a:r>
            <a:r>
              <a:rPr lang="en-GB" dirty="0" err="1" smtClean="0"/>
              <a:t>tr</a:t>
            </a:r>
            <a:r>
              <a:rPr lang="en-GB" dirty="0" smtClean="0"/>
              <a:t>&gt;</a:t>
            </a:r>
          </a:p>
          <a:p>
            <a:r>
              <a:rPr lang="en-GB" dirty="0" smtClean="0"/>
              <a:t>&lt;/table&gt;</a:t>
            </a:r>
          </a:p>
          <a:p>
            <a:pPr marL="971550" lvl="1" indent="-514350">
              <a:buFont typeface="+mj-lt"/>
              <a:buAutoNum type="arabicPeriod"/>
            </a:pPr>
            <a:endParaRPr lang="en-GB" dirty="0" smtClean="0"/>
          </a:p>
          <a:p>
            <a:pPr marL="971550" lvl="1" indent="-514350">
              <a:buNone/>
            </a:pPr>
            <a:endParaRPr lang="en-GB" dirty="0" smtClean="0"/>
          </a:p>
          <a:p>
            <a:pPr marL="971550" lvl="1" indent="-514350">
              <a:buFont typeface="+mj-lt"/>
              <a:buAutoNum type="arabicPeriod"/>
            </a:pPr>
            <a:endParaRPr lang="en-GB" dirty="0" smtClean="0"/>
          </a:p>
          <a:p>
            <a:pPr lvl="2"/>
            <a:endParaRPr lang="en-GB" dirty="0"/>
          </a:p>
        </p:txBody>
      </p:sp>
      <p:sp>
        <p:nvSpPr>
          <p:cNvPr id="4" name="Footer Placeholder 3"/>
          <p:cNvSpPr>
            <a:spLocks noGrp="1"/>
          </p:cNvSpPr>
          <p:nvPr>
            <p:ph type="ftr" sz="quarter" idx="11"/>
          </p:nvPr>
        </p:nvSpPr>
        <p:spPr/>
        <p:txBody>
          <a:bodyPr/>
          <a:lstStyle/>
          <a:p>
            <a:r>
              <a:rPr lang="en-GB" smtClean="0"/>
              <a:t>CO2013/CO3013</a:t>
            </a:r>
            <a:br>
              <a:rPr lang="en-GB" smtClean="0"/>
            </a:br>
            <a:r>
              <a:rPr lang="en-GB" smtClean="0"/>
              <a:t>Web Technologies</a:t>
            </a:r>
            <a:endParaRPr lang="en-GB" dirty="0"/>
          </a:p>
        </p:txBody>
      </p:sp>
      <p:sp>
        <p:nvSpPr>
          <p:cNvPr id="5" name="Slide Number Placeholder 4"/>
          <p:cNvSpPr>
            <a:spLocks noGrp="1"/>
          </p:cNvSpPr>
          <p:nvPr>
            <p:ph type="sldNum" sz="quarter" idx="12"/>
          </p:nvPr>
        </p:nvSpPr>
        <p:spPr/>
        <p:txBody>
          <a:bodyPr/>
          <a:lstStyle/>
          <a:p>
            <a:fld id="{3960CD06-5368-4716-AEDA-6B56AB79EF03}" type="slidenum">
              <a:rPr lang="en-GB" smtClean="0"/>
              <a:pPr/>
              <a:t>64</a:t>
            </a:fld>
            <a:endParaRPr lang="en-GB" dirty="0"/>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CO2013/CO3013</a:t>
            </a:r>
            <a:br>
              <a:rPr lang="en-GB" smtClean="0"/>
            </a:br>
            <a:r>
              <a:rPr lang="en-GB" smtClean="0"/>
              <a:t>Web Technologies</a:t>
            </a:r>
            <a:endParaRPr lang="en-GB" dirty="0">
              <a:latin typeface="Georgia" pitchFamily="18" charset="0"/>
            </a:endParaRPr>
          </a:p>
        </p:txBody>
      </p:sp>
      <p:sp>
        <p:nvSpPr>
          <p:cNvPr id="3" name="Slide Number Placeholder 2"/>
          <p:cNvSpPr>
            <a:spLocks noGrp="1"/>
          </p:cNvSpPr>
          <p:nvPr>
            <p:ph type="sldNum" sz="quarter" idx="12"/>
          </p:nvPr>
        </p:nvSpPr>
        <p:spPr/>
        <p:txBody>
          <a:bodyPr/>
          <a:lstStyle/>
          <a:p>
            <a:fld id="{F9A5320E-3EE3-449B-8D64-90C9DF04BB94}" type="slidenum">
              <a:rPr lang="en-GB" smtClean="0"/>
              <a:pPr/>
              <a:t>65</a:t>
            </a:fld>
            <a:endParaRPr lang="en-GB"/>
          </a:p>
        </p:txBody>
      </p:sp>
      <p:sp>
        <p:nvSpPr>
          <p:cNvPr id="4" name="Title 3"/>
          <p:cNvSpPr>
            <a:spLocks noGrp="1"/>
          </p:cNvSpPr>
          <p:nvPr>
            <p:ph type="title"/>
          </p:nvPr>
        </p:nvSpPr>
        <p:spPr/>
        <p:txBody>
          <a:bodyPr/>
          <a:lstStyle/>
          <a:p>
            <a:r>
              <a:rPr lang="en-GB" dirty="0" smtClean="0"/>
              <a:t>JavaScript</a:t>
            </a:r>
            <a:endParaRPr lang="en-GB" dirty="0"/>
          </a:p>
        </p:txBody>
      </p:sp>
      <p:sp>
        <p:nvSpPr>
          <p:cNvPr id="5" name="Text Placeholder 4"/>
          <p:cNvSpPr>
            <a:spLocks noGrp="1"/>
          </p:cNvSpPr>
          <p:nvPr>
            <p:ph type="body" idx="1"/>
          </p:nvPr>
        </p:nvSpPr>
        <p:spPr/>
        <p:txBody>
          <a:bodyPr/>
          <a:lstStyle/>
          <a:p>
            <a:r>
              <a:rPr lang="en-GB" dirty="0" smtClean="0"/>
              <a:t>Probably next week ;-)</a:t>
            </a:r>
            <a:endParaRPr lang="en-GB" dirty="0"/>
          </a:p>
        </p:txBody>
      </p:sp>
    </p:spTree>
    <p:custDataLst>
      <p:tags r:id="rId1"/>
    </p:custData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r>
              <a:rPr lang="en-GB" smtClean="0"/>
              <a:t>JavaScript </a:t>
            </a:r>
            <a:r>
              <a:rPr lang="en-GB" i="1" smtClean="0"/>
              <a:t>while </a:t>
            </a:r>
            <a:r>
              <a:rPr lang="en-GB" smtClean="0"/>
              <a:t>loops</a:t>
            </a:r>
          </a:p>
        </p:txBody>
      </p:sp>
      <p:sp>
        <p:nvSpPr>
          <p:cNvPr id="29701" name="Rectangle 3"/>
          <p:cNvSpPr>
            <a:spLocks noGrp="1" noChangeArrowheads="1"/>
          </p:cNvSpPr>
          <p:nvPr>
            <p:ph idx="1"/>
          </p:nvPr>
        </p:nvSpPr>
        <p:spPr/>
        <p:txBody>
          <a:bodyPr/>
          <a:lstStyle/>
          <a:p>
            <a:pPr>
              <a:lnSpc>
                <a:spcPct val="90000"/>
              </a:lnSpc>
              <a:buFontTx/>
              <a:buNone/>
            </a:pPr>
            <a:endParaRPr lang="en-GB" sz="3200" b="1" dirty="0" smtClean="0">
              <a:latin typeface="Courier New" pitchFamily="49" charset="0"/>
            </a:endParaRPr>
          </a:p>
          <a:p>
            <a:pPr>
              <a:lnSpc>
                <a:spcPct val="90000"/>
              </a:lnSpc>
              <a:buFontTx/>
              <a:buNone/>
            </a:pPr>
            <a:endParaRPr lang="en-GB" sz="3200" b="1" dirty="0" smtClean="0">
              <a:latin typeface="Courier New" pitchFamily="49" charset="0"/>
            </a:endParaRPr>
          </a:p>
          <a:p>
            <a:pPr>
              <a:lnSpc>
                <a:spcPct val="90000"/>
              </a:lnSpc>
              <a:buFontTx/>
              <a:buNone/>
            </a:pPr>
            <a:endParaRPr lang="en-GB" sz="3200" b="1" dirty="0" smtClean="0">
              <a:latin typeface="Courier New" pitchFamily="49" charset="0"/>
            </a:endParaRPr>
          </a:p>
          <a:p>
            <a:pPr>
              <a:lnSpc>
                <a:spcPct val="90000"/>
              </a:lnSpc>
              <a:buFontTx/>
              <a:buNone/>
            </a:pPr>
            <a:r>
              <a:rPr lang="en-GB" sz="3200" dirty="0" err="1" smtClean="0">
                <a:latin typeface="Consolas" pitchFamily="49" charset="0"/>
              </a:rPr>
              <a:t>i</a:t>
            </a:r>
            <a:r>
              <a:rPr lang="en-GB" sz="3200" dirty="0" smtClean="0">
                <a:latin typeface="Consolas" pitchFamily="49" charset="0"/>
              </a:rPr>
              <a:t>=0;</a:t>
            </a:r>
          </a:p>
          <a:p>
            <a:pPr>
              <a:lnSpc>
                <a:spcPct val="90000"/>
              </a:lnSpc>
              <a:buFontTx/>
              <a:buNone/>
            </a:pPr>
            <a:r>
              <a:rPr lang="en-GB" sz="3200" dirty="0" smtClean="0">
                <a:latin typeface="Consolas" pitchFamily="49" charset="0"/>
              </a:rPr>
              <a:t>while (</a:t>
            </a:r>
            <a:r>
              <a:rPr lang="en-GB" sz="3200" dirty="0" err="1" smtClean="0">
                <a:latin typeface="Consolas" pitchFamily="49" charset="0"/>
              </a:rPr>
              <a:t>i</a:t>
            </a:r>
            <a:r>
              <a:rPr lang="en-GB" sz="3200" dirty="0" smtClean="0">
                <a:latin typeface="Consolas" pitchFamily="49" charset="0"/>
              </a:rPr>
              <a:t>&lt;10) {</a:t>
            </a:r>
          </a:p>
          <a:p>
            <a:pPr>
              <a:lnSpc>
                <a:spcPct val="90000"/>
              </a:lnSpc>
              <a:buFontTx/>
              <a:buNone/>
            </a:pPr>
            <a:r>
              <a:rPr lang="en-GB" sz="3200" dirty="0" smtClean="0">
                <a:latin typeface="Consolas" pitchFamily="49" charset="0"/>
              </a:rPr>
              <a:t>	</a:t>
            </a:r>
            <a:r>
              <a:rPr lang="en-GB" sz="3200" dirty="0" err="1" smtClean="0">
                <a:latin typeface="Consolas" pitchFamily="49" charset="0"/>
              </a:rPr>
              <a:t>document.write</a:t>
            </a:r>
            <a:r>
              <a:rPr lang="en-GB" sz="3200" dirty="0" smtClean="0">
                <a:latin typeface="Consolas" pitchFamily="49" charset="0"/>
              </a:rPr>
              <a:t>('&lt;p&gt;Hi!&lt;/p&gt;');</a:t>
            </a:r>
          </a:p>
          <a:p>
            <a:pPr>
              <a:lnSpc>
                <a:spcPct val="90000"/>
              </a:lnSpc>
              <a:buFontTx/>
              <a:buNone/>
            </a:pPr>
            <a:r>
              <a:rPr lang="en-GB" sz="3200" dirty="0" smtClean="0">
                <a:latin typeface="Consolas" pitchFamily="49" charset="0"/>
              </a:rPr>
              <a:t>	</a:t>
            </a:r>
            <a:r>
              <a:rPr lang="en-GB" sz="3200" dirty="0" err="1" smtClean="0">
                <a:latin typeface="Consolas" pitchFamily="49" charset="0"/>
              </a:rPr>
              <a:t>i</a:t>
            </a:r>
            <a:r>
              <a:rPr lang="en-GB" sz="3200" dirty="0" smtClean="0">
                <a:latin typeface="Consolas" pitchFamily="49" charset="0"/>
              </a:rPr>
              <a:t>++;</a:t>
            </a:r>
          </a:p>
          <a:p>
            <a:pPr>
              <a:lnSpc>
                <a:spcPct val="90000"/>
              </a:lnSpc>
              <a:buFontTx/>
              <a:buNone/>
            </a:pPr>
            <a:r>
              <a:rPr lang="en-GB" sz="3200" dirty="0" smtClean="0">
                <a:latin typeface="Consolas" pitchFamily="49" charset="0"/>
              </a:rPr>
              <a:t>}</a:t>
            </a:r>
          </a:p>
        </p:txBody>
      </p:sp>
      <p:sp>
        <p:nvSpPr>
          <p:cNvPr id="9" name="Footer Placeholder 4"/>
          <p:cNvSpPr>
            <a:spLocks noGrp="1"/>
          </p:cNvSpPr>
          <p:nvPr>
            <p:ph type="ftr" sz="quarter" idx="11"/>
          </p:nvPr>
        </p:nvSpPr>
        <p:spPr/>
        <p:txBody>
          <a:bodyPr/>
          <a:lstStyle/>
          <a:p>
            <a:pPr>
              <a:defRPr/>
            </a:pPr>
            <a:r>
              <a:rPr lang="en-GB"/>
              <a:t>CO2013/CO3013</a:t>
            </a:r>
            <a:br>
              <a:rPr lang="en-GB"/>
            </a:br>
            <a:r>
              <a:rPr lang="en-GB"/>
              <a:t>Web Technologies</a:t>
            </a:r>
          </a:p>
        </p:txBody>
      </p:sp>
      <p:sp>
        <p:nvSpPr>
          <p:cNvPr id="10" name="Slide Number Placeholder 5"/>
          <p:cNvSpPr>
            <a:spLocks noGrp="1"/>
          </p:cNvSpPr>
          <p:nvPr>
            <p:ph type="sldNum" sz="quarter" idx="12"/>
          </p:nvPr>
        </p:nvSpPr>
        <p:spPr/>
        <p:txBody>
          <a:bodyPr/>
          <a:lstStyle/>
          <a:p>
            <a:pPr>
              <a:defRPr/>
            </a:pPr>
            <a:fld id="{83BF8F65-7F9A-4C7B-90F8-FBA4D254A471}" type="slidenum">
              <a:rPr lang="en-GB"/>
              <a:pPr>
                <a:defRPr/>
              </a:pPr>
              <a:t>66</a:t>
            </a:fld>
            <a:endParaRPr lang="en-GB"/>
          </a:p>
        </p:txBody>
      </p:sp>
      <p:sp>
        <p:nvSpPr>
          <p:cNvPr id="29702" name="Rectangle 4"/>
          <p:cNvSpPr>
            <a:spLocks noChangeArrowheads="1"/>
          </p:cNvSpPr>
          <p:nvPr/>
        </p:nvSpPr>
        <p:spPr bwMode="auto">
          <a:xfrm>
            <a:off x="2743200" y="1828800"/>
            <a:ext cx="4235450" cy="1382713"/>
          </a:xfrm>
          <a:prstGeom prst="rect">
            <a:avLst/>
          </a:prstGeom>
          <a:noFill/>
          <a:ln w="9525">
            <a:solidFill>
              <a:schemeClr val="tx1"/>
            </a:solidFill>
            <a:miter lim="800000"/>
            <a:headEnd/>
            <a:tailEnd/>
          </a:ln>
        </p:spPr>
        <p:txBody>
          <a:bodyPr wrap="none">
            <a:spAutoFit/>
          </a:bodyPr>
          <a:lstStyle/>
          <a:p>
            <a:pPr algn="l"/>
            <a:r>
              <a:rPr lang="en-GB" sz="2800" b="1">
                <a:solidFill>
                  <a:schemeClr val="hlink"/>
                </a:solidFill>
                <a:latin typeface="Courier New" pitchFamily="49" charset="0"/>
              </a:rPr>
              <a:t>while (condition) {</a:t>
            </a:r>
          </a:p>
          <a:p>
            <a:pPr algn="l"/>
            <a:r>
              <a:rPr lang="en-GB" sz="2800" b="1">
                <a:solidFill>
                  <a:schemeClr val="hlink"/>
                </a:solidFill>
                <a:latin typeface="Courier New" pitchFamily="49" charset="0"/>
              </a:rPr>
              <a:t>	statement</a:t>
            </a:r>
          </a:p>
          <a:p>
            <a:pPr algn="l"/>
            <a:r>
              <a:rPr lang="en-GB" sz="2800" b="1">
                <a:solidFill>
                  <a:schemeClr val="hlink"/>
                </a:solidFill>
                <a:latin typeface="Courier New" pitchFamily="49" charset="0"/>
              </a:rPr>
              <a:t>}</a:t>
            </a:r>
          </a:p>
        </p:txBody>
      </p:sp>
      <p:grpSp>
        <p:nvGrpSpPr>
          <p:cNvPr id="2" name="Group 5"/>
          <p:cNvGrpSpPr>
            <a:grpSpLocks/>
          </p:cNvGrpSpPr>
          <p:nvPr/>
        </p:nvGrpSpPr>
        <p:grpSpPr bwMode="auto">
          <a:xfrm>
            <a:off x="2057400" y="5046663"/>
            <a:ext cx="5967413" cy="758825"/>
            <a:chOff x="1296" y="3020"/>
            <a:chExt cx="3759" cy="478"/>
          </a:xfrm>
        </p:grpSpPr>
        <p:sp>
          <p:nvSpPr>
            <p:cNvPr id="29704" name="Line 6"/>
            <p:cNvSpPr>
              <a:spLocks noChangeShapeType="1"/>
            </p:cNvSpPr>
            <p:nvPr/>
          </p:nvSpPr>
          <p:spPr bwMode="auto">
            <a:xfrm flipH="1">
              <a:off x="1296" y="3072"/>
              <a:ext cx="1776" cy="0"/>
            </a:xfrm>
            <a:prstGeom prst="line">
              <a:avLst/>
            </a:prstGeom>
            <a:noFill/>
            <a:ln w="9525">
              <a:solidFill>
                <a:schemeClr val="tx1"/>
              </a:solidFill>
              <a:round/>
              <a:headEnd/>
              <a:tailEnd type="triangle" w="med" len="med"/>
            </a:ln>
          </p:spPr>
          <p:txBody>
            <a:bodyPr wrap="none" anchor="ctr"/>
            <a:lstStyle/>
            <a:p>
              <a:endParaRPr lang="en-GB"/>
            </a:p>
          </p:txBody>
        </p:sp>
        <p:sp>
          <p:nvSpPr>
            <p:cNvPr id="29705" name="Text Box 7"/>
            <p:cNvSpPr txBox="1">
              <a:spLocks noChangeArrowheads="1"/>
            </p:cNvSpPr>
            <p:nvPr/>
          </p:nvSpPr>
          <p:spPr bwMode="auto">
            <a:xfrm>
              <a:off x="3072" y="3020"/>
              <a:ext cx="1983" cy="478"/>
            </a:xfrm>
            <a:prstGeom prst="rect">
              <a:avLst/>
            </a:prstGeom>
            <a:noFill/>
            <a:ln w="9525">
              <a:solidFill>
                <a:schemeClr val="tx1"/>
              </a:solidFill>
              <a:miter lim="800000"/>
              <a:headEnd/>
              <a:tailEnd/>
            </a:ln>
          </p:spPr>
          <p:txBody>
            <a:bodyPr wrap="none">
              <a:spAutoFit/>
            </a:bodyPr>
            <a:lstStyle/>
            <a:p>
              <a:pPr>
                <a:lnSpc>
                  <a:spcPct val="90000"/>
                </a:lnSpc>
              </a:pPr>
              <a:r>
                <a:rPr lang="en-GB">
                  <a:latin typeface="Verdana" pitchFamily="34" charset="0"/>
                </a:rPr>
                <a:t>increment operator</a:t>
              </a:r>
              <a:br>
                <a:rPr lang="en-GB">
                  <a:latin typeface="Verdana" pitchFamily="34" charset="0"/>
                </a:rPr>
              </a:br>
              <a:r>
                <a:rPr lang="en-GB">
                  <a:latin typeface="Verdana" pitchFamily="34" charset="0"/>
                </a:rPr>
                <a:t>“</a:t>
              </a:r>
              <a:r>
                <a:rPr lang="en-GB" b="1">
                  <a:latin typeface="Courier New" pitchFamily="49" charset="0"/>
                </a:rPr>
                <a:t>i=i+1</a:t>
              </a:r>
              <a:r>
                <a:rPr lang="en-GB">
                  <a:latin typeface="Verdana" pitchFamily="34" charset="0"/>
                </a:rPr>
                <a:t>”</a:t>
              </a:r>
              <a:endParaRPr lang="en-GB"/>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r>
              <a:rPr lang="en-GB" smtClean="0"/>
              <a:t>JavaScript </a:t>
            </a:r>
            <a:r>
              <a:rPr lang="en-GB" i="1" smtClean="0"/>
              <a:t>do </a:t>
            </a:r>
            <a:r>
              <a:rPr lang="en-GB" smtClean="0"/>
              <a:t>loops</a:t>
            </a:r>
          </a:p>
        </p:txBody>
      </p:sp>
      <p:sp>
        <p:nvSpPr>
          <p:cNvPr id="30725" name="Rectangle 3"/>
          <p:cNvSpPr>
            <a:spLocks noGrp="1" noChangeArrowheads="1"/>
          </p:cNvSpPr>
          <p:nvPr>
            <p:ph idx="1"/>
          </p:nvPr>
        </p:nvSpPr>
        <p:spPr/>
        <p:txBody>
          <a:bodyPr/>
          <a:lstStyle/>
          <a:p>
            <a:pPr>
              <a:lnSpc>
                <a:spcPct val="90000"/>
              </a:lnSpc>
              <a:buFontTx/>
              <a:buNone/>
            </a:pPr>
            <a:endParaRPr lang="en-GB" sz="3200" dirty="0" smtClean="0">
              <a:latin typeface="Consolas" pitchFamily="49" charset="0"/>
            </a:endParaRPr>
          </a:p>
          <a:p>
            <a:pPr>
              <a:lnSpc>
                <a:spcPct val="90000"/>
              </a:lnSpc>
              <a:buFontTx/>
              <a:buNone/>
            </a:pPr>
            <a:endParaRPr lang="en-GB" sz="3200" dirty="0" smtClean="0">
              <a:latin typeface="Consolas" pitchFamily="49" charset="0"/>
            </a:endParaRPr>
          </a:p>
          <a:p>
            <a:pPr>
              <a:lnSpc>
                <a:spcPct val="90000"/>
              </a:lnSpc>
              <a:buFontTx/>
              <a:buNone/>
            </a:pPr>
            <a:endParaRPr lang="en-GB" sz="3200" dirty="0" smtClean="0">
              <a:latin typeface="Consolas" pitchFamily="49" charset="0"/>
            </a:endParaRPr>
          </a:p>
          <a:p>
            <a:pPr>
              <a:lnSpc>
                <a:spcPct val="90000"/>
              </a:lnSpc>
              <a:buFontTx/>
              <a:buNone/>
            </a:pPr>
            <a:r>
              <a:rPr lang="en-GB" sz="3200" dirty="0" err="1" smtClean="0">
                <a:latin typeface="Consolas" pitchFamily="49" charset="0"/>
              </a:rPr>
              <a:t>i</a:t>
            </a:r>
            <a:r>
              <a:rPr lang="en-GB" sz="3200" dirty="0" smtClean="0">
                <a:latin typeface="Consolas" pitchFamily="49" charset="0"/>
              </a:rPr>
              <a:t>=0;</a:t>
            </a:r>
          </a:p>
          <a:p>
            <a:pPr>
              <a:lnSpc>
                <a:spcPct val="90000"/>
              </a:lnSpc>
              <a:buFontTx/>
              <a:buNone/>
            </a:pPr>
            <a:r>
              <a:rPr lang="en-GB" sz="3200" dirty="0" smtClean="0">
                <a:latin typeface="Consolas" pitchFamily="49" charset="0"/>
              </a:rPr>
              <a:t>do {</a:t>
            </a:r>
          </a:p>
          <a:p>
            <a:pPr>
              <a:lnSpc>
                <a:spcPct val="90000"/>
              </a:lnSpc>
              <a:buFontTx/>
              <a:buNone/>
            </a:pPr>
            <a:r>
              <a:rPr lang="en-GB" sz="3200" dirty="0" smtClean="0">
                <a:latin typeface="Consolas" pitchFamily="49" charset="0"/>
              </a:rPr>
              <a:t>	</a:t>
            </a:r>
            <a:r>
              <a:rPr lang="en-GB" sz="3200" dirty="0" err="1" smtClean="0">
                <a:latin typeface="Consolas" pitchFamily="49" charset="0"/>
              </a:rPr>
              <a:t>document.write</a:t>
            </a:r>
            <a:r>
              <a:rPr lang="en-GB" sz="3200" dirty="0" smtClean="0">
                <a:latin typeface="Consolas" pitchFamily="49" charset="0"/>
              </a:rPr>
              <a:t>('&lt;p&gt;Boo!&lt;/p&gt;');</a:t>
            </a:r>
          </a:p>
          <a:p>
            <a:pPr>
              <a:lnSpc>
                <a:spcPct val="90000"/>
              </a:lnSpc>
              <a:buFontTx/>
              <a:buNone/>
            </a:pPr>
            <a:r>
              <a:rPr lang="en-GB" sz="3200" dirty="0" smtClean="0">
                <a:latin typeface="Consolas" pitchFamily="49" charset="0"/>
              </a:rPr>
              <a:t>	</a:t>
            </a:r>
            <a:r>
              <a:rPr lang="en-GB" sz="3200" dirty="0" err="1" smtClean="0">
                <a:latin typeface="Consolas" pitchFamily="49" charset="0"/>
              </a:rPr>
              <a:t>i</a:t>
            </a:r>
            <a:r>
              <a:rPr lang="en-GB" sz="3200" dirty="0" smtClean="0">
                <a:latin typeface="Consolas" pitchFamily="49" charset="0"/>
              </a:rPr>
              <a:t>++;</a:t>
            </a:r>
          </a:p>
          <a:p>
            <a:pPr>
              <a:lnSpc>
                <a:spcPct val="90000"/>
              </a:lnSpc>
              <a:buFontTx/>
              <a:buNone/>
            </a:pPr>
            <a:r>
              <a:rPr lang="en-GB" sz="3200" dirty="0" smtClean="0">
                <a:latin typeface="Consolas" pitchFamily="49" charset="0"/>
              </a:rPr>
              <a:t>} while (</a:t>
            </a:r>
            <a:r>
              <a:rPr lang="en-GB" sz="3200" dirty="0" err="1" smtClean="0">
                <a:latin typeface="Consolas" pitchFamily="49" charset="0"/>
              </a:rPr>
              <a:t>i</a:t>
            </a:r>
            <a:r>
              <a:rPr lang="en-GB" sz="3200" dirty="0" smtClean="0">
                <a:latin typeface="Consolas" pitchFamily="49" charset="0"/>
              </a:rPr>
              <a:t>&lt;10);</a:t>
            </a:r>
          </a:p>
        </p:txBody>
      </p:sp>
      <p:sp>
        <p:nvSpPr>
          <p:cNvPr id="9" name="Footer Placeholder 4"/>
          <p:cNvSpPr>
            <a:spLocks noGrp="1"/>
          </p:cNvSpPr>
          <p:nvPr>
            <p:ph type="ftr" sz="quarter" idx="11"/>
          </p:nvPr>
        </p:nvSpPr>
        <p:spPr/>
        <p:txBody>
          <a:bodyPr/>
          <a:lstStyle/>
          <a:p>
            <a:pPr>
              <a:defRPr/>
            </a:pPr>
            <a:r>
              <a:rPr lang="en-GB"/>
              <a:t>CO2013/CO3013</a:t>
            </a:r>
            <a:br>
              <a:rPr lang="en-GB"/>
            </a:br>
            <a:r>
              <a:rPr lang="en-GB"/>
              <a:t>Web Technologies</a:t>
            </a:r>
          </a:p>
        </p:txBody>
      </p:sp>
      <p:sp>
        <p:nvSpPr>
          <p:cNvPr id="10" name="Slide Number Placeholder 5"/>
          <p:cNvSpPr>
            <a:spLocks noGrp="1"/>
          </p:cNvSpPr>
          <p:nvPr>
            <p:ph type="sldNum" sz="quarter" idx="12"/>
          </p:nvPr>
        </p:nvSpPr>
        <p:spPr/>
        <p:txBody>
          <a:bodyPr/>
          <a:lstStyle/>
          <a:p>
            <a:pPr>
              <a:defRPr/>
            </a:pPr>
            <a:fld id="{0BFF851E-10CE-4CF3-B5AC-B1F3FE97120B}" type="slidenum">
              <a:rPr lang="en-GB"/>
              <a:pPr>
                <a:defRPr/>
              </a:pPr>
              <a:t>67</a:t>
            </a:fld>
            <a:endParaRPr lang="en-GB"/>
          </a:p>
        </p:txBody>
      </p:sp>
      <p:sp>
        <p:nvSpPr>
          <p:cNvPr id="30726" name="Rectangle 4"/>
          <p:cNvSpPr>
            <a:spLocks noChangeArrowheads="1"/>
          </p:cNvSpPr>
          <p:nvPr/>
        </p:nvSpPr>
        <p:spPr bwMode="auto">
          <a:xfrm>
            <a:off x="2743200" y="1828800"/>
            <a:ext cx="4448175" cy="1382713"/>
          </a:xfrm>
          <a:prstGeom prst="rect">
            <a:avLst/>
          </a:prstGeom>
          <a:noFill/>
          <a:ln w="9525">
            <a:solidFill>
              <a:schemeClr val="tx1"/>
            </a:solidFill>
            <a:miter lim="800000"/>
            <a:headEnd/>
            <a:tailEnd/>
          </a:ln>
        </p:spPr>
        <p:txBody>
          <a:bodyPr wrap="none">
            <a:spAutoFit/>
          </a:bodyPr>
          <a:lstStyle/>
          <a:p>
            <a:pPr algn="l"/>
            <a:r>
              <a:rPr lang="en-GB" sz="2800" b="1">
                <a:solidFill>
                  <a:schemeClr val="hlink"/>
                </a:solidFill>
                <a:latin typeface="Courier New" pitchFamily="49" charset="0"/>
              </a:rPr>
              <a:t>do {</a:t>
            </a:r>
          </a:p>
          <a:p>
            <a:pPr algn="l"/>
            <a:r>
              <a:rPr lang="en-GB" sz="2800" b="1">
                <a:solidFill>
                  <a:schemeClr val="hlink"/>
                </a:solidFill>
                <a:latin typeface="Courier New" pitchFamily="49" charset="0"/>
              </a:rPr>
              <a:t>	statement</a:t>
            </a:r>
          </a:p>
          <a:p>
            <a:pPr algn="l"/>
            <a:r>
              <a:rPr lang="en-GB" sz="2800" b="1">
                <a:solidFill>
                  <a:schemeClr val="hlink"/>
                </a:solidFill>
                <a:latin typeface="Courier New" pitchFamily="49" charset="0"/>
              </a:rPr>
              <a:t>} while (condition);</a:t>
            </a:r>
            <a:endParaRPr lang="en-GB" sz="2000" b="1">
              <a:latin typeface="Courier New" pitchFamily="49" charset="0"/>
            </a:endParaRPr>
          </a:p>
        </p:txBody>
      </p:sp>
      <p:grpSp>
        <p:nvGrpSpPr>
          <p:cNvPr id="2" name="Group 5"/>
          <p:cNvGrpSpPr>
            <a:grpSpLocks/>
          </p:cNvGrpSpPr>
          <p:nvPr/>
        </p:nvGrpSpPr>
        <p:grpSpPr bwMode="auto">
          <a:xfrm>
            <a:off x="2057400" y="5118100"/>
            <a:ext cx="5967413" cy="758825"/>
            <a:chOff x="1296" y="3020"/>
            <a:chExt cx="3759" cy="478"/>
          </a:xfrm>
        </p:grpSpPr>
        <p:sp>
          <p:nvSpPr>
            <p:cNvPr id="30728" name="Line 6"/>
            <p:cNvSpPr>
              <a:spLocks noChangeShapeType="1"/>
            </p:cNvSpPr>
            <p:nvPr/>
          </p:nvSpPr>
          <p:spPr bwMode="auto">
            <a:xfrm flipH="1">
              <a:off x="1296" y="3072"/>
              <a:ext cx="1776" cy="0"/>
            </a:xfrm>
            <a:prstGeom prst="line">
              <a:avLst/>
            </a:prstGeom>
            <a:noFill/>
            <a:ln w="9525">
              <a:solidFill>
                <a:schemeClr val="tx1"/>
              </a:solidFill>
              <a:round/>
              <a:headEnd/>
              <a:tailEnd type="triangle" w="med" len="med"/>
            </a:ln>
          </p:spPr>
          <p:txBody>
            <a:bodyPr wrap="none" anchor="ctr"/>
            <a:lstStyle/>
            <a:p>
              <a:endParaRPr lang="en-GB"/>
            </a:p>
          </p:txBody>
        </p:sp>
        <p:sp>
          <p:nvSpPr>
            <p:cNvPr id="30729" name="Text Box 7"/>
            <p:cNvSpPr txBox="1">
              <a:spLocks noChangeArrowheads="1"/>
            </p:cNvSpPr>
            <p:nvPr/>
          </p:nvSpPr>
          <p:spPr bwMode="auto">
            <a:xfrm>
              <a:off x="3072" y="3020"/>
              <a:ext cx="1983" cy="478"/>
            </a:xfrm>
            <a:prstGeom prst="rect">
              <a:avLst/>
            </a:prstGeom>
            <a:noFill/>
            <a:ln w="9525">
              <a:solidFill>
                <a:schemeClr val="tx1"/>
              </a:solidFill>
              <a:miter lim="800000"/>
              <a:headEnd/>
              <a:tailEnd/>
            </a:ln>
          </p:spPr>
          <p:txBody>
            <a:bodyPr wrap="none">
              <a:spAutoFit/>
            </a:bodyPr>
            <a:lstStyle/>
            <a:p>
              <a:pPr>
                <a:lnSpc>
                  <a:spcPct val="90000"/>
                </a:lnSpc>
              </a:pPr>
              <a:r>
                <a:rPr lang="en-GB">
                  <a:latin typeface="Verdana" pitchFamily="34" charset="0"/>
                </a:rPr>
                <a:t>increment operator</a:t>
              </a:r>
              <a:br>
                <a:rPr lang="en-GB">
                  <a:latin typeface="Verdana" pitchFamily="34" charset="0"/>
                </a:rPr>
              </a:br>
              <a:r>
                <a:rPr lang="en-GB">
                  <a:latin typeface="Verdana" pitchFamily="34" charset="0"/>
                </a:rPr>
                <a:t>“</a:t>
              </a:r>
              <a:r>
                <a:rPr lang="en-GB" b="1">
                  <a:latin typeface="Courier New" pitchFamily="49" charset="0"/>
                </a:rPr>
                <a:t>i=i+1</a:t>
              </a:r>
              <a:r>
                <a:rPr lang="en-GB">
                  <a:latin typeface="Verdana" pitchFamily="34" charset="0"/>
                </a:rPr>
                <a:t>”</a:t>
              </a:r>
              <a:endParaRPr lang="en-GB"/>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r>
              <a:rPr lang="en-GB" sz="3200" b="0" smtClean="0">
                <a:latin typeface="Courier New" pitchFamily="49" charset="0"/>
              </a:rPr>
              <a:t>while</a:t>
            </a:r>
            <a:r>
              <a:rPr lang="en-GB" sz="3200" smtClean="0"/>
              <a:t>/</a:t>
            </a:r>
            <a:r>
              <a:rPr lang="en-GB" sz="3200" b="0" smtClean="0">
                <a:latin typeface="Courier New" pitchFamily="49" charset="0"/>
              </a:rPr>
              <a:t>do…while</a:t>
            </a:r>
            <a:r>
              <a:rPr lang="en-GB" sz="3200" smtClean="0"/>
              <a:t>: Difference? </a:t>
            </a:r>
            <a:r>
              <a:rPr lang="en-GB" sz="3200" smtClean="0">
                <a:solidFill>
                  <a:srgbClr val="D60093"/>
                </a:solidFill>
              </a:rPr>
              <a:t>No</a:t>
            </a:r>
            <a:r>
              <a:rPr lang="en-GB" sz="3200" smtClean="0"/>
              <a:t>!</a:t>
            </a:r>
          </a:p>
        </p:txBody>
      </p:sp>
      <p:sp>
        <p:nvSpPr>
          <p:cNvPr id="31749" name="Rectangle 3"/>
          <p:cNvSpPr>
            <a:spLocks noGrp="1" noChangeArrowheads="1"/>
          </p:cNvSpPr>
          <p:nvPr>
            <p:ph idx="1"/>
          </p:nvPr>
        </p:nvSpPr>
        <p:spPr/>
        <p:txBody>
          <a:bodyPr/>
          <a:lstStyle/>
          <a:p>
            <a:pPr>
              <a:lnSpc>
                <a:spcPct val="80000"/>
              </a:lnSpc>
              <a:buFontTx/>
              <a:buNone/>
            </a:pPr>
            <a:r>
              <a:rPr lang="en-GB" sz="2400" smtClean="0">
                <a:solidFill>
                  <a:srgbClr val="D60093"/>
                </a:solidFill>
                <a:latin typeface="Consolas" pitchFamily="49" charset="0"/>
              </a:rPr>
              <a:t>i=0;</a:t>
            </a:r>
          </a:p>
          <a:p>
            <a:pPr>
              <a:lnSpc>
                <a:spcPct val="80000"/>
              </a:lnSpc>
              <a:buFontTx/>
              <a:buNone/>
            </a:pPr>
            <a:r>
              <a:rPr lang="en-GB" sz="2400" smtClean="0">
                <a:latin typeface="Consolas" pitchFamily="49" charset="0"/>
              </a:rPr>
              <a:t>while (i&lt;10) {</a:t>
            </a:r>
          </a:p>
          <a:p>
            <a:pPr>
              <a:lnSpc>
                <a:spcPct val="80000"/>
              </a:lnSpc>
              <a:buFontTx/>
              <a:buNone/>
            </a:pPr>
            <a:r>
              <a:rPr lang="en-GB" sz="2400" smtClean="0">
                <a:latin typeface="Consolas" pitchFamily="49" charset="0"/>
              </a:rPr>
              <a:t>	document.write('&lt;p&gt;Hi!&lt;/p&gt;')</a:t>
            </a:r>
          </a:p>
          <a:p>
            <a:pPr>
              <a:lnSpc>
                <a:spcPct val="80000"/>
              </a:lnSpc>
              <a:buFontTx/>
              <a:buNone/>
            </a:pPr>
            <a:r>
              <a:rPr lang="en-GB" sz="2400" smtClean="0">
                <a:latin typeface="Consolas" pitchFamily="49" charset="0"/>
              </a:rPr>
              <a:t>	i++;</a:t>
            </a:r>
          </a:p>
          <a:p>
            <a:pPr>
              <a:lnSpc>
                <a:spcPct val="80000"/>
              </a:lnSpc>
              <a:buFontTx/>
              <a:buNone/>
            </a:pPr>
            <a:r>
              <a:rPr lang="en-GB" sz="2400" smtClean="0">
                <a:latin typeface="Consolas" pitchFamily="49" charset="0"/>
              </a:rPr>
              <a:t>}</a:t>
            </a:r>
          </a:p>
          <a:p>
            <a:pPr>
              <a:lnSpc>
                <a:spcPct val="80000"/>
              </a:lnSpc>
              <a:buFontTx/>
              <a:buNone/>
            </a:pPr>
            <a:endParaRPr lang="en-GB" sz="2400" smtClean="0">
              <a:latin typeface="Consolas" pitchFamily="49" charset="0"/>
            </a:endParaRPr>
          </a:p>
          <a:p>
            <a:pPr>
              <a:lnSpc>
                <a:spcPct val="80000"/>
              </a:lnSpc>
              <a:buFontTx/>
              <a:buNone/>
            </a:pPr>
            <a:r>
              <a:rPr lang="en-GB" sz="2400" smtClean="0">
                <a:solidFill>
                  <a:srgbClr val="D60093"/>
                </a:solidFill>
                <a:latin typeface="Consolas" pitchFamily="49" charset="0"/>
              </a:rPr>
              <a:t>i=0;</a:t>
            </a:r>
          </a:p>
          <a:p>
            <a:pPr>
              <a:lnSpc>
                <a:spcPct val="80000"/>
              </a:lnSpc>
              <a:buFontTx/>
              <a:buNone/>
            </a:pPr>
            <a:r>
              <a:rPr lang="en-GB" sz="2400" smtClean="0">
                <a:latin typeface="Consolas" pitchFamily="49" charset="0"/>
              </a:rPr>
              <a:t>do {</a:t>
            </a:r>
          </a:p>
          <a:p>
            <a:pPr>
              <a:lnSpc>
                <a:spcPct val="80000"/>
              </a:lnSpc>
              <a:buFontTx/>
              <a:buNone/>
            </a:pPr>
            <a:r>
              <a:rPr lang="en-GB" sz="2400" smtClean="0">
                <a:latin typeface="Consolas" pitchFamily="49" charset="0"/>
              </a:rPr>
              <a:t>	document.write('&lt;p&gt;Boo!&lt;/p&gt;')</a:t>
            </a:r>
          </a:p>
          <a:p>
            <a:pPr>
              <a:lnSpc>
                <a:spcPct val="80000"/>
              </a:lnSpc>
              <a:buFontTx/>
              <a:buNone/>
            </a:pPr>
            <a:r>
              <a:rPr lang="en-GB" sz="2400" smtClean="0">
                <a:latin typeface="Consolas" pitchFamily="49" charset="0"/>
              </a:rPr>
              <a:t>	i++;</a:t>
            </a:r>
          </a:p>
          <a:p>
            <a:pPr>
              <a:lnSpc>
                <a:spcPct val="80000"/>
              </a:lnSpc>
              <a:buFontTx/>
              <a:buNone/>
            </a:pPr>
            <a:r>
              <a:rPr lang="en-GB" sz="2400" smtClean="0">
                <a:latin typeface="Consolas" pitchFamily="49" charset="0"/>
              </a:rPr>
              <a:t>} while (i&lt;10);</a:t>
            </a:r>
          </a:p>
        </p:txBody>
      </p:sp>
      <p:sp>
        <p:nvSpPr>
          <p:cNvPr id="6" name="Footer Placeholder 4"/>
          <p:cNvSpPr>
            <a:spLocks noGrp="1"/>
          </p:cNvSpPr>
          <p:nvPr>
            <p:ph type="ftr" sz="quarter" idx="11"/>
          </p:nvPr>
        </p:nvSpPr>
        <p:spPr/>
        <p:txBody>
          <a:bodyPr/>
          <a:lstStyle/>
          <a:p>
            <a:pPr>
              <a:defRPr/>
            </a:pPr>
            <a:r>
              <a:rPr lang="en-GB"/>
              <a:t>CO2013/CO3013</a:t>
            </a:r>
            <a:br>
              <a:rPr lang="en-GB"/>
            </a:br>
            <a:r>
              <a:rPr lang="en-GB"/>
              <a:t>Web Technologies</a:t>
            </a:r>
          </a:p>
        </p:txBody>
      </p:sp>
      <p:sp>
        <p:nvSpPr>
          <p:cNvPr id="7" name="Slide Number Placeholder 5"/>
          <p:cNvSpPr>
            <a:spLocks noGrp="1"/>
          </p:cNvSpPr>
          <p:nvPr>
            <p:ph type="sldNum" sz="quarter" idx="12"/>
          </p:nvPr>
        </p:nvSpPr>
        <p:spPr/>
        <p:txBody>
          <a:bodyPr/>
          <a:lstStyle/>
          <a:p>
            <a:pPr>
              <a:defRPr/>
            </a:pPr>
            <a:fld id="{CF8A857C-49CA-4EC8-ADE3-AB422948BD96}" type="slidenum">
              <a:rPr lang="en-GB"/>
              <a:pPr>
                <a:defRPr/>
              </a:pPr>
              <a:t>68</a:t>
            </a:fld>
            <a:endParaRPr lang="en-GB"/>
          </a:p>
        </p:txBody>
      </p:sp>
      <p:sp>
        <p:nvSpPr>
          <p:cNvPr id="31750" name="Line 4"/>
          <p:cNvSpPr>
            <a:spLocks noChangeShapeType="1"/>
          </p:cNvSpPr>
          <p:nvPr/>
        </p:nvSpPr>
        <p:spPr bwMode="auto">
          <a:xfrm>
            <a:off x="682625" y="3573463"/>
            <a:ext cx="7777163" cy="0"/>
          </a:xfrm>
          <a:prstGeom prst="line">
            <a:avLst/>
          </a:prstGeom>
          <a:noFill/>
          <a:ln w="76200">
            <a:solidFill>
              <a:srgbClr val="6699FF"/>
            </a:solidFill>
            <a:round/>
            <a:headEnd/>
            <a:tailEnd/>
          </a:ln>
        </p:spPr>
        <p:txBody>
          <a:bodyPr wrap="none" anchor="ctr"/>
          <a:lstStyle/>
          <a:p>
            <a:endParaRPr lang="en-GB"/>
          </a:p>
        </p:txBody>
      </p:sp>
      <p:sp>
        <p:nvSpPr>
          <p:cNvPr id="8" name="Text Box 5"/>
          <p:cNvSpPr txBox="1">
            <a:spLocks noChangeArrowheads="1"/>
          </p:cNvSpPr>
          <p:nvPr/>
        </p:nvSpPr>
        <p:spPr bwMode="auto">
          <a:xfrm>
            <a:off x="7669213" y="5635625"/>
            <a:ext cx="790575" cy="457200"/>
          </a:xfrm>
          <a:prstGeom prst="rect">
            <a:avLst/>
          </a:prstGeom>
          <a:noFill/>
          <a:ln w="9525">
            <a:noFill/>
            <a:miter lim="800000"/>
            <a:headEnd/>
            <a:tailEnd/>
          </a:ln>
        </p:spPr>
        <p:txBody>
          <a:bodyPr wrap="none">
            <a:spAutoFit/>
          </a:bodyPr>
          <a:lstStyle/>
          <a:p>
            <a:r>
              <a:rPr lang="en-GB" dirty="0">
                <a:latin typeface="Verdana" pitchFamily="34" charset="0"/>
                <a:hlinkClick r:id="rId4"/>
              </a:rPr>
              <a:t>URL</a:t>
            </a:r>
            <a:endParaRPr lang="en-GB" dirty="0">
              <a:latin typeface="Verdana"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r>
              <a:rPr lang="en-GB" sz="3200" b="0" smtClean="0">
                <a:latin typeface="Courier New" pitchFamily="49" charset="0"/>
              </a:rPr>
              <a:t>while</a:t>
            </a:r>
            <a:r>
              <a:rPr lang="en-GB" sz="3200" smtClean="0"/>
              <a:t>/</a:t>
            </a:r>
            <a:r>
              <a:rPr lang="en-GB" sz="3200" b="0" smtClean="0">
                <a:latin typeface="Courier New" pitchFamily="49" charset="0"/>
              </a:rPr>
              <a:t>do…while</a:t>
            </a:r>
            <a:r>
              <a:rPr lang="en-GB" sz="3200" smtClean="0"/>
              <a:t>: Difference? </a:t>
            </a:r>
            <a:r>
              <a:rPr lang="en-GB" sz="3200" smtClean="0">
                <a:solidFill>
                  <a:srgbClr val="D60093"/>
                </a:solidFill>
              </a:rPr>
              <a:t>Yes</a:t>
            </a:r>
            <a:r>
              <a:rPr lang="en-GB" sz="3200" smtClean="0"/>
              <a:t>!</a:t>
            </a:r>
          </a:p>
        </p:txBody>
      </p:sp>
      <p:sp>
        <p:nvSpPr>
          <p:cNvPr id="32773" name="Rectangle 3"/>
          <p:cNvSpPr>
            <a:spLocks noGrp="1" noChangeArrowheads="1"/>
          </p:cNvSpPr>
          <p:nvPr>
            <p:ph idx="1"/>
          </p:nvPr>
        </p:nvSpPr>
        <p:spPr/>
        <p:txBody>
          <a:bodyPr/>
          <a:lstStyle/>
          <a:p>
            <a:pPr>
              <a:lnSpc>
                <a:spcPct val="80000"/>
              </a:lnSpc>
              <a:buFontTx/>
              <a:buNone/>
            </a:pPr>
            <a:r>
              <a:rPr lang="en-GB" sz="2400" smtClean="0">
                <a:solidFill>
                  <a:srgbClr val="D60093"/>
                </a:solidFill>
                <a:latin typeface="Consolas" pitchFamily="49" charset="0"/>
              </a:rPr>
              <a:t>i=100;</a:t>
            </a:r>
          </a:p>
          <a:p>
            <a:pPr>
              <a:lnSpc>
                <a:spcPct val="80000"/>
              </a:lnSpc>
              <a:buFontTx/>
              <a:buNone/>
            </a:pPr>
            <a:r>
              <a:rPr lang="en-GB" sz="2400" smtClean="0">
                <a:latin typeface="Consolas" pitchFamily="49" charset="0"/>
              </a:rPr>
              <a:t>while (i&lt;10) {</a:t>
            </a:r>
          </a:p>
          <a:p>
            <a:pPr>
              <a:lnSpc>
                <a:spcPct val="80000"/>
              </a:lnSpc>
              <a:buFontTx/>
              <a:buNone/>
            </a:pPr>
            <a:r>
              <a:rPr lang="en-GB" sz="2400" smtClean="0">
                <a:latin typeface="Consolas" pitchFamily="49" charset="0"/>
              </a:rPr>
              <a:t>	document.write('&lt;p&gt;Hi!&lt;/p&gt;')</a:t>
            </a:r>
          </a:p>
          <a:p>
            <a:pPr>
              <a:lnSpc>
                <a:spcPct val="80000"/>
              </a:lnSpc>
              <a:buFontTx/>
              <a:buNone/>
            </a:pPr>
            <a:r>
              <a:rPr lang="en-GB" sz="2400" smtClean="0">
                <a:latin typeface="Consolas" pitchFamily="49" charset="0"/>
              </a:rPr>
              <a:t>	i++;</a:t>
            </a:r>
          </a:p>
          <a:p>
            <a:pPr>
              <a:lnSpc>
                <a:spcPct val="80000"/>
              </a:lnSpc>
              <a:buFontTx/>
              <a:buNone/>
            </a:pPr>
            <a:r>
              <a:rPr lang="en-GB" sz="2400" smtClean="0">
                <a:latin typeface="Consolas" pitchFamily="49" charset="0"/>
              </a:rPr>
              <a:t>}</a:t>
            </a:r>
          </a:p>
          <a:p>
            <a:pPr>
              <a:lnSpc>
                <a:spcPct val="80000"/>
              </a:lnSpc>
              <a:buFontTx/>
              <a:buNone/>
            </a:pPr>
            <a:endParaRPr lang="en-GB" sz="2400" smtClean="0">
              <a:latin typeface="Consolas" pitchFamily="49" charset="0"/>
            </a:endParaRPr>
          </a:p>
          <a:p>
            <a:pPr>
              <a:lnSpc>
                <a:spcPct val="80000"/>
              </a:lnSpc>
              <a:buFontTx/>
              <a:buNone/>
            </a:pPr>
            <a:endParaRPr lang="en-GB" sz="2400" smtClean="0">
              <a:latin typeface="Consolas" pitchFamily="49" charset="0"/>
            </a:endParaRPr>
          </a:p>
          <a:p>
            <a:pPr>
              <a:lnSpc>
                <a:spcPct val="80000"/>
              </a:lnSpc>
              <a:buFontTx/>
              <a:buNone/>
            </a:pPr>
            <a:r>
              <a:rPr lang="en-GB" sz="2400" smtClean="0">
                <a:solidFill>
                  <a:srgbClr val="D60093"/>
                </a:solidFill>
                <a:latin typeface="Consolas" pitchFamily="49" charset="0"/>
              </a:rPr>
              <a:t>i=100;</a:t>
            </a:r>
          </a:p>
          <a:p>
            <a:pPr>
              <a:lnSpc>
                <a:spcPct val="80000"/>
              </a:lnSpc>
              <a:buFontTx/>
              <a:buNone/>
            </a:pPr>
            <a:r>
              <a:rPr lang="en-GB" sz="2400" smtClean="0">
                <a:latin typeface="Consolas" pitchFamily="49" charset="0"/>
              </a:rPr>
              <a:t>do {</a:t>
            </a:r>
          </a:p>
          <a:p>
            <a:pPr>
              <a:lnSpc>
                <a:spcPct val="80000"/>
              </a:lnSpc>
              <a:buFontTx/>
              <a:buNone/>
            </a:pPr>
            <a:r>
              <a:rPr lang="en-GB" sz="2400" smtClean="0">
                <a:latin typeface="Consolas" pitchFamily="49" charset="0"/>
              </a:rPr>
              <a:t>	document.write('&lt;p&gt;Boo!&lt;/p&gt;')</a:t>
            </a:r>
          </a:p>
          <a:p>
            <a:pPr>
              <a:lnSpc>
                <a:spcPct val="80000"/>
              </a:lnSpc>
              <a:buFontTx/>
              <a:buNone/>
            </a:pPr>
            <a:r>
              <a:rPr lang="en-GB" sz="2400" smtClean="0">
                <a:latin typeface="Consolas" pitchFamily="49" charset="0"/>
              </a:rPr>
              <a:t>	i++;</a:t>
            </a:r>
          </a:p>
          <a:p>
            <a:pPr>
              <a:lnSpc>
                <a:spcPct val="80000"/>
              </a:lnSpc>
              <a:buFontTx/>
              <a:buNone/>
            </a:pPr>
            <a:r>
              <a:rPr lang="en-GB" sz="2400" smtClean="0">
                <a:latin typeface="Consolas" pitchFamily="49" charset="0"/>
              </a:rPr>
              <a:t>} while (i&lt;10);</a:t>
            </a:r>
          </a:p>
        </p:txBody>
      </p:sp>
      <p:sp>
        <p:nvSpPr>
          <p:cNvPr id="7" name="Footer Placeholder 4"/>
          <p:cNvSpPr>
            <a:spLocks noGrp="1"/>
          </p:cNvSpPr>
          <p:nvPr>
            <p:ph type="ftr" sz="quarter" idx="11"/>
          </p:nvPr>
        </p:nvSpPr>
        <p:spPr/>
        <p:txBody>
          <a:bodyPr/>
          <a:lstStyle/>
          <a:p>
            <a:pPr>
              <a:defRPr/>
            </a:pPr>
            <a:r>
              <a:rPr lang="en-GB"/>
              <a:t>CO2013/CO3013</a:t>
            </a:r>
            <a:br>
              <a:rPr lang="en-GB"/>
            </a:br>
            <a:r>
              <a:rPr lang="en-GB"/>
              <a:t>Web Technologies</a:t>
            </a:r>
          </a:p>
        </p:txBody>
      </p:sp>
      <p:sp>
        <p:nvSpPr>
          <p:cNvPr id="8" name="Slide Number Placeholder 5"/>
          <p:cNvSpPr>
            <a:spLocks noGrp="1"/>
          </p:cNvSpPr>
          <p:nvPr>
            <p:ph type="sldNum" sz="quarter" idx="12"/>
          </p:nvPr>
        </p:nvSpPr>
        <p:spPr/>
        <p:txBody>
          <a:bodyPr/>
          <a:lstStyle/>
          <a:p>
            <a:pPr>
              <a:defRPr/>
            </a:pPr>
            <a:fld id="{5650A500-933E-438A-B5B8-AFFCACDC400C}" type="slidenum">
              <a:rPr lang="en-GB"/>
              <a:pPr>
                <a:defRPr/>
              </a:pPr>
              <a:t>69</a:t>
            </a:fld>
            <a:endParaRPr lang="en-GB"/>
          </a:p>
        </p:txBody>
      </p:sp>
      <p:sp>
        <p:nvSpPr>
          <p:cNvPr id="32774" name="Line 4"/>
          <p:cNvSpPr>
            <a:spLocks noChangeShapeType="1"/>
          </p:cNvSpPr>
          <p:nvPr/>
        </p:nvSpPr>
        <p:spPr bwMode="auto">
          <a:xfrm>
            <a:off x="682625" y="3860800"/>
            <a:ext cx="7777163" cy="0"/>
          </a:xfrm>
          <a:prstGeom prst="line">
            <a:avLst/>
          </a:prstGeom>
          <a:noFill/>
          <a:ln w="76200">
            <a:solidFill>
              <a:srgbClr val="6699FF"/>
            </a:solidFill>
            <a:round/>
            <a:headEnd/>
            <a:tailEnd/>
          </a:ln>
        </p:spPr>
        <p:txBody>
          <a:bodyPr wrap="none" anchor="ctr"/>
          <a:lstStyle/>
          <a:p>
            <a:endParaRPr lang="en-GB"/>
          </a:p>
        </p:txBody>
      </p:sp>
      <p:sp>
        <p:nvSpPr>
          <p:cNvPr id="32775" name="Text Box 5"/>
          <p:cNvSpPr txBox="1">
            <a:spLocks noChangeArrowheads="1"/>
          </p:cNvSpPr>
          <p:nvPr/>
        </p:nvSpPr>
        <p:spPr bwMode="auto">
          <a:xfrm>
            <a:off x="7669213" y="5635625"/>
            <a:ext cx="790575" cy="457200"/>
          </a:xfrm>
          <a:prstGeom prst="rect">
            <a:avLst/>
          </a:prstGeom>
          <a:noFill/>
          <a:ln w="9525">
            <a:noFill/>
            <a:miter lim="800000"/>
            <a:headEnd/>
            <a:tailEnd/>
          </a:ln>
        </p:spPr>
        <p:txBody>
          <a:bodyPr wrap="none">
            <a:spAutoFit/>
          </a:bodyPr>
          <a:lstStyle/>
          <a:p>
            <a:r>
              <a:rPr lang="en-GB" dirty="0">
                <a:latin typeface="Verdana" pitchFamily="34" charset="0"/>
                <a:hlinkClick r:id="rId4"/>
              </a:rPr>
              <a:t>URL</a:t>
            </a:r>
            <a:endParaRPr lang="en-GB" dirty="0">
              <a:latin typeface="Verdana"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r>
              <a:rPr lang="en-GB" dirty="0" err="1" smtClean="0"/>
              <a:t>CSS</a:t>
            </a:r>
            <a:r>
              <a:rPr lang="en-GB" dirty="0" smtClean="0"/>
              <a:t> summary</a:t>
            </a:r>
          </a:p>
        </p:txBody>
      </p:sp>
      <p:sp>
        <p:nvSpPr>
          <p:cNvPr id="16389" name="Rectangle 3"/>
          <p:cNvSpPr>
            <a:spLocks noGrp="1" noChangeArrowheads="1"/>
          </p:cNvSpPr>
          <p:nvPr>
            <p:ph idx="1"/>
          </p:nvPr>
        </p:nvSpPr>
        <p:spPr/>
        <p:txBody>
          <a:bodyPr/>
          <a:lstStyle/>
          <a:p>
            <a:pPr>
              <a:lnSpc>
                <a:spcPct val="90000"/>
              </a:lnSpc>
            </a:pPr>
            <a:r>
              <a:rPr lang="en-GB" dirty="0" err="1" smtClean="0">
                <a:solidFill>
                  <a:schemeClr val="hlink"/>
                </a:solidFill>
              </a:rPr>
              <a:t>CSS</a:t>
            </a:r>
            <a:endParaRPr lang="en-GB" dirty="0" smtClean="0">
              <a:solidFill>
                <a:schemeClr val="hlink"/>
              </a:solidFill>
            </a:endParaRPr>
          </a:p>
          <a:p>
            <a:pPr lvl="1">
              <a:lnSpc>
                <a:spcPct val="90000"/>
              </a:lnSpc>
            </a:pPr>
            <a:r>
              <a:rPr lang="en-GB" dirty="0" smtClean="0"/>
              <a:t>Element selectors</a:t>
            </a:r>
          </a:p>
          <a:p>
            <a:pPr lvl="1">
              <a:lnSpc>
                <a:spcPct val="90000"/>
              </a:lnSpc>
            </a:pPr>
            <a:r>
              <a:rPr lang="en-GB" dirty="0" smtClean="0"/>
              <a:t>Class and ID selectors</a:t>
            </a:r>
          </a:p>
          <a:p>
            <a:pPr lvl="1">
              <a:lnSpc>
                <a:spcPct val="90000"/>
              </a:lnSpc>
            </a:pPr>
            <a:r>
              <a:rPr lang="en-GB" dirty="0" smtClean="0"/>
              <a:t>Descendent selectors</a:t>
            </a:r>
          </a:p>
          <a:p>
            <a:pPr lvl="1">
              <a:lnSpc>
                <a:spcPct val="90000"/>
              </a:lnSpc>
            </a:pPr>
            <a:r>
              <a:rPr lang="en-GB" dirty="0" smtClean="0"/>
              <a:t>Centre in IE standards-mode</a:t>
            </a:r>
          </a:p>
          <a:p>
            <a:pPr lvl="1">
              <a:lnSpc>
                <a:spcPct val="90000"/>
              </a:lnSpc>
            </a:pPr>
            <a:r>
              <a:rPr lang="en-GB" dirty="0" smtClean="0"/>
              <a:t>Collapsing table borders</a:t>
            </a:r>
          </a:p>
          <a:p>
            <a:pPr lvl="1">
              <a:lnSpc>
                <a:spcPct val="90000"/>
              </a:lnSpc>
            </a:pPr>
            <a:r>
              <a:rPr lang="en-GB" dirty="0" smtClean="0"/>
              <a:t>Cascading style information</a:t>
            </a:r>
          </a:p>
          <a:p>
            <a:pPr lvl="1">
              <a:lnSpc>
                <a:spcPct val="90000"/>
              </a:lnSpc>
            </a:pPr>
            <a:r>
              <a:rPr lang="en-GB" dirty="0" smtClean="0"/>
              <a:t>Position static/relative/absolute</a:t>
            </a:r>
            <a:r>
              <a:rPr lang="en-GB" dirty="0" smtClean="0">
                <a:solidFill>
                  <a:schemeClr val="bg1">
                    <a:lumMod val="50000"/>
                    <a:lumOff val="50000"/>
                  </a:schemeClr>
                </a:solidFill>
              </a:rPr>
              <a:t>/fixed</a:t>
            </a:r>
          </a:p>
        </p:txBody>
      </p:sp>
      <p:sp>
        <p:nvSpPr>
          <p:cNvPr id="5" name="Footer Placeholder 4"/>
          <p:cNvSpPr>
            <a:spLocks noGrp="1"/>
          </p:cNvSpPr>
          <p:nvPr>
            <p:ph type="ftr" sz="quarter" idx="11"/>
          </p:nvPr>
        </p:nvSpPr>
        <p:spPr/>
        <p:txBody>
          <a:bodyPr/>
          <a:lstStyle/>
          <a:p>
            <a:pPr>
              <a:defRPr/>
            </a:pPr>
            <a:r>
              <a:rPr lang="en-GB"/>
              <a:t>CO2013/CO3013</a:t>
            </a:r>
            <a:br>
              <a:rPr lang="en-GB"/>
            </a:br>
            <a:r>
              <a:rPr lang="en-GB"/>
              <a:t>Web Technologies</a:t>
            </a:r>
          </a:p>
        </p:txBody>
      </p:sp>
      <p:sp>
        <p:nvSpPr>
          <p:cNvPr id="6" name="Slide Number Placeholder 5"/>
          <p:cNvSpPr>
            <a:spLocks noGrp="1"/>
          </p:cNvSpPr>
          <p:nvPr>
            <p:ph type="sldNum" sz="quarter" idx="12"/>
          </p:nvPr>
        </p:nvSpPr>
        <p:spPr/>
        <p:txBody>
          <a:bodyPr/>
          <a:lstStyle/>
          <a:p>
            <a:pPr>
              <a:defRPr/>
            </a:pPr>
            <a:fld id="{9211C8BE-DDBF-4F5C-AE2A-5512CC674D64}" type="slidenum">
              <a:rPr lang="en-GB"/>
              <a:pPr>
                <a:defRPr/>
              </a:pPr>
              <a:t>7</a:t>
            </a:fld>
            <a:endParaRPr lang="en-GB"/>
          </a:p>
        </p:txBody>
      </p:sp>
    </p:spTree>
    <p:custDataLst>
      <p:tags r:id="rId1"/>
    </p:custDataLst>
  </p:cSld>
  <p:clrMapOvr>
    <a:masterClrMapping/>
  </p:clrMapOvr>
  <p:timing>
    <p:tnLst>
      <p:par>
        <p:cTn id="1" dur="indefinite" restart="never" nodeType="tmRoot"/>
      </p:par>
    </p:tnLst>
    <p:bldLst>
      <p:bldP spid="16388" grpId="0" animBg="1"/>
      <p:bldP spid="16389" grpId="0" uiExpand="1" build="p">
        <p:tmplLst>
          <p:tmpl>
            <p:tnLst>
              <p:par>
                <p:cTn presetID="22" presetClass="entr" presetSubtype="1" fill="hold" nodeType="afterEffect">
                  <p:stCondLst>
                    <p:cond delay="0"/>
                  </p:stCondLst>
                  <p:childTnLst>
                    <p:set>
                      <p:cBhvr>
                        <p:cTn dur="1" fill="hold">
                          <p:stCondLst>
                            <p:cond delay="0"/>
                          </p:stCondLst>
                        </p:cTn>
                        <p:tgtEl>
                          <p:spTgt spid="16389"/>
                        </p:tgtEl>
                        <p:attrNameLst>
                          <p:attrName>style.visibility</p:attrName>
                        </p:attrNameLst>
                      </p:cBhvr>
                      <p:to>
                        <p:strVal val="visible"/>
                      </p:to>
                    </p:set>
                    <p:animEffect transition="in" filter="wipe(up)">
                      <p:cBhvr>
                        <p:cTn dur="500"/>
                        <p:tgtEl>
                          <p:spTgt spid="16389"/>
                        </p:tgtEl>
                      </p:cBhvr>
                    </p:animEffect>
                  </p:childTnLst>
                </p:cTn>
              </p:par>
            </p:tnLst>
          </p:tmpl>
          <p:tmpl lvl="1">
            <p:tnLst>
              <p:par>
                <p:cTn presetID="22" presetClass="entr" presetSubtype="1" fill="hold" nodeType="clickEffect">
                  <p:stCondLst>
                    <p:cond delay="0"/>
                  </p:stCondLst>
                  <p:childTnLst>
                    <p:set>
                      <p:cBhvr>
                        <p:cTn dur="1" fill="hold">
                          <p:stCondLst>
                            <p:cond delay="0"/>
                          </p:stCondLst>
                        </p:cTn>
                        <p:tgtEl>
                          <p:spTgt spid="16389"/>
                        </p:tgtEl>
                        <p:attrNameLst>
                          <p:attrName>style.visibility</p:attrName>
                        </p:attrNameLst>
                      </p:cBhvr>
                      <p:to>
                        <p:strVal val="visible"/>
                      </p:to>
                    </p:set>
                    <p:animEffect transition="in" filter="wipe(up)">
                      <p:cBhvr>
                        <p:cTn dur="500"/>
                        <p:tgtEl>
                          <p:spTgt spid="16389"/>
                        </p:tgtEl>
                      </p:cBhvr>
                    </p:animEffect>
                  </p:childTnLst>
                </p:cTn>
              </p:par>
            </p:tnLst>
          </p:tmpl>
          <p:tmpl lvl="2">
            <p:tnLst>
              <p:par>
                <p:cTn presetID="22" presetClass="entr" presetSubtype="1" fill="hold" nodeType="afterEffect">
                  <p:stCondLst>
                    <p:cond delay="0"/>
                  </p:stCondLst>
                  <p:childTnLst>
                    <p:set>
                      <p:cBhvr>
                        <p:cTn dur="1" fill="hold">
                          <p:stCondLst>
                            <p:cond delay="0"/>
                          </p:stCondLst>
                        </p:cTn>
                        <p:tgtEl>
                          <p:spTgt spid="16389"/>
                        </p:tgtEl>
                        <p:attrNameLst>
                          <p:attrName>style.visibility</p:attrName>
                        </p:attrNameLst>
                      </p:cBhvr>
                      <p:to>
                        <p:strVal val="visible"/>
                      </p:to>
                    </p:set>
                    <p:animEffect transition="in" filter="wipe(up)">
                      <p:cBhvr>
                        <p:cTn dur="500"/>
                        <p:tgtEl>
                          <p:spTgt spid="16389"/>
                        </p:tgtEl>
                      </p:cBhvr>
                    </p:animEffect>
                  </p:childTnLst>
                </p:cTn>
              </p:par>
            </p:tnLst>
          </p:tmpl>
          <p:tmpl lvl="3">
            <p:tnLst>
              <p:par>
                <p:cTn presetID="22" presetClass="entr" presetSubtype="1" fill="hold" nodeType="afterEffect">
                  <p:stCondLst>
                    <p:cond delay="0"/>
                  </p:stCondLst>
                  <p:childTnLst>
                    <p:set>
                      <p:cBhvr>
                        <p:cTn dur="1" fill="hold">
                          <p:stCondLst>
                            <p:cond delay="0"/>
                          </p:stCondLst>
                        </p:cTn>
                        <p:tgtEl>
                          <p:spTgt spid="16389"/>
                        </p:tgtEl>
                        <p:attrNameLst>
                          <p:attrName>style.visibility</p:attrName>
                        </p:attrNameLst>
                      </p:cBhvr>
                      <p:to>
                        <p:strVal val="visible"/>
                      </p:to>
                    </p:set>
                    <p:animEffect transition="in" filter="wipe(up)">
                      <p:cBhvr>
                        <p:cTn dur="500"/>
                        <p:tgtEl>
                          <p:spTgt spid="16389"/>
                        </p:tgtEl>
                      </p:cBhvr>
                    </p:animEffect>
                  </p:childTnLst>
                </p:cTn>
              </p:par>
            </p:tnLst>
          </p:tmpl>
          <p:tmpl lvl="4">
            <p:tnLst>
              <p:par>
                <p:cTn presetID="22" presetClass="entr" presetSubtype="1" fill="hold" nodeType="afterEffect">
                  <p:stCondLst>
                    <p:cond delay="0"/>
                  </p:stCondLst>
                  <p:childTnLst>
                    <p:set>
                      <p:cBhvr>
                        <p:cTn dur="1" fill="hold">
                          <p:stCondLst>
                            <p:cond delay="0"/>
                          </p:stCondLst>
                        </p:cTn>
                        <p:tgtEl>
                          <p:spTgt spid="16389"/>
                        </p:tgtEl>
                        <p:attrNameLst>
                          <p:attrName>style.visibility</p:attrName>
                        </p:attrNameLst>
                      </p:cBhvr>
                      <p:to>
                        <p:strVal val="visible"/>
                      </p:to>
                    </p:set>
                    <p:animEffect transition="in" filter="wipe(up)">
                      <p:cBhvr>
                        <p:cTn dur="500"/>
                        <p:tgtEl>
                          <p:spTgt spid="16389"/>
                        </p:tgtEl>
                      </p:cBhvr>
                    </p:animEffect>
                  </p:childTnLst>
                </p:cTn>
              </p:par>
            </p:tnLst>
          </p:tmpl>
          <p:tmpl lvl="5">
            <p:tnLst>
              <p:par>
                <p:cTn presetID="22" presetClass="entr" presetSubtype="1" fill="hold" nodeType="afterEffect">
                  <p:stCondLst>
                    <p:cond delay="0"/>
                  </p:stCondLst>
                  <p:childTnLst>
                    <p:set>
                      <p:cBhvr>
                        <p:cTn dur="1" fill="hold">
                          <p:stCondLst>
                            <p:cond delay="0"/>
                          </p:stCondLst>
                        </p:cTn>
                        <p:tgtEl>
                          <p:spTgt spid="16389"/>
                        </p:tgtEl>
                        <p:attrNameLst>
                          <p:attrName>style.visibility</p:attrName>
                        </p:attrNameLst>
                      </p:cBhvr>
                      <p:to>
                        <p:strVal val="visible"/>
                      </p:to>
                    </p:set>
                    <p:animEffect transition="in" filter="wipe(up)">
                      <p:cBhvr>
                        <p:cTn dur="500"/>
                        <p:tgtEl>
                          <p:spTgt spid="16389"/>
                        </p:tgtEl>
                      </p:cBhvr>
                    </p:animEffect>
                  </p:childTnLst>
                </p:cTn>
              </p:par>
            </p:tnLst>
          </p:tmpl>
        </p:tmplLst>
      </p:bldP>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4434" name="Rectangle 2"/>
          <p:cNvSpPr>
            <a:spLocks noGrp="1" noChangeArrowheads="1"/>
          </p:cNvSpPr>
          <p:nvPr>
            <p:ph type="title"/>
          </p:nvPr>
        </p:nvSpPr>
        <p:spPr>
          <a:ln/>
        </p:spPr>
        <p:txBody>
          <a:bodyPr/>
          <a:lstStyle/>
          <a:p>
            <a:r>
              <a:rPr lang="en-GB" dirty="0" smtClean="0"/>
              <a:t>This week: </a:t>
            </a:r>
            <a:r>
              <a:rPr lang="en-GB" dirty="0"/>
              <a:t>JavaScript</a:t>
            </a:r>
          </a:p>
        </p:txBody>
      </p:sp>
      <p:sp>
        <p:nvSpPr>
          <p:cNvPr id="914435" name="Rectangle 3"/>
          <p:cNvSpPr>
            <a:spLocks noGrp="1" noChangeArrowheads="1"/>
          </p:cNvSpPr>
          <p:nvPr>
            <p:ph idx="1"/>
          </p:nvPr>
        </p:nvSpPr>
        <p:spPr>
          <a:xfrm>
            <a:off x="684213" y="1484313"/>
            <a:ext cx="7772400" cy="4495800"/>
          </a:xfrm>
          <a:ln/>
        </p:spPr>
        <p:txBody>
          <a:bodyPr/>
          <a:lstStyle/>
          <a:p>
            <a:pPr>
              <a:lnSpc>
                <a:spcPct val="90000"/>
              </a:lnSpc>
            </a:pPr>
            <a:r>
              <a:rPr lang="en-GB" sz="2400" dirty="0"/>
              <a:t>“JavaScript for the WWW”</a:t>
            </a:r>
          </a:p>
          <a:p>
            <a:pPr lvl="1">
              <a:lnSpc>
                <a:spcPct val="90000"/>
              </a:lnSpc>
            </a:pPr>
            <a:r>
              <a:rPr lang="en-GB" sz="2000" dirty="0"/>
              <a:t>Chapters </a:t>
            </a:r>
            <a:r>
              <a:rPr lang="en-GB" sz="2000" dirty="0" smtClean="0"/>
              <a:t>1—3 + </a:t>
            </a:r>
            <a:r>
              <a:rPr lang="en-GB" sz="2000" b="1" dirty="0" smtClean="0">
                <a:solidFill>
                  <a:srgbClr val="FF0000"/>
                </a:solidFill>
              </a:rPr>
              <a:t>10</a:t>
            </a:r>
            <a:r>
              <a:rPr lang="en-GB" sz="2000" dirty="0" smtClean="0"/>
              <a:t> (DOM: 7</a:t>
            </a:r>
            <a:r>
              <a:rPr lang="en-GB" sz="2000" baseline="30000" dirty="0" smtClean="0"/>
              <a:t>e</a:t>
            </a:r>
            <a:r>
              <a:rPr lang="en-GB" sz="2000" dirty="0" smtClean="0"/>
              <a:t>=</a:t>
            </a:r>
            <a:r>
              <a:rPr lang="en-GB" sz="2000" dirty="0" err="1" smtClean="0"/>
              <a:t>ch</a:t>
            </a:r>
            <a:r>
              <a:rPr lang="en-GB" sz="2000" dirty="0" smtClean="0"/>
              <a:t>. 11)</a:t>
            </a:r>
            <a:endParaRPr lang="en-GB" sz="2000" dirty="0"/>
          </a:p>
          <a:p>
            <a:pPr>
              <a:lnSpc>
                <a:spcPct val="90000"/>
              </a:lnSpc>
            </a:pPr>
            <a:r>
              <a:rPr lang="en-GB" sz="2400" i="1" dirty="0"/>
              <a:t>“Head First JavaScript”</a:t>
            </a:r>
          </a:p>
          <a:p>
            <a:pPr lvl="1">
              <a:lnSpc>
                <a:spcPct val="90000"/>
              </a:lnSpc>
            </a:pPr>
            <a:r>
              <a:rPr lang="en-GB" sz="2000" dirty="0"/>
              <a:t>Chapters </a:t>
            </a:r>
            <a:r>
              <a:rPr lang="en-GB" sz="2000" dirty="0" smtClean="0"/>
              <a:t>1—2 + </a:t>
            </a:r>
            <a:r>
              <a:rPr lang="en-GB" sz="2000" b="1" dirty="0" smtClean="0">
                <a:solidFill>
                  <a:srgbClr val="FF0000"/>
                </a:solidFill>
              </a:rPr>
              <a:t>3—5</a:t>
            </a:r>
            <a:endParaRPr lang="en-GB" sz="2000" b="1" strike="sngStrike" dirty="0">
              <a:solidFill>
                <a:srgbClr val="FF0000"/>
              </a:solidFill>
            </a:endParaRPr>
          </a:p>
          <a:p>
            <a:pPr>
              <a:lnSpc>
                <a:spcPct val="90000"/>
              </a:lnSpc>
            </a:pPr>
            <a:r>
              <a:rPr lang="en-GB" sz="2400" i="1" dirty="0"/>
              <a:t>“Learning JavaScript”</a:t>
            </a:r>
          </a:p>
          <a:p>
            <a:pPr lvl="1">
              <a:lnSpc>
                <a:spcPct val="90000"/>
              </a:lnSpc>
            </a:pPr>
            <a:r>
              <a:rPr lang="en-GB" sz="2000" dirty="0"/>
              <a:t>Chapters </a:t>
            </a:r>
            <a:r>
              <a:rPr lang="en-GB" sz="2000" dirty="0" smtClean="0"/>
              <a:t>1—3 + </a:t>
            </a:r>
            <a:r>
              <a:rPr lang="en-GB" sz="2000" b="1" dirty="0" smtClean="0">
                <a:solidFill>
                  <a:srgbClr val="FF0000"/>
                </a:solidFill>
              </a:rPr>
              <a:t>9—10</a:t>
            </a:r>
            <a:endParaRPr lang="en-GB" sz="2000" b="1" dirty="0">
              <a:solidFill>
                <a:srgbClr val="FF0000"/>
              </a:solidFill>
            </a:endParaRPr>
          </a:p>
          <a:p>
            <a:pPr>
              <a:lnSpc>
                <a:spcPct val="90000"/>
              </a:lnSpc>
              <a:buFontTx/>
              <a:buNone/>
            </a:pPr>
            <a:r>
              <a:rPr lang="en-GB" sz="2400" i="1" dirty="0">
                <a:solidFill>
                  <a:schemeClr val="tx1">
                    <a:lumMod val="75000"/>
                  </a:schemeClr>
                </a:solidFill>
              </a:rPr>
              <a:t>Or</a:t>
            </a:r>
          </a:p>
          <a:p>
            <a:pPr lvl="1">
              <a:lnSpc>
                <a:spcPct val="90000"/>
              </a:lnSpc>
            </a:pPr>
            <a:r>
              <a:rPr lang="en-GB" sz="2000" dirty="0" err="1">
                <a:solidFill>
                  <a:schemeClr val="tx1">
                    <a:lumMod val="75000"/>
                  </a:schemeClr>
                </a:solidFill>
              </a:rPr>
              <a:t>Gosselin</a:t>
            </a:r>
            <a:r>
              <a:rPr lang="en-GB" sz="2000" dirty="0">
                <a:solidFill>
                  <a:schemeClr val="tx1">
                    <a:lumMod val="75000"/>
                  </a:schemeClr>
                </a:solidFill>
              </a:rPr>
              <a:t> “JavaScript 3e”</a:t>
            </a:r>
          </a:p>
          <a:p>
            <a:pPr lvl="2">
              <a:lnSpc>
                <a:spcPct val="90000"/>
              </a:lnSpc>
            </a:pPr>
            <a:r>
              <a:rPr lang="en-GB" sz="1800" dirty="0">
                <a:solidFill>
                  <a:schemeClr val="tx1">
                    <a:lumMod val="75000"/>
                  </a:schemeClr>
                </a:solidFill>
              </a:rPr>
              <a:t>Ch1 introduces JS, Ch2 introduces JS variables </a:t>
            </a:r>
            <a:r>
              <a:rPr lang="en-GB" sz="1800" i="1" dirty="0">
                <a:solidFill>
                  <a:schemeClr val="tx1">
                    <a:lumMod val="75000"/>
                  </a:schemeClr>
                </a:solidFill>
              </a:rPr>
              <a:t>etc</a:t>
            </a:r>
            <a:r>
              <a:rPr lang="en-GB" sz="1800" dirty="0">
                <a:solidFill>
                  <a:schemeClr val="tx1">
                    <a:lumMod val="75000"/>
                  </a:schemeClr>
                </a:solidFill>
              </a:rPr>
              <a:t>.</a:t>
            </a:r>
            <a:endParaRPr lang="en-GB" sz="1800" i="1" dirty="0">
              <a:solidFill>
                <a:schemeClr val="tx1">
                  <a:lumMod val="75000"/>
                </a:schemeClr>
              </a:solidFill>
            </a:endParaRPr>
          </a:p>
          <a:p>
            <a:pPr lvl="1">
              <a:lnSpc>
                <a:spcPct val="90000"/>
              </a:lnSpc>
            </a:pPr>
            <a:r>
              <a:rPr lang="en-GB" sz="2000" dirty="0">
                <a:solidFill>
                  <a:schemeClr val="tx1">
                    <a:lumMod val="75000"/>
                  </a:schemeClr>
                </a:solidFill>
              </a:rPr>
              <a:t>“JavaScript A programmer’s companion”</a:t>
            </a:r>
          </a:p>
          <a:p>
            <a:pPr lvl="2">
              <a:lnSpc>
                <a:spcPct val="90000"/>
              </a:lnSpc>
            </a:pPr>
            <a:r>
              <a:rPr lang="en-GB" sz="1800" dirty="0">
                <a:solidFill>
                  <a:schemeClr val="tx1">
                    <a:lumMod val="75000"/>
                  </a:schemeClr>
                </a:solidFill>
              </a:rPr>
              <a:t>chapters 1~5.</a:t>
            </a:r>
          </a:p>
          <a:p>
            <a:pPr algn="r">
              <a:lnSpc>
                <a:spcPct val="90000"/>
              </a:lnSpc>
              <a:buFontTx/>
              <a:buNone/>
            </a:pPr>
            <a:r>
              <a:rPr lang="en-GB" sz="2400" i="1" dirty="0">
                <a:solidFill>
                  <a:schemeClr val="tx1">
                    <a:lumMod val="75000"/>
                  </a:schemeClr>
                </a:solidFill>
              </a:rPr>
              <a:t>ETC…</a:t>
            </a:r>
          </a:p>
        </p:txBody>
      </p:sp>
      <p:sp>
        <p:nvSpPr>
          <p:cNvPr id="8"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9" name="Slide Number Placeholder 5"/>
          <p:cNvSpPr>
            <a:spLocks noGrp="1"/>
          </p:cNvSpPr>
          <p:nvPr>
            <p:ph type="sldNum" sz="quarter" idx="12"/>
          </p:nvPr>
        </p:nvSpPr>
        <p:spPr/>
        <p:txBody>
          <a:bodyPr/>
          <a:lstStyle/>
          <a:p>
            <a:fld id="{DAA42EA2-2170-46DD-951B-48F24ACF6979}" type="slidenum">
              <a:rPr lang="en-GB"/>
              <a:pPr/>
              <a:t>70</a:t>
            </a:fld>
            <a:endParaRPr lang="en-GB"/>
          </a:p>
        </p:txBody>
      </p:sp>
      <p:pic>
        <p:nvPicPr>
          <p:cNvPr id="914436" name="Picture 4"/>
          <p:cNvPicPr>
            <a:picLocks noChangeAspect="1" noChangeArrowheads="1"/>
          </p:cNvPicPr>
          <p:nvPr/>
        </p:nvPicPr>
        <p:blipFill>
          <a:blip r:embed="rId4" cstate="print"/>
          <a:srcRect/>
          <a:stretch>
            <a:fillRect/>
          </a:stretch>
        </p:blipFill>
        <p:spPr bwMode="auto">
          <a:xfrm>
            <a:off x="7596336" y="2564905"/>
            <a:ext cx="631029" cy="812834"/>
          </a:xfrm>
          <a:prstGeom prst="rect">
            <a:avLst/>
          </a:prstGeom>
          <a:noFill/>
          <a:ln w="9525" algn="ctr">
            <a:noFill/>
            <a:miter lim="800000"/>
            <a:headEnd/>
            <a:tailEnd/>
          </a:ln>
          <a:effectLst/>
        </p:spPr>
      </p:pic>
      <p:pic>
        <p:nvPicPr>
          <p:cNvPr id="914437" name="Picture 5"/>
          <p:cNvPicPr>
            <a:picLocks noChangeAspect="1" noChangeArrowheads="1"/>
          </p:cNvPicPr>
          <p:nvPr/>
        </p:nvPicPr>
        <p:blipFill>
          <a:blip r:embed="rId5" cstate="print"/>
          <a:srcRect/>
          <a:stretch>
            <a:fillRect/>
          </a:stretch>
        </p:blipFill>
        <p:spPr bwMode="auto">
          <a:xfrm>
            <a:off x="4932363" y="2565400"/>
            <a:ext cx="935037" cy="1225550"/>
          </a:xfrm>
          <a:prstGeom prst="rect">
            <a:avLst/>
          </a:prstGeom>
          <a:noFill/>
          <a:ln w="9525" algn="ctr">
            <a:noFill/>
            <a:miter lim="800000"/>
            <a:headEnd/>
            <a:tailEnd/>
          </a:ln>
          <a:effectLst/>
        </p:spPr>
      </p:pic>
      <p:pic>
        <p:nvPicPr>
          <p:cNvPr id="914438" name="Picture 6"/>
          <p:cNvPicPr>
            <a:picLocks noChangeAspect="1" noChangeArrowheads="1"/>
          </p:cNvPicPr>
          <p:nvPr/>
        </p:nvPicPr>
        <p:blipFill>
          <a:blip r:embed="rId6" cstate="print"/>
          <a:srcRect/>
          <a:stretch>
            <a:fillRect/>
          </a:stretch>
        </p:blipFill>
        <p:spPr bwMode="auto">
          <a:xfrm>
            <a:off x="6011863" y="2133600"/>
            <a:ext cx="1038225" cy="1143000"/>
          </a:xfrm>
          <a:prstGeom prst="rect">
            <a:avLst/>
          </a:prstGeom>
          <a:noFill/>
          <a:ln w="12700">
            <a:noFill/>
            <a:miter lim="800000"/>
            <a:headEnd/>
            <a:tailEnd/>
          </a:ln>
          <a:effectLst/>
        </p:spPr>
      </p:pic>
      <p:pic>
        <p:nvPicPr>
          <p:cNvPr id="10" name="Picture 2"/>
          <p:cNvPicPr>
            <a:picLocks noChangeAspect="1" noChangeArrowheads="1"/>
          </p:cNvPicPr>
          <p:nvPr/>
        </p:nvPicPr>
        <p:blipFill>
          <a:blip r:embed="rId7" cstate="print"/>
          <a:srcRect/>
          <a:stretch>
            <a:fillRect/>
          </a:stretch>
        </p:blipFill>
        <p:spPr bwMode="auto">
          <a:xfrm>
            <a:off x="7668344" y="1124744"/>
            <a:ext cx="1080120" cy="1390654"/>
          </a:xfrm>
          <a:prstGeom prst="rect">
            <a:avLst/>
          </a:prstGeom>
          <a:noFill/>
          <a:ln w="9525">
            <a:noFill/>
            <a:miter lim="800000"/>
            <a:headEnd/>
            <a:tailEnd/>
          </a:ln>
        </p:spPr>
      </p:pic>
      <p:pic>
        <p:nvPicPr>
          <p:cNvPr id="11" name="Picture 10" descr="ShowCover.aspx?isbn=0321602676&amp;type=f">
            <a:hlinkClick r:id="rId8"/>
          </p:cNvPr>
          <p:cNvPicPr>
            <a:picLocks noChangeAspect="1"/>
          </p:cNvPicPr>
          <p:nvPr/>
        </p:nvPicPr>
        <p:blipFill>
          <a:blip r:embed="rId9" cstate="print"/>
          <a:stretch>
            <a:fillRect/>
          </a:stretch>
        </p:blipFill>
        <p:spPr>
          <a:xfrm>
            <a:off x="8316415" y="2564904"/>
            <a:ext cx="674417" cy="864096"/>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234" name="Rectangle 2"/>
          <p:cNvSpPr>
            <a:spLocks noGrp="1" noChangeArrowheads="1"/>
          </p:cNvSpPr>
          <p:nvPr>
            <p:ph type="title"/>
          </p:nvPr>
        </p:nvSpPr>
        <p:spPr>
          <a:ln/>
        </p:spPr>
        <p:txBody>
          <a:bodyPr/>
          <a:lstStyle/>
          <a:p>
            <a:r>
              <a:rPr lang="en-GB"/>
              <a:t>Next week</a:t>
            </a:r>
          </a:p>
        </p:txBody>
      </p:sp>
      <p:sp>
        <p:nvSpPr>
          <p:cNvPr id="991235" name="Rectangle 3"/>
          <p:cNvSpPr>
            <a:spLocks noGrp="1" noChangeArrowheads="1"/>
          </p:cNvSpPr>
          <p:nvPr>
            <p:ph idx="1"/>
          </p:nvPr>
        </p:nvSpPr>
        <p:spPr>
          <a:ln/>
        </p:spPr>
        <p:txBody>
          <a:bodyPr/>
          <a:lstStyle/>
          <a:p>
            <a:pPr>
              <a:lnSpc>
                <a:spcPct val="120000"/>
              </a:lnSpc>
            </a:pPr>
            <a:r>
              <a:rPr lang="en-GB"/>
              <a:t>JavaScript:</a:t>
            </a:r>
          </a:p>
          <a:p>
            <a:pPr lvl="1">
              <a:lnSpc>
                <a:spcPct val="120000"/>
              </a:lnSpc>
            </a:pPr>
            <a:r>
              <a:rPr lang="en-GB"/>
              <a:t>Functions</a:t>
            </a:r>
          </a:p>
          <a:p>
            <a:pPr>
              <a:lnSpc>
                <a:spcPct val="120000"/>
              </a:lnSpc>
            </a:pPr>
            <a:r>
              <a:rPr lang="en-GB"/>
              <a:t>HTML:</a:t>
            </a:r>
          </a:p>
          <a:p>
            <a:pPr lvl="1">
              <a:lnSpc>
                <a:spcPct val="120000"/>
              </a:lnSpc>
            </a:pPr>
            <a:r>
              <a:rPr lang="en-GB"/>
              <a:t>Events.</a:t>
            </a:r>
          </a:p>
        </p:txBody>
      </p:sp>
      <p:sp>
        <p:nvSpPr>
          <p:cNvPr id="5" name="Footer Placeholder 4"/>
          <p:cNvSpPr>
            <a:spLocks noGrp="1"/>
          </p:cNvSpPr>
          <p:nvPr>
            <p:ph type="ftr" sz="quarter" idx="11"/>
          </p:nvPr>
        </p:nvSpPr>
        <p:spPr/>
        <p:txBody>
          <a:bodyPr/>
          <a:lstStyle/>
          <a:p>
            <a:r>
              <a:rPr lang="en-GB" dirty="0" smtClean="0"/>
              <a:t>CO2013/CO3013</a:t>
            </a:r>
            <a:r>
              <a:rPr lang="en-GB" dirty="0"/>
              <a:t/>
            </a:r>
            <a:br>
              <a:rPr lang="en-GB" dirty="0"/>
            </a:br>
            <a:r>
              <a:rPr lang="en-GB" dirty="0"/>
              <a:t>Web Technologies</a:t>
            </a:r>
            <a:endParaRPr lang="en-GB" dirty="0">
              <a:latin typeface="Georgia" pitchFamily="18" charset="0"/>
            </a:endParaRPr>
          </a:p>
        </p:txBody>
      </p:sp>
      <p:sp>
        <p:nvSpPr>
          <p:cNvPr id="6" name="Slide Number Placeholder 5"/>
          <p:cNvSpPr>
            <a:spLocks noGrp="1"/>
          </p:cNvSpPr>
          <p:nvPr>
            <p:ph type="sldNum" sz="quarter" idx="12"/>
          </p:nvPr>
        </p:nvSpPr>
        <p:spPr/>
        <p:txBody>
          <a:bodyPr/>
          <a:lstStyle/>
          <a:p>
            <a:fld id="{E94B6E33-9746-48CD-BA3F-D3FE38D0282C}" type="slidenum">
              <a:rPr lang="en-GB"/>
              <a:pPr/>
              <a:t>71</a:t>
            </a:fld>
            <a:endParaRPr lang="en-GB"/>
          </a:p>
        </p:txBody>
      </p:sp>
    </p:spTree>
    <p:custDataLst>
      <p:tags r:id="rId1"/>
    </p:custDataLst>
  </p:cSld>
  <p:clrMapOvr>
    <a:masterClrMapping/>
  </p:clrMapOvr>
  <p:transition/>
  <p:timing>
    <p:tnLst>
      <p:par>
        <p:cTn id="1" dur="indefinite" restart="never" nodeType="tmRoot"/>
      </p:par>
    </p:tnLst>
    <p:bldLst>
      <p:bldP spid="991234" grpId="0" animBg="1"/>
      <p:bldP spid="991235" grpId="0" uiExpand="1" build="p">
        <p:tmplLst>
          <p:tmpl>
            <p:tnLst>
              <p:par>
                <p:cTn presetID="22" presetClass="entr" presetSubtype="1" fill="hold" nodeType="afterEffect">
                  <p:stCondLst>
                    <p:cond delay="0"/>
                  </p:stCondLst>
                  <p:childTnLst>
                    <p:set>
                      <p:cBhvr>
                        <p:cTn dur="1" fill="hold">
                          <p:stCondLst>
                            <p:cond delay="0"/>
                          </p:stCondLst>
                        </p:cTn>
                        <p:tgtEl>
                          <p:spTgt spid="991235"/>
                        </p:tgtEl>
                        <p:attrNameLst>
                          <p:attrName>style.visibility</p:attrName>
                        </p:attrNameLst>
                      </p:cBhvr>
                      <p:to>
                        <p:strVal val="visible"/>
                      </p:to>
                    </p:set>
                    <p:animEffect transition="in" filter="wipe(up)">
                      <p:cBhvr>
                        <p:cTn dur="500"/>
                        <p:tgtEl>
                          <p:spTgt spid="991235"/>
                        </p:tgtEl>
                      </p:cBhvr>
                    </p:animEffect>
                  </p:childTnLst>
                </p:cTn>
              </p:par>
            </p:tnLst>
          </p:tmpl>
          <p:tmpl lvl="1">
            <p:tnLst>
              <p:par>
                <p:cTn presetID="22" presetClass="entr" presetSubtype="1" fill="hold" nodeType="clickEffect">
                  <p:stCondLst>
                    <p:cond delay="0"/>
                  </p:stCondLst>
                  <p:childTnLst>
                    <p:set>
                      <p:cBhvr>
                        <p:cTn dur="1" fill="hold">
                          <p:stCondLst>
                            <p:cond delay="0"/>
                          </p:stCondLst>
                        </p:cTn>
                        <p:tgtEl>
                          <p:spTgt spid="991235"/>
                        </p:tgtEl>
                        <p:attrNameLst>
                          <p:attrName>style.visibility</p:attrName>
                        </p:attrNameLst>
                      </p:cBhvr>
                      <p:to>
                        <p:strVal val="visible"/>
                      </p:to>
                    </p:set>
                    <p:animEffect transition="in" filter="wipe(up)">
                      <p:cBhvr>
                        <p:cTn dur="500"/>
                        <p:tgtEl>
                          <p:spTgt spid="991235"/>
                        </p:tgtEl>
                      </p:cBhvr>
                    </p:animEffect>
                  </p:childTnLst>
                </p:cTn>
              </p:par>
            </p:tnLst>
          </p:tmpl>
          <p:tmpl lvl="2">
            <p:tnLst>
              <p:par>
                <p:cTn presetID="22" presetClass="entr" presetSubtype="1" fill="hold" nodeType="afterEffect">
                  <p:stCondLst>
                    <p:cond delay="0"/>
                  </p:stCondLst>
                  <p:childTnLst>
                    <p:set>
                      <p:cBhvr>
                        <p:cTn dur="1" fill="hold">
                          <p:stCondLst>
                            <p:cond delay="0"/>
                          </p:stCondLst>
                        </p:cTn>
                        <p:tgtEl>
                          <p:spTgt spid="991235"/>
                        </p:tgtEl>
                        <p:attrNameLst>
                          <p:attrName>style.visibility</p:attrName>
                        </p:attrNameLst>
                      </p:cBhvr>
                      <p:to>
                        <p:strVal val="visible"/>
                      </p:to>
                    </p:set>
                    <p:animEffect transition="in" filter="wipe(up)">
                      <p:cBhvr>
                        <p:cTn dur="500"/>
                        <p:tgtEl>
                          <p:spTgt spid="991235"/>
                        </p:tgtEl>
                      </p:cBhvr>
                    </p:animEffect>
                  </p:childTnLst>
                </p:cTn>
              </p:par>
            </p:tnLst>
          </p:tmpl>
          <p:tmpl lvl="3">
            <p:tnLst>
              <p:par>
                <p:cTn presetID="22" presetClass="entr" presetSubtype="1" fill="hold" nodeType="afterEffect">
                  <p:stCondLst>
                    <p:cond delay="0"/>
                  </p:stCondLst>
                  <p:childTnLst>
                    <p:set>
                      <p:cBhvr>
                        <p:cTn dur="1" fill="hold">
                          <p:stCondLst>
                            <p:cond delay="0"/>
                          </p:stCondLst>
                        </p:cTn>
                        <p:tgtEl>
                          <p:spTgt spid="991235"/>
                        </p:tgtEl>
                        <p:attrNameLst>
                          <p:attrName>style.visibility</p:attrName>
                        </p:attrNameLst>
                      </p:cBhvr>
                      <p:to>
                        <p:strVal val="visible"/>
                      </p:to>
                    </p:set>
                    <p:animEffect transition="in" filter="wipe(up)">
                      <p:cBhvr>
                        <p:cTn dur="500"/>
                        <p:tgtEl>
                          <p:spTgt spid="991235"/>
                        </p:tgtEl>
                      </p:cBhvr>
                    </p:animEffect>
                  </p:childTnLst>
                </p:cTn>
              </p:par>
            </p:tnLst>
          </p:tmpl>
          <p:tmpl lvl="4">
            <p:tnLst>
              <p:par>
                <p:cTn presetID="22" presetClass="entr" presetSubtype="1" fill="hold" nodeType="afterEffect">
                  <p:stCondLst>
                    <p:cond delay="0"/>
                  </p:stCondLst>
                  <p:childTnLst>
                    <p:set>
                      <p:cBhvr>
                        <p:cTn dur="1" fill="hold">
                          <p:stCondLst>
                            <p:cond delay="0"/>
                          </p:stCondLst>
                        </p:cTn>
                        <p:tgtEl>
                          <p:spTgt spid="991235"/>
                        </p:tgtEl>
                        <p:attrNameLst>
                          <p:attrName>style.visibility</p:attrName>
                        </p:attrNameLst>
                      </p:cBhvr>
                      <p:to>
                        <p:strVal val="visible"/>
                      </p:to>
                    </p:set>
                    <p:animEffect transition="in" filter="wipe(up)">
                      <p:cBhvr>
                        <p:cTn dur="500"/>
                        <p:tgtEl>
                          <p:spTgt spid="991235"/>
                        </p:tgtEl>
                      </p:cBhvr>
                    </p:animEffect>
                  </p:childTnLst>
                </p:cTn>
              </p:par>
            </p:tnLst>
          </p:tmpl>
          <p:tmpl lvl="5">
            <p:tnLst>
              <p:par>
                <p:cTn presetID="22" presetClass="entr" presetSubtype="1" fill="hold" nodeType="afterEffect">
                  <p:stCondLst>
                    <p:cond delay="0"/>
                  </p:stCondLst>
                  <p:childTnLst>
                    <p:set>
                      <p:cBhvr>
                        <p:cTn dur="1" fill="hold">
                          <p:stCondLst>
                            <p:cond delay="0"/>
                          </p:stCondLst>
                        </p:cTn>
                        <p:tgtEl>
                          <p:spTgt spid="991235"/>
                        </p:tgtEl>
                        <p:attrNameLst>
                          <p:attrName>style.visibility</p:attrName>
                        </p:attrNameLst>
                      </p:cBhvr>
                      <p:to>
                        <p:strVal val="visible"/>
                      </p:to>
                    </p:set>
                    <p:animEffect transition="in" filter="wipe(up)">
                      <p:cBhvr>
                        <p:cTn dur="500"/>
                        <p:tgtEl>
                          <p:spTgt spid="991235"/>
                        </p:tgtEl>
                      </p:cBhvr>
                    </p:animEffect>
                  </p:childTnLst>
                </p:cTn>
              </p:par>
            </p:tnLst>
          </p:tmpl>
        </p:tmplLst>
      </p:b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ln/>
        </p:spPr>
        <p:txBody>
          <a:bodyPr/>
          <a:lstStyle/>
          <a:p>
            <a:r>
              <a:rPr lang="en-GB"/>
              <a:t>Summary: CSS positioning</a:t>
            </a:r>
          </a:p>
        </p:txBody>
      </p:sp>
      <p:sp>
        <p:nvSpPr>
          <p:cNvPr id="465923" name="Rectangle 3"/>
          <p:cNvSpPr>
            <a:spLocks noGrp="1" noChangeArrowheads="1"/>
          </p:cNvSpPr>
          <p:nvPr>
            <p:ph idx="1"/>
          </p:nvPr>
        </p:nvSpPr>
        <p:spPr>
          <a:xfrm>
            <a:off x="684213" y="1557338"/>
            <a:ext cx="7772400" cy="4495800"/>
          </a:xfrm>
          <a:ln/>
        </p:spPr>
        <p:txBody>
          <a:bodyPr/>
          <a:lstStyle/>
          <a:p>
            <a:pPr>
              <a:lnSpc>
                <a:spcPct val="90000"/>
              </a:lnSpc>
            </a:pPr>
            <a:r>
              <a:rPr lang="en-GB" sz="2400" b="1" dirty="0">
                <a:solidFill>
                  <a:srgbClr val="FF9900"/>
                </a:solidFill>
                <a:latin typeface="Courier New" pitchFamily="49" charset="0"/>
                <a:sym typeface="Symbol" pitchFamily="18" charset="2"/>
              </a:rPr>
              <a:t>position:</a:t>
            </a:r>
            <a:r>
              <a:rPr lang="en-GB" sz="2400" b="1" dirty="0">
                <a:solidFill>
                  <a:schemeClr val="folHlink"/>
                </a:solidFill>
                <a:latin typeface="Courier New" pitchFamily="49" charset="0"/>
                <a:sym typeface="Symbol" pitchFamily="18" charset="2"/>
              </a:rPr>
              <a:t> static</a:t>
            </a:r>
            <a:r>
              <a:rPr lang="en-GB" sz="2400" b="1" dirty="0">
                <a:solidFill>
                  <a:srgbClr val="FF9900"/>
                </a:solidFill>
                <a:latin typeface="Courier New" pitchFamily="49" charset="0"/>
                <a:sym typeface="Symbol" pitchFamily="18" charset="2"/>
              </a:rPr>
              <a:t>;</a:t>
            </a:r>
            <a:endParaRPr lang="en-GB" sz="2000" dirty="0">
              <a:sym typeface="Symbol" pitchFamily="18" charset="2"/>
            </a:endParaRPr>
          </a:p>
          <a:p>
            <a:pPr lvl="1">
              <a:lnSpc>
                <a:spcPct val="90000"/>
              </a:lnSpc>
            </a:pPr>
            <a:r>
              <a:rPr lang="en-GB" sz="2000" dirty="0">
                <a:sym typeface="Symbol" pitchFamily="18" charset="2"/>
              </a:rPr>
              <a:t>elements can't be moved from their default position</a:t>
            </a:r>
          </a:p>
          <a:p>
            <a:pPr>
              <a:lnSpc>
                <a:spcPct val="90000"/>
              </a:lnSpc>
            </a:pPr>
            <a:r>
              <a:rPr lang="en-GB" sz="2400" dirty="0">
                <a:sym typeface="Symbol" pitchFamily="18" charset="2"/>
              </a:rPr>
              <a:t> </a:t>
            </a:r>
            <a:r>
              <a:rPr lang="en-GB" sz="2400" b="1" dirty="0">
                <a:solidFill>
                  <a:srgbClr val="FF9900"/>
                </a:solidFill>
                <a:latin typeface="Courier New" pitchFamily="49" charset="0"/>
                <a:sym typeface="Symbol" pitchFamily="18" charset="2"/>
              </a:rPr>
              <a:t>position:</a:t>
            </a:r>
            <a:r>
              <a:rPr lang="en-GB" sz="2400" b="1" dirty="0">
                <a:solidFill>
                  <a:schemeClr val="folHlink"/>
                </a:solidFill>
                <a:latin typeface="Courier New" pitchFamily="49" charset="0"/>
                <a:sym typeface="Symbol" pitchFamily="18" charset="2"/>
              </a:rPr>
              <a:t> relative</a:t>
            </a:r>
            <a:r>
              <a:rPr lang="en-GB" sz="2400" b="1" dirty="0">
                <a:solidFill>
                  <a:srgbClr val="FF9900"/>
                </a:solidFill>
                <a:latin typeface="Courier New" pitchFamily="49" charset="0"/>
                <a:sym typeface="Symbol" pitchFamily="18" charset="2"/>
              </a:rPr>
              <a:t>; </a:t>
            </a:r>
            <a:r>
              <a:rPr lang="en-GB" sz="2000" dirty="0">
                <a:sym typeface="Symbol" pitchFamily="18" charset="2"/>
              </a:rPr>
              <a:t>(</a:t>
            </a:r>
            <a:r>
              <a:rPr lang="en-GB" sz="2000" dirty="0">
                <a:sym typeface="Symbol" pitchFamily="18" charset="2"/>
                <a:hlinkClick r:id="rId4"/>
              </a:rPr>
              <a:t>file1</a:t>
            </a:r>
            <a:r>
              <a:rPr lang="en-GB" sz="2000" dirty="0">
                <a:sym typeface="Symbol" pitchFamily="18" charset="2"/>
              </a:rPr>
              <a:t>)</a:t>
            </a:r>
            <a:endParaRPr lang="en-GB" sz="2400" dirty="0">
              <a:sym typeface="Symbol" pitchFamily="18" charset="2"/>
            </a:endParaRPr>
          </a:p>
          <a:p>
            <a:pPr lvl="1">
              <a:lnSpc>
                <a:spcPct val="90000"/>
              </a:lnSpc>
            </a:pPr>
            <a:r>
              <a:rPr lang="en-GB" sz="2000" dirty="0">
                <a:sym typeface="Symbol" pitchFamily="18" charset="2"/>
              </a:rPr>
              <a:t>relative to the position </a:t>
            </a:r>
            <a:r>
              <a:rPr lang="en-GB" sz="2000" i="1" dirty="0">
                <a:sym typeface="Symbol" pitchFamily="18" charset="2"/>
              </a:rPr>
              <a:t>within the document flow</a:t>
            </a:r>
            <a:r>
              <a:rPr lang="en-GB" sz="2000" dirty="0">
                <a:sym typeface="Symbol" pitchFamily="18" charset="2"/>
              </a:rPr>
              <a:t> the element would otherwise take.</a:t>
            </a:r>
          </a:p>
          <a:p>
            <a:pPr>
              <a:lnSpc>
                <a:spcPct val="90000"/>
              </a:lnSpc>
            </a:pPr>
            <a:r>
              <a:rPr lang="en-GB" sz="2400" b="1" dirty="0">
                <a:solidFill>
                  <a:srgbClr val="FF9900"/>
                </a:solidFill>
                <a:latin typeface="Courier New" pitchFamily="49" charset="0"/>
                <a:sym typeface="Symbol" pitchFamily="18" charset="2"/>
              </a:rPr>
              <a:t>position:</a:t>
            </a:r>
            <a:r>
              <a:rPr lang="en-GB" sz="2400" b="1" dirty="0">
                <a:solidFill>
                  <a:schemeClr val="folHlink"/>
                </a:solidFill>
                <a:latin typeface="Courier New" pitchFamily="49" charset="0"/>
                <a:sym typeface="Symbol" pitchFamily="18" charset="2"/>
              </a:rPr>
              <a:t> absolute</a:t>
            </a:r>
            <a:r>
              <a:rPr lang="en-GB" sz="2400" b="1" dirty="0">
                <a:solidFill>
                  <a:srgbClr val="FF9900"/>
                </a:solidFill>
                <a:latin typeface="Courier New" pitchFamily="49" charset="0"/>
                <a:sym typeface="Symbol" pitchFamily="18" charset="2"/>
              </a:rPr>
              <a:t>;</a:t>
            </a:r>
            <a:r>
              <a:rPr lang="en-GB" sz="2400" b="1" dirty="0">
                <a:solidFill>
                  <a:schemeClr val="folHlink"/>
                </a:solidFill>
                <a:latin typeface="Courier New" pitchFamily="49" charset="0"/>
                <a:sym typeface="Symbol" pitchFamily="18" charset="2"/>
              </a:rPr>
              <a:t> </a:t>
            </a:r>
            <a:r>
              <a:rPr lang="en-GB" sz="2000" dirty="0">
                <a:sym typeface="Symbol" pitchFamily="18" charset="2"/>
              </a:rPr>
              <a:t>(</a:t>
            </a:r>
            <a:r>
              <a:rPr lang="en-GB" sz="2000" dirty="0">
                <a:sym typeface="Symbol" pitchFamily="18" charset="2"/>
                <a:hlinkClick r:id="rId5"/>
              </a:rPr>
              <a:t>file2</a:t>
            </a:r>
            <a:r>
              <a:rPr lang="en-GB" sz="2000" dirty="0">
                <a:sym typeface="Symbol" pitchFamily="18" charset="2"/>
              </a:rPr>
              <a:t> </a:t>
            </a:r>
            <a:r>
              <a:rPr lang="en-GB" sz="2000" dirty="0">
                <a:sym typeface="Symbol" pitchFamily="18" charset="2"/>
                <a:hlinkClick r:id="rId6"/>
              </a:rPr>
              <a:t>file3</a:t>
            </a:r>
            <a:r>
              <a:rPr lang="en-GB" sz="2000" dirty="0">
                <a:sym typeface="Symbol" pitchFamily="18" charset="2"/>
              </a:rPr>
              <a:t>)</a:t>
            </a:r>
            <a:endParaRPr lang="en-GB" sz="2400" dirty="0">
              <a:sym typeface="Symbol" pitchFamily="18" charset="2"/>
            </a:endParaRPr>
          </a:p>
          <a:p>
            <a:pPr lvl="1">
              <a:lnSpc>
                <a:spcPct val="90000"/>
              </a:lnSpc>
            </a:pPr>
            <a:r>
              <a:rPr lang="en-GB" sz="2000" b="1" dirty="0">
                <a:solidFill>
                  <a:schemeClr val="hlink"/>
                </a:solidFill>
                <a:latin typeface="Courier New" pitchFamily="49" charset="0"/>
                <a:sym typeface="Symbol" pitchFamily="18" charset="2"/>
              </a:rPr>
              <a:t>top</a:t>
            </a:r>
            <a:r>
              <a:rPr lang="en-GB" sz="2000" dirty="0">
                <a:sym typeface="Symbol" pitchFamily="18" charset="2"/>
              </a:rPr>
              <a:t>/</a:t>
            </a:r>
            <a:r>
              <a:rPr lang="en-GB" sz="2000" b="1" dirty="0">
                <a:solidFill>
                  <a:schemeClr val="hlink"/>
                </a:solidFill>
                <a:latin typeface="Courier New" pitchFamily="49" charset="0"/>
                <a:sym typeface="Symbol" pitchFamily="18" charset="2"/>
              </a:rPr>
              <a:t>left</a:t>
            </a:r>
            <a:r>
              <a:rPr lang="en-GB" sz="2000" dirty="0">
                <a:sym typeface="Symbol" pitchFamily="18" charset="2"/>
              </a:rPr>
              <a:t> </a:t>
            </a:r>
            <a:r>
              <a:rPr lang="en-GB" sz="2000" b="1" dirty="0">
                <a:solidFill>
                  <a:schemeClr val="hlink"/>
                </a:solidFill>
                <a:latin typeface="Courier New" pitchFamily="49" charset="0"/>
                <a:sym typeface="Symbol" pitchFamily="18" charset="2"/>
              </a:rPr>
              <a:t>bottom</a:t>
            </a:r>
            <a:r>
              <a:rPr lang="en-GB" sz="2000" dirty="0">
                <a:sym typeface="Symbol" pitchFamily="18" charset="2"/>
              </a:rPr>
              <a:t>/</a:t>
            </a:r>
            <a:r>
              <a:rPr lang="en-GB" sz="2000" b="1" dirty="0">
                <a:solidFill>
                  <a:schemeClr val="hlink"/>
                </a:solidFill>
                <a:latin typeface="Courier New" pitchFamily="49" charset="0"/>
                <a:sym typeface="Symbol" pitchFamily="18" charset="2"/>
              </a:rPr>
              <a:t>right</a:t>
            </a:r>
            <a:r>
              <a:rPr lang="en-GB" sz="2000" dirty="0">
                <a:sym typeface="Symbol" pitchFamily="18" charset="2"/>
              </a:rPr>
              <a:t> relative to the nearest surrounding </a:t>
            </a:r>
            <a:r>
              <a:rPr lang="en-GB" sz="2000" u="sng" dirty="0">
                <a:sym typeface="Symbol" pitchFamily="18" charset="2"/>
              </a:rPr>
              <a:t>positioned</a:t>
            </a:r>
            <a:r>
              <a:rPr lang="en-GB" sz="2000" dirty="0">
                <a:sym typeface="Symbol" pitchFamily="18" charset="2"/>
              </a:rPr>
              <a:t> container (usually the </a:t>
            </a:r>
            <a:r>
              <a:rPr lang="en-GB" sz="2000" b="1" dirty="0">
                <a:latin typeface="Courier New" pitchFamily="49" charset="0"/>
                <a:sym typeface="Symbol" pitchFamily="18" charset="2"/>
              </a:rPr>
              <a:t>&lt;body&gt;</a:t>
            </a:r>
            <a:r>
              <a:rPr lang="en-GB" sz="2000" dirty="0">
                <a:sym typeface="Symbol" pitchFamily="18" charset="2"/>
              </a:rPr>
              <a:t> or surrounding positioned </a:t>
            </a:r>
            <a:r>
              <a:rPr lang="en-GB" sz="2000" b="1" dirty="0">
                <a:latin typeface="Courier New" pitchFamily="49" charset="0"/>
                <a:sym typeface="Symbol" pitchFamily="18" charset="2"/>
              </a:rPr>
              <a:t>&lt;div&gt;</a:t>
            </a:r>
            <a:r>
              <a:rPr lang="en-GB" sz="2000" dirty="0">
                <a:sym typeface="Symbol" pitchFamily="18" charset="2"/>
              </a:rPr>
              <a:t>) </a:t>
            </a:r>
            <a:r>
              <a:rPr lang="en-GB" sz="2000" i="1" dirty="0">
                <a:sym typeface="Symbol" pitchFamily="18" charset="2"/>
              </a:rPr>
              <a:t>outside the document flow.</a:t>
            </a:r>
            <a:endParaRPr lang="en-GB" sz="2000" dirty="0">
              <a:sym typeface="Symbol" pitchFamily="18" charset="2"/>
            </a:endParaRPr>
          </a:p>
          <a:p>
            <a:pPr>
              <a:lnSpc>
                <a:spcPct val="90000"/>
              </a:lnSpc>
            </a:pPr>
            <a:r>
              <a:rPr lang="en-GB" sz="2400" dirty="0">
                <a:sym typeface="Symbol" pitchFamily="18" charset="2"/>
              </a:rPr>
              <a:t> </a:t>
            </a:r>
            <a:r>
              <a:rPr lang="en-GB" sz="2400" b="1" dirty="0">
                <a:solidFill>
                  <a:srgbClr val="FF9900"/>
                </a:solidFill>
                <a:latin typeface="Courier New" pitchFamily="49" charset="0"/>
                <a:sym typeface="Symbol" pitchFamily="18" charset="2"/>
              </a:rPr>
              <a:t>position:</a:t>
            </a:r>
            <a:r>
              <a:rPr lang="en-GB" sz="2400" b="1" dirty="0">
                <a:solidFill>
                  <a:schemeClr val="folHlink"/>
                </a:solidFill>
                <a:latin typeface="Courier New" pitchFamily="49" charset="0"/>
                <a:sym typeface="Symbol" pitchFamily="18" charset="2"/>
              </a:rPr>
              <a:t> fixed</a:t>
            </a:r>
            <a:r>
              <a:rPr lang="en-GB" sz="2400" b="1" dirty="0">
                <a:solidFill>
                  <a:srgbClr val="FF9900"/>
                </a:solidFill>
                <a:latin typeface="Courier New" pitchFamily="49" charset="0"/>
                <a:sym typeface="Symbol" pitchFamily="18" charset="2"/>
              </a:rPr>
              <a:t>;</a:t>
            </a:r>
            <a:r>
              <a:rPr lang="en-GB" sz="2400" b="1" dirty="0">
                <a:solidFill>
                  <a:schemeClr val="folHlink"/>
                </a:solidFill>
                <a:latin typeface="Courier New" pitchFamily="49" charset="0"/>
                <a:sym typeface="Symbol" pitchFamily="18" charset="2"/>
              </a:rPr>
              <a:t> </a:t>
            </a:r>
            <a:r>
              <a:rPr lang="en-GB" sz="2000" dirty="0">
                <a:sym typeface="Symbol" pitchFamily="18" charset="2"/>
              </a:rPr>
              <a:t>(</a:t>
            </a:r>
            <a:r>
              <a:rPr lang="en-GB" sz="2000" dirty="0">
                <a:sym typeface="Symbol" pitchFamily="18" charset="2"/>
                <a:hlinkClick r:id="rId7"/>
              </a:rPr>
              <a:t>file4</a:t>
            </a:r>
            <a:r>
              <a:rPr lang="en-GB" sz="2000" dirty="0">
                <a:sym typeface="Symbol" pitchFamily="18" charset="2"/>
              </a:rPr>
              <a:t> </a:t>
            </a:r>
            <a:r>
              <a:rPr lang="en-GB" sz="2000" dirty="0" smtClean="0">
                <a:sym typeface="Symbol" pitchFamily="18" charset="2"/>
                <a:hlinkClick r:id="rId8"/>
              </a:rPr>
              <a:t>file5</a:t>
            </a:r>
            <a:r>
              <a:rPr lang="en-GB" sz="2000" dirty="0" smtClean="0">
                <a:sym typeface="Symbol" pitchFamily="18" charset="2"/>
              </a:rPr>
              <a:t> broken </a:t>
            </a:r>
            <a:r>
              <a:rPr lang="en-GB" sz="2000" dirty="0">
                <a:sym typeface="Symbol" pitchFamily="18" charset="2"/>
              </a:rPr>
              <a:t>in IE6!)</a:t>
            </a:r>
            <a:endParaRPr lang="en-GB" sz="2400" dirty="0">
              <a:sym typeface="Symbol" pitchFamily="18" charset="2"/>
            </a:endParaRPr>
          </a:p>
          <a:p>
            <a:pPr lvl="1">
              <a:lnSpc>
                <a:spcPct val="90000"/>
              </a:lnSpc>
            </a:pPr>
            <a:r>
              <a:rPr lang="en-GB" sz="2000" dirty="0">
                <a:sym typeface="Symbol" pitchFamily="18" charset="2"/>
              </a:rPr>
              <a:t>Fixed with respect to the window (~frame sidebar)</a:t>
            </a:r>
          </a:p>
          <a:p>
            <a:pPr lvl="2">
              <a:lnSpc>
                <a:spcPct val="90000"/>
              </a:lnSpc>
            </a:pPr>
            <a:r>
              <a:rPr lang="en-GB" sz="1800" dirty="0">
                <a:sym typeface="Symbol" pitchFamily="18" charset="2"/>
              </a:rPr>
              <a:t>New in CSS2: Mozilla, Opera, IE5 Mac, </a:t>
            </a:r>
            <a:r>
              <a:rPr lang="en-GB" sz="1800" dirty="0" smtClean="0">
                <a:sym typeface="Symbol" pitchFamily="18" charset="2"/>
              </a:rPr>
              <a:t>IE7+.</a:t>
            </a:r>
            <a:endParaRPr lang="en-GB" sz="1800" dirty="0">
              <a:sym typeface="Symbol" pitchFamily="18" charset="2"/>
            </a:endParaRPr>
          </a:p>
        </p:txBody>
      </p:sp>
      <p:sp>
        <p:nvSpPr>
          <p:cNvPr id="9" name="Footer Placeholder 4"/>
          <p:cNvSpPr>
            <a:spLocks noGrp="1"/>
          </p:cNvSpPr>
          <p:nvPr>
            <p:ph type="ftr" sz="quarter" idx="11"/>
          </p:nvPr>
        </p:nvSpPr>
        <p:spPr/>
        <p:txBody>
          <a:bodyPr/>
          <a:lstStyle/>
          <a:p>
            <a:r>
              <a:rPr lang="en-GB"/>
              <a:t>CO2013A/CO3013A</a:t>
            </a:r>
            <a:br>
              <a:rPr lang="en-GB"/>
            </a:br>
            <a:r>
              <a:rPr lang="en-GB"/>
              <a:t>Web Technologies</a:t>
            </a:r>
            <a:endParaRPr lang="en-GB">
              <a:latin typeface="Georgia" pitchFamily="18" charset="0"/>
            </a:endParaRPr>
          </a:p>
        </p:txBody>
      </p:sp>
      <p:sp>
        <p:nvSpPr>
          <p:cNvPr id="10" name="Slide Number Placeholder 5"/>
          <p:cNvSpPr>
            <a:spLocks noGrp="1"/>
          </p:cNvSpPr>
          <p:nvPr>
            <p:ph type="sldNum" sz="quarter" idx="12"/>
          </p:nvPr>
        </p:nvSpPr>
        <p:spPr/>
        <p:txBody>
          <a:bodyPr/>
          <a:lstStyle/>
          <a:p>
            <a:fld id="{0421CDE9-D28F-4BE9-8989-6D8540529EE9}" type="slidenum">
              <a:rPr lang="en-GB"/>
              <a:pPr/>
              <a:t>8</a:t>
            </a:fld>
            <a:endParaRPr lang="en-GB"/>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65922"/>
                                        </p:tgtEl>
                                        <p:attrNameLst>
                                          <p:attrName>style.visibility</p:attrName>
                                        </p:attrNameLst>
                                      </p:cBhvr>
                                      <p:to>
                                        <p:strVal val="visible"/>
                                      </p:to>
                                    </p:set>
                                    <p:animEffect transition="in" filter="wipe(up)">
                                      <p:cBhvr>
                                        <p:cTn id="7" dur="500"/>
                                        <p:tgtEl>
                                          <p:spTgt spid="46592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65923">
                                            <p:bg/>
                                          </p:spTgt>
                                        </p:tgtEl>
                                        <p:attrNameLst>
                                          <p:attrName>style.visibility</p:attrName>
                                        </p:attrNameLst>
                                      </p:cBhvr>
                                      <p:to>
                                        <p:strVal val="visible"/>
                                      </p:to>
                                    </p:set>
                                    <p:animEffect transition="in" filter="wipe(up)">
                                      <p:cBhvr>
                                        <p:cTn id="10" dur="500"/>
                                        <p:tgtEl>
                                          <p:spTgt spid="465923">
                                            <p:bg/>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465923">
                                            <p:txEl>
                                              <p:pRg st="0" end="0"/>
                                            </p:txEl>
                                          </p:spTgt>
                                        </p:tgtEl>
                                        <p:attrNameLst>
                                          <p:attrName>style.visibility</p:attrName>
                                        </p:attrNameLst>
                                      </p:cBhvr>
                                      <p:to>
                                        <p:strVal val="visible"/>
                                      </p:to>
                                    </p:set>
                                    <p:animEffect transition="in" filter="wipe(up)">
                                      <p:cBhvr>
                                        <p:cTn id="13" dur="500"/>
                                        <p:tgtEl>
                                          <p:spTgt spid="465923">
                                            <p:txEl>
                                              <p:pRg st="0" end="0"/>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465923">
                                            <p:txEl>
                                              <p:pRg st="1" end="1"/>
                                            </p:txEl>
                                          </p:spTgt>
                                        </p:tgtEl>
                                        <p:attrNameLst>
                                          <p:attrName>style.visibility</p:attrName>
                                        </p:attrNameLst>
                                      </p:cBhvr>
                                      <p:to>
                                        <p:strVal val="visible"/>
                                      </p:to>
                                    </p:set>
                                    <p:animEffect transition="in" filter="wipe(up)">
                                      <p:cBhvr>
                                        <p:cTn id="16" dur="500"/>
                                        <p:tgtEl>
                                          <p:spTgt spid="465923">
                                            <p:txEl>
                                              <p:pRg st="1" end="1"/>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465923">
                                            <p:txEl>
                                              <p:pRg st="2" end="2"/>
                                            </p:txEl>
                                          </p:spTgt>
                                        </p:tgtEl>
                                        <p:attrNameLst>
                                          <p:attrName>style.visibility</p:attrName>
                                        </p:attrNameLst>
                                      </p:cBhvr>
                                      <p:to>
                                        <p:strVal val="visible"/>
                                      </p:to>
                                    </p:set>
                                    <p:animEffect transition="in" filter="wipe(up)">
                                      <p:cBhvr>
                                        <p:cTn id="19" dur="500"/>
                                        <p:tgtEl>
                                          <p:spTgt spid="465923">
                                            <p:txEl>
                                              <p:pRg st="2" end="2"/>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465923">
                                            <p:txEl>
                                              <p:pRg st="3" end="3"/>
                                            </p:txEl>
                                          </p:spTgt>
                                        </p:tgtEl>
                                        <p:attrNameLst>
                                          <p:attrName>style.visibility</p:attrName>
                                        </p:attrNameLst>
                                      </p:cBhvr>
                                      <p:to>
                                        <p:strVal val="visible"/>
                                      </p:to>
                                    </p:set>
                                    <p:animEffect transition="in" filter="wipe(up)">
                                      <p:cBhvr>
                                        <p:cTn id="22" dur="500"/>
                                        <p:tgtEl>
                                          <p:spTgt spid="465923">
                                            <p:txEl>
                                              <p:pRg st="3" end="3"/>
                                            </p:txEl>
                                          </p:spTgt>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465923">
                                            <p:txEl>
                                              <p:pRg st="4" end="4"/>
                                            </p:txEl>
                                          </p:spTgt>
                                        </p:tgtEl>
                                        <p:attrNameLst>
                                          <p:attrName>style.visibility</p:attrName>
                                        </p:attrNameLst>
                                      </p:cBhvr>
                                      <p:to>
                                        <p:strVal val="visible"/>
                                      </p:to>
                                    </p:set>
                                    <p:animEffect transition="in" filter="wipe(up)">
                                      <p:cBhvr>
                                        <p:cTn id="25" dur="500"/>
                                        <p:tgtEl>
                                          <p:spTgt spid="465923">
                                            <p:txEl>
                                              <p:pRg st="4" end="4"/>
                                            </p:txEl>
                                          </p:spTgt>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465923">
                                            <p:txEl>
                                              <p:pRg st="5" end="5"/>
                                            </p:txEl>
                                          </p:spTgt>
                                        </p:tgtEl>
                                        <p:attrNameLst>
                                          <p:attrName>style.visibility</p:attrName>
                                        </p:attrNameLst>
                                      </p:cBhvr>
                                      <p:to>
                                        <p:strVal val="visible"/>
                                      </p:to>
                                    </p:set>
                                    <p:animEffect transition="in" filter="wipe(up)">
                                      <p:cBhvr>
                                        <p:cTn id="28" dur="500"/>
                                        <p:tgtEl>
                                          <p:spTgt spid="465923">
                                            <p:txEl>
                                              <p:pRg st="5" end="5"/>
                                            </p:txEl>
                                          </p:spTgt>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465923">
                                            <p:txEl>
                                              <p:pRg st="6" end="6"/>
                                            </p:txEl>
                                          </p:spTgt>
                                        </p:tgtEl>
                                        <p:attrNameLst>
                                          <p:attrName>style.visibility</p:attrName>
                                        </p:attrNameLst>
                                      </p:cBhvr>
                                      <p:to>
                                        <p:strVal val="visible"/>
                                      </p:to>
                                    </p:set>
                                    <p:animEffect transition="in" filter="wipe(up)">
                                      <p:cBhvr>
                                        <p:cTn id="31" dur="500"/>
                                        <p:tgtEl>
                                          <p:spTgt spid="465923">
                                            <p:txEl>
                                              <p:pRg st="6" end="6"/>
                                            </p:txEl>
                                          </p:spTgt>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465923">
                                            <p:txEl>
                                              <p:pRg st="7" end="7"/>
                                            </p:txEl>
                                          </p:spTgt>
                                        </p:tgtEl>
                                        <p:attrNameLst>
                                          <p:attrName>style.visibility</p:attrName>
                                        </p:attrNameLst>
                                      </p:cBhvr>
                                      <p:to>
                                        <p:strVal val="visible"/>
                                      </p:to>
                                    </p:set>
                                    <p:animEffect transition="in" filter="wipe(up)">
                                      <p:cBhvr>
                                        <p:cTn id="34" dur="500"/>
                                        <p:tgtEl>
                                          <p:spTgt spid="465923">
                                            <p:txEl>
                                              <p:pRg st="7" end="7"/>
                                            </p:txEl>
                                          </p:spTgt>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465923">
                                            <p:txEl>
                                              <p:pRg st="8" end="8"/>
                                            </p:txEl>
                                          </p:spTgt>
                                        </p:tgtEl>
                                        <p:attrNameLst>
                                          <p:attrName>style.visibility</p:attrName>
                                        </p:attrNameLst>
                                      </p:cBhvr>
                                      <p:to>
                                        <p:strVal val="visible"/>
                                      </p:to>
                                    </p:set>
                                    <p:animEffect transition="in" filter="wipe(up)">
                                      <p:cBhvr>
                                        <p:cTn id="37" dur="500"/>
                                        <p:tgtEl>
                                          <p:spTgt spid="4659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2" grpId="0" animBg="1"/>
      <p:bldP spid="46592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399032"/>
          </a:xfrm>
        </p:spPr>
        <p:txBody>
          <a:bodyPr/>
          <a:lstStyle/>
          <a:p>
            <a:pPr marL="0"/>
            <a:r>
              <a:rPr lang="en-GB" i="1" dirty="0" smtClean="0"/>
              <a:t>E.g.</a:t>
            </a:r>
            <a:r>
              <a:rPr lang="en-GB" dirty="0" smtClean="0"/>
              <a:t> 2 columns next to each-other?</a:t>
            </a:r>
            <a:endParaRPr lang="en-GB" i="1" dirty="0"/>
          </a:p>
        </p:txBody>
      </p:sp>
      <p:sp>
        <p:nvSpPr>
          <p:cNvPr id="4" name="Footer Placeholder 3"/>
          <p:cNvSpPr>
            <a:spLocks noGrp="1"/>
          </p:cNvSpPr>
          <p:nvPr>
            <p:ph type="ftr" sz="quarter" idx="11"/>
          </p:nvPr>
        </p:nvSpPr>
        <p:spPr/>
        <p:txBody>
          <a:bodyPr/>
          <a:lstStyle/>
          <a:p>
            <a:r>
              <a:rPr lang="en-GB" dirty="0" smtClean="0"/>
              <a:t>CO2013/CO3013</a:t>
            </a:r>
            <a:br>
              <a:rPr lang="en-GB" dirty="0" smtClean="0"/>
            </a:br>
            <a:r>
              <a:rPr lang="en-GB" dirty="0" smtClean="0"/>
              <a:t>Web Technologies</a:t>
            </a:r>
            <a:endParaRPr lang="en-GB" dirty="0"/>
          </a:p>
        </p:txBody>
      </p:sp>
      <p:sp>
        <p:nvSpPr>
          <p:cNvPr id="5" name="Slide Number Placeholder 4"/>
          <p:cNvSpPr>
            <a:spLocks noGrp="1"/>
          </p:cNvSpPr>
          <p:nvPr>
            <p:ph type="sldNum" sz="quarter" idx="12"/>
          </p:nvPr>
        </p:nvSpPr>
        <p:spPr/>
        <p:txBody>
          <a:bodyPr/>
          <a:lstStyle/>
          <a:p>
            <a:fld id="{3960CD06-5368-4716-AEDA-6B56AB79EF03}" type="slidenum">
              <a:rPr lang="en-GB" smtClean="0"/>
              <a:pPr/>
              <a:t>9</a:t>
            </a:fld>
            <a:endParaRPr lang="en-GB" dirty="0"/>
          </a:p>
        </p:txBody>
      </p:sp>
      <p:sp>
        <p:nvSpPr>
          <p:cNvPr id="7" name="TextBox 6"/>
          <p:cNvSpPr txBox="1"/>
          <p:nvPr/>
        </p:nvSpPr>
        <p:spPr>
          <a:xfrm>
            <a:off x="467544" y="4811668"/>
            <a:ext cx="3801041" cy="1569660"/>
          </a:xfrm>
          <a:prstGeom prst="rect">
            <a:avLst/>
          </a:prstGeom>
          <a:noFill/>
        </p:spPr>
        <p:txBody>
          <a:bodyPr wrap="none" rtlCol="0">
            <a:spAutoFit/>
          </a:bodyPr>
          <a:lstStyle/>
          <a:p>
            <a:pPr algn="l"/>
            <a:r>
              <a:rPr lang="en-GB" sz="3200" i="0" dirty="0" smtClean="0">
                <a:solidFill>
                  <a:schemeClr val="tx2"/>
                </a:solidFill>
                <a:latin typeface="Consolas" pitchFamily="49" charset="0"/>
              </a:rPr>
              <a:t>#</a:t>
            </a:r>
            <a:r>
              <a:rPr lang="en-GB" sz="3200" i="0" dirty="0" err="1" smtClean="0">
                <a:solidFill>
                  <a:schemeClr val="tx2"/>
                </a:solidFill>
                <a:latin typeface="Consolas" pitchFamily="49" charset="0"/>
              </a:rPr>
              <a:t>nav</a:t>
            </a:r>
            <a:r>
              <a:rPr lang="en-GB" sz="3200" i="0" dirty="0" smtClean="0">
                <a:solidFill>
                  <a:schemeClr val="tx2"/>
                </a:solidFill>
                <a:latin typeface="Consolas" pitchFamily="49" charset="0"/>
              </a:rPr>
              <a:t> {width:20%}</a:t>
            </a:r>
            <a:br>
              <a:rPr lang="en-GB" sz="3200" i="0" dirty="0" smtClean="0">
                <a:solidFill>
                  <a:schemeClr val="tx2"/>
                </a:solidFill>
                <a:latin typeface="Consolas" pitchFamily="49" charset="0"/>
              </a:rPr>
            </a:br>
            <a:r>
              <a:rPr lang="en-GB" sz="3200" i="0" dirty="0" smtClean="0">
                <a:solidFill>
                  <a:schemeClr val="tx2"/>
                </a:solidFill>
                <a:latin typeface="Consolas" pitchFamily="49" charset="0"/>
              </a:rPr>
              <a:t>#main{width:80%}</a:t>
            </a:r>
          </a:p>
          <a:p>
            <a:pPr algn="l"/>
            <a:r>
              <a:rPr lang="en-GB" sz="3200" i="0" dirty="0" smtClean="0">
                <a:solidFill>
                  <a:schemeClr val="tx2"/>
                </a:solidFill>
                <a:latin typeface="Consolas" pitchFamily="49" charset="0"/>
              </a:rPr>
              <a:t>(</a:t>
            </a:r>
            <a:r>
              <a:rPr lang="en-GB" sz="3200" i="0" dirty="0" smtClean="0">
                <a:solidFill>
                  <a:schemeClr val="tx2"/>
                </a:solidFill>
                <a:latin typeface="Consolas" pitchFamily="49" charset="0"/>
                <a:hlinkClick r:id="rId4"/>
              </a:rPr>
              <a:t>url</a:t>
            </a:r>
            <a:r>
              <a:rPr lang="en-GB" sz="3200" i="0" dirty="0" smtClean="0">
                <a:solidFill>
                  <a:schemeClr val="tx2"/>
                </a:solidFill>
                <a:latin typeface="Consolas" pitchFamily="49" charset="0"/>
              </a:rPr>
              <a:t>)</a:t>
            </a:r>
          </a:p>
        </p:txBody>
      </p:sp>
      <p:pic>
        <p:nvPicPr>
          <p:cNvPr id="1464323" name="Picture 3"/>
          <p:cNvPicPr>
            <a:picLocks noChangeAspect="1" noChangeArrowheads="1"/>
          </p:cNvPicPr>
          <p:nvPr/>
        </p:nvPicPr>
        <p:blipFill>
          <a:blip r:embed="rId5" cstate="print"/>
          <a:srcRect/>
          <a:stretch>
            <a:fillRect/>
          </a:stretch>
        </p:blipFill>
        <p:spPr bwMode="auto">
          <a:xfrm>
            <a:off x="179512" y="1484784"/>
            <a:ext cx="3489952" cy="2680518"/>
          </a:xfrm>
          <a:prstGeom prst="rect">
            <a:avLst/>
          </a:prstGeom>
          <a:noFill/>
          <a:ln w="9525">
            <a:noFill/>
            <a:miter lim="800000"/>
            <a:headEnd/>
            <a:tailEnd/>
          </a:ln>
        </p:spPr>
      </p:pic>
      <p:pic>
        <p:nvPicPr>
          <p:cNvPr id="1464325" name="Picture 5"/>
          <p:cNvPicPr>
            <a:picLocks noChangeAspect="1" noChangeArrowheads="1"/>
          </p:cNvPicPr>
          <p:nvPr/>
        </p:nvPicPr>
        <p:blipFill>
          <a:blip r:embed="rId6" cstate="print"/>
          <a:srcRect r="44213"/>
          <a:stretch>
            <a:fillRect/>
          </a:stretch>
        </p:blipFill>
        <p:spPr bwMode="auto">
          <a:xfrm>
            <a:off x="4572000" y="1412776"/>
            <a:ext cx="4320480" cy="2745504"/>
          </a:xfrm>
          <a:prstGeom prst="rect">
            <a:avLst/>
          </a:prstGeom>
          <a:noFill/>
          <a:ln w="9525">
            <a:noFill/>
            <a:miter lim="800000"/>
            <a:headEnd/>
            <a:tailEnd/>
          </a:ln>
        </p:spPr>
      </p:pic>
      <p:sp>
        <p:nvSpPr>
          <p:cNvPr id="12" name="Right Arrow 11"/>
          <p:cNvSpPr/>
          <p:nvPr/>
        </p:nvSpPr>
        <p:spPr>
          <a:xfrm>
            <a:off x="3851920" y="2348880"/>
            <a:ext cx="648072" cy="9361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NSWERNOWTEXT" val="Answer Now"/>
  <p:tag name="RESPTABLESTYLE" val="-1"/>
  <p:tag name="ALLOWDUPLICATES" val="False"/>
  <p:tag name="AUTOADVANCE" val="False"/>
  <p:tag name="STDCHART" val="1"/>
  <p:tag name="SKIPREMAININGRACESLIDES" val="True"/>
  <p:tag name="BUBBLENAMEVISIBLE" val="True"/>
  <p:tag name="DEFAULTNUMTEAMS" val="5"/>
  <p:tag name="CUSTOMCELLBACKCOLOR2" val="-13395457"/>
  <p:tag name="DISPLAYNAME" val="True"/>
  <p:tag name="GRIDROTATIONINTERVAL" val="2"/>
  <p:tag name="POLLINGCYCLE" val="2"/>
  <p:tag name="INCLUDENONRESPONDERS" val="False"/>
  <p:tag name="ALLOWUSERFEEDBACK" val="True"/>
  <p:tag name="REALTIMEBACKUPPATH" val="(None)"/>
  <p:tag name="FIBDISPLAYKEYWORDS" val="True"/>
  <p:tag name="PRRESPONSE4" val="7"/>
  <p:tag name="PRRESPONSE8" val="3"/>
  <p:tag name="TPVERSION" val="2008"/>
  <p:tag name="BULLETTYPE" val="3"/>
  <p:tag name="RESPCOUNTERFORMAT" val="0"/>
  <p:tag name="BACKUPSESSIONS" val="True"/>
  <p:tag name="ROTATIONINTERVAL" val="2"/>
  <p:tag name="RACEANIMATIONSPEED" val="3"/>
  <p:tag name="BUBBLESIZEVISIBLE" val="True"/>
  <p:tag name="CUSTOMCELLFORECOLOR" val="-16777216"/>
  <p:tag name="USESCHEMECOLORS" val="True"/>
  <p:tag name="AUTOSIZEGRID" val="True"/>
  <p:tag name="CHARTLABELS" val="1"/>
  <p:tag name="INCLUDEPPT" val="True"/>
  <p:tag name="ZEROBASED" val="False"/>
  <p:tag name="FIBNUMRESULTS" val="5"/>
  <p:tag name="PRRESPONSE3" val="8"/>
  <p:tag name="PRRESPONSE9" val="2"/>
  <p:tag name="SHOWBARVISIBLE" val="True"/>
  <p:tag name="RESPCOUNTERSTYLE" val="-1"/>
  <p:tag name="BACKUPMAINTENANCE" val="7"/>
  <p:tag name="RACEENDPOINTS" val="100"/>
  <p:tag name="MAXRESPONDERS" val="5"/>
  <p:tag name="CUSTOMCELLBACKCOLOR1" val="-657956"/>
  <p:tag name="DISPLAYDEVICEID" val="True"/>
  <p:tag name="CHARTCOLORS" val="0"/>
  <p:tag name="CORRECTPOINTVALUE" val="100"/>
  <p:tag name="PRRESPONSE2" val="9"/>
  <p:tag name="PRRESPONSE10" val="1"/>
  <p:tag name="ANSWERNOWSTYLE" val="-1"/>
  <p:tag name="NUMRESPONSES" val="1"/>
  <p:tag name="RACERSMAXDISPLAYED" val="5"/>
  <p:tag name="BUBBLEGROUPING" val="3"/>
  <p:tag name="DISPLAYDEVICENUMBER" val="True"/>
  <p:tag name="RESETCHARTS" val="True"/>
  <p:tag name="REALTIMEBACKUP" val="False"/>
  <p:tag name="PRRESPONSE1" val="10"/>
  <p:tag name="SHOWFLASHWARNING" val="True"/>
  <p:tag name="COUNTDOWNSECONDS" val="10"/>
  <p:tag name="AUTOUPDATEALIASES" val="True"/>
  <p:tag name="CUSTOMGRIDBACKCOLOR" val="-2830136"/>
  <p:tag name="GRIDSIZE" val="{Width=800, Height=600}"/>
  <p:tag name="INCORRECTPOINTVALUE" val="0"/>
  <p:tag name="PRRESPONSE5" val="6"/>
  <p:tag name="USESECONDARYMONITOR" val="True"/>
  <p:tag name="REVIEWONLY" val="False"/>
  <p:tag name="CUSTOMCELLBACKCOLOR3" val="-268652"/>
  <p:tag name="MULTIRESPDIVISOR" val="1"/>
  <p:tag name="FIBINCLUDEOTHER" val="True"/>
  <p:tag name="COUNTDOWNSTYLE" val="-1"/>
  <p:tag name="TEAMSINLEADERBOARD" val="5"/>
  <p:tag name="GRIDPOSITION" val="1"/>
  <p:tag name="PRRESPONSE6" val="5"/>
  <p:tag name="CHARTVALUEFORMAT" val="0%"/>
  <p:tag name="GRIDOPACITY" val="90"/>
  <p:tag name="PRRESPONSE7" val="4"/>
  <p:tag name="BUBBLEVALUEFORMAT" val="0.0"/>
  <p:tag name="FIBDISPLAYRESULTS" val="True"/>
  <p:tag name="CUSTOMCELLBACKCOLOR4" val="-8355712"/>
  <p:tag name="INPUTSOURCE" val="1"/>
  <p:tag name="POWERPOINTVERSION" val="12.0"/>
  <p:tag name="PARTICIPANTSINLEADERBOARD" val="5"/>
  <p:tag name="AUTOADJUSTPARTRANGE" val="True"/>
  <p:tag name="PARTLISTDEFAULT" val="1"/>
  <p:tag name="DELIMITERS" val="3.1"/>
  <p:tag name="CHARTSCALE" val="False"/>
  <p:tag name="TPSTANDARDS" val=""/>
  <p:tag name="ADVANCEDSETTINGSVIEW" val="True"/>
  <p:tag name="TPFULLVERSION" val="4.2.3.231"/>
  <p:tag name="LUIDIAENABLED" val="False"/>
  <p:tag name="EXPANDSHOWBAR" val="True"/>
</p:tagLst>
</file>

<file path=ppt/tags/tag10.xml><?xml version="1.0" encoding="utf-8"?>
<p:tagLst xmlns:a="http://schemas.openxmlformats.org/drawingml/2006/main" xmlns:r="http://schemas.openxmlformats.org/officeDocument/2006/relationships" xmlns:p="http://schemas.openxmlformats.org/presentationml/2006/main">
  <p:tag name="SLIDEID" val="3C124E62C9B84F389F70F75A322F5393"/>
  <p:tag name="DEMOGRAPHIC" val="False"/>
  <p:tag name="TEAMASSIGN" val="False"/>
  <p:tag name="SPEEDSCORING" val="False"/>
  <p:tag name="CORRECTPOINTVALUE" val="100"/>
  <p:tag name="INCORRECTPOINTVALUE" val="0"/>
  <p:tag name="ZEROBASED" val="False"/>
  <p:tag name="AUTOADVANCE" val="False"/>
  <p:tag name="DELIMITERS" val="3.1"/>
  <p:tag name="VALUEFORMAT" val="0%"/>
  <p:tag name="QUESTIONALIAS" val="E.g. 2 columns next to each-other?"/>
  <p:tag name="RESPONSESGATHERED" val="False"/>
  <p:tag name="ANSWERSALIAS" val="#main {position:relative;}|smicln|#main {position:absolute;}|smicln|#nav {position:relative;}|smicln|#nav {position:absolute;}|smicln|#nav {position:fixed;}"/>
  <p:tag name="SLIDEORDER" val="2"/>
  <p:tag name="VALUES" val="No Value|smicln|No Value|smicln|No Value|smicln|No Value|smicln|No Value"/>
</p:tagLst>
</file>

<file path=ppt/tags/tag11.xml><?xml version="1.0" encoding="utf-8"?>
<p:tagLst xmlns:a="http://schemas.openxmlformats.org/drawingml/2006/main" xmlns:r="http://schemas.openxmlformats.org/officeDocument/2006/relationships" xmlns:p="http://schemas.openxmlformats.org/presentationml/2006/main">
  <p:tag name="SLIDEID" val="3C124E62C9B84F389F70F75A322F5393"/>
  <p:tag name="SLIDETYPE" val="Q"/>
  <p:tag name="DEMOGRAPHIC" val="False"/>
  <p:tag name="TEAMASSIGN" val="False"/>
  <p:tag name="SPEEDSCORING" val="False"/>
  <p:tag name="CORRECTPOINTVALUE" val="100"/>
  <p:tag name="INCORRECTPOINTVALUE" val="0"/>
  <p:tag name="ZEROBASED" val="False"/>
  <p:tag name="AUTOADVANCE" val="False"/>
  <p:tag name="DELIMITERS" val="3.1"/>
  <p:tag name="VALUEFORMAT" val="0%"/>
  <p:tag name="QUESTIONALIAS" val="E.g. 2 columns next to each-other?"/>
  <p:tag name="ANSWERSALIAS" val="#main {position:relative;}|smicln|#main {position:absolute;}|smicln|#nav {position:relative;}|smicln|#nav {position:absolute;}|smicln|#nav {position:fixed;}"/>
  <p:tag name="SLIDEORDER" val="3"/>
  <p:tag name="SLIDEGUID" val="C6FD36905F6D4347980FC9704F6A7670"/>
  <p:tag name="TOTALRESPONSES" val="57"/>
  <p:tag name="RESPONSECOUNT" val="57"/>
  <p:tag name="SLICED" val="False"/>
  <p:tag name="RESPONSES" val="3;3;3;3;4;2;-;5;1;4;3;3;4;5;4;2;1;5;4;2;5;3;4;3;-;3;5;2;3;3;4;5;3;3;2;1;3;2;1;4;5;1;4;4;4;4;5;5;4;3;3;2;4;4;4;3;3;4;4;"/>
  <p:tag name="CHARTSTRINGSTD" val="5 7 18 18 9"/>
  <p:tag name="CHARTSTRINGREV" val="9 18 18 7 5"/>
  <p:tag name="CHARTSTRINGSTDPER" val="0.087719298245614 0.12280701754386 0.315789473684211 0.315789473684211 0.157894736842105"/>
  <p:tag name="CHARTSTRINGREVPER" val="0.157894736842105 0.315789473684211 0.315789473684211 0.12280701754386 0.087719298245614"/>
  <p:tag name="VALUES" val="No Value|smicln|No Value|smicln|No Value|smicln|No Value|smicln|No Value"/>
  <p:tag name="RESPONSESGATHERED" val="False"/>
  <p:tag name="ANONYMOUSTEMP" val="False"/>
</p:tagLst>
</file>

<file path=ppt/tags/tag12.xml><?xml version="1.0" encoding="utf-8"?>
<p:tagLst xmlns:a="http://schemas.openxmlformats.org/drawingml/2006/main" xmlns:r="http://schemas.openxmlformats.org/officeDocument/2006/relationships" xmlns:p="http://schemas.openxmlformats.org/presentationml/2006/main">
  <p:tag name="ANSWERBULLETS" val="3"/>
  <p:tag name="TEXTLENGTH" val="128"/>
  <p:tag name="FONTSIZE" val="32"/>
  <p:tag name="BULLETTYPE" val="ppBulletArabicPeriod"/>
  <p:tag name="ANSWERTEXT" val="#main {position:relative;}&#10;#main {position:absolute;}&#10;#nav {position:relative;}&#10;#nav {position:absolute;}&#10;#nav {position:fixed;}"/>
  <p:tag name="OLDNUMANSWERS" val="5"/>
</p:tagLst>
</file>

<file path=ppt/tags/tag13.xml><?xml version="1.0" encoding="utf-8"?>
<p:tagLst xmlns:a="http://schemas.openxmlformats.org/drawingml/2006/main" xmlns:r="http://schemas.openxmlformats.org/officeDocument/2006/relationships" xmlns:p="http://schemas.openxmlformats.org/presentationml/2006/main">
  <p:tag name="SLIDEID" val="3C124E62C9B84F389F70F75A322F5393"/>
  <p:tag name="DEMOGRAPHIC" val="False"/>
  <p:tag name="TEAMASSIGN" val="False"/>
  <p:tag name="SPEEDSCORING" val="False"/>
  <p:tag name="CORRECTPOINTVALUE" val="100"/>
  <p:tag name="INCORRECTPOINTVALUE" val="0"/>
  <p:tag name="ZEROBASED" val="False"/>
  <p:tag name="AUTOADVANCE" val="False"/>
  <p:tag name="DELIMITERS" val="3.1"/>
  <p:tag name="VALUEFORMAT" val="0%"/>
  <p:tag name="QUESTIONALIAS" val="E.g. 2 columns next to each-other?"/>
  <p:tag name="RESPONSESGATHERED" val="False"/>
  <p:tag name="ANSWERSALIAS" val="#main {position:relative;}|smicln|#main {position:absolute;}|smicln|#nav {position:relative;}|smicln|#nav {position:absolute;}|smicln|#nav {position:fixed;}"/>
  <p:tag name="SLIDEORDER" val="2"/>
  <p:tag name="VALUES" val="No Value|smicln|No Value|smicln|No Value|smicln|No Value|smicln|No Value"/>
</p:tagLst>
</file>

<file path=ppt/tags/tag14.xml><?xml version="1.0" encoding="utf-8"?>
<p:tagLst xmlns:a="http://schemas.openxmlformats.org/drawingml/2006/main" xmlns:r="http://schemas.openxmlformats.org/officeDocument/2006/relationships" xmlns:p="http://schemas.openxmlformats.org/presentationml/2006/main">
  <p:tag name="SLIDEID" val="3C124E62C9B84F389F70F75A322F5393"/>
  <p:tag name="DEMOGRAPHIC" val="False"/>
  <p:tag name="TEAMASSIGN" val="False"/>
  <p:tag name="SPEEDSCORING" val="False"/>
  <p:tag name="CORRECTPOINTVALUE" val="100"/>
  <p:tag name="INCORRECTPOINTVALUE" val="0"/>
  <p:tag name="ZEROBASED" val="False"/>
  <p:tag name="AUTOADVANCE" val="False"/>
  <p:tag name="DELIMITERS" val="3.1"/>
  <p:tag name="VALUEFORMAT" val="0%"/>
  <p:tag name="QUESTIONALIAS" val="E.g. 2 columns next to each-other?"/>
  <p:tag name="RESPONSESGATHERED" val="False"/>
  <p:tag name="ANSWERSALIAS" val="#main {position:relative;}|smicln|#main {position:absolute;}|smicln|#nav {position:relative;}|smicln|#nav {position:absolute;}|smicln|#nav {position:fixed;}"/>
  <p:tag name="SLIDEORDER" val="2"/>
  <p:tag name="VALUES" val="No Value|smicln|No Value|smicln|No Value|smicln|No Value|smicln|No Valu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DELIMITERS" val="3.1"/>
  <p:tag name="SLIDEGUID" val="F6A866938970417DBAF9972E8292AB95"/>
  <p:tag name="SLIDEID" val="F6A866938970417DBAF9972E8292AB95"/>
  <p:tag name="SLIDEORDER" val="1"/>
  <p:tag name="SLIDETYPE" val="Q"/>
  <p:tag name="SPEEDSCORING" val="False"/>
  <p:tag name="CORRECTPOINTVALUE" val="100"/>
  <p:tag name="INCORRECTPOINTVALUE" val="0"/>
  <p:tag name="VALUEFORMAT" val="0%"/>
  <p:tag name="ANSWERSALIAS" val=" Virtually no progress: I know nothing new and have remembered little|smicln| Some progress: I've learnt or remembered something|smicln| OK: I'm making steady progress|smicln| Good: I've learnt something and feel comfortable so-far|smicln| Excellent: I've learnt and remembered a lot"/>
  <p:tag name="DEMOGRAPHIC" val="False"/>
  <p:tag name="QUESTIONALIAS" val="On a scale of 1 to 5, how much progress do you feel you’ve made with the module?"/>
  <p:tag name="TOTALRESPONSES" val="53"/>
  <p:tag name="RESPONSECOUNT" val="53"/>
  <p:tag name="SLICED" val="False"/>
  <p:tag name="RESPONSES" val="5;4;2;2;2;3;-;4;3;3;2;2;3;3;2;2;4;2;3;5;4;5;4;2;-;2;3;5;4;3;-;2;3;2;3;-;1;2;5;2;-;2;5;5;1;3;1;-;1;1;4;2;1;1;3;4;1;1;1;"/>
  <p:tag name="CHARTSTRINGSTD" val="10 16 12 8 7"/>
  <p:tag name="CHARTSTRINGREV" val="7 8 12 16 10"/>
  <p:tag name="CHARTSTRINGSTDPER" val="0.188679245283019 0.30188679245283 0.226415094339623 0.150943396226415 0.132075471698113"/>
  <p:tag name="CHARTSTRINGREVPER" val="0.132075471698113 0.150943396226415 0.226415094339623 0.30188679245283 0.188679245283019"/>
  <p:tag name="RESPONSESGATHERED" val="False"/>
  <p:tag name="ANONYMOUSTEMP" val="False"/>
  <p:tag name="VALUES" val="No Value|smicln|No Value|smicln|No Value|smicln|No Value|smicln|No Value"/>
</p:tagLst>
</file>

<file path=ppt/tags/tag19.xml><?xml version="1.0" encoding="utf-8"?>
<p:tagLst xmlns:a="http://schemas.openxmlformats.org/drawingml/2006/main" xmlns:r="http://schemas.openxmlformats.org/officeDocument/2006/relationships" xmlns:p="http://schemas.openxmlformats.org/presentationml/2006/main">
  <p:tag name="ANSWERBULLETS" val="3"/>
  <p:tag name="TEXTLENGTH" val="255"/>
  <p:tag name="FONTSIZE" val="24"/>
  <p:tag name="BULLETTYPE" val="ppBulletArabicPeriod"/>
  <p:tag name="ANSWERTEXT" val=" Virtually no progress: I know nothing new and have remembered little&#10; Some progress: I've learnt or remembered something&#10; OK: I'm making steady progress&#10; Good: I've learnt something and feel comfortable so-far&#10; Excellent: I've learnt and remembered a lot"/>
  <p:tag name="OLDNUMANSWERS" val="5"/>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SLIDEGUID" val="EB9007D863354B529865F593165A932C"/>
  <p:tag name="SLIDEID" val="EB9007D863354B529865F593165A932C"/>
  <p:tag name="SLIDEORDER" val="1"/>
  <p:tag name="SLIDETYPE" val="Q"/>
  <p:tag name="DEMOGRAPHIC" val="False"/>
  <p:tag name="TEAMASSIGN" val="False"/>
  <p:tag name="SPEEDSCORING" val="False"/>
  <p:tag name="CORRECTPOINTVALUE" val="100"/>
  <p:tag name="INCORRECTPOINTVALUE" val="0"/>
  <p:tag name="ZEROBASED" val="False"/>
  <p:tag name="AUTOADVANCE" val="False"/>
  <p:tag name="DELIMITERS" val="3.1"/>
  <p:tag name="VALUEFORMAT" val="0%"/>
  <p:tag name="QUESTIONALIAS" val="In JavaScript, what does this produce?  &quot;It's &quot; + 2010"/>
  <p:tag name="ANSWERSALIAS" val="An error.|smicln|“It's 2010”|smicln|Whatever is ASCII “It's” + 2010|smicln|The variable It's plus 2010"/>
  <p:tag name="TOTALRESPONSES" val="46"/>
  <p:tag name="RESPONSECOUNT" val="46"/>
  <p:tag name="SLICED" val="False"/>
  <p:tag name="RESPONSES" val="2;2;2;2;3;2;2;2;2;2;2;-;-;2;-;-;2;2;2;2;1;2;2;2;1;1;1;2;2;2;-;2;-;2;1;1;2;1;-;2;-;1;-;2;2;2;-;-;1;1;2;4;4;-;2;2;1;1;-;"/>
  <p:tag name="CHARTSTRINGSTD" val="12 31 1 2"/>
  <p:tag name="CHARTSTRINGREV" val="2 1 31 12"/>
  <p:tag name="CHARTSTRINGSTDPER" val="0.260869565217391 0.673913043478261 0.0217391304347826 0.0434782608695652"/>
  <p:tag name="CHARTSTRINGREVPER" val="0.0434782608695652 0.0217391304347826 0.673913043478261 0.260869565217391"/>
  <p:tag name="VALUES" val="Incorrect|smicln|Correct|smicln|Incorrect|smicln|Incorrect"/>
  <p:tag name="RESPONSESGATHERED" val="False"/>
  <p:tag name="ANONYMOUSTEMP" val="False"/>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1.xml><?xml version="1.0" encoding="utf-8"?>
<p:tagLst xmlns:a="http://schemas.openxmlformats.org/drawingml/2006/main" xmlns:r="http://schemas.openxmlformats.org/officeDocument/2006/relationships" xmlns:p="http://schemas.openxmlformats.org/presentationml/2006/main">
  <p:tag name="ANSWERBULLETS" val="3"/>
  <p:tag name="TEXTLENGTH" val="81"/>
  <p:tag name="FONTSIZE" val="30"/>
  <p:tag name="BULLETTYPE" val="ppBulletArabicPeriod"/>
  <p:tag name="ANSWERTEXT" val="An error.&#10;“It's 2010”&#10;Whatever is ASCII “It's” + 2010&#10;The variable It's plus 2010"/>
  <p:tag name="OLDNUMANSWERS" val="4"/>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 name="SLIDEGUID" val="F5630913B0BB4BDCAF069438CB2AF321"/>
  <p:tag name="SLIDEID" val="F5630913B0BB4BDCAF069438CB2AF321"/>
  <p:tag name="SLIDEORDER" val="1"/>
  <p:tag name="SLIDETYPE" val="Q"/>
  <p:tag name="DEMOGRAPHIC" val="False"/>
  <p:tag name="SPEEDSCORING" val="False"/>
  <p:tag name="CORRECTPOINTVALUE" val="100"/>
  <p:tag name="INCORRECTPOINTVALUE" val="0"/>
  <p:tag name="VALUEFORMAT" val="0%"/>
  <p:tag name="QUESTIONALIAS" val="How much of the reading have you done?"/>
  <p:tag name="ANSWERSALIAS" val="0% (none of it)|smicln|33% (about a third)|smicln|50% (half)|smicln|67% (most of it)|smicln|100% (all of it)|smicln|What reading?"/>
  <p:tag name="TOTALRESPONSES" val="55"/>
  <p:tag name="RESPONSECOUNT" val="55"/>
  <p:tag name="SLICED" val="False"/>
  <p:tag name="RESPONSES" val="1;6;3;1;1;1;1;2;1;5;2;2;1;1;1;1;6;6;1;2;3;4;4;2;6;6;3;2;3;1;2;4;1;6;6;2;3;1;5;1;5;4;3;1;5;2;5;3;3;3;1;6;6;1;2;"/>
  <p:tag name="CHARTSTRINGSTD" val="18 10 9 4 5 9"/>
  <p:tag name="CHARTSTRINGREV" val="9 5 4 9 10 18"/>
  <p:tag name="CHARTSTRINGSTDPER" val="0.327272727272727 0.181818181818182 0.163636363636364 0.0727272727272727 0.0909090909090909 0.163636363636364"/>
  <p:tag name="CHARTSTRINGREVPER" val="0.163636363636364 0.0909090909090909 0.0727272727272727 0.163636363636364 0.181818181818182 0.327272727272727"/>
  <p:tag name="VALUES" val="No Value|smicln|No Value|smicln|No Value|smicln|No Value|smicln|No Value|smicln|No Value"/>
  <p:tag name="RESPONSESGATHERED" val="False"/>
  <p:tag name="ANONYMOUSTEMP" val="False"/>
</p:tagLst>
</file>

<file path=ppt/tags/tag5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ANSWERBULLETS" val="3"/>
  <p:tag name="TEXTLENGTH" val="94"/>
  <p:tag name="FONTSIZE" val="28"/>
  <p:tag name="BULLETTYPE" val="ppBulletArabicPeriod"/>
  <p:tag name="ANSWERTEXT" val="0% (none of it)&#10;33% (about a third)&#10;50% (half)&#10;67% (most of it)&#10;100% (all of it)&#10;What reading?"/>
  <p:tag name="OLDNUMANSWERS" val="6"/>
</p:tagLst>
</file>

<file path=ppt/tags/tag6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2.xml><?xml version="1.0" encoding="utf-8"?>
<p:tagLst xmlns:a="http://schemas.openxmlformats.org/drawingml/2006/main" xmlns:r="http://schemas.openxmlformats.org/officeDocument/2006/relationships" xmlns:p="http://schemas.openxmlformats.org/presentationml/2006/main">
  <p:tag name="DELIMITERS" val="3.1"/>
</p:tagLst>
</file>

<file path=ppt/tags/tag6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4.xml><?xml version="1.0" encoding="utf-8"?>
<p:tagLst xmlns:a="http://schemas.openxmlformats.org/drawingml/2006/main" xmlns:r="http://schemas.openxmlformats.org/officeDocument/2006/relationships" xmlns:p="http://schemas.openxmlformats.org/presentationml/2006/main">
  <p:tag name="DELIMITERS" val="3.1"/>
</p:tagLst>
</file>

<file path=ppt/tags/tag6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7.xml><?xml version="1.0" encoding="utf-8"?>
<p:tagLst xmlns:a="http://schemas.openxmlformats.org/drawingml/2006/main" xmlns:r="http://schemas.openxmlformats.org/officeDocument/2006/relationships" xmlns:p="http://schemas.openxmlformats.org/presentationml/2006/main">
  <p:tag name="SLIDEGUID" val="0E39FF66FFED4B26932F223B5209DAD1"/>
  <p:tag name="SLIDEID" val="0E39FF66FFED4B26932F223B5209DAD1"/>
  <p:tag name="SLIDEORDER" val="1"/>
  <p:tag name="SLIDETYPE" val="Q"/>
  <p:tag name="DEMOGRAPHIC" val="False"/>
  <p:tag name="TEAMASSIGN" val="False"/>
  <p:tag name="SPEEDSCORING" val="False"/>
  <p:tag name="CORRECTPOINTVALUE" val="100"/>
  <p:tag name="INCORRECTPOINTVALUE" val="0"/>
  <p:tag name="ZEROBASED" val="False"/>
  <p:tag name="AUTOADVANCE" val="False"/>
  <p:tag name="DELIMITERS" val="3.1"/>
  <p:tag name="VALUEFORMAT" val="0%"/>
  <p:tag name="ANSWERSALIAS" val="One|smicln|Two|smicln|Three|smicln|Four|smicln|Five|smicln|Ten|smicln|Twenty-five|smicln|No idea!"/>
  <p:tag name="QUESTIONALIAS" val="Exercise: Write some JavaScript to put five table rows each with five columns into a page… Use the document.write method How many for loops to do 5 rows by 5 columns?"/>
  <p:tag name="TOTALRESPONSES" val="0"/>
  <p:tag name="VALUES" val="Incorrect|smicln|Correct|smicln|Incorrect|smicln|Incorrect|smicln|Incorrect|smicln|Incorrect|smicln|Incorrect|smicln|Incorrect"/>
  <p:tag name="RESPONSESGATHERED" val="False"/>
  <p:tag name="ANONYMOUSTEMP" val="False"/>
</p:tagLst>
</file>

<file path=ppt/tags/tag68.xml><?xml version="1.0" encoding="utf-8"?>
<p:tagLst xmlns:a="http://schemas.openxmlformats.org/drawingml/2006/main" xmlns:r="http://schemas.openxmlformats.org/officeDocument/2006/relationships" xmlns:p="http://schemas.openxmlformats.org/presentationml/2006/main">
  <p:tag name="CORSHAPE" val="True"/>
  <p:tag name="SHAPETYPE" val="5"/>
</p:tagLst>
</file>

<file path=ppt/tags/tag69.xml><?xml version="1.0" encoding="utf-8"?>
<p:tagLst xmlns:a="http://schemas.openxmlformats.org/drawingml/2006/main" xmlns:r="http://schemas.openxmlformats.org/officeDocument/2006/relationships" xmlns:p="http://schemas.openxmlformats.org/presentationml/2006/main">
  <p:tag name="ANSWERBULLETS" val="3"/>
  <p:tag name="TEXTLENGTH" val="48"/>
  <p:tag name="FONTSIZE" val="26"/>
  <p:tag name="BULLETTYPE" val="ppBulletArabicPeriod"/>
  <p:tag name="ANSWERTEXT" val="One&#10;Two&#10;Three&#10;Four&#10;Five&#10;Ten&#10;Twenty-five&#10;No idea!"/>
  <p:tag name="OLDNUMANSWERS" val="8"/>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1.xml><?xml version="1.0" encoding="utf-8"?>
<p:tagLst xmlns:a="http://schemas.openxmlformats.org/drawingml/2006/main" xmlns:r="http://schemas.openxmlformats.org/officeDocument/2006/relationships" xmlns:p="http://schemas.openxmlformats.org/presentationml/2006/main">
  <p:tag name="DELIMITERS" val="3.1"/>
</p:tagLst>
</file>

<file path=ppt/tags/tag72.xml><?xml version="1.0" encoding="utf-8"?>
<p:tagLst xmlns:a="http://schemas.openxmlformats.org/drawingml/2006/main" xmlns:r="http://schemas.openxmlformats.org/officeDocument/2006/relationships" xmlns:p="http://schemas.openxmlformats.org/presentationml/2006/main">
  <p:tag name="DELIMITERS" val="3.1"/>
</p:tagLst>
</file>

<file path=ppt/tags/tag7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ustom 1">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5CC2EB"/>
      </a:hlink>
      <a:folHlink>
        <a:srgbClr val="DC9190"/>
      </a:folHlink>
    </a:clrScheme>
    <a:fontScheme name="JDP">
      <a:majorFont>
        <a:latin typeface="Candara"/>
        <a:ea typeface=""/>
        <a:cs typeface=""/>
      </a:majorFont>
      <a:minorFont>
        <a:latin typeface="Calibri"/>
        <a:ea typeface=""/>
        <a:cs typeface=""/>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14209</TotalTime>
  <Words>4446</Words>
  <Application>Microsoft Office PowerPoint</Application>
  <PresentationFormat>On-screen Show (4:3)</PresentationFormat>
  <Paragraphs>942</Paragraphs>
  <Slides>71</Slides>
  <Notes>70</Notes>
  <HiddenSlides>14</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71</vt:i4>
      </vt:variant>
    </vt:vector>
  </HeadingPairs>
  <TitlesOfParts>
    <vt:vector size="74" baseType="lpstr">
      <vt:lpstr>Verve</vt:lpstr>
      <vt:lpstr>Chart</vt:lpstr>
      <vt:lpstr>Photo Editor Photo</vt:lpstr>
      <vt:lpstr>CO2013/CO3013</vt:lpstr>
      <vt:lpstr>Study skills (aka SSS or S3)</vt:lpstr>
      <vt:lpstr>This week’s lab class</vt:lpstr>
      <vt:lpstr>This week’s JavaScript chapters</vt:lpstr>
      <vt:lpstr>How much of the reading have you done?</vt:lpstr>
      <vt:lpstr>For next week: JavaScript</vt:lpstr>
      <vt:lpstr>CSS summary</vt:lpstr>
      <vt:lpstr>Summary: CSS positioning</vt:lpstr>
      <vt:lpstr>E.g. 2 columns next to each-other?</vt:lpstr>
      <vt:lpstr>E.g. 2 columns next to each-other?</vt:lpstr>
      <vt:lpstr>Firefox Web Developer Extension</vt:lpstr>
      <vt:lpstr>Firefox Firebug Extension</vt:lpstr>
      <vt:lpstr>XHTML as valid XML documents</vt:lpstr>
      <vt:lpstr>So what?</vt:lpstr>
      <vt:lpstr>So???</vt:lpstr>
      <vt:lpstr>On a scale of 1 to 5, how much progress do you feel you’ve made with the module?</vt:lpstr>
      <vt:lpstr>This is the new stuff..</vt:lpstr>
      <vt:lpstr>Introducing JavaScript</vt:lpstr>
      <vt:lpstr>The &lt;script&gt; Element</vt:lpstr>
      <vt:lpstr>Internal JavaScript &lt;script&gt; </vt:lpstr>
      <vt:lpstr>External file &lt;script&gt;</vt:lpstr>
      <vt:lpstr>Hello world! (url jsfiddle)</vt:lpstr>
      <vt:lpstr>JavaScript: Numbers</vt:lpstr>
      <vt:lpstr>JavaScript: Strings</vt:lpstr>
      <vt:lpstr>JavaScript: Joining strings</vt:lpstr>
      <vt:lpstr>In JavaScript, what does this produce?  "It's " + 2010</vt:lpstr>
      <vt:lpstr>JavaScript: String objects</vt:lpstr>
      <vt:lpstr>JavaScript Objects</vt:lpstr>
      <vt:lpstr>JavaScript Objects (Cont.)</vt:lpstr>
      <vt:lpstr>Introducing JavaScript Reference types: Objects</vt:lpstr>
      <vt:lpstr>The Browser Object Model</vt:lpstr>
      <vt:lpstr>The document object and write() method</vt:lpstr>
      <vt:lpstr>Using the write() method</vt:lpstr>
      <vt:lpstr>Example (url)</vt:lpstr>
      <vt:lpstr>Before &lt;script&gt; executes</vt:lpstr>
      <vt:lpstr>After &lt;script&gt; executes</vt:lpstr>
      <vt:lpstr>Sort of like this:</vt:lpstr>
      <vt:lpstr>Window and Document methods</vt:lpstr>
      <vt:lpstr>Introducing JavaScript</vt:lpstr>
      <vt:lpstr>JavaScript &lt;script&gt; &amp; comments</vt:lpstr>
      <vt:lpstr>Placing JavaScript code in a web page</vt:lpstr>
      <vt:lpstr>Commenting out inline JavaScript</vt:lpstr>
      <vt:lpstr>Commenting out inline JavaScript</vt:lpstr>
      <vt:lpstr>JavaScript &amp; validator problems</vt:lpstr>
      <vt:lpstr>JavaScript &amp; &lt;noscript&gt;</vt:lpstr>
      <vt:lpstr>Example</vt:lpstr>
      <vt:lpstr>Fix the validator with basic comments</vt:lpstr>
      <vt:lpstr>Fix the validator for XHTML-as-XML</vt:lpstr>
      <vt:lpstr>Fix the validator with external JS</vt:lpstr>
      <vt:lpstr>Introducing JavaScript: Date</vt:lpstr>
      <vt:lpstr>Introducing JavaScript: Date</vt:lpstr>
      <vt:lpstr>Date Year and “Y2k”</vt:lpstr>
      <vt:lpstr>Example (url)</vt:lpstr>
      <vt:lpstr>Aside</vt:lpstr>
      <vt:lpstr>Project</vt:lpstr>
      <vt:lpstr>Example: Chessboard</vt:lpstr>
      <vt:lpstr>Chessboard: shorter code</vt:lpstr>
      <vt:lpstr>Chessboard</vt:lpstr>
      <vt:lpstr>Back to JavaScript</vt:lpstr>
      <vt:lpstr>JavaScript for loops</vt:lpstr>
      <vt:lpstr>Example</vt:lpstr>
      <vt:lpstr>Exercise: Write some JavaScript to put five table rows each with five columns into a page… Use the document.write method How many for loops to do 5 rows by 5 columns?</vt:lpstr>
      <vt:lpstr>Exercise</vt:lpstr>
      <vt:lpstr>5x5</vt:lpstr>
      <vt:lpstr>JavaScript</vt:lpstr>
      <vt:lpstr>JavaScript while loops</vt:lpstr>
      <vt:lpstr>JavaScript do loops</vt:lpstr>
      <vt:lpstr>while/do…while: Difference? No!</vt:lpstr>
      <vt:lpstr>while/do…while: Difference? Yes!</vt:lpstr>
      <vt:lpstr>This week: JavaScript</vt:lpstr>
      <vt:lpstr>Next week</vt:lpstr>
    </vt:vector>
  </TitlesOfParts>
  <Manager>Faculty of CISM</Manager>
  <Company>Kingston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Technologies lecture week 2</dc:title>
  <dc:subject>CSS</dc:subject>
  <dc:creator>Dr James Denholm-Price</dc:creator>
  <cp:lastModifiedBy>James Denholm-Price</cp:lastModifiedBy>
  <cp:revision>376</cp:revision>
  <cp:lastPrinted>2003-10-06T16:45:04Z</cp:lastPrinted>
  <dcterms:created xsi:type="dcterms:W3CDTF">2002-09-13T12:21:44Z</dcterms:created>
  <dcterms:modified xsi:type="dcterms:W3CDTF">2012-10-15T15:56:27Z</dcterms:modified>
</cp:coreProperties>
</file>