
<file path=[Content_Types].xml><?xml version="1.0" encoding="utf-8"?>
<Types xmlns="http://schemas.openxmlformats.org/package/2006/content-types">
  <Override PartName="/ppt/slides/slide47.xml" ContentType="application/vnd.openxmlformats-officedocument.presentationml.slide+xml"/>
  <Override PartName="/ppt/slides/slide58.xml" ContentType="application/vnd.openxmlformats-officedocument.presentationml.slide+xml"/>
  <Override PartName="/ppt/notesSlides/notesSlide2.xml" ContentType="application/vnd.openxmlformats-officedocument.presentationml.notesSlide+xml"/>
  <Override PartName="/ppt/tags/tag8.xml" ContentType="application/vnd.openxmlformats-officedocument.presentationml.tags+xml"/>
  <Override PartName="/ppt/slides/slide36.xml" ContentType="application/vnd.openxmlformats-officedocument.presentationml.slide+xml"/>
  <Override PartName="/ppt/notesSlides/notesSlide38.xml" ContentType="application/vnd.openxmlformats-officedocument.presentationml.notesSlide+xml"/>
  <Override PartName="/ppt/notesSlides/notesSlide49.xml" ContentType="application/vnd.openxmlformats-officedocument.presentationml.notesSlide+xml"/>
  <Override PartName="/ppt/slides/slide25.xml" ContentType="application/vnd.openxmlformats-officedocument.presentationml.slide+xml"/>
  <Override PartName="/ppt/slides/slide72.xml" ContentType="application/vnd.openxmlformats-officedocument.presentationml.slide+xml"/>
  <Override PartName="/ppt/slideLayouts/slideLayout2.xml" ContentType="application/vnd.openxmlformats-officedocument.presentationml.slideLayout+xml"/>
  <Override PartName="/ppt/notesSlides/notesSlide27.xml" ContentType="application/vnd.openxmlformats-officedocument.presentationml.notesSlide+xml"/>
  <Override PartName="/ppt/tags/tag49.xml" ContentType="application/vnd.openxmlformats-officedocument.presentationml.tags+xml"/>
  <Override PartName="/ppt/tags/tag96.xml" ContentType="application/vnd.openxmlformats-officedocument.presentationml.tags+xml"/>
  <Override PartName="/ppt/notesSlides/notesSlide74.xml" ContentType="application/vnd.openxmlformats-officedocument.presentationml.notesSlide+xml"/>
  <Override PartName="/ppt/ink/ink25.xml" ContentType="application/inkml+xml"/>
  <Default Extension="xml" ContentType="application/xml"/>
  <Override PartName="/ppt/slides/slide14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tags/tag38.xml" ContentType="application/vnd.openxmlformats-officedocument.presentationml.tags+xml"/>
  <Override PartName="/ppt/tags/tag85.xml" ContentType="application/vnd.openxmlformats-officedocument.presentationml.tags+xml"/>
  <Override PartName="/ppt/notesSlides/notesSlide63.xml" ContentType="application/vnd.openxmlformats-officedocument.presentationml.notesSlide+xml"/>
  <Override PartName="/ppt/ink/ink14.xml" ContentType="application/inkml+xml"/>
  <Override PartName="/ppt/tableStyles.xml" ContentType="application/vnd.openxmlformats-officedocument.presentationml.tableStyles+xml"/>
  <Override PartName="/ppt/tags/tag16.xml" ContentType="application/vnd.openxmlformats-officedocument.presentationml.tags+xml"/>
  <Override PartName="/ppt/tags/tag27.xml" ContentType="application/vnd.openxmlformats-officedocument.presentationml.tags+xml"/>
  <Override PartName="/ppt/notesSlides/notesSlide41.xml" ContentType="application/vnd.openxmlformats-officedocument.presentationml.notesSlide+xml"/>
  <Override PartName="/ppt/tags/tag63.xml" ContentType="application/vnd.openxmlformats-officedocument.presentationml.tags+xml"/>
  <Override PartName="/ppt/tags/tag74.xml" ContentType="application/vnd.openxmlformats-officedocument.presentationml.tags+xml"/>
  <Override PartName="/ppt/notesSlides/notesSlide52.xml" ContentType="application/vnd.openxmlformats-officedocument.presentationml.notesSlide+xml"/>
  <Override PartName="/ppt/ink/ink2.xml" ContentType="application/inkml+xml"/>
  <Override PartName="/ppt/notesSlides/notesSlide30.xml" ContentType="application/vnd.openxmlformats-officedocument.presentationml.notesSlide+xml"/>
  <Override PartName="/ppt/tags/tag52.xml" ContentType="application/vnd.openxmlformats-officedocument.presentationml.tags+xml"/>
  <Override PartName="/ppt/notesSlides/notesSlide7.xml" ContentType="application/vnd.openxmlformats-officedocument.presentationml.notesSlide+xml"/>
  <Override PartName="/ppt/tags/tag41.xml" ContentType="application/vnd.openxmlformats-officedocument.presentationml.tags+xml"/>
  <Override PartName="/ppt/tags/tag30.xml" ContentType="application/vnd.openxmlformats-officedocument.presentationml.tag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66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68.xml" ContentType="application/vnd.openxmlformats-officedocument.presentationml.notesSlide+xml"/>
  <Override PartName="/ppt/slides/slide55.xml" ContentType="application/vnd.openxmlformats-officedocument.presentationml.slide+xml"/>
  <Override PartName="/ppt/theme/theme2.xml" ContentType="application/vnd.openxmlformats-officedocument.theme+xml"/>
  <Override PartName="/ppt/tags/tag5.xml" ContentType="application/vnd.openxmlformats-officedocument.presentationml.tags+xml"/>
  <Override PartName="/ppt/tags/tag79.xml" ContentType="application/vnd.openxmlformats-officedocument.presentationml.tags+xml"/>
  <Override PartName="/ppt/notesSlides/notesSlide57.xml" ContentType="application/vnd.openxmlformats-officedocument.presentationml.notesSlide+xml"/>
  <Override PartName="/ppt/tags/tag101.xml" ContentType="application/vnd.openxmlformats-officedocument.presentationml.tags+xml"/>
  <Override PartName="/ppt/ink/ink19.xml" ContentType="application/inkml+xml"/>
  <Override PartName="/ppt/slides/slide33.xml" ContentType="application/vnd.openxmlformats-officedocument.presentationml.slide+xml"/>
  <Override PartName="/ppt/slides/slide44.xml" ContentType="application/vnd.openxmlformats-officedocument.presentationml.slide+xml"/>
  <Default Extension="emf" ContentType="image/x-emf"/>
  <Override PartName="/ppt/notesSlides/notesSlide46.xml" ContentType="application/vnd.openxmlformats-officedocument.presentationml.notesSlide+xml"/>
  <Override PartName="/ppt/tags/tag68.xml" ContentType="application/vnd.openxmlformats-officedocument.presentationml.tags+xml"/>
  <Override PartName="/ppt/ink/ink7.xml" ContentType="application/inkml+xml"/>
  <Override PartName="/ppt/presentation.xml" ContentType="application/vnd.openxmlformats-officedocument.presentationml.presentation.main+xml"/>
  <Override PartName="/ppt/slides/slide22.xml" ContentType="application/vnd.openxmlformats-officedocument.presentationml.slide+xml"/>
  <Override PartName="/ppt/notesSlides/notesSlide24.xml" ContentType="application/vnd.openxmlformats-officedocument.presentationml.notesSlide+xml"/>
  <Override PartName="/ppt/notesSlides/notesSlide35.xml" ContentType="application/vnd.openxmlformats-officedocument.presentationml.notesSlide+xml"/>
  <Override PartName="/ppt/tags/tag57.xml" ContentType="application/vnd.openxmlformats-officedocument.presentationml.tags+xml"/>
  <Override PartName="/ppt/notesSlides/notesSlide71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notesSlides/notesSlide13.xml" ContentType="application/vnd.openxmlformats-officedocument.presentationml.notesSlide+xml"/>
  <Override PartName="/ppt/tags/tag35.xml" ContentType="application/vnd.openxmlformats-officedocument.presentationml.tags+xml"/>
  <Override PartName="/ppt/tags/tag46.xml" ContentType="application/vnd.openxmlformats-officedocument.presentationml.tags+xml"/>
  <Override PartName="/ppt/tags/tag82.xml" ContentType="application/vnd.openxmlformats-officedocument.presentationml.tags+xml"/>
  <Override PartName="/ppt/notesSlides/notesSlide60.xml" ContentType="application/vnd.openxmlformats-officedocument.presentationml.notesSlide+xml"/>
  <Override PartName="/ppt/tags/tag93.xml" ContentType="application/vnd.openxmlformats-officedocument.presentationml.tags+xml"/>
  <Override PartName="/ppt/ink/ink22.xml" ContentType="application/inkml+xml"/>
  <Override PartName="/ppt/slideLayouts/slideLayout10.xml" ContentType="application/vnd.openxmlformats-officedocument.presentationml.slideLayout+xml"/>
  <Override PartName="/ppt/tags/tag24.xml" ContentType="application/vnd.openxmlformats-officedocument.presentationml.tags+xml"/>
  <Override PartName="/ppt/tags/tag71.xml" ContentType="application/vnd.openxmlformats-officedocument.presentationml.tags+xml"/>
  <Override PartName="/ppt/ink/ink11.xml" ContentType="application/inkml+xml"/>
  <Override PartName="/ppt/tags/tag13.xml" ContentType="application/vnd.openxmlformats-officedocument.presentationml.tags+xml"/>
  <Override PartName="/ppt/tags/tag60.xml" ContentType="application/vnd.openxmlformats-officedocument.presentationml.tags+xml"/>
  <Override PartName="/ppt/slides/slide49.xml" ContentType="application/vnd.openxmlformats-officedocument.presentationml.slide+xml"/>
  <Override PartName="/ppt/notesSlides/notesSlide4.xml" ContentType="application/vnd.openxmlformats-officedocument.presentationml.notesSlide+xml"/>
  <Override PartName="/ppt/slides/slide38.xml" ContentType="application/vnd.openxmlformats-officedocument.presentationml.slide+xml"/>
  <Override PartName="/ppt/slides/slide27.xml" ContentType="application/vnd.openxmlformats-officedocument.presentationml.slide+xml"/>
  <Override PartName="/ppt/slides/slide74.xml" ContentType="application/vnd.openxmlformats-officedocument.presentationml.slide+xml"/>
  <Override PartName="/ppt/slideLayouts/slideLayout4.xml" ContentType="application/vnd.openxmlformats-officedocument.presentationml.slideLayout+xml"/>
  <Override PartName="/ppt/notesSlides/notesSlide29.xml" ContentType="application/vnd.openxmlformats-officedocument.presentationml.notesSlide+xml"/>
  <Override PartName="/ppt/tags/tag98.xml" ContentType="application/vnd.openxmlformats-officedocument.presentationml.tags+xml"/>
  <Override PartName="/ppt/ink/ink27.xml" ContentType="application/inkml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Override PartName="/ppt/tags/tag2.xml" ContentType="application/vnd.openxmlformats-officedocument.presentationml.tags+xml"/>
  <Override PartName="/ppt/notesSlides/notesSlide18.xml" ContentType="application/vnd.openxmlformats-officedocument.presentationml.notesSlide+xml"/>
  <Override PartName="/ppt/tags/tag87.xml" ContentType="application/vnd.openxmlformats-officedocument.presentationml.tags+xml"/>
  <Override PartName="/ppt/notesSlides/notesSlide65.xml" ContentType="application/vnd.openxmlformats-officedocument.presentationml.notesSlide+xml"/>
  <Override PartName="/ppt/ink/ink16.xml" ContentType="application/inkml+xml"/>
  <Override PartName="/ppt/slides/slide41.xml" ContentType="application/vnd.openxmlformats-officedocument.presentationml.slide+xml"/>
  <Override PartName="/ppt/tags/tag29.xml" ContentType="application/vnd.openxmlformats-officedocument.presentationml.tags+xml"/>
  <Override PartName="/ppt/notesSlides/notesSlide43.xml" ContentType="application/vnd.openxmlformats-officedocument.presentationml.notesSlide+xml"/>
  <Override PartName="/ppt/tags/tag76.xml" ContentType="application/vnd.openxmlformats-officedocument.presentationml.tags+xml"/>
  <Override PartName="/ppt/notesSlides/notesSlide54.xml" ContentType="application/vnd.openxmlformats-officedocument.presentationml.notesSlide+xml"/>
  <Override PartName="/ppt/ink/ink4.xml" ContentType="application/inkml+xml"/>
  <Override PartName="/ppt/slides/slide30.xml" ContentType="application/vnd.openxmlformats-officedocument.presentationml.slide+xml"/>
  <Override PartName="/ppt/tags/tag18.xml" ContentType="application/vnd.openxmlformats-officedocument.presentationml.tags+xml"/>
  <Override PartName="/ppt/notesSlides/notesSlide32.xml" ContentType="application/vnd.openxmlformats-officedocument.presentationml.notesSlide+xml"/>
  <Override PartName="/ppt/tags/tag54.xml" ContentType="application/vnd.openxmlformats-officedocument.presentationml.tags+xml"/>
  <Override PartName="/ppt/tags/tag65.xml" ContentType="application/vnd.openxmlformats-officedocument.presentationml.tags+xml"/>
  <Override PartName="/ppt/commentAuthors.xml" ContentType="application/vnd.openxmlformats-officedocument.presentationml.commentAuthors+xml"/>
  <Override PartName="/ppt/tags/tag14.xml" ContentType="application/vnd.openxmlformats-officedocument.presentationml.tags+xml"/>
  <Override PartName="/ppt/notesSlides/notesSlide9.xml" ContentType="application/vnd.openxmlformats-officedocument.presentationml.notesSlide+xml"/>
  <Override PartName="/ppt/tags/tag25.xml" ContentType="application/vnd.openxmlformats-officedocument.presentationml.tags+xml"/>
  <Override PartName="/ppt/notesSlides/notesSlide21.xml" ContentType="application/vnd.openxmlformats-officedocument.presentationml.notesSlide+xml"/>
  <Override PartName="/ppt/tags/tag43.xml" ContentType="application/vnd.openxmlformats-officedocument.presentationml.tags+xml"/>
  <Override PartName="/ppt/tags/tag61.xml" ContentType="application/vnd.openxmlformats-officedocument.presentationml.tags+xml"/>
  <Override PartName="/ppt/notesSlides/notesSlide50.xml" ContentType="application/vnd.openxmlformats-officedocument.presentationml.notesSlide+xml"/>
  <Override PartName="/ppt/tags/tag72.xml" ContentType="application/vnd.openxmlformats-officedocument.presentationml.tags+xml"/>
  <Override PartName="/ppt/tags/tag90.xml" ContentType="application/vnd.openxmlformats-officedocument.presentationml.tags+xml"/>
  <Override PartName="/ppt/ink/ink30.xml" ContentType="application/inkml+xml"/>
  <Override PartName="/ppt/notesSlides/notesSlide10.xml" ContentType="application/vnd.openxmlformats-officedocument.presentationml.notesSlide+xml"/>
  <Override PartName="/ppt/tags/tag32.xml" ContentType="application/vnd.openxmlformats-officedocument.presentationml.tags+xml"/>
  <Override PartName="/ppt/tags/tag50.xml" ContentType="application/vnd.openxmlformats-officedocument.presentationml.tags+xml"/>
  <Override PartName="/ppt/slides/slide7.xml" ContentType="application/vnd.openxmlformats-officedocument.presentationml.slide+xml"/>
  <Override PartName="/ppt/slides/slide68.xml" ContentType="application/vnd.openxmlformats-officedocument.presentationml.slide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tags/tag10.xml" ContentType="application/vnd.openxmlformats-officedocument.presentationml.tags+xml"/>
  <Override PartName="/ppt/tags/tag21.xml" ContentType="application/vnd.openxmlformats-officedocument.presentationml.tags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57.xml" ContentType="application/vnd.openxmlformats-officedocument.presentationml.slide+xml"/>
  <Override PartName="/ppt/notesSlides/notesSlide1.xml" ContentType="application/vnd.openxmlformats-officedocument.presentationml.notesSlide+xml"/>
  <Override PartName="/ppt/tags/tag7.xml" ContentType="application/vnd.openxmlformats-officedocument.presentationml.tags+xml"/>
  <Override PartName="/ppt/notesSlides/notesSlide59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46.xml" ContentType="application/vnd.openxmlformats-officedocument.presentationml.slide+xml"/>
  <Override PartName="/ppt/slides/slide64.xml" ContentType="application/vnd.openxmlformats-officedocument.presentationml.slide+xml"/>
  <Override PartName="/ppt/slideLayouts/slideLayout5.xml" ContentType="application/vnd.openxmlformats-officedocument.presentationml.slideLayout+xml"/>
  <Override PartName="/ppt/notesSlides/notesSlide19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66.xml" ContentType="application/vnd.openxmlformats-officedocument.presentationml.notesSlide+xml"/>
  <Override PartName="/ppt/tags/tag99.xml" ContentType="application/vnd.openxmlformats-officedocument.presentationml.tags+xml"/>
  <Override PartName="/ppt/ink/ink9.xml" ContentType="application/inkml+xml"/>
  <Override PartName="/ppt/ink/ink28.xml" ContentType="application/inkml+xml"/>
  <Override PartName="/ppt/slides/slide24.xml" ContentType="application/vnd.openxmlformats-officedocument.presentationml.slide+xml"/>
  <Override PartName="/ppt/slides/slide35.xml" ContentType="application/vnd.openxmlformats-officedocument.presentationml.slide+xml"/>
  <Override PartName="/ppt/slides/slide53.xml" ContentType="application/vnd.openxmlformats-officedocument.presentationml.slide+xml"/>
  <Override PartName="/ppt/slides/slide71.xml" ContentType="application/vnd.openxmlformats-officedocument.presentationml.slide+xml"/>
  <Default Extension="jpeg" ContentType="image/jpeg"/>
  <Override PartName="/ppt/tags/tag3.xml" ContentType="application/vnd.openxmlformats-officedocument.presentationml.tags+xml"/>
  <Override PartName="/ppt/notesSlides/notesSlide37.xml" ContentType="application/vnd.openxmlformats-officedocument.presentationml.notesSlide+xml"/>
  <Override PartName="/ppt/tags/tag59.xml" ContentType="application/vnd.openxmlformats-officedocument.presentationml.tags+xml"/>
  <Override PartName="/ppt/tags/tag77.xml" ContentType="application/vnd.openxmlformats-officedocument.presentationml.tags+xml"/>
  <Override PartName="/ppt/notesSlides/notesSlide55.xml" ContentType="application/vnd.openxmlformats-officedocument.presentationml.notesSlide+xml"/>
  <Override PartName="/ppt/tags/tag88.xml" ContentType="application/vnd.openxmlformats-officedocument.presentationml.tags+xml"/>
  <Override PartName="/ppt/ink/ink17.xml" ContentType="application/inkml+xml"/>
  <Override PartName="/ppt/slides/slide13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ppt/tags/tag19.xml" ContentType="application/vnd.openxmlformats-officedocument.presentationml.tags+xml"/>
  <Override PartName="/ppt/notesSlides/notesSlide15.xml" ContentType="application/vnd.openxmlformats-officedocument.presentationml.notesSlide+xml"/>
  <Override PartName="/ppt/tags/tag37.xml" ContentType="application/vnd.openxmlformats-officedocument.presentationml.tags+xml"/>
  <Override PartName="/ppt/notesSlides/notesSlide26.xml" ContentType="application/vnd.openxmlformats-officedocument.presentationml.notesSlide+xml"/>
  <Override PartName="/ppt/tags/tag48.xml" ContentType="application/vnd.openxmlformats-officedocument.presentationml.tags+xml"/>
  <Override PartName="/ppt/notesSlides/notesSlide44.xml" ContentType="application/vnd.openxmlformats-officedocument.presentationml.notesSlide+xml"/>
  <Override PartName="/ppt/tags/tag66.xml" ContentType="application/vnd.openxmlformats-officedocument.presentationml.tags+xml"/>
  <Override PartName="/ppt/tags/tag84.xml" ContentType="application/vnd.openxmlformats-officedocument.presentationml.tags+xml"/>
  <Override PartName="/ppt/notesSlides/notesSlide62.xml" ContentType="application/vnd.openxmlformats-officedocument.presentationml.notesSlide+xml"/>
  <Override PartName="/ppt/tags/tag95.xml" ContentType="application/vnd.openxmlformats-officedocument.presentationml.tags+xml"/>
  <Override PartName="/ppt/notesSlides/notesSlide73.xml" ContentType="application/vnd.openxmlformats-officedocument.presentationml.notesSlide+xml"/>
  <Default Extension="wav" ContentType="audio/wav"/>
  <Override PartName="/ppt/ink/ink5.xml" ContentType="application/inkml+xml"/>
  <Override PartName="/ppt/ink/ink24.xml" ContentType="application/inkml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tags/tag26.xml" ContentType="application/vnd.openxmlformats-officedocument.presentationml.tags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tags/tag55.xml" ContentType="application/vnd.openxmlformats-officedocument.presentationml.tags+xml"/>
  <Override PartName="/ppt/tags/tag73.xml" ContentType="application/vnd.openxmlformats-officedocument.presentationml.tags+xml"/>
  <Override PartName="/ppt/notesSlides/notesSlide51.xml" ContentType="application/vnd.openxmlformats-officedocument.presentationml.notesSlide+xml"/>
  <Override PartName="/ppt/ink/ink1.xml" ContentType="application/inkml+xml"/>
  <Override PartName="/ppt/ink/ink13.xml" ContentType="application/inkml+xml"/>
  <Override PartName="/ppt/ink/ink31.xml" ContentType="application/inkml+xml"/>
  <Override PartName="/ppt/tags/tag15.xml" ContentType="application/vnd.openxmlformats-officedocument.presentationml.tags+xml"/>
  <Override PartName="/ppt/notesSlides/notesSlide11.xml" ContentType="application/vnd.openxmlformats-officedocument.presentationml.notesSlide+xml"/>
  <Override PartName="/ppt/tags/tag33.xml" ContentType="application/vnd.openxmlformats-officedocument.presentationml.tags+xml"/>
  <Override PartName="/ppt/tags/tag44.xml" ContentType="application/vnd.openxmlformats-officedocument.presentationml.tags+xml"/>
  <Override PartName="/ppt/notesSlides/notesSlide40.xml" ContentType="application/vnd.openxmlformats-officedocument.presentationml.notesSlide+xml"/>
  <Override PartName="/ppt/tags/tag62.xml" ContentType="application/vnd.openxmlformats-officedocument.presentationml.tags+xml"/>
  <Override PartName="/ppt/tags/tag80.xml" ContentType="application/vnd.openxmlformats-officedocument.presentationml.tags+xml"/>
  <Override PartName="/ppt/tags/tag91.xml" ContentType="application/vnd.openxmlformats-officedocument.presentationml.tags+xml"/>
  <Override PartName="/ppt/ink/ink20.xml" ContentType="application/inkml+xml"/>
  <Override PartName="/ppt/notesSlides/notesSlide6.xml" ContentType="application/vnd.openxmlformats-officedocument.presentationml.notesSlide+xml"/>
  <Override PartName="/ppt/tags/tag22.xml" ContentType="application/vnd.openxmlformats-officedocument.presentationml.tags+xml"/>
  <Override PartName="/ppt/tags/tag40.xml" ContentType="application/vnd.openxmlformats-officedocument.presentationml.tags+xml"/>
  <Override PartName="/ppt/tags/tag51.xml" ContentType="application/vnd.openxmlformats-officedocument.presentationml.tags+xml"/>
  <Override PartName="/ppt/slides/slide8.xml" ContentType="application/vnd.openxmlformats-officedocument.presentationml.slide+xml"/>
  <Override PartName="/ppt/slides/slide69.xml" ContentType="application/vnd.openxmlformats-officedocument.presentationml.slide+xml"/>
  <Override PartName="/ppt/tags/tag11.xml" ContentType="application/vnd.openxmlformats-officedocument.presentationml.tags+xml"/>
  <Override PartName="/ppt/slides/slide29.xml" ContentType="application/vnd.openxmlformats-officedocument.presentationml.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54.xml" ContentType="application/vnd.openxmlformats-officedocument.presentationml.slide+xml"/>
  <Override PartName="/ppt/slides/slide65.xml" ContentType="application/vnd.openxmlformats-officedocument.presentationml.slide+xml"/>
  <Override PartName="/ppt/slideLayouts/slideLayout6.xml" ContentType="application/vnd.openxmlformats-officedocument.presentationml.slideLayout+xml"/>
  <Override PartName="/ppt/tags/tag4.xml" ContentType="application/vnd.openxmlformats-officedocument.presentationml.tags+xml"/>
  <Override PartName="/ppt/tags/tag89.xml" ContentType="application/vnd.openxmlformats-officedocument.presentationml.tags+xml"/>
  <Override PartName="/ppt/notesSlides/notesSlide67.xml" ContentType="application/vnd.openxmlformats-officedocument.presentationml.notesSlide+xml"/>
  <Override PartName="/ppt/ink/ink18.xml" ContentType="application/inkml+xml"/>
  <Override PartName="/ppt/ink/ink29.xml" ContentType="application/inkml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notesSlides/notesSlide45.xml" ContentType="application/vnd.openxmlformats-officedocument.presentationml.notesSlide+xml"/>
  <Override PartName="/ppt/tags/tag78.xml" ContentType="application/vnd.openxmlformats-officedocument.presentationml.tags+xml"/>
  <Override PartName="/ppt/notesSlides/notesSlide56.xml" ContentType="application/vnd.openxmlformats-officedocument.presentationml.notesSlide+xml"/>
  <Override PartName="/ppt/tags/tag100.xml" ContentType="application/vnd.openxmlformats-officedocument.presentationml.tags+xml"/>
  <Override PartName="/ppt/ink/ink6.xml" ContentType="application/inkml+xml"/>
  <Override PartName="/ppt/slides/slide32.xml" ContentType="application/vnd.openxmlformats-officedocument.presentationml.slide+xml"/>
  <Override PartName="/ppt/notesSlides/notesSlide34.xml" ContentType="application/vnd.openxmlformats-officedocument.presentationml.notesSlide+xml"/>
  <Override PartName="/ppt/tags/tag56.xml" ContentType="application/vnd.openxmlformats-officedocument.presentationml.tags+xml"/>
  <Override PartName="/ppt/tags/tag67.xml" ContentType="application/vnd.openxmlformats-officedocument.presentationml.tags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notesSlides/notesSlide23.xml" ContentType="application/vnd.openxmlformats-officedocument.presentationml.notesSlide+xml"/>
  <Override PartName="/ppt/tags/tag45.xml" ContentType="application/vnd.openxmlformats-officedocument.presentationml.tags+xml"/>
  <Override PartName="/ppt/tags/tag92.xml" ContentType="application/vnd.openxmlformats-officedocument.presentationml.tags+xml"/>
  <Override PartName="/ppt/notesSlides/notesSlide70.xml" ContentType="application/vnd.openxmlformats-officedocument.presentationml.notesSlide+xml"/>
  <Override PartName="/ppt/ink/ink21.xml" ContentType="application/inkml+xml"/>
  <Override PartName="/ppt/notesSlides/notesSlide12.xml" ContentType="application/vnd.openxmlformats-officedocument.presentationml.notesSlide+xml"/>
  <Override PartName="/ppt/tags/tag34.xml" ContentType="application/vnd.openxmlformats-officedocument.presentationml.tags+xml"/>
  <Override PartName="/ppt/tags/tag81.xml" ContentType="application/vnd.openxmlformats-officedocument.presentationml.tags+xml"/>
  <Override PartName="/ppt/ink/ink10.xml" ContentType="application/inkml+xml"/>
  <Override PartName="/ppt/tags/tag12.xml" ContentType="application/vnd.openxmlformats-officedocument.presentationml.tags+xml"/>
  <Override PartName="/ppt/tags/tag23.xml" ContentType="application/vnd.openxmlformats-officedocument.presentationml.tags+xml"/>
  <Override PartName="/ppt/tags/tag70.xml" ContentType="application/vnd.openxmlformats-officedocument.presentationml.tags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viewProps.xml" ContentType="application/vnd.openxmlformats-officedocument.presentationml.viewProps+xml"/>
  <Override PartName="/ppt/tags/tag9.xml" ContentType="application/vnd.openxmlformats-officedocument.presentationml.tags+xml"/>
  <Override PartName="/ppt/slides/slide48.xml" ContentType="application/vnd.openxmlformats-officedocument.presentationml.slide+xml"/>
  <Override PartName="/ppt/notesSlides/notesSlide3.xml" ContentType="application/vnd.openxmlformats-officedocument.presentationml.notesSlide+xml"/>
  <Default Extension="bin" ContentType="application/vnd.openxmlformats-officedocument.oleObject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73.xml" ContentType="application/vnd.openxmlformats-officedocument.presentationml.slide+xml"/>
  <Override PartName="/ppt/presProps.xml" ContentType="application/vnd.openxmlformats-officedocument.presentationml.presProps+xml"/>
  <Override PartName="/ppt/notesSlides/notesSlide3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62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tags/tag39.xml" ContentType="application/vnd.openxmlformats-officedocument.presentationml.tags+xml"/>
  <Override PartName="/ppt/notesSlides/notesSlide28.xml" ContentType="application/vnd.openxmlformats-officedocument.presentationml.notesSlide+xml"/>
  <Override PartName="/ppt/tags/tag86.xml" ContentType="application/vnd.openxmlformats-officedocument.presentationml.tags+xml"/>
  <Override PartName="/ppt/notesSlides/notesSlide64.xml" ContentType="application/vnd.openxmlformats-officedocument.presentationml.notesSlide+xml"/>
  <Override PartName="/ppt/tags/tag97.xml" ContentType="application/vnd.openxmlformats-officedocument.presentationml.tags+xml"/>
  <Override PartName="/ppt/ink/ink26.xml" ContentType="application/inkml+xml"/>
  <Override PartName="/ppt/slides/slide51.xml" ContentType="application/vnd.openxmlformats-officedocument.presentationml.slide+xml"/>
  <Override PartName="/ppt/tags/tag1.xml" ContentType="application/vnd.openxmlformats-officedocument.presentationml.tags+xml"/>
  <Override PartName="/ppt/tags/tag28.xml" ContentType="application/vnd.openxmlformats-officedocument.presentationml.tags+xml"/>
  <Override PartName="/ppt/tags/tag75.xml" ContentType="application/vnd.openxmlformats-officedocument.presentationml.tags+xml"/>
  <Override PartName="/ppt/notesSlides/notesSlide53.xml" ContentType="application/vnd.openxmlformats-officedocument.presentationml.notesSlide+xml"/>
  <Override PartName="/ppt/ink/ink3.xml" ContentType="application/inkml+xml"/>
  <Override PartName="/ppt/ink/ink15.xml" ContentType="application/inkml+xml"/>
  <Override PartName="/ppt/slides/slide40.xml" ContentType="application/vnd.openxmlformats-officedocument.presentationml.slide+xml"/>
  <Override PartName="/ppt/tags/tag17.xml" ContentType="application/vnd.openxmlformats-officedocument.presentationml.tags+xml"/>
  <Override PartName="/ppt/notesSlides/notesSlide42.xml" ContentType="application/vnd.openxmlformats-officedocument.presentationml.notesSlide+xml"/>
  <Override PartName="/ppt/tags/tag64.xml" ContentType="application/vnd.openxmlformats-officedocument.presentationml.tags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tags/tag53.xml" ContentType="application/vnd.openxmlformats-officedocument.presentationml.tags+xml"/>
  <Override PartName="/ppt/tags/tag31.xml" ContentType="application/vnd.openxmlformats-officedocument.presentationml.tags+xml"/>
  <Override PartName="/ppt/tags/tag42.xml" ContentType="application/vnd.openxmlformats-officedocument.presentationml.tags+xml"/>
  <Override PartName="/ppt/handoutMasters/handoutMaster1.xml" ContentType="application/vnd.openxmlformats-officedocument.presentationml.handoutMaster+xml"/>
  <Override PartName="/ppt/tags/tag20.xml" ContentType="application/vnd.openxmlformats-officedocument.presentationml.tags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56.xml" ContentType="application/vnd.openxmlformats-officedocument.presentationml.slide+xml"/>
  <Override PartName="/ppt/slides/slide67.xml" ContentType="application/vnd.openxmlformats-officedocument.presentationml.slide+xml"/>
  <Override PartName="/ppt/slideLayouts/slideLayout8.xml" ContentType="application/vnd.openxmlformats-officedocument.presentationml.slideLayout+xml"/>
  <Override PartName="/ppt/tags/tag6.xml" ContentType="application/vnd.openxmlformats-officedocument.presentationml.tags+xml"/>
  <Override PartName="/ppt/notesSlides/notesSlide69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5.xml" ContentType="application/vnd.openxmlformats-officedocument.presentationml.slide+xml"/>
  <Override PartName="/ppt/theme/theme3.xml" ContentType="application/vnd.openxmlformats-officedocument.theme+xml"/>
  <Override PartName="/ppt/notesSlides/notesSlide47.xml" ContentType="application/vnd.openxmlformats-officedocument.presentationml.notesSlide+xml"/>
  <Override PartName="/ppt/notesSlides/notesSlide58.xml" ContentType="application/vnd.openxmlformats-officedocument.presentationml.notesSlide+xml"/>
  <Override PartName="/ppt/tags/tag102.xml" ContentType="application/vnd.openxmlformats-officedocument.presentationml.tags+xml"/>
  <Override PartName="/ppt/ink/ink8.xml" ContentType="application/inkml+xml"/>
  <Override PartName="/ppt/slides/slide34.xml" ContentType="application/vnd.openxmlformats-officedocument.presentationml.slide+xml"/>
  <Override PartName="/ppt/notesSlides/notesSlide36.xml" ContentType="application/vnd.openxmlformats-officedocument.presentationml.notesSlide+xml"/>
  <Override PartName="/ppt/tags/tag58.xml" ContentType="application/vnd.openxmlformats-officedocument.presentationml.tags+xml"/>
  <Override PartName="/ppt/tags/tag69.xml" ContentType="application/vnd.openxmlformats-officedocument.presentationml.tags+xml"/>
  <Default Extension="rels" ContentType="application/vnd.openxmlformats-package.relationships+xml"/>
  <Override PartName="/ppt/slides/slide23.xml" ContentType="application/vnd.openxmlformats-officedocument.presentationml.slide+xml"/>
  <Override PartName="/ppt/slides/slide70.xml" ContentType="application/vnd.openxmlformats-officedocument.presentationml.slide+xml"/>
  <Override PartName="/ppt/notesSlides/notesSlide25.xml" ContentType="application/vnd.openxmlformats-officedocument.presentationml.notesSlide+xml"/>
  <Override PartName="/ppt/tags/tag47.xml" ContentType="application/vnd.openxmlformats-officedocument.presentationml.tags+xml"/>
  <Override PartName="/ppt/tags/tag94.xml" ContentType="application/vnd.openxmlformats-officedocument.presentationml.tags+xml"/>
  <Override PartName="/ppt/notesSlides/notesSlide72.xml" ContentType="application/vnd.openxmlformats-officedocument.presentationml.notesSlide+xml"/>
  <Override PartName="/ppt/ink/ink23.xml" ContentType="application/inkml+xml"/>
  <Override PartName="/ppt/slides/slide12.xml" ContentType="application/vnd.openxmlformats-officedocument.presentationml.slide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tags/tag36.xml" ContentType="application/vnd.openxmlformats-officedocument.presentationml.tags+xml"/>
  <Override PartName="/ppt/tags/tag83.xml" ContentType="application/vnd.openxmlformats-officedocument.presentationml.tags+xml"/>
  <Override PartName="/ppt/notesSlides/notesSlide61.xml" ContentType="application/vnd.openxmlformats-officedocument.presentationml.notesSlide+xml"/>
  <Override PartName="/ppt/ink/ink12.xml" ContentType="application/inkml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4" r:id="rId1"/>
  </p:sldMasterIdLst>
  <p:notesMasterIdLst>
    <p:notesMasterId r:id="rId76"/>
  </p:notesMasterIdLst>
  <p:handoutMasterIdLst>
    <p:handoutMasterId r:id="rId77"/>
  </p:handoutMasterIdLst>
  <p:sldIdLst>
    <p:sldId id="256" r:id="rId2"/>
    <p:sldId id="277" r:id="rId3"/>
    <p:sldId id="807" r:id="rId4"/>
    <p:sldId id="819" r:id="rId5"/>
    <p:sldId id="770" r:id="rId6"/>
    <p:sldId id="564" r:id="rId7"/>
    <p:sldId id="829" r:id="rId8"/>
    <p:sldId id="760" r:id="rId9"/>
    <p:sldId id="820" r:id="rId10"/>
    <p:sldId id="782" r:id="rId11"/>
    <p:sldId id="783" r:id="rId12"/>
    <p:sldId id="786" r:id="rId13"/>
    <p:sldId id="784" r:id="rId14"/>
    <p:sldId id="785" r:id="rId15"/>
    <p:sldId id="821" r:id="rId16"/>
    <p:sldId id="808" r:id="rId17"/>
    <p:sldId id="809" r:id="rId18"/>
    <p:sldId id="810" r:id="rId19"/>
    <p:sldId id="811" r:id="rId20"/>
    <p:sldId id="812" r:id="rId21"/>
    <p:sldId id="813" r:id="rId22"/>
    <p:sldId id="816" r:id="rId23"/>
    <p:sldId id="787" r:id="rId24"/>
    <p:sldId id="788" r:id="rId25"/>
    <p:sldId id="789" r:id="rId26"/>
    <p:sldId id="803" r:id="rId27"/>
    <p:sldId id="790" r:id="rId28"/>
    <p:sldId id="791" r:id="rId29"/>
    <p:sldId id="804" r:id="rId30"/>
    <p:sldId id="824" r:id="rId31"/>
    <p:sldId id="825" r:id="rId32"/>
    <p:sldId id="826" r:id="rId33"/>
    <p:sldId id="827" r:id="rId34"/>
    <p:sldId id="828" r:id="rId35"/>
    <p:sldId id="822" r:id="rId36"/>
    <p:sldId id="799" r:id="rId37"/>
    <p:sldId id="800" r:id="rId38"/>
    <p:sldId id="801" r:id="rId39"/>
    <p:sldId id="802" r:id="rId40"/>
    <p:sldId id="752" r:id="rId41"/>
    <p:sldId id="712" r:id="rId42"/>
    <p:sldId id="713" r:id="rId43"/>
    <p:sldId id="714" r:id="rId44"/>
    <p:sldId id="715" r:id="rId45"/>
    <p:sldId id="717" r:id="rId46"/>
    <p:sldId id="817" r:id="rId47"/>
    <p:sldId id="818" r:id="rId48"/>
    <p:sldId id="718" r:id="rId49"/>
    <p:sldId id="719" r:id="rId50"/>
    <p:sldId id="720" r:id="rId51"/>
    <p:sldId id="721" r:id="rId52"/>
    <p:sldId id="722" r:id="rId53"/>
    <p:sldId id="723" r:id="rId54"/>
    <p:sldId id="724" r:id="rId55"/>
    <p:sldId id="725" r:id="rId56"/>
    <p:sldId id="726" r:id="rId57"/>
    <p:sldId id="727" r:id="rId58"/>
    <p:sldId id="728" r:id="rId59"/>
    <p:sldId id="729" r:id="rId60"/>
    <p:sldId id="742" r:id="rId61"/>
    <p:sldId id="731" r:id="rId62"/>
    <p:sldId id="732" r:id="rId63"/>
    <p:sldId id="733" r:id="rId64"/>
    <p:sldId id="734" r:id="rId65"/>
    <p:sldId id="806" r:id="rId66"/>
    <p:sldId id="736" r:id="rId67"/>
    <p:sldId id="743" r:id="rId68"/>
    <p:sldId id="744" r:id="rId69"/>
    <p:sldId id="748" r:id="rId70"/>
    <p:sldId id="745" r:id="rId71"/>
    <p:sldId id="746" r:id="rId72"/>
    <p:sldId id="747" r:id="rId73"/>
    <p:sldId id="805" r:id="rId74"/>
    <p:sldId id="741" r:id="rId75"/>
  </p:sldIdLst>
  <p:sldSz cx="9144000" cy="6858000" type="screen4x3"/>
  <p:notesSz cx="7099300" cy="10234613"/>
  <p:custDataLst>
    <p:tags r:id="rId78"/>
  </p:custDataLst>
  <p:defaultTextStyle>
    <a:defPPr>
      <a:defRPr lang="en-GB"/>
    </a:defPPr>
    <a:lvl1pPr algn="ctr" rtl="0" eaLnBrk="0" fontAlgn="base" hangingPunct="0">
      <a:spcBef>
        <a:spcPct val="0"/>
      </a:spcBef>
      <a:spcAft>
        <a:spcPct val="0"/>
      </a:spcAft>
      <a:defRPr sz="2400" i="1" kern="1200">
        <a:solidFill>
          <a:schemeClr val="folHlink"/>
        </a:solidFill>
        <a:latin typeface="Times New Roman" pitchFamily="18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2400" i="1" kern="1200">
        <a:solidFill>
          <a:schemeClr val="folHlink"/>
        </a:solidFill>
        <a:latin typeface="Times New Roman" pitchFamily="18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2400" i="1" kern="1200">
        <a:solidFill>
          <a:schemeClr val="folHlink"/>
        </a:solidFill>
        <a:latin typeface="Times New Roman" pitchFamily="18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2400" i="1" kern="1200">
        <a:solidFill>
          <a:schemeClr val="folHlink"/>
        </a:solidFill>
        <a:latin typeface="Times New Roman" pitchFamily="18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2400" i="1" kern="1200">
        <a:solidFill>
          <a:schemeClr val="folHlink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i="1" kern="1200">
        <a:solidFill>
          <a:schemeClr val="folHlink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i="1" kern="1200">
        <a:solidFill>
          <a:schemeClr val="folHlink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i="1" kern="1200">
        <a:solidFill>
          <a:schemeClr val="folHlink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i="1" kern="1200">
        <a:solidFill>
          <a:schemeClr val="folHlink"/>
        </a:solidFill>
        <a:latin typeface="Times New Roman" pitchFamily="18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James Denholm-Price" initials="JD-P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srgbClr val="FF0000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990000"/>
    <a:srgbClr val="FF0000"/>
    <a:srgbClr val="FFFFFF"/>
    <a:srgbClr val="FFCCFF"/>
    <a:srgbClr val="CCFFCC"/>
    <a:srgbClr val="F7F7F7"/>
    <a:srgbClr val="F0F0F0"/>
    <a:srgbClr val="33CCFF"/>
    <a:srgbClr val="0000CC"/>
    <a:srgbClr val="660033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87796" autoAdjust="0"/>
  </p:normalViewPr>
  <p:slideViewPr>
    <p:cSldViewPr>
      <p:cViewPr varScale="1">
        <p:scale>
          <a:sx n="65" d="100"/>
          <a:sy n="65" d="100"/>
        </p:scale>
        <p:origin x="-120" y="-6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1" d="100"/>
          <a:sy n="51" d="100"/>
        </p:scale>
        <p:origin x="-1950" y="-90"/>
      </p:cViewPr>
      <p:guideLst>
        <p:guide orient="horz" pos="3223"/>
        <p:guide pos="2237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commentAuthors" Target="commentAuthor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tags" Target="tags/tag1.xml"/><Relationship Id="rId8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presProps" Target="pres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46.e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7.e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8.e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1.e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27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34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35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36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44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48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7" tIns="45718" rIns="91437" bIns="45718" numCol="1" anchor="t" anchorCtr="0" compatLnSpc="1">
            <a:prstTxWarp prst="textNoShape">
              <a:avLst/>
            </a:prstTxWarp>
          </a:bodyPr>
          <a:lstStyle>
            <a:lvl1pPr algn="l">
              <a:defRPr sz="1100" i="0">
                <a:solidFill>
                  <a:schemeClr val="tx1"/>
                </a:solidFill>
              </a:defRPr>
            </a:lvl1pPr>
          </a:lstStyle>
          <a:p>
            <a:endParaRPr lang="en-GB"/>
          </a:p>
        </p:txBody>
      </p:sp>
      <p:sp>
        <p:nvSpPr>
          <p:cNvPr id="1351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38600" y="0"/>
            <a:ext cx="3048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7" tIns="45718" rIns="91437" bIns="45718" numCol="1" anchor="t" anchorCtr="0" compatLnSpc="1">
            <a:prstTxWarp prst="textNoShape">
              <a:avLst/>
            </a:prstTxWarp>
          </a:bodyPr>
          <a:lstStyle>
            <a:lvl1pPr algn="r">
              <a:defRPr sz="1100" i="0">
                <a:solidFill>
                  <a:schemeClr val="tx1"/>
                </a:solidFill>
              </a:defRPr>
            </a:lvl1pPr>
          </a:lstStyle>
          <a:p>
            <a:endParaRPr lang="en-GB"/>
          </a:p>
        </p:txBody>
      </p:sp>
      <p:sp>
        <p:nvSpPr>
          <p:cNvPr id="1351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53600"/>
            <a:ext cx="3048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7" tIns="45718" rIns="91437" bIns="45718" numCol="1" anchor="b" anchorCtr="0" compatLnSpc="1">
            <a:prstTxWarp prst="textNoShape">
              <a:avLst/>
            </a:prstTxWarp>
          </a:bodyPr>
          <a:lstStyle>
            <a:lvl1pPr algn="l">
              <a:defRPr sz="1100" i="0">
                <a:solidFill>
                  <a:schemeClr val="tx1"/>
                </a:solidFill>
              </a:defRPr>
            </a:lvl1pPr>
          </a:lstStyle>
          <a:p>
            <a:endParaRPr lang="en-GB"/>
          </a:p>
        </p:txBody>
      </p:sp>
      <p:sp>
        <p:nvSpPr>
          <p:cNvPr id="1351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38600" y="9753600"/>
            <a:ext cx="3048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7" tIns="45718" rIns="91437" bIns="45718" numCol="1" anchor="b" anchorCtr="0" compatLnSpc="1">
            <a:prstTxWarp prst="textNoShape">
              <a:avLst/>
            </a:prstTxWarp>
          </a:bodyPr>
          <a:lstStyle>
            <a:lvl1pPr algn="r">
              <a:defRPr sz="1100" i="0">
                <a:solidFill>
                  <a:schemeClr val="tx1"/>
                </a:solidFill>
              </a:defRPr>
            </a:lvl1pPr>
          </a:lstStyle>
          <a:p>
            <a:fld id="{B9654A99-890E-4A9C-A870-6BE7DF825455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92230676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280" units="cm"/>
          <inkml:channel name="Y" type="integer" max="1024" units="cm"/>
        </inkml:traceFormat>
        <inkml:channelProperties>
          <inkml:channelProperty channel="X" name="resolution" value="28.31858" units="1/cm"/>
          <inkml:channelProperty channel="Y" name="resolution" value="28.36565" units="1/cm"/>
        </inkml:channelProperties>
      </inkml:inkSource>
      <inkml:timestamp xml:id="ts0" timeString="2012-10-23T15:29:44.735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9505 5000,'20'0,"-20"0,20 0,20 0,-1 0,41 0,-1 0,60 0,0 20,0-20,39 20,-39 0,0 0,0 0,0-1,-40-19,40 20,-40-20,0 0,-39 0,19 0,-19 0,-1 0,21 0,-21 0,-19-20,20 20,-21 0,1-19,-20 19,19 0,-19 0,20-20,0 20,-20 0,39-20,1 20,-41 0,21 0,0-20,-20-20,19 21,-19-1,0 0,-20-20,40 0,-20 1,-20-1,39-19,-19 39,-20-20,40 0,-40 21,20-21,-1 40,-19-20,0-20,20 20,-20 1,0-21,0 20,20 0,-20-19,0-1,0 20,-20-20,0 20,-19-19,19 19,-59-40,-1 41,1-21,-20 20,-1-20,21 20,0 1,-21 19,1-20,0 20,-40-20,60 20,-1 0,1 0,19 0,-19 0,-20 0,19 0,21 0,-1 0,1 20,-1-20,1 0,-40 20,19-1,1-19,-20 0,-1 0,1 0,20 20,-1-20,21 0,19 0,0 0,21 0,-1 0,20 0,-20 0,-40 0,60 0,-19 0,-41 0,40 0,0 0,-19 0,-21 0,40 20,-19 0,19-20,20 20,-20 0,0 0,0-1,0 1,20 0,0 20,-19-20,19-1,0 41,-20-20,20-20,0 19,-20 1,20-20,0 19,0 1,0 20,0-21,0 21,0-20,0-1,20 21,0-40,19-1,-19 1,0-20,-20 0,20 0,0 0,19 0,-19 40,0-40,40 20,-21 0,-19-20,0 20,-20-20,0 0,0-20</inkml:trace>
  <inkml:trace contextRef="#ctx0" brushRef="#br0" timeOffset="2063.5558">11470 4246,'-40'20,"20"-20,-20 20,21 0,-21 0,40 0,0 39,0-39,0 39,0-39,0 40,0-1,0 1,20-20,19 19,-19 1,20-21,-20 1,20 20,-1-41,1 21,-20-40,0 20,-1 0,1-20,0 0,0 0,0 0,39 0,-39 0,20 0,0 0,19-20,-19-20,-1 20,1-19,-20-1,20 0,-20 1,-20-21,0 1,0 19,0 0,0 1,0-21,-40 20,20 1,-40-1,21 0,-21 1,-19-1,19 0,-39 20,59 0,-19 1,-1 19,1-20,19 20,20 0,0 0,-19 20,39-1,-20 21,-20-20,40 20,0-1,-39 1,39 20,0-41,-20 41,20-40,0 0,0 19,0 1,20-20,-1 20,21-1,-20 1,20 0,-1-21,1 21,20-20,-21 0,21 0,-1 0,-19-20,0 0,-20 0,19-40,-19 40,20-60,-40 40,20-19,-1-21,-19 1,0-1,20 21,-20-21,0 20,-20 1,1-21,-1 20,-20 1,0-1,1 20,-21-20,1 1,19 39,20-20,-39 20,19 0,0 0,0 0,1 20,-1 39,0-19,1 0,19 19,0 21,0-21,0 1,20 19,0-19,0 19,40 0,-20 1,39-1,21 0,-21-19,21-20,-1 19,-19-39,-1 0,1-20,-1 20,-19-20,19 0,-19-20,-20 0,20-40,-1 21,1-21,-20-19,0 0,-20 19,0-19,0-40,0 0,-20-1,-40 61,40-1,1 1,-21 39,20 0,-39 0,59 20,-20 0,0-20,0 20,20 0</inkml:trace>
  <inkml:trace contextRef="#ctx0" brushRef="#br0" timeOffset="35777.741">11767 7005,'0'0,"40"0,-20 0,-20 0,40 0,-21 0,21 0,-20 0,0 0,19-20,-19 20,0 0,0 0,0 0,0-20,0 20,-20 0,19 0,1 0,20 0,-20 0,-20 0,39 0,-39 0,40 0,-20-20,0 20,19 0,21 0,-40 0,20 0,-21 0,21 0,0 0,-1 0,-19 0,40 0,-40 0,19 0,1 0,-40 0,20 20,20-20,-40 0,19 0,1 20,0-20,20 0,-20 0,0 0,19 0,1 0,-20 0,19 0,1 20,0-20,-1 0,1 0,0 0,-20 0,0 0,-1 0,1 0,20 0,-20 19,0-19,19 0,-19 0,0 0,20 0,-21 0,21 0,-20 0,20 0,-1 20,-19-20,20 0,0 0,-21 0,21 0,-20 0,40 0,-41 0,1 0,20 0,-20 0,0 0,19 0,1 0,-20 0,39 0,-39 0,40 0,-21 0,1 0,20 20,-41-20,61 20,-21-20,-19 0,20 0,-1 0,1 0,-1 20,-19-20,19 0,-19 0,0 20,19-20,-19 0,0 0,19 20,1-20,-21 0,1 0,20 19,-1-19,-19 0,19 0,1 0,-1 0,-19 0,0 0,19 0,-19 0,39 0,-39 0,0 0,-1-19,1 19,20-20,-21 20,1 0,-20 0,39-20,-39 20,20-20,0 20,-1-20,21 20,-40 0,39 0,1-20,-40 20,39-20,-19 1,19 19,1 0,-20 0,19-20,1 20,-21 0,1 0,20 0,-1 0,-19 0,-1 0,1-20,20 20,-1-20,-39 20,20 0,-1-40,-19 40,-20 0,0 0</inkml:trace>
  <inkml:trace contextRef="#ctx0" brushRef="#br0" timeOffset="37937.0036">13414 7798,'0'0,"0"-20,40 20,-20 0,0 0,39 0,1-19,-1 19,21 0,-21 0,40 0,-39 0,19 0,40 0,-59 0,0 0,-1 0,1 0,-1 0,1 0,-1-20,-19 20,0 0,-1 0,1 0,0 0,19 0,-19 0,-1 0,1 0,0 0,39 0,-19 0,-21 20,21-20,0 0,-21 0,1 0,19 0,21 0,-40 19,-1-19,1 0,19 0,-19 20,20-20,-21 0,1 20,20-20,-1 0,1 0,-1 0,20 20,-39-20,20 20,-21-20,1 0,0 0,-1 0,-19 0,20 20,20-20,-1 0,1 0,-1 20,21-20,-21 0,40 0,-39 0,39 0,-20 19,-19-19,19 0,-19 0,-1 0,1 0,-1 0,1 0,-1 0,1 0,0 0,-1 0,1 0,19 0,40-19,-40 19,21-20,-1 20,-20 0,20-20,-59 20,20 0,-21-20,1 20,0 0,-40 0,39 0,-39 0,40-20,-40 20,20 0,20-20,-21 20,1 0,20 0,-20 0,20-20,-1 20,-19 0,0-19,20 19,-21 0,1 0,20 0,20-20,-21 20,21-20,19 20,0 0,21 0,-41 0,1 0,-1 0,1 20,-1-20,-19 0,0 0,-40 0</inkml:trace>
  <inkml:trace contextRef="#ctx0" brushRef="#br0" timeOffset="39168.4962">19764 7600,'20'0,"0"0,-20 0,20 0,0 0,0 20,19-20,-19 39,40-19,-41 40,21-40,20 39,-21-39,1 20,0-20,-20-1,-1 1,-19-20,-39 0,-21 0,1 0,-21 0,-19 0,20 0,-20 0,39-20,0 20,41 0,-1 0</inkml:trace>
  <inkml:trace contextRef="#ctx0" brushRef="#br0" timeOffset="40456.6316">17482 6806,'20'20,"0"-20,0 0,0 0,0 0,-20 0,19 0,1 0,0 0,20 0,-20 20,-1-20,21 20,0-20,0 20,-1-1,41 1,-41-20,-19 20,0-20,0 20,-20-20,0 40,0-40,0 19,0 21,0-20,0 0,0 0,-20-20,0 0,0 0,-39 0,-1-20,1 20,19-20,0 20,1 0,39 0</inkml:trace>
  <inkml:trace contextRef="#ctx0" brushRef="#br0" timeOffset="119355.169">11430 10656,'20'0,"-20"0,20 0,0-20,19 20,-19 0,20 0,-1 0,1 0,0 0,39-20,-39 20,0 0,19 0,-39-20,39 20,-39-20,20 20,0 0,-1 0,1 0,-20 0,39 0,-19 0,0 0,-1 20,-19-20,20 0,-20 0,20 20,-1-20,1 20,0-20,-1 0,21 0,-1 20,-19-20,0 0,19 0,-19 0,20 0,-21 20,1-20,0 20,-21-20,41 0,-40 19,0-19,-1 0,1 0,20 0,-20 0,20 0,-1 0,21 0,-1 0,1 0,19 0,-19-19,-1-1,21 20,-21 0,1-20,-1 20,1 0,-1 0,-19 0,0 0,-1 0,1 0,0 0,-20 0,-1 0,41 0,-20 0,-21 0,21 0,20 0,-21 0,1 0,20 0,-21 0,1 0,19 0,-39 0,20 0,-20 0,39 0,-59 0,40 0,-20 0,20 0,-1 0,1 0,0 0,-1 0,21 20,-20-20,19 0,1 0,-1 0,-19 0,39 0,-39 0,0 0,-21-20,21 20,0 0,0 0,-21 0,21 0,0 0,-20 0,19 20,1-20,0 20,-1-20,1 0,20 0,-21 0,1 19,0-19,-1 0,-39 0,20 0,-20 0,40 0,-20 0,-20 0,39 0,1 0,0 0,-1 0,1 20,0-20,-20 0,0 0,19 0,-39 0,20 0,0 0,0 0,0 0,-20 0,19 0,1 0,0 0,-20 0,20 0,0 0</inkml:trace>
  <inkml:trace contextRef="#ctx0" brushRef="#br0" timeOffset="125868.1144">5199 11608,'0'0,"20"-20,0 20,39 0,1 0,-1 0,21 0,-1 0,40 0,-59 0,39 20,-40-20,21 0,-1 20,-39-20,19 0,-19 0,0 20,-1-20,21 0,-20 0,-1 0,1 0,20 0,-1 0,1 20,-1-20,1 0,-21 0,21 20,-1-20,1 0,19 20,-19-20,-1 0,21 19,-41-19,1 0,0 0,19 20,1-20,-1 20,-19 0,40-20,-21 0,20 0,21 0,-21 0,0 0,21 20,-21-20,-19 0,-21 0,21 0,-21 0,21 0,-20 0,-21 0,21 0,0-20,0 20,-21-20,21 20,0 0,-1 0,-19 0,40 0,-20-20,-21 20,41-20,-20 20,-21 0,-19 0,20-39,-20 39,0-20,0 0,0 0,0 0,0 0,0-19,0 39,0-20,-20-20,1 20,19 1,-20 19,20-20,-20 0,0 0,20 0,-40-19,40 19,-19 0,-1 0,20 20,0-40,-20 40,20-39,-20 39,20-20,-20 0,20 0,-20-20,0 40,20-39,0 19,-19 0,-1-20,20 21,-20-1,0 0,20 0,-20 20,20-40,-20 40,1 0,19-20,-40 20,20-19,20 19,-40-20,20 20,1 0,-1-20,0 0,-40 20,21-20,-1 20,0 0,-19-20,-40 1,39-1,-19 0,-40 0,19 20,21-20,0 20,-21-20,1 20,0 0,20-20,-1 20,1 0,0 0,-1 0,1 0,19 0,-19 0,19 0,1 0,-1 0,-19 0,0 20,39-20,-40 0,41 0,-21 20,1-20,-1 20,1-20,-21 20,41-20,-21 0,20 0,-59 20,40-20,-1 20,1-20,19 19,-20-19,21 0,-1 0,20 0,0 0,-19 0,19 0,0 0,0 0,20 0,0 40,-20-40,0 20,20 0,0 0,-19-20,19 39,-20-19,20 0,0 20,0 19,-20-19,0 0,20-1,0 21,-20-1,20 1,0-1,0 1,0-20,20 19,-20-19,20-20,0 19,-20-39,20 20,-20-20,0 20,19-20,-19 0</inkml:trace>
  <inkml:trace contextRef="#ctx0" brushRef="#br0" timeOffset="174116.0608">11331 12620,'0'0,"0"0,39 0,1 0,-20 0,0 0,39 0,-39 0,0 20,20-20,19 0,-19 20,20-20,-21 0,21 0,-21 0,21 0,-20 0,-1 20,1-20,0 0,19 0,-19 0,-20 0,0 0,19 0,-19 0,0 0,20 0,-21 0,1 0,20 0,0 0,-20 0,39 0,-19 0,19 0,1 0,-1 0,1 0,-20 0,19 0,-19 0,0 20,19-20,1 0,-21 20,21-20,-21 0,21 19,-20-19,-1 0,1 0,-20 0,39 0,-19 0,20 0,-21 0,1 0,0 0,39 20,-39-20,19 0,-19 20,20-20,-1 20,20-20,1 0,-1 0,1 0,-21 0,-19 20,19-20,1 0,-20 0,-21 0,1 0,20 0,-20 0,19 0,1 0,0 0,-1 0,1 0,20 0,-21 0,41 0,-21 0,-19 0,20 0,-21 0,1 0,0 0,39 0,-59 0,39 20,-39-20,20 0,39 0,-39 0,19 0,1 0,0 0,-21 0,21 0,-1 0,1 0,-21 0,41 0,-40 0,19 0,1 0,-1 19,1-19,-1 20,1-20,-1 0,1 0,19 0,-19 0,19 0,-19 0,-1 0,1 0,-1 0,1 0,-21 0,41 0,-41 0,1 0,0 0,0-20,19 20,-19-19,19 19,-19 0,20-20,-21 20,21 0,-21 0,1-20,-20 20,20-40,-40 40,20 0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280" units="cm"/>
          <inkml:channel name="Y" type="integer" max="1024" units="cm"/>
        </inkml:traceFormat>
        <inkml:channelProperties>
          <inkml:channelProperty channel="X" name="resolution" value="28.31858" units="1/cm"/>
          <inkml:channelProperty channel="Y" name="resolution" value="28.36565" units="1/cm"/>
        </inkml:channelProperties>
      </inkml:inkSource>
      <inkml:timestamp xml:id="ts0" timeString="2012-10-23T15:44:36.762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5933 9267,'-20'-20,"1"20,-1-20,-20 20,40 0,-20 0,-19 0,39 0,-40 0,20 0,-20 0,20 0,-19 20,-21-20,40 20,-19 0,-1-1,20-19,0 0,1 20,-1 0,0-20,0 20,20-20,0 20,0-20,0 40,0-40,0 19,0 21,0 0,0-20,0 19,0 1,20 0,0-1,0 21,-1-40,1 19,20 1,-20-20,0 20,19-21,-19 1,0 0,0-20,0 20,19-20,-19 20,20-20,0 0,-21 0,1 0,40 0,-40 0,-1 0,21 0,0 0,-20 0,19-20,-19 0,0 0,20 0,-20-19,-1 19,21-40,-40 41,20-1,0-20,-20 20,0 0,0 1,0-1,0-20,-20 0,0 1,0-1,0 0,-39 1,39-1,-59 20,19 0,-19-20,-1 1,21 39,-1 0,21 0,19 0,-40 0,21 0,19 20,-20-1,0 41,21-20,-21 19,40 1,0-1,0-19,0 59,0-39,0-21,20 1,19 39,1-59,0 20,19 20,1-41,-21 21,21-20,-20-20,-20 0,19 20,1-20,0 0,-21 0,41 0,-20-20,-21-20,41 1,-40-21,20 0,-21-19,1 0,-20-40,0 39,0 1,-20-20,-39-1,19 61,-19-21,19 1,-20 39,1-20,19 40,1 0,-21 0,40 0,0 0,-39 40,39 19,-20 1,20 19,1-39,19 20,0-1,0-19,0 19,19-19,21 0,0-1,-20-19,59 0,-59-20,20 20,-21-20,41 0,-60 0,40 0,-1-20,-39 0,20-19,-20-1,0 0,20 0,-20 1,0-21,-20 40,0 1,-19-1,19-20,-20 40,0 0,1 0,19 0,0 0,0 20,0 0,20 19,-20 1,20 20,0-21,0 1,20-20,20 20,-40-21,40 1,-1 0,-19-20,20 0,-20 0,19-20,-19 20,-20-39,20-1,0-20,-20 40,0 1,-20-21,0 20,0 0,1 20,-21 0,0 0,20 0,1 0,-1 0,0 20,20 0,0 0,0 0,0-1,0 1,20-20,19 0,-19 0,0 0,0-20,-20 1,0-1,0 0,-20 0,-20 0,1 0,19 20,0 0,0 0,20 0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280" units="cm"/>
          <inkml:channel name="Y" type="integer" max="1024" units="cm"/>
        </inkml:traceFormat>
        <inkml:channelProperties>
          <inkml:channelProperty channel="X" name="resolution" value="28.31858" units="1/cm"/>
          <inkml:channelProperty channel="Y" name="resolution" value="28.36565" units="1/cm"/>
        </inkml:channelProperties>
      </inkml:inkSource>
      <inkml:timestamp xml:id="ts0" timeString="2012-10-23T15:44:41.194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9386 4881,'20'-20,"20"20,-21-19,1 19,20-20,0 20,-1 0,1 0,20 0,-1-20,20 20,-39 0,40 0,-21 0,20 0,-39 0,20 0,-21 0,21-20,-20 20,-1 0,21 0,-20 0,19 0,-39 0,0 0,19 0,1 0,-40 0,40 0,19 0,-39 0,40 0,-1 20,1-20,-1 0,1 20,-1-20,21 0,-21 20,-19-20,19 0,1 0,0 0,-1 19,1-19,19 0,-19 0,39 20,-40-20,1 20,-1-20,21 0,-21 20,21-20,19 20,-20-20,20 0,-19 0,-1 20,1-20,19 0,-20 20,-19-20,19 0,-19 19,-1-19,60 0,-59 20,19-20,0 0,1 0,19 0,0 20,20 0,0-20,-19 0,19 20,0-20,-40 0,-19 0,-1 0,1 0,-21 0,21 0,-20 0,39 0,-20-20,1 0,-20 20,-1 0,1 0,20-20,-41 0,1 20,0 0,0-19,-20 19,20-20,-20 20,20-20,-20 20,20-40,-1 40,-19-40,20 1,-20-1,20 0,-20-19,0 19,0-39,0 19,0-19,0 19,0 1,-20-1,20 21,0-21,0 20,0-19,-20 19,20 0,0 1,0-1,0 20,0 0,-19-19,19 19,0 0,-20-20,20 21,0-1,0 0,0 20,0-40,-20 40,20 0,-40-20,40 20,-40 0,21 0,-21 0,-20 0,1 0,-1 0,-19 0,-20 0,0 0,19 0,-39 0,0 0,20 0,0 0,-1 0,-19 0,20 0,20 0,-60 0,20 0,-20 0,20 0,-20 0,40 0,-40-20,20 20,19-19,-19 19,-20-20,20 20,20-20,-20 20,40 0,-20-20,39 20,-19 0,-1-20,1 20,-20 0,39-20,-39 20,0-19,19 19,21 0,-21-20,21 20,-1 0,1 0,-1 0,1 0,-1 0,1 0,-1 0,21 0,-21 20,0-1,1-19,19 0,1 20,-21-20,20 40,-19-40,19 20,-19 0,19-1,-20 1,1 0,39 0,-40-20,21 0,19 20,-20-20,1 20,-1-20,20 0,-20 0,40 0,-20 0,20 0,-39 0,19 0,20 0,-20 0,0 0,20 0,-20 20,1-1,-1-19,20 20,0 0,-20 0,20 0,0 0,0-1,0 21,-20 0,0-1,20 21,0-20,-20-1,20 21,0-20,0 19,0-19,0 0,0-1,0 21,0-21,0 61,0-61,0 1,20 0,-20-1,0 1,20-20,-20 20,20-21,-20 1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280" units="cm"/>
          <inkml:channel name="Y" type="integer" max="1024" units="cm"/>
        </inkml:traceFormat>
        <inkml:channelProperties>
          <inkml:channelProperty channel="X" name="resolution" value="28.31858" units="1/cm"/>
          <inkml:channelProperty channel="Y" name="resolution" value="28.36565" units="1/cm"/>
        </inkml:channelProperties>
      </inkml:inkSource>
      <inkml:timestamp xml:id="ts0" timeString="2012-10-23T15:44:42.642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15716 3830,'-20'0,"-19"-20,-21 0,21 0,-1 20,-40-20,21 20,-1 0,-19 0,19 0,21 0,-21 20,21 20,-21-1,20 41,-19-1,-1 20,1 20,39 1,-20-41,1 40,39-59,0 19,0 0,0 1,59-1,20-19,-39 19,59 20,1-39,-1 19,-20-39,1 19,-1-19,-39-20,-1-20,1 0,20 0,-41 0,1 0,20 0,0 0,-1-40,41 0,-21-19,-19 19,39-39,-19 19,-21-19,21-20,-1 19,-19-19,-20 40,0-60,0 39,-20-19,0 20,0 19,0-19,-40-1,0 21,20-41,-39 41,19 19,-19-39,-1 0,21 39,-1 0,0 20,20 0,-19 20,19-19,0 19,20-20,-20 20,20 0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280" units="cm"/>
          <inkml:channel name="Y" type="integer" max="1024" units="cm"/>
        </inkml:traceFormat>
        <inkml:channelProperties>
          <inkml:channelProperty channel="X" name="resolution" value="28.31858" units="1/cm"/>
          <inkml:channelProperty channel="Y" name="resolution" value="28.36565" units="1/cm"/>
        </inkml:channelProperties>
      </inkml:inkSource>
      <inkml:timestamp xml:id="ts0" timeString="2012-10-23T15:46:02.148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1826 13494,'-40'-20,"0"0,1 0,-1 20,0 0,20 0,-19 0,-1 20,20 0,-20 19,1 41,39-21,-40 1,20 39,-19-39,19 39,20-40,0 1,0 19,0 1,20-1,39 0,-19 1,19-1,1-19,-1-21,1 21,19-1,-19-39,39 20,-20-20,21 0,-41-20,20 0,-39 0,20 0,-1-40,1-20,-21 41,1-21,-20-40,40 21,-41-40,21 19,-40-39,0-20,0 60,-20-60,-19 20,-41 20,21 0,-21 39,21 1,-1 19,1 0,19 0,-20 40,21-19,19 19,0 0,20 0,-20 0</inkml:trace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280" units="cm"/>
          <inkml:channel name="Y" type="integer" max="1024" units="cm"/>
        </inkml:traceFormat>
        <inkml:channelProperties>
          <inkml:channelProperty channel="X" name="resolution" value="28.31858" units="1/cm"/>
          <inkml:channelProperty channel="Y" name="resolution" value="28.36565" units="1/cm"/>
        </inkml:channelProperties>
      </inkml:inkSource>
      <inkml:timestamp xml:id="ts0" timeString="2012-10-23T15:46:03.843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19427 10438,'0'0,"-20"-20,20 20,-39 0,19 0,-20-20,-20 20,1 0,-80 0,60 0,-21 0,1 40,-20-21,0 21,40 0,-1-20,21 39,-1 21,21-41,19 21,0 39,20 0,-20-39,20 19,0 0,20 1,0-21,0 21,-1-41,21 1,-20 0,20-20,19-1,-19 1,19 20,21-40,-21 0,40 0,1 0,-41-20,100-59,-80-1,21 21,-1-60,-20 39,-19 1,-1-20,-19 59,-20-19,0-1,-20 40,19 0,-19-19,0 19,0 0,0-20,0 21,-19-1,19 20,-20-20,0 20,0-20,20 20,-20 0,0-20,1 20,19 0,-20-20,20 20</inkml:trace>
</inkml:ink>
</file>

<file path=ppt/ink/ink1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280" units="cm"/>
          <inkml:channel name="Y" type="integer" max="1024" units="cm"/>
        </inkml:traceFormat>
        <inkml:channelProperties>
          <inkml:channelProperty channel="X" name="resolution" value="28.31858" units="1/cm"/>
          <inkml:channelProperty channel="Y" name="resolution" value="28.36565" units="1/cm"/>
        </inkml:channelProperties>
      </inkml:inkSource>
      <inkml:timestamp xml:id="ts0" timeString="2012-10-23T15:46:16.500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18911 9842,'-20'0,"0"0,-19 0,19 20,0-20,-20 0,20 40,-19-20,-21-20,40 39,-19-19,-21 40,40-1,-39 21,-1-21,1 40,39 1,-20-21,1 20,19-39,-20 39,20-40,20-19,0 0,0 0,0-1,0-19,0 0,0 39,20-39,0 0,0 20,19-20,-39 19,40-19,0 20,-20-20,39 19,-19-19,19 20,21 0,-21-21,40 1,-19 0,-1 0,1 0,-21-20,1 0,-1 0,-19 20,19-20,-19 0,20 0,-21 0,1 0,0 0,-1 0,21 0,-40 0,19-20,1 0,20 0,-40-20,19-19,-19 19,20-59,-20 39,-20 1,19-1,-19-19,0 20,0-41,0 21,0 0,-39-21,-21 1,1 0,-1 39,-19-39,-20 0,-1 20,41 39,19 0,-19 20,-1 0,20 20,21 0,-1 0,20 0,-20 0,0 0,0 0,20 0</inkml:trace>
  <inkml:trace contextRef="#ctx0" brushRef="#br0" timeOffset="8912.4516">933 12561,'19'0,"21"0,-20 0,40 0,-21 0,21 0,19 0,-19 0,19 0,-19 0,19 0,-19 0,-21 0,21 0,-21-20,1 20,0 0,-1 0,1 0,-20 0,20 0,-1 0,21 0,-20 0,19 0,-19 0,19 0,-19 0,20 0,-1 0,-19-20,-20 20,-1 0,21 0,-40 0,40 0</inkml:trace>
  <inkml:trace contextRef="#ctx0" brushRef="#br0" timeOffset="9952.5306">2342 12303,'0'0,"0"0,19 0,1 20,0 0,20 19,-40-19,20 0,19 39,-19-39,0 20,0-20,0 0,0 19,-1-19,-19-20,20 20,-20-20,0 20,-39 0,-1-20,-20 20,21-1,-21 1,1-20,19 20,0 0,0-20,1 0,19 0,0 0,20 0,-20 0,20 0,-20 0,20 0</inkml:trace>
  <inkml:trace contextRef="#ctx0" brushRef="#br0" timeOffset="29857.5918">22463 12164,'0'0,"0"0,0 20,0-20,0 40,20-40,-20 19,20 1,-20-20,20 0,-1 0,-19 0,20 0,-20-20,0 1,0 19,0-20,0 0,0 20,0-20,-20 20,1-20,19 0,-40 0,40 20,-20 0,-20-19,21 19,-1 0,20 0,-20 0,20 19,0 1,0 0,20 20,-20-20,20 0,-1-20,1 0,0 19,0-19,-20 0,20 0,-20-39,0 39,0-20,0 20,0 0,-20 0,0 0,20 0,0 20,0 0,20-20,0 0,-20 0,20 0,-20-20,0 20,0-20,0 20,0-20,-20 20,20 0,0 0,0 0,0 0</inkml:trace>
  <inkml:trace contextRef="#ctx0" brushRef="#br0" timeOffset="33440.7372">22483 12739,'0'0,"0"0,0 20,0 0,0-20,0 40,20-40,-20 0,20 0,-20 0,19 0,1 0,0-20,-20 20,0-20,0 20,0-20,0 0,0 1,0 19,-20-20,0 20,1-20,-1 20,0 0,20 0,0 20,-20 0,20-20,0 19,0 1,20-20,0 0,-20 0,20 0,-1 0,1 0,20-20,-40 20,0 0,-20 20,20 0,0 20,-20-40,20 20,0 19,-20-39,20 40,-19-20,19 0,0 19,-20-39,20 20,-20-20,20 40,-20-40,20 20,-20-20,0 20,20-20,-19 19,-1-19,0 0,-20 0,40 0,-20 0,20 0,-19 0,-1 0,0 0,20 0,0 0,0 0,0 0,40 0,-21 0,21 0,0 0,-20 0,-20-19,39 19,-19 0,0-20,-20 0,20 20,-20 0,20 0,-1 0,1-20,-20 20,0-20,20 20,0-39,-20 39,0-20,0 0,20 0,-20 0,0 0,0 20,0 0,-20-20,20 20,0-19,0-1,0 20,-20 0,0 0,20 0,-20 0,1-20,-1 20,20 0</inkml:trace>
  <inkml:trace contextRef="#ctx0" brushRef="#br0" timeOffset="47769.4124">1766 11529,'20'0,"0"0,79 0,40 0,20 0,39 20,-39-20,39 0,-19 0,-1 0,-78-20,-1 20,-40-20,-39 20,0 0,-20 0,20 0</inkml:trace>
  <inkml:trace contextRef="#ctx0" brushRef="#br0" timeOffset="49946.2538">2361 13533,'-39'0,"-1"-20,20 20,-20 0,-19 0,-1 0,1 0,-20 20,19-20,-39 40,39-20,21 0,-21-1,-19 1,-1 0,41 20,19 19,0-19,0 20,-20 19,21-39,19-1,-40 1,40 19,0 1,-20 19,20-39,0 0,20-1,39 61,1-41,-1 1,1-1,0-19,-1 20,20-21,-39 21,39-40,-19 39,0-39,-21 0,1-20,0 20,-21-20,21 0,20 0,-1 0,1-20,59 0,0-40,20 1,-20-1,0 1,-20-1,-20 1,-39-21,0 21,0-40,-40-1,0-19,-20 0,-60-20,1 40,-40-20,-20 20,20 20,-20-1,-40 21,80 19,40 0,-1 40,40-20,-39 20,39 0,20 0</inkml:trace>
  <inkml:trace contextRef="#ctx0" brushRef="#br0" timeOffset="55969.9226">5140 11509,'0'0,"19"0,21 0,20 0,-1 0,60 0,20 0,0-20,0 20,0 0,20 0,-21 0,-38 0,19 0,-40 0,-19 0,-1 0,-19 0,0 0,-21 0,-19 0,20 0,20 0,-40 0,40 0,-21 0,1 0,0 0,0 0,0 0,20 0,-1 0,1 0,0 0,19-20,1 1,-41 19,1-20</inkml:trace>
  <inkml:trace contextRef="#ctx0" brushRef="#br0" timeOffset="59393.8822">9406 10001,'0'0,"-40"20,20 20,-19-1,-1 41,-19-21,-1 40,20 1,1-21,-1 20,40-19,-20-1,0-20,20-19,0 0,0-20,0 19,0-19,0 0,0 0,0 0,0 19,20-19,0 40,0-21,-20 21,20-20,-1-1,1 21,0-1,20-39,-40 20,40 0,-21-21,21 1,-20 0,20 0,19 0,-19-20,19 20,-19-20,39 0,1-20,-1-20,40-19,-20 19,1-20,-61 41,1-21,20-39,-21 39,-19-59,0 39,-20-19,0 19,0-19,0-1,0-19,-20 40,0-41,-19 41,-1-40,-20 39,40-19,-19 59,19-40,-40 1,21 19,-1 20,20-19,-20 19,21 20,-1-20,0 0,20 20,-20 0</inkml:trace>
  <inkml:trace contextRef="#ctx0" brushRef="#br0" timeOffset="62266.0628">16828 10497,'-40'-20,"20"20,0 0,-20-20,21 20,-21-19,-20 19,21 0,-1 0,-39 0,39 19,-39 1,39-20,0 20,0 0,1-20,-1 20,20 19,-19-19,19 0,-20 0,20 20,-19-20,39 19,-40-19,40 0,-20 20,-20-21,40 21,-20 0,1-20,19 19,0 1,0-20,19 20,1 19,20-19,0-1,39 21,-39-20,19-1,1 1,-1-20,-19 20,20-21,-21 1,-19 0,20 0,-1-20,1 0,-20 0,40 0,-1 0,-19 0,19 0,1 0,-1 0,-39 0,40 0,-21-20,-19 0,-20 0,20 1,0-1,0 0,0 0,19-20,-39 1,40-1,-20 20,0 0,0-19,-20-1,19 0,-19 1,20 19,-20-20,0-19,20 39,-20 0,0-20,0 0,0 1,-20-1,0 0,-19-39,-1 39,0-19,1-1,-1 21,0-1,1 0,-1 20,20-19,-20 19,21 20,-1-20,0 20,20 0,-20 0,20 0,-40 0,40 0,-20 0,20 0,-19 0</inkml:trace>
  <inkml:trace contextRef="#ctx0" brushRef="#br0" timeOffset="71106.246">11311 11688,'0'0,"20"0,19 0,-19 0,20 0,20 0,19 0,0 0,-19 0,19 0,1 0,-21 0,40-20,-19 0,19 20,-20 0,1-20,-21 20,21 0,-21 0,-19 0,19 0,1 0,-1 0,1 0,-20 0,39 0,-19 0,-1 0,-19 0,39 0,-19 0,-1 0,1 0,-1 0,1 0,-1-20,-19 0,-20 20,19-19,1 19,-20 0,20 0,-1-20,-19 20,20 0,0-20,-40 20,39 0,1 0,-40 0,20 0,0 0,0 0,-1 0,1-20,-20 0,0-19,20 19,-20 0,0-20,0-19,20 19,-20-20,0 21,0-21,0 1,0 19,0-19,0 19,0 0,-20-19,20-1,-20 20,20 1,0-1,0 0,0 1,0 19,-20-20,20 20,0 20,0-39,-19 19,19 0,0-40,-20 40,20 1,0-1,0 0,0 0,0-20,-20 40,0 0,0 0,0-19,0 19,-19 0,-1-20,0 20,1 0,-21 0,20 0,-19 0,-1 0,21 0,-1 0,0 0,-19 0,19 0,-19 0,-1 0,-19 0,19 0,-19 0,19 0,1 0,-21 0,21 0,-21 0,41 0,-1 0,0-20,-19 20,-1 0,21-20,-21 20,20 0,-19 0,-1-20,1 20,-1 0,21 0,-21 0,20 0,-19-20,19 20,-19 0,39 0,-20 0,20 0,-19 0,19 0,0 0,0 0,0 0,0 0,1 0,-1 0,20 0,-20 0,-20 0,20 0,0 0,-19 0,19 0,0 0,20 20,-40-20,40 0,-19 20,-21 0,20-20,0 0,20 20,-40-20,40 20,-19-1,19-19,0 20,0 0,0 0,0 39,0-39,0 20,-20-20,20 39,0-19,0-20,-20 20,20 19,0-19,0-20,0 19,0 21,0-20,-20-21,20 21,0 0,0-20,-20 19,20 1,0 0,0-1,0-19,0 20,-20 19,20-19,0 0,0-20,0 19,0 21,0-20,0-1,0-19,0-20,0 20,0-20,0 40,0-40,0 19,20 1,-20 0,0 0,0 0,0 0,20-20,0 0,0 0,0 0,-1 20,21-20,0 0,0 0,-21 0,21 0,0 0,-20 0,19 19,1-19,-20 0,0 0,19 20,1-20,-20 0,20 0,-1 0,-19 0,20 0,0 0,-1 0,-19 0,0 0,20 0,-40 0,19 0,1 0</inkml:trace>
</inkml:ink>
</file>

<file path=ppt/ink/ink1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280" units="cm"/>
          <inkml:channel name="Y" type="integer" max="1024" units="cm"/>
        </inkml:traceFormat>
        <inkml:channelProperties>
          <inkml:channelProperty channel="X" name="resolution" value="28.31858" units="1/cm"/>
          <inkml:channelProperty channel="Y" name="resolution" value="28.36565" units="1/cm"/>
        </inkml:channelProperties>
      </inkml:inkSource>
      <inkml:timestamp xml:id="ts0" timeString="2012-10-23T15:51:09.205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14565 6588,'0'0,"0"0,40 0,-40 0,40 0,-1 20,21 0,19-1,20 1,1 0,78 40,1-41,0 1,19 20,-39-40,-20 20,-60-20,0 0,-39 0</inkml:trace>
  <inkml:trace contextRef="#ctx0" brushRef="#br0" timeOffset="727.567">18732 6886,'20'0,"0"0,40 0,59 0,139 19,39 21,61 20,-1-41,-60 1,-58 0,-41-20,-99 0,-39 0,-21 0,-39 0</inkml:trace>
  <inkml:trace contextRef="#ctx0" brushRef="#br0" timeOffset="1943.434">19725 3651,'0'0,"-20"0,0 0,0 0,20 20,-40 0,40 0,0-20,0 19,0 1,0 0,0 20,60-1,19 1,21 20,19-21,-20 21,-40-40,41 19,-61 1,1-40,0 40,-20-20,-1 19,1-19,-20 40,20-21,-20 21,0-20,20 19,-20 1,0-21,0 21,0-40,0-20,0 20,0-1,-20-19,0 0,0 0,1 0,-61-19,40-1,-19 0,-40-20,19-19,21 19,-21 20,41-20,-41 1,61 19,-21-20,40 20,-20 1,20 19</inkml:trace>
  <inkml:trace contextRef="#ctx0" brushRef="#br0" timeOffset="2943.4724">19804 3730,'0'-19,"20"19,39 0,1 0,39 0,40 0,0 0,0 19,20-19,-40 0,-40 20,0-20,-19 0,-40 0,0 0</inkml:trace>
  <inkml:trace contextRef="#ctx0" brushRef="#br0" timeOffset="3671.0394">21610 4306,'0'0,"-20"0,0 20,-39-20,-1 39,1-19,-41 20,80-20,-59 0,0 19,19-19,-39 20,59-20,1 0,-1-20,40 0,0 0</inkml:trace>
  <inkml:trace contextRef="#ctx0" brushRef="#br0" timeOffset="4171.0586">20895 4326,'20'0,"20"0,0 39,-1 1,41 39,19 1,0-1,-19 1,19-1,-20 0,20-39,-39 0,-20-20,-21-1,1 1,-20-40,0 20,0-19,0 19,0-20,0 20,0-40</inkml:trace>
  <inkml:trace contextRef="#ctx0" brushRef="#br0" timeOffset="5210.161">22324 3869,'0'0,"0"0,-20 0,1 20,-1 0,20-20,-40 20,40-20,0 20,-20-1,0-19,20 20,0 0,0 0,0 0,0 0,20 19,0 1,59 20,1 19,-21 0,40 1,-19-41,-40 21,-21-40,1 20,0-21,0 1,-20 0,0-20,0 40,20-40,-20 20,0-20,-20 19,0 1,0-20,-19 0,-21 0,20 0,-19 0,19 0,-19 0,-21-20,41 20,-1 0,0 0,0-19,21-21,-1 40,20-20,0-20,0 40,0-39,20 19,-1 0</inkml:trace>
  <inkml:trace contextRef="#ctx0" brushRef="#br0" timeOffset="6223.8718">22285 3988,'19'0,"1"-20,20 1,19-1,1 20,19 0,40 0,-39 0,-1 0,20 0,-59-20,20 20,-41 0,1 0,20-20,-40 20,40 0,-20 0,-1 0,1 0,-20 0,0 0</inkml:trace>
</inkml:ink>
</file>

<file path=ppt/ink/ink1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280" units="cm"/>
          <inkml:channel name="Y" type="integer" max="1024" units="cm"/>
        </inkml:traceFormat>
        <inkml:channelProperties>
          <inkml:channelProperty channel="X" name="resolution" value="28.31858" units="1/cm"/>
          <inkml:channelProperty channel="Y" name="resolution" value="28.36565" units="1/cm"/>
        </inkml:channelProperties>
      </inkml:inkSource>
      <inkml:timestamp xml:id="ts0" timeString="2012-10-23T15:53:24.184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3929 11271,'0'0,"20"0,20 0,-1 0,61 0,-21 0,60 0,0 0,19 0,21-40,-20 20,0 20,39-19,-59-1,-20 20,20-20,-60 0,-19 20,-1 0,1-20,-1 20,-39-20,20 20,-20 0,-20 0,20 0,-1-19</inkml:trace>
  <inkml:trace contextRef="#ctx0" brushRef="#br0" timeOffset="1519.5896">3850 14525,'20'0,"-20"0,19 0,41 0,-20 0,39 0,0 0,1 0,39-19,0 19,-40-20,40 20,-39-20,39 0,-60 0,60 0,-39 20,-1-20,20 20,-19 0,39-19,-40 19,0 0,-19-20,19 20,-19-20,-20 20,-1-20,-19 20,20 0,-20-20,-1 0,-19 20</inkml:trace>
</inkml:ink>
</file>

<file path=ppt/ink/ink1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280" units="cm"/>
          <inkml:channel name="Y" type="integer" max="1024" units="cm"/>
        </inkml:traceFormat>
        <inkml:channelProperties>
          <inkml:channelProperty channel="X" name="resolution" value="28.31858" units="1/cm"/>
          <inkml:channelProperty channel="Y" name="resolution" value="28.36565" units="1/cm"/>
        </inkml:channelProperties>
      </inkml:inkSource>
      <inkml:timestamp xml:id="ts0" timeString="2012-10-23T15:55:18.363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9624 4822,'0'0,"20"-20,59 0,-19 20,19-20,1 20,39-20,20 20,19-19,-19 19,20-20,-20 20,40-20,-41 0,21 20,-79-20,39 0,-60 1,21-1,-21 0,1 0,-21 20,-19 0,60-20,-61 20,1-20,20 20,-20 0,0 0,39 0,1 20,-1 0,21 20,19-20,0 19,-20 1,21-20,-61-20,21 20,-20-20,-21 0,-19 0</inkml:trace>
  <inkml:trace contextRef="#ctx0" brushRef="#br0" timeOffset="1416.07">655 3572,'20'0,"-20"-20,20 20,59 0,-20 0,1 0,39 0,0 0,80 0,-20 0,39-20,-79 20,60 0,-20 0,-80-20,20 20,-19 0,-41 0,1 0,0-20,-1 20,1 0,20 0,19 0,0 0,40 0,-39 0,39 0,-20 0,-20 0,21 0,-21 0,-20 0,21 20,-21-20,41 0,-61 0,1 0,-20 0,20 0,19 0,-39 0,20 0,-1 0,1 0,0 0,-20 0,19 0,-19 0,0 0,0 0,-20 0,20 0</inkml:trace>
  <inkml:trace contextRef="#ctx0" brushRef="#br0" timeOffset="22312.3802">16490 4683,'-20'0,"0"0,-19 0,-21 0,21 0,-1 20,0-20,-39 39,39-19,0 0,1 20,-21-20,21 19,19-19,-20 20,20-20,0 19,20-19,-20 20,1 0,19-21,0 21,0-20,0 39,0-19,-20 0,20 0,0-1,-20 21,0-21,20 1,0 0,0 0,0-1,-20 1,20 0,0 19,0-19,0 0,20-1,-20 1,40 0,-20-1,-1 1,1 0,40-21,-20-19,-1 40,1-40,19 0,-19 20,0-20,-20 0,39 0,-19 0,19-20,-19 0,20 0,39-19,-40-1,1 20,-1 0,-19-19,0 19,-20-20,19 1,-39 19,20-20,0 0,0 1,-20-1,0-20,0 1,0-1,0-19,0 19,0-39,-40-40,1 20,-21 0,0 0,41 20,-21 39,0 1,20-1,-39 21,39-1,-20 20,20-20,1 21,-21-1,20 20,0 0</inkml:trace>
  <inkml:trace contextRef="#ctx0" brushRef="#br0" timeOffset="24592.7412">18038 7382,'-20'-40,"0"40,-19 0,19-20,-20 0,0 0,-19 20,19 0,-19 0,-21 0,1 20,-1 0,1 0,-40 20,0-1,20-19,19 40,21-40,-1 19,21 1,-1 0,20 19,0 1,0-21,20 21,-19-20,19 19,0-19,0-1,19 1,-19 20,20-21,0-19,0 20,-20 0,40-1,-20 1,-1 0,21-1,-20 1,39 20,-39-21,20 1,39 0,-39-1,0-19,59 20,-40-20,21 19,19-39,-39 20,-1-20,20 0,-39 0,20 0,-1 0,-19 0,0 0,-1-39,1 39,0-60,-1 40,1-39,0 19,-20 20,-1-59,1 39,0-19,0 19,-20-20,0 21,0-41,0 41,0-21,-40-19,20-1,-19 21,-21-1,21 20,19 1,-40-21,40 40,-39-19,19 19,40 0,-40 20,21-20,-1 20,0-20,0 20,20 0</inkml:trace>
  <inkml:trace contextRef="#ctx0" brushRef="#br0" timeOffset="26081.0796">1627 6628,'0'0,"20"0,-20 0,40 0,-1 0,1 0,0 0,-1 0,21 0,0 0,-1 0,1 0,-21 0,21 0,-1 0,-19 0,20 0,-1 0,1 0,-21 0,21 19,-20-19,-1 0,1 0,0 0,-1 0,1 0,0 0</inkml:trace>
  <inkml:trace contextRef="#ctx0" brushRef="#br0" timeOffset="27497.1496">2699 6409,'0'0,"0"0,0 20,0 0,39 0,-19 39,20-39,-20 20,39-20,-19 19,-20 1,39-20,-39 20,0-21,20 1,19 20,-19-40,-40 20,20 0,0-20,0 20,-20 19,19-39,-19 0,-39 0,-1 0,40 0,-20 20,-20-20,21 0,-1 0,20 0,-20 0,0 0,0 0,0 20,1-20,-21 0,40 0,-40 0,40 0,-20 0,1 0,-1 0,20 0,-40 0,20 0,20-20,-20 20,0 0,1 0,19 0,-20 0,20 0</inkml:trace>
  <inkml:trace contextRef="#ctx0" brushRef="#br0" timeOffset="28600.7076">10855 7203,'19'0,"41"0,19 20,40 0,20 0,0-20,0 19,20-19,0 0,-21 0,21 0,-60 0,1-19,-21 19,-39-20,-40 20,0-20</inkml:trace>
  <inkml:trace contextRef="#ctx0" brushRef="#br0" timeOffset="32249.2852">13414 9465,'0'0,"0"0,60 20,-40-20,59 20,0-20,41 20,18-20,1 20,0-20,-59 0,39 0,-60 0,-19 0,19 0,-19 0,20 0,-40 0,-1 0,21-20,-20 20,0 0,19 0,-19 0,-20 0,20 0,0 0,0 0,-20 0,39 0</inkml:trace>
  <inkml:trace contextRef="#ctx0" brushRef="#br0" timeOffset="34930.0522">3691 9743,'-20'-20,"-20"0,-39 1,39 19,-19 0,-40 0,-20 0,39 19,-19 1,20 40,-1-1,-19-19,0 19,39 21,1-1,-1-19,40 39,-19-20,19 21,0-41,0 60,20-59,0 19,60 0,-41 1,41-1,59 1,-20-1,60 0,-20-19,0 19,39-19,-59-21,20-39,-39 0,19 0,-20 0,20-39,-20-1,20-39,-39-21,-1 1,-19 0,-41-20,1 20,0 0,-20-21,-20 21,-39 0,-1-20,-39 20,0 0,-20 19,-40-19,40 39,59 21,1 19,-1 0,21 0,19 20,0 0,20 0,0 20</inkml:trace>
  <inkml:trace contextRef="#ctx0" brushRef="#br0" timeOffset="37465.3058">10855 12085,'0'0,"19"0,41 0,-1 0,60 0,-19 0,39 0,0 0,19 0,-19 0,20 0,-20 0,0 0,-20 0,-20 0,0 0,-59 0,0 0,-1 0,1 0,0 0,-1 0,21 0,-20 0,19 0,-19 0,-20 0,19 19,-19-19,0 0,0 0</inkml:trace>
  <inkml:trace contextRef="#ctx0" brushRef="#br0" timeOffset="39721.2518">2004 12184,'-20'0,"-19"0,-1 0,-20 0,21 0,-1 0,-19 40,-1-1,20 21,-39-1,39 1,-19 19,19 1,20-21,-19 40,39-39,-20-1,20 1,0-1,20 1,-1 19,41-19,-1 19,-19-39,59 19,-39 1,59-40,-20 20,-19-40,-1 0,20 0,0 0,1 0,-21 0,20-40,-19 20,-1-40,-20 41,1-21,0 0,-21 1,1-1,-20-40,0 1,-1 20,1-41,0 21,-20 0,0-21,-20 21,-19-20,-21 0,-19 19,-1-19,21 20,-40-1,-21 21,21-1,0 20,39 21,-19 19,39 0,1 0,19 0,0 0,0 0,0 0,20 0,-19 19,19 1,-20-20,20 20</inkml:trace>
</inkml:ink>
</file>

<file path=ppt/ink/ink1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280" units="cm"/>
          <inkml:channel name="Y" type="integer" max="1024" units="cm"/>
        </inkml:traceFormat>
        <inkml:channelProperties>
          <inkml:channelProperty channel="X" name="resolution" value="28.31858" units="1/cm"/>
          <inkml:channelProperty channel="Y" name="resolution" value="28.36565" units="1/cm"/>
        </inkml:channelProperties>
      </inkml:inkSource>
      <inkml:timestamp xml:id="ts0" timeString="2012-10-23T16:01:08.330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13871 8890,'0'0,"0"0,-20 0,0 0,-20 0,21 20,-21-1,20-19,0 20,0-20,0 20,1 0,-1 0,0 0,0 19,20-19,0 20,-20-40,20 20,-20 0,20-1,0 1,0 0,0-20,0 20,0 0,0 0,0-1,0 1,0 0,0 0,0 0,0-20,0 20,0 0,0-1,0-19,20 20,-20-20,20 20,20 0,-40 0,39 0,1-20,-20 19,20 1,-40-20,20 0,-1 20,1-20,0 0,0 20,20-20,-21 0,21 0,0 0,19 0,-19 0,0 0,-1 0,1 0,0 0,0 0,-21 0,1 0,20 0,-40 0,40 0,-21 0,-19 0,20 0,0 0,0 0,-20 0,40 0,-21 0,21 0,0 0,0 0,-21 0,1 0,40 0,-40 0,-1-20,21 20,-20 0,0-20,19 20,-39 0,40 0,-20-20,0 1,20 19,-21 0,1-20,20 0,-20 20,0 0,-1-20,1 20,20-20,-20 20,0 0,19 0,-39 0,40-20,-20 1,0 19,0 0,-1 0,21-40,-20 20,0 0,-20 0,20 0,0 1,-20 19,19-20,-19 0,0 0,0 0,0 20,0-20,0 20,-19-19,-21-1,0 20,0-40,-39 20,20 0,-21 20,1-20,19-19,-19 39,-1-20,1 20,20-20,-1 20,1 0,-1 0,-19-20,39 20,-20-20,21 20,19 0,-40-19,41 19,-1 0,-20 0,20 0,0 0,0 0,-19 0,19 0,-20 0,20 0,-19 0,19 0,-40 19,40-19,1 0,-1 0,20 0,-20 0,0 20,20-20</inkml:trace>
  <inkml:trace contextRef="#ctx0" brushRef="#br0" timeOffset="773.4672">13910 9743,'20'-40,"0"40,0-19,0-1,0-20,0 40,19-40,1 20,-20-19,39 19,-19 0,0-20,19 21,-19-1,39 0,-39 0,19 20,-19-20,0 0,19 0,-39 20,20-19,19-1,-19 20,-20-20,20 20,39-40,-39 20,-20 20,39-19,-39-1,-20 20</inkml:trace>
  <inkml:trace contextRef="#ctx0" brushRef="#br0" timeOffset="1861.3996">13970 8850,'0'0,"0"0,40 0,-20 0,-1 0,1 20,40 20,-1-1,-19 21,39-1,1-19,-1 39,20-19,-39-1,19-19,-39 0,19-20,-19 19,0-19,-1 0,-19 20,0-40,0 20,0-1,20 1,-40-20,39 40,-39-40,20 20,-20 0,20-20,0 20,-20 19,39-19,-19 20,0-20,0-1,0 1,0 0</inkml:trace>
  <inkml:trace contextRef="#ctx0" brushRef="#br0" timeOffset="3349.738">11509 10656,'0'0,"0"-20,0 20,20 0,0-20,0 20,59 0,21 0,-1 0,40 0,0 0,39-20,-39 0,-40 20,0-19,-79-1,0 0</inkml:trace>
  <inkml:trace contextRef="#ctx0" brushRef="#br0" timeOffset="4725.7674">11311 8711,'0'0,"0"0,40 0,-40 0,39 0,1 0,-40 0,40 0,-1 0,1 0,0 0,-1 0,-19 0,20 0,0 0,-20 0,-1 0,-19 0,20 0,0 0,0 0,-20 20,20-20</inkml:trace>
  <inkml:trace contextRef="#ctx0" brushRef="#br0" timeOffset="6862.5682">11509 10299,'0'0,"20"-20,0 20,-20 0,20 0,0 0,-20 0,20 0,-20 0,19-20,-19 20,20 0,0 0,-20 0</inkml:trace>
  <inkml:trace contextRef="#ctx0" brushRef="#br0" timeOffset="8398.76">15042 8453,'19'0,"1"0,0 0,0 0,0 0,0 0,-20-20,19 20,1 0,0 0,0 0,-20-19</inkml:trace>
  <inkml:trace contextRef="#ctx0" brushRef="#br0" timeOffset="10117.576">13633 11509,'19'0,"-19"0,20 0,40 0,-1 0,21 0,79 20,39-20,-19 0,98 0,-58 0,-1-20,-20-20,-39 40,-40-19,-39 19,-41 0,-19 0,0 0</inkml:trace>
  <inkml:trace contextRef="#ctx0" brushRef="#br0" timeOffset="51535.182">3492 5000,'0'0,"0"0,20 0,20 0,0 0,39 0,0 0,60 0,0 0,0 0,0 0,0 0,20 0,-20 20,0 0,-60-20,40 0,-40 20,-19-20,-1 0,41 0,-41 20,-19-20,19 0,1 20,19-20,21 0,-1 19,-40 1,60-20,-39 0,19 20,-20-20,1 0,-1 0,20 0,-19 0,-21 0,1 0,-1 0,1 0,-1-20,1 20,19 0,20 0,-19 0,19 0,0 0,0 0,21 0,-41 0,40 0,-59 0,19 0,0 20,-19-20,39 20,-39-20,19 0,0 0,1 0,39 0,-20 0,0 0,-19-20,-21 20,1-20,-21 20,-39 0</inkml:trace>
  <inkml:trace contextRef="#ctx0" brushRef="#br0" timeOffset="53423.9264">11986 7937,'-20'-20,"-40"20,21 0,-21 0,1 0,-1 0,-39 0,39 0,1 0,-1 40,1 0,19-20,20-1,-39 21,39 0,-20 0,40-21,-40 21,40-20,0 20,-20-1,20 1,0 20,0-1,40 40,20-39,-21 19,1-19,20 19,-21-39,41 19,-41-19,41 0,-21-1,1-19,39 0,-39-20,-1 0,1 0,19 0,-19-40,-1 1,1-1,19 0,-20-39,-39 39,20 1,-20-41,0 60,0-19,-20-1,0-20,0 41,0-21,0 0,0-19,0 19,-20 0,20 20,-20 1,0-1,20 0,-20 0,0 20,20 0,-20 0</inkml:trace>
  <inkml:trace contextRef="#ctx0" brushRef="#br0" timeOffset="54223.7618">12819 8810,'20'0,"0"0,0 0,-1-19,1 19,20 0,20 0,19 0,20 0,20 0,40 0,0 0,19 19,-19-19,0 20,19-20,-78 20,19-20,-80 0,21 0,-40 0,0 0,-1 0,-19 0</inkml:trace>
  <inkml:trace contextRef="#ctx0" brushRef="#br0" timeOffset="55327.3198">11232 9684,'39'0,"1"0,99 0,-20 0,99 0,40 19,0-19,20 0,-20 20,-40-20,-19 0,-60 0,-60 0,-59 0,-20 0</inkml:trace>
  <inkml:trace contextRef="#ctx0" brushRef="#br0" timeOffset="56335.171">11172 10715,'40'0,"-20"-19,-1 19,21-20,0 20,19 0,41 0,19 0,20 0,-1-20,21 20,-20 0,0 0,0 0,0 0,-60 0,-19 0,-21 0,-19 0</inkml:trace>
  <inkml:trace contextRef="#ctx0" brushRef="#br0" timeOffset="58518.8486">11470 11708,'20'0,"-1"0,41 0,39 0,0 19,80-19,-20 0,-1 20,41-20,19 20,-39-20,19 20,-39 0,20-20,-21 20,-19-1,0-19,0 20,-40-20,20 0,-39 20,19-20,0 0,-20 0,41 0,-61 0,20 0,21 0,-21 0,0-20,1 20,-21 0,1 0,-20 0,-21 0,21 0,-40 0,20 0,-20 0</inkml:trace>
  <inkml:trace contextRef="#ctx0" brushRef="#br0" timeOffset="505448.2621">23455 14208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280" units="cm"/>
          <inkml:channel name="Y" type="integer" max="1024" units="cm"/>
        </inkml:traceFormat>
        <inkml:channelProperties>
          <inkml:channelProperty channel="X" name="resolution" value="28.31858" units="1/cm"/>
          <inkml:channelProperty channel="Y" name="resolution" value="28.36565" units="1/cm"/>
        </inkml:channelProperties>
      </inkml:inkSource>
      <inkml:timestamp xml:id="ts0" timeString="2012-10-23T15:38:05.151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14903 13652,'0'-20,"0"20,0-39,0-1,0 0,0 1,19-41,-19-19,0 0,0 19,20-39,-20 0,20 40,-20-40,0 40,0-1,0 1,20-20,-20 39,0 1,0-1,0 20,0 1,0-1,0 0,0 20,0 1,0 19,0-20,0 0,0 0,0 0,0 0,0 20,0 0,0 0,40 0,19 0,1 0,-1 20,41 0,-1 20,0-40,0 20,-39-20,19 19,-59-19,0 0,0 0,-20 0,0 0,19 40,1-20,-20 20,0-1,0 21,0 19,0-19,0 39,0-20,-20 40,20 0,-19-19,19 19,0 0,0 20,0-40,39 0,-19-19,-20-41,0 41,20-61,0 1,-20 20,0-20,-20-20,-20 0,-39 0,-40 0,-20 20,0-1,-59 1,39 0,-40 0,41-20,-21 0,40 0,0-20,60 20,59-20,20 0,0 20,40-19,-1-1,-19 20,0 0,-20 0,40-20,-20 0,0 20,-20 0,0 0</inkml:trace>
  <inkml:trace contextRef="#ctx0" brushRef="#br0" timeOffset="1952.2234">12343 7798,'0'20,"0"40,0 19,0-19,0 39,0 0,-20 0,0 1,20-1,0 20,20-40,0 20,19-39,-39-1,20-39,0 0,-20 0,40 0,-40-20,20 20,0-20,-1 39,21-19,-20 20,20-20,-1 0,-19-1,20-19,0 0,-1 20,1 0,19-20,21 0,-21 0,-19 0,20 0,-21-40,21 21,-40-21,19 20,21-20,-20 20,-21-19,61 19,-41-20,21 20,-1-19,1 19,0 0,-1 0,1 0,19 1,-39-1,-20 20,19-20,-39 0,0 0,0 0,0 0,0-39,0 39,0-20,-39-39,19 20,0 19,-20-40,0-19,1 40,-1-21,-19 21,39-1,-60 1,-19-1,40-19,-21 39,-19-39,39 39,-19 0,20 21,39 19,-20-20,-19 0,59 20,-20 0,0 0,0 0,-20 0,20 0,1 0,-1 20,0-20,-40 20,41-1,-1 1,-40 20,20-20,1 39,-1-39,20 20,-19-1,39-39,-20 40,0 0,20-40,0 20,-20 0,20-20</inkml:trace>
  <inkml:trace contextRef="#ctx0" brushRef="#br0" timeOffset="56290.2474">7064 13751,'0'-19,"0"-1,0 20,0-20,40 20,-20-20,0 0,39 0,21 1,-21-21,60 20,-20-20,40 21,20-1,40 0,19 0,0-20,0 40,1-39,-41 19,21 0,-1 20,-59-20,20 0,-20 0,0 20,-20 0,-20 0,-20 0,21 0,-1 0,20 0,-20 0,40 0,20 0,-20 0,-1 0,1-19,0 19,0-20,0 20,-60-20,60 20,-39 0,-1 0,-40 0,21 0,-1 20,-19 0,-1-1,40 21,1 0,-21-40,40 39,0-19,-40 0,41 20,-1 0,0-21,-20 1,0 0,-20 0,21 0,-21 0,-19-20,-1 0,1 0,-1 19,-19-19,0 0,19 20,-19-20,19 0,21 20,-21-20,1 0,-21 0,41 20,-21-20,1 0,-1 0,41 20,-21-20,0 20,1-20,-1 0,1 0,-41 19,1-19,0 0,-1 0,1 0,-20 0,19 0,21-19,-20 19,-1 0,1 0,0 0,19 0,-19 0,-20 0,0 0,19 0,-19-20,0 20,20 0,-1 0,-19 0,20 0,0-20,-21 20,1 0,20 0,-20 0,0-20,19 20,1-20,0 0,-1 20,21-39,-20 19,-1 0,1-20,0 1,-1 19,-39-40,40 40,-20-39,-20 19,0 1,0-21,0 20,0-19,0 19,0-19,-20-1,20 0,-20 21,20-21,-20 21,20-1,0-39,0 39,-19 0,19 0,-20 1,0-21,20 1,-40 19,20 0,1-19,-1 19,0 20,-20-39,20 19,-39 0,39 21,-40-21,21 0,-1 20,0-19,-39-1,39 20,-39 0,-1-19,21 39,-1-20,-19 0,20 20,-1 0,0-20,21 20,-1 0,0 0,-19 0,-1 0,21 20,-1-20,-20 0,1 20,-20 0,19-1,-19 21,-21-40,-19 40,20-20,-20 19,0 1,0-20,-20 0,20 0,20-1,-20-19,0 20,39 0,1-20,-20 20,19 0,21 0,-40-1,19-19,-39 20,0 20,0 0,0-1,0 1,-20-20,20 20,0-1,20 1,-1-20,-19 19,40 1,-40-20,0 0,20 20,19-40,-39 19,40-19,-20 0,-21 20,1-20,20 0,-20 20,-20-20,0 20,0-20,1 20,-1 0,0-20,-20 19,40 1,0-20,0 0,0 20,20 0,-1-20,41 20,-40-20,39 0,0 0,21 20,-21-20,1 0,-1 0,1 0,19 0,-39 0,-1 0,21 0,-1 0,20 0,1 0,-1 0,0 19,-19-19,19 0,20 0,-19 0,-21 0,20 0,1 0,19 0,-20 0,-19 0,39 0,0 0,0 20,0-20,0 20,20-20,-39 20,19 0,0 20,20-21,-20 1,0 20,20-20,0 0,0 19,0-19,0 0,0 0,0 0,0 0,0-1,20 1,-20-20,20 40,-20-20,20 0,0 19,-20-19,20 20,-20-20,19 0,-19-1,0-19,40 40,-40-40,20 40,-20-40,0 20,-40-1,40 1,-20-20,1 20,-1-20,20 0,0 0</inkml:trace>
  <inkml:trace contextRef="#ctx0" brushRef="#br0" timeOffset="63489.7426">3115 8433,'20'0,"20"0,0 0,39 0,-19 0,39 0,0 0,40 20,0 0,0 0,39 0,-59-20,60 20,-80-20,40 0,-79 0,-1 0,40 0,-79 0,20 0,19-20,-19 20,-20-20</inkml:trace>
  <inkml:trace contextRef="#ctx0" brushRef="#br0" timeOffset="64449.7404">4901 8314,'0'0,"20"20,0 20,20-20,-1 19,41 21,19-1,-59-39,19 20,-39-20,20 0,0-20,-40 19,0-19,0 0,-20 0,0 0,-20 0,0 0,-19 0,19 0,20 0,1 0,19 0</inkml:trace>
</inkml:ink>
</file>

<file path=ppt/ink/ink2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280" units="cm"/>
          <inkml:channel name="Y" type="integer" max="1024" units="cm"/>
        </inkml:traceFormat>
        <inkml:channelProperties>
          <inkml:channelProperty channel="X" name="resolution" value="28.31858" units="1/cm"/>
          <inkml:channelProperty channel="Y" name="resolution" value="28.36565" units="1/cm"/>
        </inkml:channelProperties>
      </inkml:inkSource>
      <inkml:timestamp xml:id="ts0" timeString="2012-10-23T16:05:57.967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10597 8870,'0'0,"0"0,19 0,1 0,20 0,-20 0,39 0,21 0,-21 0,21 0,-21 0,20 0,-19 0,0 0,-1 0,20 0,-19 0,-20 0,39 0,-39-20,39 20,1 0,-21 0,1-20,-1 20,-19 0,19 0,-19 0,0 0,19 0,-19 0,19 0,-19 0,20 0,-1 0,1 20,19-20,-19 0,-1 0,1 0,-1 0,1 0,-1 0,-19 0,20-20,-41 20,-19 0,20 0,0 20,-20-20,40 0,-40-20,20-19,-1-1,1 0,20-19,-20-21,0 21,-1-1,21 1,-40-1,20 1,-20 19,0-20,0 21,0-1,0 0,0 20,-20 1,20 19,0-20,-20 20,20-20,-20 20,1-20,-1 20,20 0,-40 0,0 0,1 0,-1 0,0 0,-39 0,0 0,-1 0,1 0,-20 0,19 0,1 20,-1-20,-19 20,20-20,-20 20,39-20,-19 19,19-19,1 0,-1 0,-19 0,19 0,1 0,-21 0,-19 0,40 0,-21-19,21-1,-21 20,-19 0,40 0,-21 0,1 0,59 0,0 20,0-20,20 19,0-19,-20 0,20 0,0 0,-19 0,19 0,-40 0,20 0,-20 20,40 20,-19-20,-1 0,20 19,-20-39,0 40,20-40,0 20,0 0,0 0,-20-1,20 1,0-20,0 20,0 20,0-40,0 40,0-21,0-19,-20 40,1-20,19 0,0 0,0-1,0 1,0 0,0 0,0 0,-20 0,20-1,0-19,0 20,0 0,0 0,20 0,-1 20,1-1,20-19,-20 0,0 0,-20-20,19 0,-19 0</inkml:trace>
  <inkml:trace contextRef="#ctx0" brushRef="#br0" timeOffset="13768.1068">3909 11390,'0'0,"40"0,0 0,39 0,40 0,99 20,-19-20,-21 20,21 0,-1-20,-39 19,20-19,-1 20,-39-20,-40 0,40 20,-59-20,58 0,-38 0,-1 20,20-20,20 20,-20 0,20-20,20 19,-1-19,41 20,-40-20,-21 20,-18-20,18 20,-78-20,39 20,-19-20,19 0,-40 0,1 20,19-20,-19 20,-1-20,1 0,-1 0,41 0,-1 0,0 0,40 0,-40 0,40-20,-79 20,-1-20,-19 0,-20 20,19-20,-39 20</inkml:trace>
  <inkml:trace contextRef="#ctx0" brushRef="#br0" timeOffset="15856.0776">10755 11509,'0'0,"0"0,40-20,-20 20,0 0,19 0,1 0,39 0,-19 0,-1 0,21 0,-21 0,21 0,-1 0,-19 0,-1 0,1 0,-1 0,-19 20,20-20,-21 0,21 20,-21-20,41 0,-21 0,1 0,19 0,-39 20,19-20,1 0,-20 0,19 0,-19 20,0-20,-1 0,-19 0,40 19,-21-19,-19 0,20 0,19 0,-19 0,0 0,-1 20,21-20,0 0,-1 20,-19-20,19 0,1 20,-21-20,21 0,-20 0,19 0,-19 0,-20 0,19 0,1 0,-20-20,39 20,-19 0,20 0,19-20,0 20,-19 0,0 0,-1 0,1 0,-21 0,21 0,-20 0,-1 0,-19-20,20 20,-1 0,1 0,-20 0,39-19,-39 19,20 0,-20 0,39 0,-39 0,40-20,-21 20,1 0,39 0,-39-20,0 0,-20 20,39 0,-19 0,-20-20,0 20,39-20,-59 20,40 0,-20-19,0 19,19 0,-19 0,20 0,-1 0,1 0,0 0,-20 0,0 0,-20 0,19 0</inkml:trace>
  <inkml:trace contextRef="#ctx0" brushRef="#br0" timeOffset="17184.2536">16312 10993,'0'0,"-20"0,20 0,-40 0,0 0,40 0,-39 20,-1-20,0 20,1 0,-1 0,0-1,1 1,-1 0,40-20,-20 20,20 0,-20 0,20-20,-20 19,20 1,0-20,0 20,0 0,20 0,-20 0,20 0,0-1,-20 1,20 0,-20-20,20 20,-1-20,1 20,0 19,20-39,-40 0,20 0,19 0,-19 0,0 0,20 0,-1 0,-19 0,40-19,-21 19,-39-20,40 20,-40 0,20-20,0 0,0 0,-1 0,1 1,-20-21,40 20,-20-20,-20 20,0 1,0-21,0 20,0 0,-20-19,20 39,-20-20,0 20,20 0,-20 0,20 0,0 0</inkml:trace>
  <inkml:trace contextRef="#ctx0" brushRef="#br0" timeOffset="18744.8604">19685 11053,'0'0,"-20"0,-20 0,21 0,-1 0,-20 0,20 20,-19-20,19 39,0-39,20 20,-20 0,0 0,20 0,0 19,0-39,0 20,0 0,0 0,0 0,0-20,0 20,0-1,0 21,20-40,-20 20,20-20,0 40,0-40,-1 19,21 1,-20 0,0 0,19-20,-19 0,0 0,20 0,-20 0,-20 0,39 0,-39 0,20 0,0-40,0 40,-20-39,0 39,20-20,0-20,-20 20,0 0,0-19,0-1,0 0,0 1,0 19,0 0,-20-20,20 20,-40-19,20 19,20 0,-20 20,-19-20,39 20,-20 0,0 0</inkml:trace>
  <inkml:trace contextRef="#ctx0" brushRef="#br0" timeOffset="20440.238">22364 11033,'0'0,"-20"0,-20 0,1 0,19 20,-40-20,21 39,19-19,-20 20,20-20,0 0,1-1,19 1,0 0,0 0,0 20,0-40,0 39,0-39,0 20,0-20,0 40,0-20,19 0,1-1,-20 1,40 20,-20-20,0-20,19 39,1-39,-20 0,20 20,-1-20,-19 0,20 0,-1 0,1 0,-20-39,0 19,0-20,-1 20,1 0,0 1,-20-1,0-20,0 20,0 0,0 1,0-1,0-20,0 20,-20 0,20 20,-20-20,20 1,-19-1,19 20,-40 0,20-20</inkml:trace>
  <inkml:trace contextRef="#ctx0" brushRef="#br0" timeOffset="22144.405">12422 12085,'0'19,"0"1,-20 0,20-20,-39 40,39-20,-20 0,0-1,20 21,-20-20,20 0,-20 0,20-1,0 1,0-20,0 20,0-20,0 20,0 0,0-20,0 20,0-1,20-19,0 20,0-20,0 20,-1 0,1-20,20 20,-20 0,0-20,0 0,-20 0,39 0,-19 0,0 0,20 0,19 0,-39 0,20-20,-1 0,-19-20,0 40,-20-39,0 19,0 0,0 0,0 0,0-19,0-1,-20 40,20-20,-39 0,39 0,-20 20,0-19,0 19,0-20,0 20,20 0,-20 0</inkml:trace>
  <inkml:trace contextRef="#ctx0" brushRef="#br0" timeOffset="29377.1046">16331 10160,'0'0,"0"39,-19 1,19 20,-20-1,20 40,0-39,0-1,0 1,0 0,0-41,0 1,0-20,0 0</inkml:trace>
  <inkml:trace contextRef="#ctx0" brushRef="#br0" timeOffset="30088.0694">16133 10517,'20'0,"-20"0,20 0,19 0,-19 0,20 0,19-20,1 20,-20-20,19 20,-19 0,0 0,-21 0,21 0,-20 0,20 0,-21 0</inkml:trace>
  <inkml:trace contextRef="#ctx0" brushRef="#br0" timeOffset="31232.6446">19725 10239,'-20'0,"0"20,20 0,0 19,0-19,0 0,0 20,0 0,0-21,0 1,0 0,0-20,0 20,0 0</inkml:trace>
  <inkml:trace contextRef="#ctx0" brushRef="#br0" timeOffset="31825.4408">19566 10418,'0'0,"0"0,0 0,20 0,0 0,-1 0,1 0,0 0,20 0,-20 0,19 0,21 0,-20 0,-21 0,1 0,0 0</inkml:trace>
  <inkml:trace contextRef="#ctx0" brushRef="#br0" timeOffset="32696.568">22285 10259,'0'0,"0"0,19 20,-19 19,0-19,40 20,-40 0,20 19,-20-39,0 20,0-20,0 19,0-19,0 0,0 0,0 0,0-20,0 20,0-1</inkml:trace>
  <inkml:trace contextRef="#ctx0" brushRef="#br0" timeOffset="33280.5748">22245 10497,'0'0,"0"0,40 0,-21 0,21 0,0 0,19 0,-19 0,0 0,19 0,-39 0,0 0,0-20,0 20</inkml:trace>
  <inkml:trace contextRef="#ctx0" brushRef="#br0" timeOffset="34513.044">12502 11807,'0'0,"0"20,0-20,0 19,0 21,0 0,-20-40,20 40,0-40,0 19,0-19,0 20</inkml:trace>
  <inkml:trace contextRef="#ctx0" brushRef="#br0" timeOffset="35072.6358">12422 11926,'0'0,"40"0,-20 0,19 0,-19 0,20 0,19 20,1-20,-20 0,-20 0,-1 0,1 0</inkml:trace>
  <inkml:trace contextRef="#ctx0" brushRef="#br0" timeOffset="60017.9296">17026 4742,'-20'0,"40"0,0 0,39 0,1 0,-1 0,-19 0,59 20,-39 0,39 0,-20 0,21 0,-21-1,0 21,-59-20,40 0,-60 0,20 19,-20-19,19 20,1 19,-20 1,20-1,-20 21,0-21,0 1,0 19,0-19,0-1,-20 1,0-20,1 19,-41 1,40-40,-39 19,19 1,0 0,1-21,-41 21,1-20,-20 20,39-40,-19 0,-20 19,-1-19,41 20,-40 0,39-20,1 20,19-20,0 0,-19 0,59 20,-20-20,20 20,-20-20,0 20,20-20,0 19,20 1,20 0,19 20,21-1,19 21,-40-1,40 21,1-1,-1 20,0 21,-20-21,21 20,-41 0,21-20,-41 20,21 0,-20 0,-1 0,-19-39,0-1,-20-19,0-1,0-19,0 0,0-1,-20-19,20 0,-20-20,0 0,1 20,-21 0,0-20,20 0,-19 0,19 0,0 0,20 0,-20 0,20 0,0 0,-20 0,20 0,40 0,0 19,-1 1,21 60,-20-21,59 21,-40-1,-19-39,-40-1,0 1,20-20,-20 0,0 0,-20-20,20 19,-40 1,1-20,-21 0,1 0,-21 0,-39 0,-20 0,-59-59,19 19,-39 20,19 0,1 0,59 1,40 19,59 0,0 0,40 19</inkml:trace>
  <inkml:trace contextRef="#ctx0" brushRef="#br0" timeOffset="63049.296">18931 5695,'0'-20,"0"0,0 0,0-19,20 19,0-20,-1 0,21 21,-20-41,20 40,-1-39,21 19,-1-20,41 41,19-21,20 20,19 0,1 20,-40 0,40 0,-60 0,-39 0,-21 40,-19-20,0 19,0 21,0 0,-20 19,0 20,-60 20,1-39,-1 19,-19 0,-1 0,-19 0,0-39,-20-20,40 19,19-39,0-20,60 20,-39-20,19 20,0 0,0 39,-19 40,19 20,0 40,0 40,0-41,20-19,-20-20,20-39,0-21,0-19,0-20,-19-20,19 0</inkml:trace>
  <inkml:trace contextRef="#ctx0" brushRef="#br0" timeOffset="63369.6208">19546 8572,'0'0</inkml:trace>
  <inkml:trace contextRef="#ctx0" brushRef="#br0" timeOffset="64824.7548">19487 8533,'0'0,"0"0,0 39,-20 1,0-20,20 39,0-19,0 0,0-1,20 1,0-20,19 20,-19-40,20 0,-20 0,39 0,-39 0,20-40,-40-20,20 41,-20-21,0 0,0 0,0 1,0 19,-20 0,0 0,0 0,0 20,0 0,0 0,20 0,-19 0,19 20,-20 20,20-40,0 40,-20-40,0 0,0 0,0 0,1 0,-1-20,-20 20,40 0,0 0</inkml:trace>
  <inkml:trace contextRef="#ctx0" brushRef="#br0" timeOffset="77642.6298">3711 15061,'0'-40,"0"40,0-19,0 19,0 0,20-20,-1 20,1 0,60 0,-21-20,40 20,1 0,-1-20,0 20,0-20,-19 20,-21 0,1 0,-40 0,19 0,-19 0,0 0,-20 20</inkml:trace>
  <inkml:trace contextRef="#ctx0" brushRef="#br0" timeOffset="78641.6916">3810 15716,'0'0,"20"0,-20 0,40 0,-1 0,21 0,19 0,60 20,-20-20,20 0,20 20,59-20,-20 20,-59-1,-20-19,-19 0,-61 20,1-20,-20 0,0 0,0 0,-20 0,19 0,21 0,-20 0,0 0,19 0,-19 0,20 20,0-20,-1 0,-19 20,20-20,0 0,-40 0,19 0</inkml:trace>
  <inkml:trace contextRef="#ctx0" brushRef="#br0" timeOffset="90562.0712">5536 14962,'20'0,"20"0,-20 0,0 0,39 0,1 20,-1-20,40 20,-19-20,59 19,-20-19,20 20,0-20,19 20,-39-20,20 0,-59 0,-21 0,1 0,-21 0,21 0,-20 0,-1 0,1 0,20 0,-21 0,1 0,19 0,-39-20,0 20,40 0,-60 0,20 0</inkml:trace>
  <inkml:trace contextRef="#ctx0" brushRef="#br0" timeOffset="94321.9812">15240 15914,'0'0,"0"0,0 20,-40-20,20 40,-19-40,39 20,-20 0,-20 0,20-1,1-19,19 20,-20-20,0 20,20 0,-20-20,20 20,0-20,0 20,-20-1,20-19,0 20,0-20,-20 20,20-20,-20 40,20-20,0-1,0 1,-19 0,19 20,0-20,-20 0,20 19,0-19,0 0,0 0,0 0,0-1,20 21,-20 0,0-20,0-1,19-19,1 40,-20-20,20 0,-20-20,0 20,20-20,0 0,0 20,-20-20,20 0,-1 0,1 0,-20 0,40 0,-40 0,20 0,39 0,-59 0,40 0,-40-20,20 0,20 20,-40-20,0 0,19 0,1 0,0 1,0-1,-20 0,40-40,-40 41,19-21,1-20,-20 21,0-1,20 0,-20 1,0-1,0 0,0 1,0-1,-20-20,20 41,-20-1,1 20,19-20,-20 0,0 0,20 20,-20 0,0 0,20 0</inkml:trace>
  <inkml:trace contextRef="#ctx0" brushRef="#br0" timeOffset="96434.367">18554 16034,'-20'0,"0"0,0 0,1 19,-1 21,0-20,0 0,0 19,0-19,0 20,1 0,-1-21,0 41,20-40,0 20,-20-1,20 1,0-20,-20 0,20 19,0-39,0 20,0 20,0-20,0 19,0-39,0 20,0 20,0-20,20 0,-20-1,20-19,0 40,-20-20,20 20,-1-40,21 19,-40 1,20-20,0 0,-20 0,20 0,-20 0,20 0,-20 0,39-20,-39 20,20-19,-20 19,40-20,-20 20,-1-20,1 20,0-20,-20 0,0 20,20-20,-20 1,0-1,0 0,0 20,0-20,20 0,-20 0,0-19,20 19,-20-20,0 20,0-19,0-1,0 0,0 1,0 39,0-40,-20 20,20 0,0 0,0 0,0-19,0 39,-20-20,0-20,20 40,-20-20,20 1,-20-21,20 40,-19-20,19 20</inkml:trace>
  <inkml:trace contextRef="#ctx0" brushRef="#br0" timeOffset="114538.5778">7680 17165,'19'0,"1"0,-20 0,40 0,0 0,19 0,-19 0,19 0,1-20,-1 20,21 0,-21 0,21-20,-41 20,1-20,0 20,-1 0,1 0,0-20,-1 20,1 0,20 0,-1 0,1 0,-1 0,1 0,-1 0,-19 0,20 0,-1 0,1-20,-1 20,21-19,-21 19,20-20,1 20,-21 0,21-20,19 20,-40 0,1 0,19 0,-39 0,20 0,-1 20,1-20,19 0,0 20,-19-20,19 0,1 19,39-19,-40 20,1-20,39 0,-40 0,-20 0,1 0,19 0,-19 0,19 0,-19 0,39 20,-20-20,1 0,59 0,-60 0,20 0,1 0,-41 0,20 0,21 0,-41 0,1 0,-1 0,1 0,-21 0,41 0,-40 0,59 0,-40 0,21 20,-21-20,21 0,-1 20,-20-20,21 0,-21 0,1 0,-1 0,-19 0,0 0,-1 0,21 0,0 0,-1 0,-19 0,19-20,1 20,19 0,-39 0,19 0,-19 0,-20-20,0 20,0 0,0 0,19 0,21-20,-1 20,1 0,-1 0,1-20,-20 20,-1 0,-19-19,0 19,0 0,-20 0</inkml:trace>
  <inkml:trace contextRef="#ctx0" brushRef="#br0" timeOffset="116082.5824">14744 17244,'0'-20,"20"20,-20 0,20 0,-1-20,1 20,-20-20,40 20,-20-19,0-1,19 20,-19-20,0 0,59 20,-19 0,19 0,21 0,19 0,0 20,-40 0,-19 0,-21-20,-39 19,0 41,-20-40,1 0,-21 19,20 21,-20-20,-19-1,19 1,-19 0,19-1,-20-19,41 0,-1 0,0 0,20 0</inkml:trace>
  <inkml:trace contextRef="#ctx0" brushRef="#br0" timeOffset="116778.8982">15240 18137,'0'0,"0"0,0 20,-20-20,0 0,20 0</inkml:trace>
  <inkml:trace contextRef="#ctx0" brushRef="#br0" timeOffset="118258.4472">16133 17661,'0'0,"40"0,19 0,1 0,59 0,-40 39,40-39,0 20,-19 0,19-20,0 20,-60-20,-19 0,19 0,-39 0,0 0</inkml:trace>
  <inkml:trace contextRef="#ctx0" brushRef="#br0" timeOffset="119522.1676">18574 17522,'0'0,"-20"0,20 0</inkml:trace>
  <inkml:trace contextRef="#ctx0" brushRef="#br0" timeOffset="120346.418">18554 18097,'0'0,"0"0,0-20,0 20,-20-19,0 19,0-20,20 20,-19 0,-1 0,0 0,40 20</inkml:trace>
  <inkml:trace contextRef="#ctx0" brushRef="#br0" timeOffset="121218.5218">19308 17760,'0'0,"40"0,39 0,60 0,79 40,0-40,60 19,-59-19,-21 0,-19 0,-21-19,-19-21,20 0,-80 20,-19-19,-20 19,-40 20</inkml:trace>
  <inkml:trace contextRef="#ctx0" brushRef="#br0" timeOffset="122738.9959">18613 17522,'-19'0,"19"0,-20 0,20 0,-20 0,0 0,20 0,0 0,0 0</inkml:trace>
  <inkml:trace contextRef="#ctx0" brushRef="#br0" timeOffset="131826.3049">3671 17125,'0'0,"0"0,20-20,0 20,0 0,-1 0,41 0,-40 0,20 0,-1 0,21 0,-1 0,41 0,-1 20,0-20,-20 20,1-20,19 20,-20-20,-19 0,-1 0,21 0,-41 0,41 0,-21 0,1 0,19 0,-19 19,-1-19,1 0,-1 0,1 0,-1 0,1 0,-1 0,21 0,-21 0,21 0,-21 0,1 20,-1-20,1 20,19-20,-19 0,-1 0,-19 20,0-20,19 20,-19-20,19 20,1-20,0 0,-21 0,1 0,-20 0,39 0,-39 0,0 0,39 0,-19 0,-20 0,0-20,39 20,-39 0,20 0,-20 0,0 0,-1 0,-19 0,0 0,20-20,-20 20,20-40,0 20,-20-19,20-21,0 1,19-1,-19 1,-20-21,20 41,0-21,-20 20,0-19,0 19,0-19,0 19,0-20,0 41,0-21,0-20,0 40,0 1,-20-21,20 0,0 20,0 1,0-21,0 20,0 0,0 20,-20-20,20 1,-40-1,21 20,-21-20,0 20,20 0,-19 0,-21-20,1 20,19 0,-20-20,1 20,-20 0,19 0,-19 0,-21 0,21 0,20 0,-41 0,21 0,-40 0,59 0,-59 0,20 0,20 0,-1 0,21-20,-1 20,1 0,19 0,0 0,21 0,-41 0,20 0,-19 0,19 0,0 0,-19-20,-1 20,1 0,19 0,-19 0,-1 0,20 0,1 20,-21-20,1 0,39 0,-40 0,40 0,-39 0,19 0,20 0,-19 20,-21-20,-19 0,19 0,21 0,-21 0,20 0,1 0,-1 0,-20 0,21 0,-1 0,0 0,1 0,19 0,20 0,-20 0,0 0,-20 40,40-20,-19-20,-1 20,0 39,0-19,20 19,-20 21,20 39,-20 0,20-40,0 20,0-39,0 19,0-19,0 19,0-19,20-40,-20 19,0 1,0-40,0 20,0-20,0 20,0-1,0 1,0-20</inkml:trace>
</inkml:ink>
</file>

<file path=ppt/ink/ink2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280" units="cm"/>
          <inkml:channel name="Y" type="integer" max="1024" units="cm"/>
        </inkml:traceFormat>
        <inkml:channelProperties>
          <inkml:channelProperty channel="X" name="resolution" value="28.31858" units="1/cm"/>
          <inkml:channelProperty channel="Y" name="resolution" value="28.36565" units="1/cm"/>
        </inkml:channelProperties>
      </inkml:inkSource>
      <inkml:timestamp xml:id="ts0" timeString="2012-10-23T16:11:58.396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7719 7005,'-20'0,"20"-20,20 0,40 0,59 20,0-40,40 21,-40-1,0 0,-40 0,0 0,1 20,-40-20,-21 20,1 0,-20 0,40 0</inkml:trace>
  <inkml:trace contextRef="#ctx0" brushRef="#br0" timeOffset="879.8265">12621 6826,'19'0,"41"0,39 0,40 20,20-20,19 20,1-20,19 20,1-20,-40 0,-20 0,-40 0,0 0,-59-20,-1 20,-19 0</inkml:trace>
  <inkml:trace contextRef="#ctx0" brushRef="#br0" timeOffset="2472.498">3433 6826,'0'-20,"0"20,20 0,0 0,19 0,21 0,19-20,60 20,-40 0,80-20,-40 20,20 0,-40 0,-20 0,-40 0,-19 0,-20 0</inkml:trace>
  <inkml:trace contextRef="#ctx0" brushRef="#br0" timeOffset="3896.235">5179 6092,'-39'39,"19"-19,-20 20,40 0,-20 19,0 1,20 39,0-20,0-19,20 19,0 20,20-39,-1 19,1-39,20 39,-1-39,21 0,-21 0,1-21,39-19,-40 20,1-20,-20 0,19 0,-39 0,0-20,19 1,-39 19,40 0,-40-40,20 40,-20-20,0 0,40 0,-40-19,19-1,1 0,0 1,-20 19,0 0,0-20,0 20,0-19,20-1,-20-20,0 21,0 19,0-40,0 21,0-21,0 1,0 19,-40 0,20 1,1-21,-1 40,0-20,-20 1,20 19,-19 0,19 0,-20 20,20-20,1 20,-1 0,0 0,0 0</inkml:trace>
  <inkml:trace contextRef="#ctx0" brushRef="#br0" timeOffset="5318.9955">11112 5854,'-39'0,"39"0,-40 0,20 20,0-1,-39-19,19 20,-19 20,19-40,-20 40,21-21,19 1,-40 20,41 0,-21-1,20 21,0-20,-19 19,39 1,-20-1,20 1,-20-1,0 1,20-21,0 1,0 20,20-41,-20 21,40 0,-1-20,1 19,39-39,-39 20,0 0,39 0,20 0,-19-20,-1 0,0 0,-19 0,39-20,-59-20,-1 40,21-39,-40-1,0 0,0-19,-1 19,-19 0,0-19,0-21,0 41,0-21,0 20,-39 1,-1-21,0 21,1 19,-1-40,0 60,20-20,1 20,19-20</inkml:trace>
  <inkml:trace contextRef="#ctx0" brushRef="#br0" timeOffset="8518.986">6668 11092,'19'0,"21"0,0 0,39 0,0 0,60 0,-20 20,60-20,19 0,41 0,-1 0,-20 0,-20-39,1 39,-100 0,20 0,-79-20,0 0,-40 0</inkml:trace>
  <inkml:trace contextRef="#ctx0" brushRef="#br0" timeOffset="9135.1575">6985 12541,'0'0,"40"0,59 0,99 0,-39 0,59-20,21 20,18-20,-38 0,-1 1,-59 19,-20-20,-80 20,1 0</inkml:trace>
  <inkml:trace contextRef="#ctx0" brushRef="#br0" timeOffset="10015.9605">6886 15002,'0'0,"39"0,21 0,0 0,59 0,59 59,1-19,79 0,-20-1,-20-19,0 0,-19 20,-1-1,-19 1,-40-20,-40 0,-39-20,-21 0,-19 0,-20 0</inkml:trace>
</inkml:ink>
</file>

<file path=ppt/ink/ink2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280" units="cm"/>
          <inkml:channel name="Y" type="integer" max="1024" units="cm"/>
        </inkml:traceFormat>
        <inkml:channelProperties>
          <inkml:channelProperty channel="X" name="resolution" value="28.31858" units="1/cm"/>
          <inkml:channelProperty channel="Y" name="resolution" value="28.36565" units="1/cm"/>
        </inkml:channelProperties>
      </inkml:inkSource>
      <inkml:timestamp xml:id="ts0" timeString="2012-10-23T16:17:08.291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17681 7024,'0'0</inkml:trace>
</inkml:ink>
</file>

<file path=ppt/ink/ink2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280" units="cm"/>
          <inkml:channel name="Y" type="integer" max="1024" units="cm"/>
        </inkml:traceFormat>
        <inkml:channelProperties>
          <inkml:channelProperty channel="X" name="resolution" value="28.31858" units="1/cm"/>
          <inkml:channelProperty channel="Y" name="resolution" value="28.36565" units="1/cm"/>
        </inkml:channelProperties>
      </inkml:inkSource>
      <inkml:timestamp xml:id="ts0" timeString="2012-10-23T16:17:36.889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5814 12601,'0'0,"0"0,40 0,-20 0,19 0,21 0,39 0,-19 0,19 0,20 0,0-20,20 20,-20 0,0-20,20 20,0-20,-20 20,-20 0,20-20,0 20,0 0,-20 0,1 0,19 0,-40 0,40 0,-20 20,40-20,-20 20,0-20,20 0,-39 0,19-20,-20-40,-20 21,1-1,-41 20,1-39,19 19,-39 0,0-19,20-1,-20 40,19-59,-19 39,20 1,-20-1,39-20,-39 21,40-1,-60-19,39 39,-39-20,0-20,20 1,-20-1,0 21,0-21,-40 21,40-21,-19 20,-21 1,20-1,-20-20,21 1,-41 19,20 1,1-1,-41 0,41 0,-21 21,-19-1,-1 0,21 0,-60-20,0 21,0 19,19-20,1 20,20-20,-40 0,39 20,-19 0,-20 0,0 0,-20 0,40 20,-40-20,20 20,-20-20,40 0,0 20,-1-20,1 0,0 0,-20 0,40 0,-41-20,41 0,-40 20,59 0,-19 0,0 0,19 0,-39 0,59 0,-19 20,-1 0,1-1,-21 1,41 0,-1 20,-39-1,59 1,-20 0,0 0,1 19,-21 1,20-21,1 1,-1 0,0-21,21 21,-1 0,0 0,0-21,0 41,0-1,20 1,0-20,-20 19,20 1,-19 39,19-40,0 21,0-21,0 1,0-1,19-19,-19 20,40-1,-20-19,0 0,20-1,-21-19,1 0,0 0,0 0,20 39,-1-39,1 40,20-21,-1 21,-19-21,-20-19,19 0,-19 0,20 0,-20 0,19-1,1 1,0 0,19-20,-19 0,0 0,19 0,-39 0,0 0,39-20,-39 20,0 0,0-20,-20 1,20 19</inkml:trace>
  <inkml:trace contextRef="#ctx0" brushRef="#br0" timeOffset="5847.282">1449 10993,'0'0,"19"0,1 0,0 0,20 0,19 0,41 0,-1-20,40 20,19 0,41 0,-1 0,-79 0,60 0,-40 0,-40 0,-39 0,-1 0,-19 0,-20 0,-20 0,20 0,19 0,41 0,58 20,41 0,0-20,-21 0,21 20,-100-20,-19 0,-40 0</inkml:trace>
</inkml:ink>
</file>

<file path=ppt/ink/ink2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280" units="cm"/>
          <inkml:channel name="Y" type="integer" max="1024" units="cm"/>
        </inkml:traceFormat>
        <inkml:channelProperties>
          <inkml:channelProperty channel="X" name="resolution" value="28.31858" units="1/cm"/>
          <inkml:channelProperty channel="Y" name="resolution" value="28.36565" units="1/cm"/>
        </inkml:channelProperties>
      </inkml:inkSource>
      <inkml:timestamp xml:id="ts0" timeString="2012-10-23T16:18:08.719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4584 7401,'0'-19,"40"19,-1 0,-19-20,59 20,-19-20,19 0,21 20,19-20,-20 20,80-20,-41 1,1 19,0-20,0 0,-60 20,1 0,-21 0,21 0,-21-20,1 20,19 0,1 0,-1 0,20 20,-39-20,19 0,-39 20,19-20,-19 0,-20 20,0-20,0 0,19 0,-19 0,0 0,0 0,-20 0,20 0</inkml:trace>
  <inkml:trace contextRef="#ctx0" brushRef="#br0" timeOffset="1615.131">5338 16649,'0'0,"0"0,60 0,-21 0,21 0,39-20,40 20,20 0,39-20,20 20,1 0,-1-60,0 60,-39-19,19 19,-39-20,39 20,-39-20,0 20,-20-20,39 20,-19-20,-40 20,20-20,-40 20,1-19,-1 19,-40 0,1-20,-1 20,-39 0,0 0,-20 0</inkml:trace>
</inkml:ink>
</file>

<file path=ppt/ink/ink2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280" units="cm"/>
          <inkml:channel name="Y" type="integer" max="1024" units="cm"/>
        </inkml:traceFormat>
        <inkml:channelProperties>
          <inkml:channelProperty channel="X" name="resolution" value="28.31858" units="1/cm"/>
          <inkml:channelProperty channel="Y" name="resolution" value="28.36565" units="1/cm"/>
        </inkml:channelProperties>
      </inkml:inkSource>
      <inkml:timestamp xml:id="ts0" timeString="2012-10-23T16:18:21.191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1488 6389,'0'0,"0"0,20 0,0 0,20 0,-20 0,-1 0,41-19,-1 19,1-20,19 20,1-20,19 20,-20 0,40-20,-19 20,19-20,20 0,-1 1,-18-1,18 20,-19-20,1 20,38-20,-59 0,40 20,0 0,20-20,-20 20,0 0,-20 0,-40-20,1 20,-1-19,-39-1,-20 20,-1 0,1 0,0 0,-20-20</inkml:trace>
  <inkml:trace contextRef="#ctx0" brushRef="#br0" timeOffset="1588.7655">1726 13335,'20'0,"0"0,20-20,-1 20,21 0,59-20,-20 20,40 0,20-20,20 20,-1-20,1 1,-21 19,-19 0,0-20,-40 20,1 0,-41 0,21 0,-41 0,41 0,-1 0,40 0,0 0,-20 0,20 0,20 0,-20-20,-19 20,19-20,-60 20,-19 0,0-20,-21 20</inkml:trace>
  <inkml:trace contextRef="#ctx0" brushRef="#br0" timeOffset="4229.2215">17522 6409,'0'0</inkml:trace>
  <inkml:trace contextRef="#ctx0" brushRef="#br0" timeOffset="7064.001">17443 6409,'0'-20,"-20"20,20-19,0 19,-20-20,20 0,-20 0,0 20,20-20,0 0,0 20,0-19,0 19,0 99,0 0,0 40,0 79,20 20,0 60,-20-20,0 19,0-39,-20 0,-20 0,40-39,-19-21,19-39,0-40,0-20,-20-39,20-1,0-19,-20 0,20-21,-20 41,20-40,0 0,0 19,0 21,0 19,0-39,0 0,0-21,0 1,0-20,0-39,0 39,0-60,0 20,0-19,-40-40,21-1,-1 1,0 0,-40-20,40 0,-19-20,19-40,0-39,-20-20,40 20,-59 19,59-19,-20 59,0 0,20-19,-20 19,1 0,19 20,0 0,-20 40,20 20,-20 19,20 1,0-1,0 21,0-21,0 60,0-20,-20 40,20 79,0 40,0 60,0 98,0 1,0 0,0 79,40-20,-1 0,21-40,-40-78,0-41,19-39,1-20,0-20,-21-40,-19-59,0-20,0-20,20-59,-20-40,0-20,0 0,20-20,-20 0,0 1,0-100,20 20,-20 39,0-39,-20 40,0-21,20 41,-20 39,1 40,19 19,-20 21,0 19,20 0,-20 80,0 59,20 119,0 21,0 19,0 39,0-19,0-60,0-79,0-79,20-60,0 0,0-40,0-39,-20-21,19-38,1-41,0-79,-20 20,20 0,0-40,0 40,-20 0,20 19,-20 41,19 39,-19 40,0 59,0 20,0 20,0 60,-19 79,19 79,-20 40,0 79,-20 80,40-40,-20 40,20-120,0-158,0-99,20-40,-20-20,20-39,-20-21,0 1,20-60,-20-20,0-39,0-21,0 41,0-40,-20-1,0 21,20 39,-20 0,0 40,-19 20,39 79,-20 20,20 0,-20 119,0 100,0 39,20 79,0 99,40 100,-20-79,20-120,-21-79,1-179,-20-79,20-79,0 0,-20-41,20 21,-20-79,0-1,0-59,0 0,0-40,-20 60,20 59,-20 20,0 60,20 59,-20 20,20 59,-39 140,19 39,20 60,0 39,0 40,40-99,-40-119,0-120,19-59,1-59,-20 0,20-40,-20-1,20-58,-20-1,0-39,0 0,20-1,-20 61,0 19,0 79,0 21,0 39,0 99,0 40,0 79,0 20,20 40,-20-20,39 0,-19-40,0-79,0-119,20-20,-40-60,0-39,19 0,-19-40,0-20,0-19,0-1,0 1,-39 19,39 40,-20 39,20 41,-20-1,20 40,-20 0,20 0,-20 20,20 39</inkml:trace>
  <inkml:trace contextRef="#ctx0" brushRef="#br0" timeOffset="11347.9065">17542 13652,'0'-39,"-20"-1,20 40,0-20,-20 20,0 40,0 59,-19 80,19 39,0 20,0 60,-19 39,19 60,20 0,0 99,0-80,59-58,-19-80,0-100,-1-59,1-39,-20-41,0-19,0-20,-20 0,0-40,0-39,0-40,0-40,-20-59,20-60,-60 20,40-40,0 1,-19 19,19 0,-20 20,1 20,-1 0,0 20,-39 19,59 80,-20 40,1 19,39 60,-40 0,20 40,20 79,-59 79,19 1,0 39,-39 20,39 0,20 0,0-40,20 1,0-100,0 0,0-60,20-19,0 0,0-40,-20-40,20-40,0-39,39-79,-39 19,40-98,-41-21,-19-20,20 41,-20-1,0 40,0 59,20 0,-20 80,0 40,0 19,0 100,0 59,0 39,-20 61,20 39,-20 0,1 79,-41 80,60-20,-40-1,40-58,20-100,20-60,-40-118,40-40,-21-20,1 0,-20 0,0-40,0-39,20-40,0-20,0-20,19-59,-19-40,0 20,-20-20,20-20,-20 40,0 39,0 60,-20 60,20 39,-20 40,20 60,-20 79,20 39,-19 80,-21 0,20 40,20 0,0-1,0 1,60-60,-21 0,21-99,19-59,-59-80,0 0,0 0,0-60,-20-19,19-60,1-20,0-40,0-19,20 0,-40-20,19 20,1 19,-20 40,0 40,0 80,0 19,0 20,0 79,0 60,0 59,-20 21,1-1,19 40,0 0,0-60,0 1,0-80,0-40,19-39,1-20,-20-20,0 0,0-20,0 0,0 0,0 0,0 1</inkml:trace>
  <inkml:trace contextRef="#ctx0" brushRef="#br0" timeOffset="23075.6715">1607 7362,'-19'0,"19"-20,39-20,21-19,19-1,40 1,-20-1,-19 20,-1 1,-19 39,-1-20,-19 0,19 20,1 0,-20 0,19 0,1 0,19 0,20 20,1-20,19 0,19 0,1 0,-59 0,-21 0,-39 0,0 0,-20 0</inkml:trace>
  <inkml:trace contextRef="#ctx0" brushRef="#br0" timeOffset="24292.3905">1488 14644,'0'-19,"20"19,0 0,20 0,19 0,40 0,40-20,-20 20,40-20,0 0,0-20,-20 21,19-41,-39 20,-39 40,-21-39,1 19,-40 20,-20 0,19 0</inkml:trace>
  <inkml:trace contextRef="#ctx0" brushRef="#br0" timeOffset="60696.3105">0 13910,'0'-20,"0"20,40 0,19 0,-19 0,39 0,1 0,39 0,0-19,-20 19,40-20,-20 20,20-20,-60 20,-19 0,-40-20,-1 20</inkml:trace>
  <inkml:trace contextRef="#ctx0" brushRef="#br0" timeOffset="61248.033">913 13533,'0'0,"0"0,79 20,1 20,19-1,0-19,-20 0,-19 20,19-20,-39-1,-20-19,0 20,-20 0,0 0,0 20,-20-20,0-1,-40 41,1-20,-1 39,1-20,-21-19,21 20,-1-40,21-1,-1 1,20 0</inkml:trace>
  <inkml:trace contextRef="#ctx0" brushRef="#br0" timeOffset="62490.141">1270 15101,'-20'0,"0"-20,0 20,1 0,-21 0,-20 20,1 20,-21-1,41 41,-21 19,21-40,-1 41,40-41,0 20,0-19,59-20,-19 19,59-19,1-20,19-20,0 0,0-40,20-19,-40-21,-20-19,-19 0,-60-1,0 21,0 0,-20-20,-40 39,-39 0,-20 1,-20 19,20 40,60 0,-21 20,21 40,19-1,20 1,0 19,20 0,0-19,40-20,0 19,-1-59,1 0,20 0,-21 0,1-40,20 1,-60-21,39-19,-39 19,-20 21,-19-1,-1 0,-20 40,1 0,-1 0,1 20,19 40,0-1,21 40,19-39,0-1,39-19,21 20,-1-40,1-1,-1-19,21-19,-40-21,19-20,-39-19,0 0,-20-21,-20 21,-20 0,-39 39,-1 0,-19 20,20 20,19 0,21 20,-1 40,20-1,20 1,20-1,20 21,59-41,0 1,20-20,-39-20,-1-20,-20 0,-59-19,0-21,0 1,0-1,-39 20,19 1,-40-1,41 20,-1 20</inkml:trace>
  <inkml:trace contextRef="#ctx0" brushRef="#br0" timeOffset="63432.4635">318 16966,'-40'0,"-20"-20,1-19,-1 19,21 0,-21 0,60 0,0 20,0 0,40 0,59 0,40 0,20 20,-1 0,-19 0,79-20,-39 20,-20-1,-20-19,-40 0,-39 0,-1 0,-59 0</inkml:trace>
  <inkml:trace contextRef="#ctx0" brushRef="#br0" timeOffset="63960.75">1389 16708,'0'0,"40"20,19 20,41 39,-1-19,20-1,-40-19,20 19,-59-39,20 0,-41 20,1-40,-20 20,0-20,0 19,-79 1,39 0,-39 0,-20 0,19 0,21 19,-40-19,59-20,-20 0,40 0,1 20,19-20</inkml:trace>
  <inkml:trace contextRef="#ctx0" brushRef="#br0" timeOffset="65058.336">5755 17522,'0'0,"-40"20,-39-20,19 0,1 0,-21 0,21 0,19 0,20 0,40 0,40 0,59 0,99 0,79 19,160 1,-21-20,21 20,-159-20,39 0,-79 0,-40 0,-79 20,-20-20,-99 20,0-20,-20 0,-20 20,0-20,20 20</inkml:trace>
  <inkml:trace contextRef="#ctx0" brushRef="#br0" timeOffset="72367.4385">4762 7302,'20'0,"0"0,40 0,-1 20,80-20,-20 20,20-20,20 20,39-20,-19 20,-20-20,39 0,-59 0,0-20,-20 0,-40 0,-19 20,-20 0,-1-20,-19 0,20 20,-20 0,-1 0,41 0,-40 0,20 0,19 20,1-20,-1 0,1 0,-21 0,1 0,0 0,-20 0,-20 0</inkml:trace>
  <inkml:trace contextRef="#ctx0" brushRef="#br0" timeOffset="91062.531">159 5834,'20'0,"-20"0,19 0,1 0,-20 0,20 0,20 0,0 0,-1-20,41 20,-21-20,20 20,-19 0,-20 0,19 0,-19-20,0 20,-21 0,1 0,20 0,-20 0,0 0,-1 0,21 0,0 0,-20 0,19 0</inkml:trace>
  <inkml:trace contextRef="#ctx0" brushRef="#br0" timeOffset="91967.7465">913 5635,'20'0,"-1"20,21 0,0 0,0 20,-1-21,1 21,-20-20,19 0,-39 0,20 0,0-1,-20 1,20 0,-20-20,0 20,-20-20,0 0,-19 0,19 0,-20 0,20 0,-39 0,19 0,40 0,-40 0,20 0,1 0,-1 0,0 0</inkml:trace>
</inkml:ink>
</file>

<file path=ppt/ink/ink2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280" units="cm"/>
          <inkml:channel name="Y" type="integer" max="1024" units="cm"/>
        </inkml:traceFormat>
        <inkml:channelProperties>
          <inkml:channelProperty channel="X" name="resolution" value="28.31858" units="1/cm"/>
          <inkml:channelProperty channel="Y" name="resolution" value="28.36565" units="1/cm"/>
        </inkml:channelProperties>
      </inkml:inkSource>
      <inkml:timestamp xml:id="ts0" timeString="2012-10-23T16:20:19.827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1826 5536,'0'0,"39"0,21 0,39-20,20 20,20-20,0 20,0-19,0-1,0 0,0 20,-60-20,-20 0,-19 20,-20 0</inkml:trace>
  <inkml:trace contextRef="#ctx0" brushRef="#br0" timeOffset="1488.186">6271 6647,'0'0,"39"0,1 0,39 0,1 0,39 0,40 0,-1 0,61-39,-1 39,40-20,-20 20,40-20,0 20,-20-20,19 20,-19-20,20 0,0 1,-20-21,40 20,-21 0,1 0,-20 20,20-19,-40-1,-20 20,-19-20,-60 20,0-20,-60 20,0 0,-59 0,20 0,-40 0,0 0,0 20,0 0,0-20,0 39,0-19,0 0,-20 20,0-20,20-1</inkml:trace>
  <inkml:trace contextRef="#ctx0" brushRef="#br0" timeOffset="3555.4365">12263 5655,'0'-20,"-19"1,19 19,19 0,21 0,20 0,39 0,40 0,59 19,21-19,38 20,21-20,60 0,-1 0,20-39,0 19,-39 20,-20-20,-21 0,1 0,-40 0,0-39,-19 39,-1 0,0 0,-39 0,-20 1,-21-1,1 20,-59-20,19 20,-39-20,-1 20,-19 0,-1-20,-19 20,0 0,-20-20</inkml:trace>
</inkml:ink>
</file>

<file path=ppt/ink/ink2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280" units="cm"/>
          <inkml:channel name="Y" type="integer" max="1024" units="cm"/>
        </inkml:traceFormat>
        <inkml:channelProperties>
          <inkml:channelProperty channel="X" name="resolution" value="28.31858" units="1/cm"/>
          <inkml:channelProperty channel="Y" name="resolution" value="28.36565" units="1/cm"/>
        </inkml:channelProperties>
      </inkml:inkSource>
      <inkml:timestamp xml:id="ts0" timeString="2012-10-23T16:20:54.193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1488 6389,'20'0,"0"0,40 20,-1-20,20 0,21 0,19 0,20 0,-1 0,1 20,0-20,20 20,0 0,-80 0,-19-20,-21 0,1 0,0 0</inkml:trace>
  <inkml:trace contextRef="#ctx0" brushRef="#br0" timeOffset="919.863">1568 7957,'39'-20,"21"20,39 0,40-20,40 20,-21 0,61-19,-61 19,81-20,18 0,-58 20,-1-20,1 20,-60-20,0 20,-40 0,20 0,-60 0,-19 0,-20 0,20-20</inkml:trace>
  <inkml:trace contextRef="#ctx0" brushRef="#br0" timeOffset="522974.6599">1607 9664,'-19'-40,"19"40,0-20,0 20,0-20,0 20,39 0,21 0,39 0,40 0,0 0,39 20,-39-20,0 0,0 0,-20 0,-39 0,-21-20,1 0,-60 1,0 19,0-40,0 40,0-20,0 20</inkml:trace>
  <inkml:trace contextRef="#ctx0" brushRef="#br0" timeOffset="523911.3152">2619 5179,'-79'-20,"0"-20,-1 1,-59-1,0 20,-39 20,19 0,-39 0,39 60,20 19,-40 0,21 21,39-1,19 40,-19 0,60-20,19 59,40-19,0-20,20 20,79-20,0 0,20-20,60 20,0-60,39 0,0-19,40-40,-20-20,-19 0,-1-40,-59-19,-20-61,-40 1,-40 0,-19-20,-20 0,-20 20,-20 0,-20 20,-19-20,-21 20,1 20,39 39,20-20,-19 60,39 0,-20-20</inkml:trace>
  <inkml:trace contextRef="#ctx0" brushRef="#br0" timeOffset="525087.262">1984 10795,'-19'0,"19"0,19 0,100 59,40 21,99 19,20 0,0-39,19-41,-58 1,-21 20,-20-40,-98 0,-21 0,-59 0,-20-40,0 40,-20 0</inkml:trace>
  <inkml:trace contextRef="#ctx0" brushRef="#br0" timeOffset="526383.3429">2738 6707,'-198'0,"-20"0,-20 0,19 79,21-39,-1 0,41 19,39-19,0 0,39-1,60-19,-19 20,19 0,0-1,0 21,20-1,0 1,40 59,19-40,21 60,-1-40,20 1,20-21,0-20,40 1,0-20,20-1,-1 1,21-40,19 20,-59-20,39 0,-59 0,-20-40,0 1,-59-1,19-20,-39 21,-1-41,-19 21,0-1,0 20,0 1,-20 19,0 0,0 20,0-20,0 0,0 20,0-19,0 19,-40-40,20 20,-20-20,-19 1,19-1,20 40,20-20,0 20,0-20,-19 0,-1-19,-20-1,20 0,-39-19,19 19,-39 1,19 19,20-20,-19 20,-1 20,41-20,-1 20,-20 0,40 0,-20 0,0 0,0 0</inkml:trace>
  <inkml:trace contextRef="#ctx0" brushRef="#br0" timeOffset="528855.3706">1865 10973,'-39'0,"19"0,-20 0,-19 0,39 20,-20 20,-19 19,-1 41,-39-1,19 20,1 20,-20 39,0 21,-21 19,41 40,-40 20,20 20,39-21,1 21,19-20,20 19,0 1,-19-40,39 0,0-20,20 0,-1-19,41-21,-1 1,1-61,19-19,21 20,-21-59,-39-21,19 1,21-21,-21 1,20 0,1-20,19 19,20 1,20-20,0 0,0 0,0-20,19 0,-19 0,0-20,0 0,0 0,0 0,-20 0,0-19,20-21,-20 1,20-41,-20-58,20-21,-60 20,1-39,-21-1,-39 41,0-41,0-19,-20 20,0-41,0-19,-60 0,-19-19,19-1,-39 40,-20-20,20 39,0-19,-1 80,-19-21,-20 0,40 21,0 19,20 59,-21 1,1 19,40 41,-21-41,21 40,-1 0,1 1,-21-1,21 0,19 0,20 0,-19 0,39 20,-20 0,0-39,0 39,0-20,-19-20,19 20,-40-39,1 39,39-20,-40 1,1 19,19-20,0 40,21 0,19 0</inkml:trace>
</inkml:ink>
</file>

<file path=ppt/ink/ink2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280" units="cm"/>
          <inkml:channel name="Y" type="integer" max="1024" units="cm"/>
        </inkml:traceFormat>
        <inkml:channelProperties>
          <inkml:channelProperty channel="X" name="resolution" value="28.31858" units="1/cm"/>
          <inkml:channelProperty channel="Y" name="resolution" value="28.36565" units="1/cm"/>
        </inkml:channelProperties>
      </inkml:inkSource>
      <inkml:timestamp xml:id="ts0" timeString="2012-10-23T16:34:21.079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6112 13454,'0'0,"40"0,-21 0,41 0,-1 0,41-20,-41 20,1 0,-1-20,1 20,-1-20,1 20,-20-20,39 20,-20 0,1 0,0 0,-1 0,1 0,19 0,-20 0,21 0,-21 0,41 20,-41-20,21 0,-1 20,0-20,40 0,-59 20,59-20,-40 0,40 0,-39 0,-21 0,21 0,-1 0,-19 0,-1 0,-19 0,-1 0,-19 0,40 0,-40 20,19-20,1 0,20 20,-21-20,21 0,-1 0,1 0,-1 0,-19 0,20 0,-21 0,-19 0,20-20,0 20,-21 0,1 0,-20-40,0 0,20 1,-20-1,20 0,-20 1,0-21,0 20,20 1,-20-21,0 21,0-21,0 20,0 1,0 19,0-20,-20 20,20 0,-20-19,20 19,0 0,0 0,0 0,-20 1,0 19,20-20,0 0,-19 20,19-20,0 20,-20-20,20 20,-40-20,40 20,-40 0,20 0,1 0,-21 0,-39 0,19 0,1 0,-21 0,1 0,19 0,-59 20,40-20,-20 20,-1-20,21 0,-40 0,-20 0,40 0,-20 20,20-20,-40 0,39 0,-19 0,20 0,20 0,-1 0,-19 20,20-20,-1 20,1-20,0 0,-1 19,21 1,-21-20,1 0,-20 20,19-20,21 0,-21 0,1 0,20 0,-21 0,21 0,-1 0,1 0,39 0,-20 0,0 0,40 0,-19 0,19 0,-20 0,0 0,0 0,0 0,0 0,0 0,20 0,-39 0,39 0,-20 20,20 0,0 0,0 19,0-19,0 0,0 0,0 39,0-19,20 0,-20-1,0 21,20-1,-1 1,-19 0,40-1,-40-19,0 19,0-19,0-20,0 0,20 19,-20-19,20 20,-20-40,0 20,0 0,0-20,20 0,0 0,19 0,1 0,0 0,-21-20,61 0,-21 0,1 0,19 20,-19-20,39 1,-20-1,-19 0,39 20,-39-20,-21 20,-19 0,20 0,-40 0,20 0</inkml:trace>
  <inkml:trace contextRef="#ctx0" brushRef="#br0" timeOffset="48193.2568">8275 14089,'0'0,"0"0,20 0,19 0,21 0,-1 20,41-20,19 0,20 19,19-19,41 20,-21 0,21-20,-1 20,-19-20,19 40,-19-40,-40 0,39 0,-19 0,-20 0,20 0,-20-40,0 40,-20 0,-40 0,0 0,-19 0,19 0,-19 0,39 0,-39 0,19 0,0 0,1 0,-1 0,20 0,-19 0,39-20,-60 20,21 0,-21 0,1 0,-40-20,59 0,-59 20,20-19,-1-1,-19 20,0 0,-40 0</inkml:trace>
</inkml:ink>
</file>

<file path=ppt/ink/ink2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280" units="cm"/>
          <inkml:channel name="Y" type="integer" max="1024" units="cm"/>
        </inkml:traceFormat>
        <inkml:channelProperties>
          <inkml:channelProperty channel="X" name="resolution" value="28.31858" units="1/cm"/>
          <inkml:channelProperty channel="Y" name="resolution" value="28.36565" units="1/cm"/>
        </inkml:channelProperties>
      </inkml:inkSource>
      <inkml:timestamp xml:id="ts0" timeString="2012-10-23T16:35:59.521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2996 14724,'0'0,"20"0,0 0,0 0,20 0,-1 20,21-20,19 20,20-20,40 0,0 19,0 1,0-20,20 20,-20 0,0-20,-20 20,-40 0,20-1,0-19,1 20,-21-20,-19 20,19-20,20 20,-19-20,-21 20,60-20,-59 0,19 0,20 20,-19-1,-1-19,40 0,-40 0,1 0,39 0,-40 0,1 0,19 0,-40 0,21-19,-21 19,-19 0,39-20,-19 20,-1 0,1-20,0 20,-21-20,21 20,-1 0,1-20,19 20,-39 0,19-20,-19 20,20 0,-1-19,40 19,-59-20,20 20,-21 0,1 0,0-20,-20 0,-1 20,21-20,-40 0,40 20,-20 0,-1-19,-19 19,20-20</inkml:trace>
  <inkml:trace contextRef="#ctx0" brushRef="#br0" timeOffset="1215.867">3135 13116,'0'0,"0"0,20-19,0-1,0 20,20 0,39 0,0 0,1 0,39 0,-20 0,-20 0,40 0,20 0,-59 0,39 0,-60 0,1 0,-21 0,1 0,-20 0,40-20,-21 20,1-20,0 20,19 0,1-20,-1 20,1-20,-21 20,21-19,-20 19,-1 0,-19-20,0 20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280" units="cm"/>
          <inkml:channel name="Y" type="integer" max="1024" units="cm"/>
        </inkml:traceFormat>
        <inkml:channelProperties>
          <inkml:channelProperty channel="X" name="resolution" value="28.31858" units="1/cm"/>
          <inkml:channelProperty channel="Y" name="resolution" value="28.36565" units="1/cm"/>
        </inkml:channelProperties>
      </inkml:inkSource>
      <inkml:timestamp xml:id="ts0" timeString="2012-10-23T15:41:01.731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7560 7144,'0'0,"0"19,0 1,0 20,0 0,0-21,20 21,-20 20,0-21,20 1,-20 20,0-21,0 21,0-21,0 1,0 0,0-20,0 39,0-19,0-20,0 19,0-39,0 20,0 20,0-20,0 0,0-1,0-19,0 40,0-20,20 0,-20 0,0-20,20 0,0 20,39-1,1-19,-1 20,21-20,19 0,-20 20,1-20,19 20,-20-20,1 20,-21-20,40 20,-39-20,-1 19,-39-19,40 0,-21 20,21-20,-20 0,-1 0,-19 0,40 20,-21-20,21 20,19 0,-19-20,39 20,-39-20,39 0,-40 0,21 20,-21-20,21 0,-1 0,-19 19,-1-19,-19 0,19 0,-19 0,20 0,-21 0,60 0,-59 0,20 0,-1 0,-19 0,19 0,1 0,19 0,1-19,-1 19,-19 0,19-20,-39 20,39 0,-19-20,-21 20,21 0,-1-20,-19 20,20 0,-1 0,1 0,-1 0,-19-20,0 20,-21-20,1 20,0-20,-20 1,0 19,20-20,-20 0,0 0,40 0,-40 0,39 1,-19-1,20-20,-20 20,-1-20,1 1,0-1,-20 0,40-19,-40 19,0 0,0 1,0-21,0 1,0 19,0 20,0 0,0 1,0 19,0-20,0 0,-20 0,0 0,20 20,-20-20,0 20,1-20,-21 1,0 19,1-40,19 20,-20 0,-19-19,19 39,0-40,0 0,-19 40,19-20,1 1,-1 19,0-20,0 20,-19 0,19-20,-19 20,-1 0,20 0,-19 0,-1 0,21 20,-21-20,1 0,-41 0,21 0,0 20,-20-20,19 0,21 19,-1-19,1 0,19 0,0 0,-19 0,19 0,-20 0,21 0,-21 0,-19 0,-40 0,39-19,-39 19,60 0,-21-20,21 20,-1 0,1 0,-1 0,-19 0,39 0,1 0,-1-20,0 20,0 0,1-20,-1 20,-19 0,19-20,-20 20,1 0,-1 0,1 0,19 0,0 0,1 0,-21 0,20 0,1 0,19 0,0 0,20 20,-20-20,0 0,-19 0,39 20,-20-20,-20 20,1-20,19 20,-20-20,0 19,20-19,-19 0,-1 0,40 20,-40-20,21 0,-1 0,0 20</inkml:trace>
</inkml:ink>
</file>

<file path=ppt/ink/ink3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280" units="cm"/>
          <inkml:channel name="Y" type="integer" max="1024" units="cm"/>
        </inkml:traceFormat>
        <inkml:channelProperties>
          <inkml:channelProperty channel="X" name="resolution" value="28.31858" units="1/cm"/>
          <inkml:channelProperty channel="Y" name="resolution" value="28.36565" units="1/cm"/>
        </inkml:channelProperties>
      </inkml:inkSource>
      <inkml:timestamp xml:id="ts0" timeString="2012-10-23T16:39:43.934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4981 14783,'0'0,"0"-19,39 19,1 0,20-20,-1 20,21 0,19 0,0 0,-20 0,40-20,-39 20,59-20,-40 20,-40-20,1 20,-20 0,19-20,-19 20,19 0,1 0,19 0,-19 0,19 0,-39 0,39 0,-19 0,-1 20,1-20,-20 0,-1 0,-19 0,20 0,0 0,-21 0,21 0,20-20,-21 20,-19 0,20 0,-1 0,21-20,-20 20,-1 0,21 0,-1 0,-19 0,40 0,-21 0,20 20,-19-20,0 20,19-20,20 20,-39-20,19 0,0 20,-19-20,59 0,-60 0,21 0,-21 0,21 0,-21 0,21 0,-1 0,0 0,1 0,-1 0,1 0,-21 0,20 20,-19-20,0 0,-1 0,20 20,-19-1,19-19,-19 0,-20 20,19-20,1 0,19 0,-39 0,19 0,-39 0,40 0,-21 0,41 0,-41 0,1 0,20 0,-21 0,1-20,19 20,-19 0,0 0,19-19,1 19,-1 0,21 0,19 0,-39 0,19 0,0 0,-19 0,19 0,-19 0,19 0,-19 0,19 0,-19 0,-1 19,-19-19,19 0,-39 0,20 0,19 0,1 20,-1-20,1 0,-1 0,1 0,-20 20,19-20,1 0,-21 0,21 0,0 20,19-20,-20 0,41 20,-21-20,20 0,0 0,1 0,39 0,-60 0,60-20,-20 20,-40 0,1 0,19-20,-40 20,21 0,-1-20,-19 20,19-20,-19 20,-1 0,-19 0,19 0,1-19,-1 19,-19 0,39 0,-19 0,-20-20,19 20,-19 0,0-20,19 20,1-20,-21 20,1 0,20 0,-21-20,21 20,19-20,-19 20,-1 0,1-20,19 20,-39 0,39 0,-19 0,-1 0,1-19,-21 19,41-20,-40 20,19 0,-19-20,19 20,-19 0,20 0,-21 0,21 0,-21 0,1 0,0 0,0 0,19 0,1 0,-21 0,-19 0,20 0,-1 0,21 0,-20 0,-1 0,1 0,20 0,-21 0,1 0,0 0,19 0,-19 0,39 0,-19 0,-1 0,-19 0,0-20,-1 20,1 0,-20 0,-20 0,20 0,0-20,-20 20,0-20,0 20,0-19,0-1,0 0,0 0,0 0,0-39,0 19,0-20,0 1,0 19,0-19,0-1,-20 1,20 19,-20 0,0 20,20-19,-20 19,0-20,20 40,0-20,0 0,-19 1,19 19,0-20,0 0,-20 0,0-20,20 40,0-19,-20-1,20 20,-20-20,20 20,-20 0,20 0,-39 0,39 0,-20 0,-20 0,-19 0,19 40,-20-40,1 0,-40 39,19-19,-19 20,39-20,1-1,-1-19,-39 20,60-20,-41 20,21-20,-21 20,21-20,-41 20,1-20,-20 20,0 0,-20-20,40 19,-40-19,0 20,0 0,0 0,0-20,1 20,-1-20,0 20,0-1,0-19,0 20,20-20,-20 20,0-20,0 0,40 20,-40-20,-20 0,-19 0,39 0,-40 0,1-40,-1 20,20 20,-39-19,-1-1,41 0,-1 20,-20-20,40 0,1 20,-1-20,0 1,40 19,-21-20,1 20,-39-20,39 20,-20-20,39 0,-19 20,-20-20,1 20,19-20,-20 1,0-1,0 20,40 0,-20-20,-1 0,21 20,-20-20,40 20,-40 0,20-20,-40 20,20 0,-20-19,0 19,40 0,-21 0,1 0,-20 19,40-19,-40 20,20-20,20 0,0 20,0-20,-20 0,39 20,-39-20,0 0,20 20,0-20,19 0,-19 20,0-20,0 19,-1-19,1 0,-20 20,0-20,40 0,-21 20,1-20,40 0,-21 20,1-20,0 0,-21 0,41 0,19 0,0 0,1 0,-1 20,40-20,-40 0,21 20,19 0,0 19,0-19,19 0,21 20,-40 19,60-19,-21 19,21 1,-1-1,1 21,-1-60,-19 39,0-59,-1 40,-39-40,20 0,-20 0,20 20,0 0,-20-20,0 19,0 1,0 0,0 0,20 39,-20-39,0 0,20 0,-20 0,0-20,0 20,0-20,20 0,19 0,-19 0,0 0,0 0,0 0,-1 0,-19 0,20 0</inkml:trace>
</inkml:ink>
</file>

<file path=ppt/ink/ink3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280" units="cm"/>
          <inkml:channel name="Y" type="integer" max="1024" units="cm"/>
        </inkml:traceFormat>
        <inkml:channelProperties>
          <inkml:channelProperty channel="X" name="resolution" value="28.31858" units="1/cm"/>
          <inkml:channelProperty channel="Y" name="resolution" value="28.36565" units="1/cm"/>
        </inkml:channelProperties>
      </inkml:inkSource>
      <inkml:timestamp xml:id="ts0" timeString="2012-10-23T16:41:29.129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2064 5100,'0'0,"-20"-40,20 20,-20 0,20 0,-20 1,20 19,40 0,19 0,21 0,19 0,20 0,0 0,20 19,-40-19,20 20,20-20,-79 0,-1 0,-19 0,-20 0,-20 0,20 0,-20 0,20 0</inkml:trace>
  <inkml:trace contextRef="#ctx0" brushRef="#br0" timeOffset="679.7136">3016 4742,'0'0,"20"0,20 20,19 0,1 40,39-1,20 21,-20-41,-19 21,-1-40,-19 39,-21-39,-39-20,0 20,0-20,-39 39,-1-19,-20-20,-19 40,0-20,-21 20,41-21,-1-19,1 0,19 20,20-20,0 0,-19 0,39 0</inkml:trace>
  <inkml:trace contextRef="#ctx0" brushRef="#br0" timeOffset="3095.822">1250 7798,'20'0,"20"0,79 0,0 20,40 0,-1-20,41 20,-21-20,-39 0,20 0,-40 0,-59 0,-21 0,1 0,-40 0</inkml:trace>
  <inkml:trace contextRef="#ctx0" brushRef="#br0" timeOffset="3863.4296">2381 7580,'0'0,"40"0,-20 0,59 0,-19 0,-1 0,1 0,-1 40,-19-40,20 20,-21-1,-19 1,0-20,-20 20,0 0,0 0,0-20,0 39,-60-19,41 20,-41-20,0 39,21-19,-21 0,21-20,19 19,-20-19,20 0,0-20,20 40,-20-40,1 0,19 20,-20-1,20 1,-20-20,0 0,20 0</inkml:trace>
  <inkml:trace contextRef="#ctx0" brushRef="#br0" timeOffset="9607.7908">11986 7322,'0'0,"-20"0,0 0,0 0,0 0,-39 0,-1 0,1 0,-21 0,-39 20,40 0,-20 0,39-20,1 19,19 21,0-20,0 20,1-1,19 1,-20 20,40-21,-39 21,19-21,20 21,0 0,0-21,0 1,39 0,1 39,39 0,41 1,-1-21,39 1,-19 19,0-39,0 19,20-19,-40 0,20 19,-40-59,20 20,0-20,-20 0,20 0,-39 0,39 0,-20-40,-39 1,39-21,-59 21,39-21,-39 40,-1-39,1 19,0 0,-21 1,21-1,-20 0,0 20,0-19,0-1,-20 40,19-40,-19 40,0-39,20 19,-20-20,0 0,-20 1,1-41,-41 21,-19-40,-1-1,-39 1,0 0,-40-20,21 20,-41-1,40 41,-40-1,40 1,-59 19,19 0,41 1,-1 19,0 0,20 20,19 0,-19 0,40 0,0 0,19 0,1 0,-1 40,40-40,0 20,-19-1,39-19,0 20</inkml:trace>
  <inkml:trace contextRef="#ctx0" brushRef="#br0" timeOffset="13248.5556">675 10914,'0'-20,"20"20,-1-20,1 20,0 0,0 0,20 0,19 0,1 0,19 0,40 0,-59 0,19 0,-19 0,19 0,-20 20,1-20,0 20,19 0,-20-20,-39 0,0 0,-20 0,20 0,-20 0</inkml:trace>
  <inkml:trace contextRef="#ctx0" brushRef="#br0" timeOffset="13920.4564">1687 10557,'0'0,"20"0,19 19,21 21,-1 20,41-21,-21 1,0 0,1 19,-41-39,1 0,0 20,-40-40,20 20,-20-20,0 39,-20-39,0 20,-20 0,20-20,-59 0,59 0,-39 20,19-20,-20 0,1 0,-1 0,40 0,-19 0,19 0,0 0,0 0</inkml:trace>
  <inkml:trace contextRef="#ctx0" brushRef="#br0" timeOffset="22167.8434">79 13593,'0'0,"0"0,20 0,0-20,0 20,20 0,19 0,1 0,19 0,0 0,21 20,-21-20,-39 0,19 0,-19 0,-40 0,20 0,-20 0</inkml:trace>
  <inkml:trace contextRef="#ctx0" brushRef="#br0" timeOffset="22768.4524">734 13394,'0'0,"0"0,20 40,20-20,19 0,-39 19,0-19,0 0,19-20,-39 20,0-20,0 20,0 0,-19 19,-1-19,-40 0,21 20,-1-40,0 19,-19 1,39-20,0 0,0 0,0 0</inkml:trace>
  <inkml:trace contextRef="#ctx0" brushRef="#br0" timeOffset="25104.4796">9088 14009,'20'0,"0"0,0 0,-20 0,20 0,0-19,19 19,-19 0,40 0,-21 0,21 0,-1 0,-19 0,20 0,19 0,0 0,1 0,-1 0,-19 0,-1 0,1 0,-40 0,39 0,-19 0,0 0,-1 0,21 0,-21 0,21 0,0 0,19 0,20 0,-39 0,39 0,-40 0,1 0,-1 0,1 0,-1 0,1 19,0-19,-21 20,1-20,-20 0,39 0,-19 20,0-20,19 0,1 0,-1 20,1 0,39 0,-39-1,19-19,-20 0,1 0,0 0,-21 0,1 0,0 0,19 0,1 0,-1 0,40 0,-19 0,-1 0,1 0,39 0,-60 0,21 0,-21 0,1 0,-1 0,1 0,-1 0,1 0,19 0,-39-19,19 19,-19 0,0 0,19 0,1 0,-1 0,1 0,19 0,-19 0,19 0,-19 0,-1 0,21 0,-41 0,41 0,-21 0,20 0,-39 0,0 0,0-20,-1 20,1 0,0 0,-21 0,21-20,-20 20,-20 0,40 0,19-20,-39 20,20 0,-1 0,21 0,-40 0,0 0,19 0,-39 0,20 0</inkml:trace>
  <inkml:trace contextRef="#ctx0" brushRef="#br0" timeOffset="29224.755">0 16411,'0'0,"20"0,0 0,0 0,19 0,21 0,-21 0,41 19,-21-19,1 0,-1 0,21 0,-21 20,1-20,-20 0,-40 0,19 0,1 0,-20 0,20 0,-20 0,20 0,-20 0,20 0,0 0,-1 0</inkml:trace>
  <inkml:trace contextRef="#ctx0" brushRef="#br0" timeOffset="29921.0708">754 16252,'0'0,"20"0,0 20,0-1,-1 1,1 0,0 20,0-40,-20 20,0-20,20 20,-20-1,0-19,0 20,0-20,0 0,-20 20,0 0,0-20,-19 20,-1 0,20-20,-39 19,39-19,-20 20,0-20,1 0,-1 20,20 0,-20 0,40-20,0 0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280" units="cm"/>
          <inkml:channel name="Y" type="integer" max="1024" units="cm"/>
        </inkml:traceFormat>
        <inkml:channelProperties>
          <inkml:channelProperty channel="X" name="resolution" value="28.31858" units="1/cm"/>
          <inkml:channelProperty channel="Y" name="resolution" value="28.36565" units="1/cm"/>
        </inkml:channelProperties>
      </inkml:inkSource>
      <inkml:timestamp xml:id="ts0" timeString="2012-10-23T15:42:04.230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14942 12660,'20'0,"0"0,40 0,19 0,60 0,20 0,39 0,20 20,20 20,20-21,0 1,20 0,-40 0,0-20,-19 0,-1 0,-20-20,1 0,-40 0,-1-19,-39-1,0 20,1-19,-61 19,-19-20,19 20,-59-20,20 21,0 19,-20-40,20 20,0-20,0 40,19-39,21 19,-21 0,1-20,40 21,-41-41,1 40,19-20,-39-19,20 39,-20-39,0 19,-1 20,-19-20,0 20,0 1,0-21,0 20,0 0,0-19,-39 19,39 20,-20-20,0 20,-20 0,1 0,-21-20,-39 20,20-40,-60 20,0-19,-40-1,20 0,-19 1,19-21,-19 40,-1 1,0-1,21 0,19 20,0-20,20 20,19 0,-19 20,20 0,0 19,0 1,0 0,19-20,1 19,19 1,1 0,-21-21,21 1,-1 20,-59-20,20 0,20-20,-40 20,59 19,-39-19,39 20,-39-1,59-39,1 40,-1-20,20 0,0 0,0 19,1-19,-1 20,0 39,0-19,0-20,20 39,0-20,0 1,0-1,20-19,-20-20,0 20,0-20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280" units="cm"/>
          <inkml:channel name="Y" type="integer" max="1024" units="cm"/>
        </inkml:traceFormat>
        <inkml:channelProperties>
          <inkml:channelProperty channel="X" name="resolution" value="28.31858" units="1/cm"/>
          <inkml:channelProperty channel="Y" name="resolution" value="28.36565" units="1/cm"/>
        </inkml:channelProperties>
      </inkml:inkSource>
      <inkml:timestamp xml:id="ts0" timeString="2012-10-23T15:43:52.649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4385 16450,'0'0,"20"0,-20 0,20 0,20 0,0 0,-1 0,21 0,39 0,-20 0,1 0,-21 0,1 0,-1 0,-19 0,20 0,-21 0,-19-20,20 20,-20 0,19-19,-19 19,20 0,19-20,1 20,-20 0,-1 0,1 0,0 0,-1 0,-19 0,20 20,-20-20,0 0,-1 0,-38 0,-1 19,-40-19,-39 20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280" units="cm"/>
          <inkml:channel name="Y" type="integer" max="1024" units="cm"/>
        </inkml:traceFormat>
        <inkml:channelProperties>
          <inkml:channelProperty channel="X" name="resolution" value="28.31858" units="1/cm"/>
          <inkml:channelProperty channel="Y" name="resolution" value="28.36565" units="1/cm"/>
        </inkml:channelProperties>
      </inkml:inkSource>
      <inkml:timestamp xml:id="ts0" timeString="2012-10-23T15:43:53.472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4385 16708,'20'0,"0"0,20 20,39-20,-19 0,59 20,-20 0,20-20,-40 0,1 0,-1 20,-39-20,0 0,-21 0,1 0,0 0,0 0,20 0,-20-20,19 20,21 0,-1 0,21 0,-21 0,1 0,-21 0,-19 0,0 0,0 0,-20 0,-20 0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280" units="cm"/>
          <inkml:channel name="Y" type="integer" max="1024" units="cm"/>
        </inkml:traceFormat>
        <inkml:channelProperties>
          <inkml:channelProperty channel="X" name="resolution" value="28.31858" units="1/cm"/>
          <inkml:channelProperty channel="Y" name="resolution" value="28.36565" units="1/cm"/>
        </inkml:channelProperties>
      </inkml:inkSource>
      <inkml:timestamp xml:id="ts0" timeString="2012-10-23T15:43:54.505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4326 16887,'0'0,"0"0,20 0,0 0,19 0,21 0,-1 20,21-1,-1-19,20 0,1 20,-21 0,-20-20,1 0,0 20,-1-20,-19 0,-1 0,1 0,-20 0,20 0,-1 0,1 0,-20 0,39 0,-39 0,20 0,-20 0,19 0,1 0,-20 0,20 0,-20 0,-1 0,21 0,-20 0,-20 0,20 0,0 0,-1 0,1 0,20-20,-20 20,0 0,-1-20,-19 20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280" units="cm"/>
          <inkml:channel name="Y" type="integer" max="1024" units="cm"/>
        </inkml:traceFormat>
        <inkml:channelProperties>
          <inkml:channelProperty channel="X" name="resolution" value="28.31858" units="1/cm"/>
          <inkml:channelProperty channel="Y" name="resolution" value="28.36565" units="1/cm"/>
        </inkml:channelProperties>
      </inkml:inkSource>
      <inkml:timestamp xml:id="ts0" timeString="2012-10-23T15:43:55.480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5973 16530,'0'0,"-20"0,-20 0,21 0,-1-20,-20 20,20 0,0 0,1 0,-1 0,0 0,0 0,20 0,-20 0,0 0,20 0,-20 0,1 0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280" units="cm"/>
          <inkml:channel name="Y" type="integer" max="1024" units="cm"/>
        </inkml:traceFormat>
        <inkml:channelProperties>
          <inkml:channelProperty channel="X" name="resolution" value="28.31858" units="1/cm"/>
          <inkml:channelProperty channel="Y" name="resolution" value="28.36565" units="1/cm"/>
        </inkml:channelProperties>
      </inkml:inkSource>
      <inkml:timestamp xml:id="ts0" timeString="2012-10-23T15:44:15.345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16589 12481,'20'0,"0"0,40 0,-21 0,21 0,-20 0,-1 0,21 0,-21 0,41 0,-41 0,-19 0,20 0,0 0,-1 0,1-19,0 19,-1 0,41-20,-41 20,41 0,-40 0,-1 0,21 0,-21 0,21 0,-20 0,-1 0,21 0,-40 0,39 0,-19 0,-20 0,0 0,19 0,-19 0,0 0,0 0,0 20,19-20,1 0,-40 0,40 0,-20 0,-1 0,21 0,-20 0,20 19,-20-19,19 0,1 20,-20-20,0 0,-20 0,19 20,1-20,20 0,-20 0,0 0,-1 0,1 0,20 0,-40 0,20 0,20 0,-21 20,1-20,20 0,-20 20,-20-20,0 0,-20 0,-20 0,1 0,19 0,-20 20,-20-20,1 0,19 0,-19 0,19 0,-19 0,-1 0,0 0,1 0,-1 0,-19 0,0 0,19 0,1 0,-1 0,-19 0,19 0,1 0,-1 0,20 0,-19 0,-1 0,1 0,-1 0,21 20,-21-20,20 0,-19 19,-1-19,21 0,-1 0,0 0,1 0,-21 0,40 0,0 20,-39-20,59 0,-20 20,-20-20,40 0,-20 0,1 0,-1 0,20 0,-20 0,0 0,0 0,20 0,-20 0,20 0,0 40,0-40,40 0,0 20,-1-20,21 0,0 0,19 0,0 0,20 0,1 0,19-20,0 20,-20 0,0-20,-39 20,-1 0,-19 0,-40 0,40 0,-40 0,20 0,-20 0,39 0,-19 0,0 0,39 20,1-20,39 0,-39 0,19 20,0-20,-19 19,0-19,-21 20,1-20,0 0,-21 0,1 0,0 0,-20 0,20 0,-20 20,0 0,-20-20,0 20,-19-20,-1 20,0-1,-19 1,-1-20,1 0,-41 0,41 0,-20 20,19-20,0 20,1-20,39 0,-59 20,39-20,0 0,20 0,-39 20,19-20,20 0,1 0,-21 0,0 0,20 0,-19 0,-21 0,20-20,-39 20,-40-20,20 20,-20 0,20 0,-1 0,1 0,40 0,-1 0,20 0,20 0,1 0,-1 0,0 20,0-20,-20 0,40 0,-19 0,-1 0,0 0,20 0,-40 0,20 0,0 20,1-20,19 20,0-20,0 0,39 19,21-19,-20 20,39-20,0 0,40 20,0-20,-19 0,19 0,-20 0,-20 0,21 0,-41 0,20 0,-19 0,-1 0,1 0,0 0,-1 0,20 0,21 0,-41 0,1 0,-1 0,1 20,-1-20,1 0,-20 20,-1-20,41 0,-41 0,1 0,0 20,-20-20,39 0,-19 0,-40 0,39 0,-19 0,0 19,20-19,-20 0,-20 0,39 20,-19-20,0 0,-20-20,20 20,-20-19,20-21,19 20,-39-39,20 39,-20 0,0-20,20 20,-20 0,0 20,0-19,0-1,0 0,0-20,-20 20,0 1,1-1,19 0,0 20,-20-20,20 20,-40-20,40 20,-20-20,0 20,-19 0,19-19,0 19,-20-20,-19 0,-21 20,21 0,-21 0,21-20,-40 20,19 0,21 0,-1 0,1 0,-1 0,1 0,19 0,-20 0,21 0,-1 0,0 0,21 0,-1 0,-20 0,20 0,0 0,0 0,-19 0,-1 0,-19-20,19 20,0 0,-19 0,-1 0,1 0,-1 0,1 20,39-20,-40 0,21 0,19 0,20 0,-40 20,40 0,-40-20,40 0,-20 0,20 0,-19 0,-1 0,0 0,0 20,0-20,0 0,-19 0,19 0,0 0,20 0,-20 0,20 0,0-20,0-20,0 20,0 0,0 0,0 20,0-19,0-1,0 0,20 20,0-20,0 0,0 20,19 0,1-20,0 1,-21 19,21-20,0 0,-20 0,39 20,-39-20,0 20,0-20,0 20,19 0,-39 0,20 0,20 0,-1 0,1 0,0 0,19 0,41 0,-41 0,20 0,-19 20,0-20,-21 0,1 20,0-20,-21 0,1 0,0 0,0 0,0 0,0 0,19 20,1-20,20 0,39 0,-20 0,-19 20,19-20,-19 0,-1 0,1 0,-1 0,1 0,-21 0,-19 0,20 0,-20-20,-20 20,20 0,-1-20,-19 20,20 0,20 0,-40 0,0 20,0 0,0 19,0 1,0 20,0-21,20-19,-20 20,20 0,-20-40,39 39,-39-19,20 0,0-20,-20 20,0-20,0 20,0-1,0 1,0-20,0 20,0-20,-20 0,-19 0,-1 0,-20 0,1 0,-1 0,1 0,-1 0,1 20,39-20,-20 0,60 20,-20-20,20 0,39 0,-19 0,0 0,19 0,-39 0,40 20,-41-20,1 0,0 0,-20 0,0 0,0 0,-40 0,40 0,-19 0,-1-20,0 20,0 0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4" tIns="49522" rIns="99044" bIns="49522" numCol="1" anchor="t" anchorCtr="0" compatLnSpc="1">
            <a:prstTxWarp prst="textNoShape">
              <a:avLst/>
            </a:prstTxWarp>
          </a:bodyPr>
          <a:lstStyle>
            <a:lvl1pPr algn="l" defTabSz="990600">
              <a:defRPr sz="1300" i="0">
                <a:solidFill>
                  <a:schemeClr val="tx1"/>
                </a:solidFill>
              </a:defRPr>
            </a:lvl1pPr>
          </a:lstStyle>
          <a:p>
            <a:endParaRPr lang="en-GB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8" y="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4" tIns="49522" rIns="99044" bIns="49522" numCol="1" anchor="t" anchorCtr="0" compatLnSpc="1">
            <a:prstTxWarp prst="textNoShape">
              <a:avLst/>
            </a:prstTxWarp>
          </a:bodyPr>
          <a:lstStyle>
            <a:lvl1pPr algn="r" defTabSz="990600">
              <a:defRPr sz="1300" i="0">
                <a:solidFill>
                  <a:schemeClr val="tx1"/>
                </a:solidFill>
              </a:defRPr>
            </a:lvl1pPr>
          </a:lstStyle>
          <a:p>
            <a:endParaRPr lang="en-GB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2188" y="768350"/>
            <a:ext cx="5116512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7738" y="4860925"/>
            <a:ext cx="5203825" cy="4605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4" tIns="49522" rIns="99044" bIns="4952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3438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4" tIns="49522" rIns="99044" bIns="49522" numCol="1" anchor="b" anchorCtr="0" compatLnSpc="1">
            <a:prstTxWarp prst="textNoShape">
              <a:avLst/>
            </a:prstTxWarp>
          </a:bodyPr>
          <a:lstStyle>
            <a:lvl1pPr algn="l" defTabSz="990600">
              <a:defRPr sz="1300" i="0">
                <a:solidFill>
                  <a:schemeClr val="tx1"/>
                </a:solidFill>
              </a:defRPr>
            </a:lvl1pPr>
          </a:lstStyle>
          <a:p>
            <a:endParaRPr lang="en-GB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8" y="9723438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4" tIns="49522" rIns="99044" bIns="49522" numCol="1" anchor="b" anchorCtr="0" compatLnSpc="1">
            <a:prstTxWarp prst="textNoShape">
              <a:avLst/>
            </a:prstTxWarp>
          </a:bodyPr>
          <a:lstStyle>
            <a:lvl1pPr algn="r" defTabSz="990600">
              <a:defRPr sz="1300" i="0">
                <a:solidFill>
                  <a:schemeClr val="tx1"/>
                </a:solidFill>
              </a:defRPr>
            </a:lvl1pPr>
          </a:lstStyle>
          <a:p>
            <a:fld id="{B2BB9B17-AC28-4B47-9D14-E557A183A0F0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66237935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buChar char="•"/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buChar char="•"/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buChar char="•"/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buChar char="•"/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buChar char="•"/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5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5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5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5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6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6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2.xml"/><Relationship Id="rId1" Type="http://schemas.openxmlformats.org/officeDocument/2006/relationships/notesMaster" Target="../notesMasters/notesMaster1.xml"/></Relationships>
</file>

<file path=ppt/notesSlides/_rels/notesSlide6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3.xml"/><Relationship Id="rId1" Type="http://schemas.openxmlformats.org/officeDocument/2006/relationships/notesMaster" Target="../notesMasters/notesMaster1.xml"/></Relationships>
</file>

<file path=ppt/notesSlides/_rels/notesSlide6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4.xml"/><Relationship Id="rId1" Type="http://schemas.openxmlformats.org/officeDocument/2006/relationships/notesMaster" Target="../notesMasters/notesMaster1.xml"/></Relationships>
</file>

<file path=ppt/notesSlides/_rels/notesSlide6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5.xml"/><Relationship Id="rId1" Type="http://schemas.openxmlformats.org/officeDocument/2006/relationships/notesMaster" Target="../notesMasters/notesMaster1.xml"/></Relationships>
</file>

<file path=ppt/notesSlides/_rels/notesSlide6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6.xml"/><Relationship Id="rId1" Type="http://schemas.openxmlformats.org/officeDocument/2006/relationships/notesMaster" Target="../notesMasters/notesMaster1.xml"/></Relationships>
</file>

<file path=ppt/notesSlides/_rels/notesSlide6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7.xml"/><Relationship Id="rId1" Type="http://schemas.openxmlformats.org/officeDocument/2006/relationships/notesMaster" Target="../notesMasters/notesMaster1.xml"/></Relationships>
</file>

<file path=ppt/notesSlides/_rels/notesSlide6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8.xml"/><Relationship Id="rId1" Type="http://schemas.openxmlformats.org/officeDocument/2006/relationships/notesMaster" Target="../notesMasters/notesMaster1.xml"/></Relationships>
</file>

<file path=ppt/notesSlides/_rels/notesSlide6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0.xml"/><Relationship Id="rId1" Type="http://schemas.openxmlformats.org/officeDocument/2006/relationships/notesMaster" Target="../notesMasters/notesMaster1.xml"/></Relationships>
</file>

<file path=ppt/notesSlides/_rels/notesSlide7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1.xml"/><Relationship Id="rId1" Type="http://schemas.openxmlformats.org/officeDocument/2006/relationships/notesMaster" Target="../notesMasters/notesMaster1.xml"/></Relationships>
</file>

<file path=ppt/notesSlides/_rels/notesSlide7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2.xml"/><Relationship Id="rId1" Type="http://schemas.openxmlformats.org/officeDocument/2006/relationships/notesMaster" Target="../notesMasters/notesMaster1.xml"/></Relationships>
</file>

<file path=ppt/notesSlides/_rels/notesSlide7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3.xml"/><Relationship Id="rId1" Type="http://schemas.openxmlformats.org/officeDocument/2006/relationships/notesMaster" Target="../notesMasters/notesMaster1.xml"/></Relationships>
</file>

<file path=ppt/notesSlides/_rels/notesSlide7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34EC524-2C1D-4FA8-8DA3-A79C34100A4A}" type="slidenum">
              <a:rPr lang="en-GB"/>
              <a:pPr/>
              <a:t>1</a:t>
            </a:fld>
            <a:endParaRPr lang="en-GB"/>
          </a:p>
        </p:txBody>
      </p:sp>
      <p:sp>
        <p:nvSpPr>
          <p:cNvPr id="5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7ACFE55-D1AE-4BBA-B6A4-AFD1F7377409}" type="slidenum">
              <a:rPr lang="en-GB"/>
              <a:pPr/>
              <a:t>10</a:t>
            </a:fld>
            <a:endParaRPr lang="en-GB"/>
          </a:p>
        </p:txBody>
      </p:sp>
      <p:sp>
        <p:nvSpPr>
          <p:cNvPr id="966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666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7738" y="4859338"/>
            <a:ext cx="5203825" cy="4606925"/>
          </a:xfrm>
        </p:spPr>
        <p:txBody>
          <a:bodyPr lIns="91426" tIns="45713" rIns="91426" bIns="45713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531D47F-B6F7-4694-91C6-3A9EEA85151D}" type="slidenum">
              <a:rPr lang="en-GB"/>
              <a:pPr/>
              <a:t>11</a:t>
            </a:fld>
            <a:endParaRPr lang="en-GB"/>
          </a:p>
        </p:txBody>
      </p:sp>
      <p:sp>
        <p:nvSpPr>
          <p:cNvPr id="9687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687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7738" y="4859338"/>
            <a:ext cx="5203825" cy="4606925"/>
          </a:xfrm>
        </p:spPr>
        <p:txBody>
          <a:bodyPr lIns="91426" tIns="45713" rIns="91426" bIns="45713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b="1" dirty="0" smtClean="0"/>
              <a:t>NB</a:t>
            </a:r>
            <a:r>
              <a:rPr lang="en-GB" b="0" dirty="0" smtClean="0"/>
              <a:t>: Whilst</a:t>
            </a:r>
            <a:r>
              <a:rPr lang="en-GB" b="0" baseline="0" dirty="0" smtClean="0"/>
              <a:t> </a:t>
            </a:r>
            <a:r>
              <a:rPr lang="en-GB" b="0" baseline="0" dirty="0" err="1" smtClean="0"/>
              <a:t>getDate</a:t>
            </a:r>
            <a:r>
              <a:rPr lang="en-GB" b="0" baseline="0" dirty="0" smtClean="0"/>
              <a:t>() works in IE, according to the </a:t>
            </a:r>
            <a:r>
              <a:rPr lang="en-GB" b="0" baseline="0" dirty="0" err="1" smtClean="0"/>
              <a:t>ECMAScript</a:t>
            </a:r>
            <a:r>
              <a:rPr lang="en-GB" b="0" baseline="0" dirty="0" smtClean="0"/>
              <a:t> specification (which Firefox follows) the Y2K bug is preserved...</a:t>
            </a:r>
            <a:endParaRPr lang="en-GB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BB9B17-AC28-4B47-9D14-E557A183A0F0}" type="slidenum">
              <a:rPr lang="en-GB" smtClean="0"/>
              <a:pPr/>
              <a:t>12</a:t>
            </a:fld>
            <a:endParaRPr lang="en-GB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67CB69A-1C9D-48A4-B1D6-CC9974028277}" type="slidenum">
              <a:rPr lang="en-GB"/>
              <a:pPr/>
              <a:t>13</a:t>
            </a:fld>
            <a:endParaRPr lang="en-GB"/>
          </a:p>
        </p:txBody>
      </p:sp>
      <p:sp>
        <p:nvSpPr>
          <p:cNvPr id="9707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707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1F666B3-C6F8-4DF0-BEC8-5108153C2FAC}" type="slidenum">
              <a:rPr lang="en-GB"/>
              <a:pPr/>
              <a:t>14</a:t>
            </a:fld>
            <a:endParaRPr lang="en-GB"/>
          </a:p>
        </p:txBody>
      </p:sp>
      <p:sp>
        <p:nvSpPr>
          <p:cNvPr id="9728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728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7738" y="4859338"/>
            <a:ext cx="5203825" cy="4606925"/>
          </a:xfrm>
        </p:spPr>
        <p:txBody>
          <a:bodyPr lIns="91426" tIns="45713" rIns="91426" bIns="45713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BB9B17-AC28-4B47-9D14-E557A183A0F0}" type="slidenum">
              <a:rPr lang="en-GB" smtClean="0"/>
              <a:pPr/>
              <a:t>15</a:t>
            </a:fld>
            <a:endParaRPr lang="en-GB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BB9B17-AC28-4B47-9D14-E557A183A0F0}" type="slidenum">
              <a:rPr lang="en-GB" smtClean="0"/>
              <a:pPr/>
              <a:t>16</a:t>
            </a:fld>
            <a:endParaRPr lang="en-GB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0B9FCCD-FCDF-4BF4-9B51-6A49A2F251D0}" type="slidenum">
              <a:rPr lang="en-GB"/>
              <a:pPr/>
              <a:t>17</a:t>
            </a:fld>
            <a:endParaRPr lang="en-GB"/>
          </a:p>
        </p:txBody>
      </p:sp>
      <p:sp>
        <p:nvSpPr>
          <p:cNvPr id="901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6512" cy="3836988"/>
          </a:xfrm>
          <a:ln/>
        </p:spPr>
      </p:sp>
      <p:sp>
        <p:nvSpPr>
          <p:cNvPr id="9011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7738" y="4860925"/>
            <a:ext cx="5203825" cy="4605338"/>
          </a:xfrm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2EAD3B9-27BE-4858-91AF-560C6CBB4120}" type="slidenum">
              <a:rPr lang="en-GB"/>
              <a:pPr/>
              <a:t>18</a:t>
            </a:fld>
            <a:endParaRPr lang="en-GB"/>
          </a:p>
        </p:txBody>
      </p:sp>
      <p:sp>
        <p:nvSpPr>
          <p:cNvPr id="911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6512" cy="3836988"/>
          </a:xfrm>
          <a:ln/>
        </p:spPr>
      </p:sp>
      <p:sp>
        <p:nvSpPr>
          <p:cNvPr id="911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7738" y="4860925"/>
            <a:ext cx="5203825" cy="4605338"/>
          </a:xfrm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BB9B17-AC28-4B47-9D14-E557A183A0F0}" type="slidenum">
              <a:rPr lang="en-GB" smtClean="0"/>
              <a:pPr/>
              <a:t>19</a:t>
            </a:fld>
            <a:endParaRPr lang="en-GB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B2D8925-A964-445C-935E-41403E51B855}" type="slidenum">
              <a:rPr lang="en-GB"/>
              <a:pPr/>
              <a:t>2</a:t>
            </a:fld>
            <a:endParaRPr lang="en-GB"/>
          </a:p>
        </p:txBody>
      </p:sp>
      <p:sp>
        <p:nvSpPr>
          <p:cNvPr id="80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8A26974-2E7B-42C6-83D5-83C9728082D2}" type="slidenum">
              <a:rPr lang="en-GB"/>
              <a:pPr/>
              <a:t>20</a:t>
            </a:fld>
            <a:endParaRPr lang="en-GB"/>
          </a:p>
        </p:txBody>
      </p:sp>
      <p:sp>
        <p:nvSpPr>
          <p:cNvPr id="931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6512" cy="3836988"/>
          </a:xfrm>
          <a:ln/>
        </p:spPr>
      </p:sp>
      <p:sp>
        <p:nvSpPr>
          <p:cNvPr id="931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7738" y="4860925"/>
            <a:ext cx="5203825" cy="4605338"/>
          </a:xfrm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BB9B17-AC28-4B47-9D14-E557A183A0F0}" type="slidenum">
              <a:rPr lang="en-GB" smtClean="0"/>
              <a:pPr/>
              <a:t>21</a:t>
            </a:fld>
            <a:endParaRPr lang="en-GB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8A26974-2E7B-42C6-83D5-83C9728082D2}" type="slidenum">
              <a:rPr lang="en-GB"/>
              <a:pPr/>
              <a:t>22</a:t>
            </a:fld>
            <a:endParaRPr lang="en-GB"/>
          </a:p>
        </p:txBody>
      </p:sp>
      <p:sp>
        <p:nvSpPr>
          <p:cNvPr id="931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6512" cy="3836988"/>
          </a:xfrm>
          <a:ln/>
        </p:spPr>
      </p:sp>
      <p:sp>
        <p:nvSpPr>
          <p:cNvPr id="931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7738" y="4860925"/>
            <a:ext cx="5203825" cy="4605338"/>
          </a:xfrm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B3E23A7-E53A-4288-8AFF-33C59FDFEC67}" type="slidenum">
              <a:rPr lang="en-GB"/>
              <a:pPr/>
              <a:t>23</a:t>
            </a:fld>
            <a:endParaRPr lang="en-GB"/>
          </a:p>
        </p:txBody>
      </p:sp>
      <p:sp>
        <p:nvSpPr>
          <p:cNvPr id="522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522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CAEEE11-CE74-4293-AE02-D6EA5EBFFFA7}" type="slidenum">
              <a:rPr lang="en-GB"/>
              <a:pPr/>
              <a:t>24</a:t>
            </a:fld>
            <a:endParaRPr lang="en-GB"/>
          </a:p>
        </p:txBody>
      </p:sp>
      <p:sp>
        <p:nvSpPr>
          <p:cNvPr id="523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523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F0E3A98-344B-4A17-8DCB-2525B741350C}" type="slidenum">
              <a:rPr lang="en-GB"/>
              <a:pPr/>
              <a:t>25</a:t>
            </a:fld>
            <a:endParaRPr lang="en-GB"/>
          </a:p>
        </p:txBody>
      </p:sp>
      <p:sp>
        <p:nvSpPr>
          <p:cNvPr id="5242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524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F0E3A98-344B-4A17-8DCB-2525B741350C}" type="slidenum">
              <a:rPr lang="en-GB"/>
              <a:pPr/>
              <a:t>26</a:t>
            </a:fld>
            <a:endParaRPr lang="en-GB"/>
          </a:p>
        </p:txBody>
      </p:sp>
      <p:sp>
        <p:nvSpPr>
          <p:cNvPr id="5242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524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BB9B17-AC28-4B47-9D14-E557A183A0F0}" type="slidenum">
              <a:rPr lang="en-GB" smtClean="0"/>
              <a:pPr/>
              <a:t>27</a:t>
            </a:fld>
            <a:endParaRPr lang="en-GB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96A3F6F-6198-49FA-831E-01B16AF7F5C5}" type="slidenum">
              <a:rPr lang="en-GB"/>
              <a:pPr/>
              <a:t>28</a:t>
            </a:fld>
            <a:endParaRPr lang="en-GB"/>
          </a:p>
        </p:txBody>
      </p:sp>
      <p:sp>
        <p:nvSpPr>
          <p:cNvPr id="5253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525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BB9B17-AC28-4B47-9D14-E557A183A0F0}" type="slidenum">
              <a:rPr lang="en-GB" smtClean="0"/>
              <a:pPr/>
              <a:t>29</a:t>
            </a:fld>
            <a:endParaRPr lang="en-GB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BB9B17-AC28-4B47-9D14-E557A183A0F0}" type="slidenum">
              <a:rPr lang="en-GB" smtClean="0"/>
              <a:pPr/>
              <a:t>3</a:t>
            </a:fld>
            <a:endParaRPr lang="en-GB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BB9B17-AC28-4B47-9D14-E557A183A0F0}" type="slidenum">
              <a:rPr lang="en-GB" smtClean="0"/>
              <a:pPr/>
              <a:t>30</a:t>
            </a:fld>
            <a:endParaRPr lang="en-GB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E4B19CC-5AE2-4BD3-AA9A-BB50BCBB169E}" type="slidenum">
              <a:rPr lang="en-GB"/>
              <a:pPr/>
              <a:t>31</a:t>
            </a:fld>
            <a:endParaRPr lang="en-GB"/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GB" smtClean="0"/>
              <a:t>1to5progress.ppv</a:t>
            </a:r>
          </a:p>
          <a:p>
            <a:r>
              <a:rPr lang="en-GB" smtClean="0"/>
              <a:t> </a:t>
            </a:r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E4B19CC-5AE2-4BD3-AA9A-BB50BCBB169E}" type="slidenum">
              <a:rPr lang="en-GB"/>
              <a:pPr/>
              <a:t>32</a:t>
            </a:fld>
            <a:endParaRPr lang="en-GB"/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GB" smtClean="0"/>
              <a:t>1to5progress.ppv</a:t>
            </a:r>
          </a:p>
          <a:p>
            <a:r>
              <a:rPr lang="en-GB" smtClean="0"/>
              <a:t> </a:t>
            </a:r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E4B19CC-5AE2-4BD3-AA9A-BB50BCBB169E}" type="slidenum">
              <a:rPr lang="en-GB"/>
              <a:pPr/>
              <a:t>33</a:t>
            </a:fld>
            <a:endParaRPr lang="en-GB"/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GB" smtClean="0"/>
              <a:t>1to5progress.ppv</a:t>
            </a:r>
          </a:p>
          <a:p>
            <a:r>
              <a:rPr lang="en-GB" smtClean="0"/>
              <a:t> </a:t>
            </a:r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E4B19CC-5AE2-4BD3-AA9A-BB50BCBB169E}" type="slidenum">
              <a:rPr lang="en-GB"/>
              <a:pPr/>
              <a:t>34</a:t>
            </a:fld>
            <a:endParaRPr lang="en-GB"/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GB" smtClean="0"/>
              <a:t>1to5progress.ppv</a:t>
            </a:r>
          </a:p>
          <a:p>
            <a:r>
              <a:rPr lang="en-GB" smtClean="0"/>
              <a:t> </a:t>
            </a:r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BB9B17-AC28-4B47-9D14-E557A183A0F0}" type="slidenum">
              <a:rPr lang="en-GB" smtClean="0"/>
              <a:pPr/>
              <a:t>35</a:t>
            </a:fld>
            <a:endParaRPr lang="en-GB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77265C1-2719-4C83-AF35-E8AE6E1DE407}" type="slidenum">
              <a:rPr lang="en-GB"/>
              <a:pPr/>
              <a:t>36</a:t>
            </a:fld>
            <a:endParaRPr lang="en-GB"/>
          </a:p>
        </p:txBody>
      </p:sp>
      <p:sp>
        <p:nvSpPr>
          <p:cNvPr id="942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6512" cy="3836988"/>
          </a:xfrm>
          <a:ln/>
        </p:spPr>
      </p:sp>
      <p:sp>
        <p:nvSpPr>
          <p:cNvPr id="942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7738" y="4860925"/>
            <a:ext cx="5203825" cy="4605338"/>
          </a:xfrm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050489E-5A0A-45C2-A992-AB90EE12D866}" type="slidenum">
              <a:rPr lang="en-GB"/>
              <a:pPr/>
              <a:t>37</a:t>
            </a:fld>
            <a:endParaRPr lang="en-GB"/>
          </a:p>
        </p:txBody>
      </p:sp>
      <p:sp>
        <p:nvSpPr>
          <p:cNvPr id="952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6512" cy="3836988"/>
          </a:xfrm>
          <a:ln/>
        </p:spPr>
      </p:sp>
      <p:sp>
        <p:nvSpPr>
          <p:cNvPr id="9523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7738" y="4860925"/>
            <a:ext cx="5203825" cy="4605338"/>
          </a:xfrm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49AB910-0B72-456F-BCDE-836484216665}" type="slidenum">
              <a:rPr lang="en-GB"/>
              <a:pPr/>
              <a:t>38</a:t>
            </a:fld>
            <a:endParaRPr lang="en-GB"/>
          </a:p>
        </p:txBody>
      </p:sp>
      <p:sp>
        <p:nvSpPr>
          <p:cNvPr id="962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962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A473D01-3E1A-4333-8C9E-82EB4150CE7F}" type="slidenum">
              <a:rPr lang="en-GB"/>
              <a:pPr/>
              <a:t>39</a:t>
            </a:fld>
            <a:endParaRPr lang="en-GB"/>
          </a:p>
        </p:txBody>
      </p:sp>
      <p:sp>
        <p:nvSpPr>
          <p:cNvPr id="972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972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BB9B17-AC28-4B47-9D14-E557A183A0F0}" type="slidenum">
              <a:rPr lang="en-GB" smtClean="0"/>
              <a:pPr/>
              <a:t>4</a:t>
            </a:fld>
            <a:endParaRPr lang="en-GB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BB9B17-AC28-4B47-9D14-E557A183A0F0}" type="slidenum">
              <a:rPr lang="en-GB" smtClean="0"/>
              <a:pPr/>
              <a:t>40</a:t>
            </a:fld>
            <a:endParaRPr lang="en-GB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39C6F45-FF74-4D52-9A08-BC8CA25B6134}" type="slidenum">
              <a:rPr lang="en-GB" smtClean="0"/>
              <a:pPr/>
              <a:t>41</a:t>
            </a:fld>
            <a:endParaRPr lang="en-GB" smtClean="0"/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6512" cy="3836988"/>
          </a:xfrm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7738" y="4860925"/>
            <a:ext cx="5203825" cy="4605338"/>
          </a:xfrm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6731572-4BDF-437D-9935-74282AE3C2EA}" type="slidenum">
              <a:rPr lang="en-GB" smtClean="0"/>
              <a:pPr/>
              <a:t>42</a:t>
            </a:fld>
            <a:endParaRPr lang="en-GB" smtClean="0"/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6512" cy="3836988"/>
          </a:xfrm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7738" y="4859338"/>
            <a:ext cx="5203825" cy="4606925"/>
          </a:xfrm>
          <a:noFill/>
          <a:ln/>
        </p:spPr>
        <p:txBody>
          <a:bodyPr lIns="91426" tIns="45713" rIns="91426" bIns="45713"/>
          <a:lstStyle/>
          <a:p>
            <a:r>
              <a:rPr lang="en-GB" smtClean="0"/>
              <a:t>The JS interpreter converts types on the fly, e.g. numbers convert to strings automatically when printed. This has important consequences when comparing different data types… (of which more later)</a:t>
            </a:r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0BD3DC3-F4BA-4DAA-B319-BC8E629E2A61}" type="slidenum">
              <a:rPr lang="en-GB" smtClean="0"/>
              <a:pPr/>
              <a:t>43</a:t>
            </a:fld>
            <a:endParaRPr lang="en-GB" smtClean="0"/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6512" cy="3836988"/>
          </a:xfrm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7738" y="4860925"/>
            <a:ext cx="5203825" cy="4605338"/>
          </a:xfrm>
          <a:noFill/>
          <a:ln/>
        </p:spPr>
        <p:txBody>
          <a:bodyPr/>
          <a:lstStyle/>
          <a:p>
            <a:r>
              <a:rPr lang="en-GB" smtClean="0"/>
              <a:t>Equality does various auto. type conversions … later slide</a:t>
            </a:r>
          </a:p>
          <a:p>
            <a:r>
              <a:rPr lang="en-GB" smtClean="0"/>
              <a:t>Identity does </a:t>
            </a:r>
            <a:r>
              <a:rPr lang="en-GB" i="1" smtClean="0"/>
              <a:t>not</a:t>
            </a:r>
            <a:r>
              <a:rPr lang="en-GB" smtClean="0"/>
              <a:t> type-convert -&gt; </a:t>
            </a:r>
            <a:r>
              <a:rPr lang="en-GB" b="1" smtClean="0"/>
              <a:t>true</a:t>
            </a:r>
            <a:r>
              <a:rPr lang="en-GB" smtClean="0"/>
              <a:t> only when the things are identical (same object reference or same type + value)</a:t>
            </a:r>
          </a:p>
          <a:p>
            <a:r>
              <a:rPr lang="en-GB" smtClean="0"/>
              <a:t>!= is "NOT ==" so does the same type conversions … There's also a "!==" for 'not identical'</a:t>
            </a:r>
          </a:p>
          <a:p>
            <a:r>
              <a:rPr lang="en-GB" smtClean="0"/>
              <a:t>&lt;, &lt;=, &gt;, &gt;= are numerical comparisons where appropriate and 'lexical' for strings.</a:t>
            </a:r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CEA73E5-8543-421D-94F2-700863968820}" type="slidenum">
              <a:rPr lang="en-GB" smtClean="0"/>
              <a:pPr/>
              <a:t>44</a:t>
            </a:fld>
            <a:endParaRPr lang="en-GB" smtClean="0"/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6512" cy="3836988"/>
          </a:xfrm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7738" y="4860925"/>
            <a:ext cx="5203825" cy="4605338"/>
          </a:xfrm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7496B2F-6AA3-4256-823F-07F717467101}" type="slidenum">
              <a:rPr lang="en-GB" smtClean="0"/>
              <a:pPr/>
              <a:t>45</a:t>
            </a:fld>
            <a:endParaRPr lang="en-GB" smtClean="0"/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6512" cy="3836988"/>
          </a:xfrm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7738" y="4860925"/>
            <a:ext cx="5203825" cy="4605338"/>
          </a:xfrm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BB9B17-AC28-4B47-9D14-E557A183A0F0}" type="slidenum">
              <a:rPr lang="en-GB" smtClean="0"/>
              <a:pPr/>
              <a:t>46</a:t>
            </a:fld>
            <a:endParaRPr lang="en-GB"/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7496B2F-6AA3-4256-823F-07F717467101}" type="slidenum">
              <a:rPr lang="en-GB" smtClean="0"/>
              <a:pPr/>
              <a:t>47</a:t>
            </a:fld>
            <a:endParaRPr lang="en-GB" smtClean="0"/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6512" cy="3836988"/>
          </a:xfrm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7738" y="4860925"/>
            <a:ext cx="5203825" cy="4605338"/>
          </a:xfrm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6BD13A5-2BCF-4E9F-A0EA-BDA7A6E4655E}" type="slidenum">
              <a:rPr lang="en-GB" smtClean="0"/>
              <a:pPr/>
              <a:t>48</a:t>
            </a:fld>
            <a:endParaRPr lang="en-GB" smtClean="0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3775" y="768350"/>
            <a:ext cx="5116513" cy="3836988"/>
          </a:xfrm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9325" y="4859338"/>
            <a:ext cx="5200650" cy="4606925"/>
          </a:xfrm>
          <a:noFill/>
          <a:ln/>
        </p:spPr>
        <p:txBody>
          <a:bodyPr lIns="96457" tIns="48228" rIns="96457" bIns="48228"/>
          <a:lstStyle/>
          <a:p>
            <a:r>
              <a:rPr lang="en-GB" smtClean="0"/>
              <a:t>Arrays have been in this standard form  since JS v1.1</a:t>
            </a:r>
          </a:p>
          <a:p>
            <a:r>
              <a:rPr lang="en-GB" smtClean="0"/>
              <a:t>Like most types in JS they can be created by </a:t>
            </a:r>
            <a:r>
              <a:rPr lang="en-GB" i="1" smtClean="0"/>
              <a:t>array literals</a:t>
            </a:r>
            <a:r>
              <a:rPr lang="en-GB" smtClean="0"/>
              <a:t> (square brackets) or as an object from the Array constructor function from which the array inherits various properties. </a:t>
            </a:r>
          </a:p>
          <a:p>
            <a:r>
              <a:rPr lang="en-GB" b="1" smtClean="0"/>
              <a:t>NB</a:t>
            </a:r>
            <a:r>
              <a:rPr lang="en-GB" smtClean="0"/>
              <a:t> even array literals ‘inherit’ these properties - as soon as a program accesses an object interface/method from an array with the ‘dot’ operator a temporary array object is created.</a:t>
            </a:r>
          </a:p>
          <a:p>
            <a:r>
              <a:rPr lang="en-GB" smtClean="0"/>
              <a:t>The first type of Array() constructor makes an array with 4 null elements (null is a reserved word we’ll come across next time when discussing equality). </a:t>
            </a:r>
          </a:p>
          <a:p>
            <a:r>
              <a:rPr lang="en-GB" smtClean="0"/>
              <a:t>The second type creates an array with the specified elements.</a:t>
            </a:r>
          </a:p>
          <a:p>
            <a:r>
              <a:rPr lang="en-GB" smtClean="0"/>
              <a:t>Arrays are indexed from zero (like Java and C).</a:t>
            </a:r>
          </a:p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BFE7162-1DB3-4E87-BE7D-C0E1DAB52DBC}" type="slidenum">
              <a:rPr lang="en-GB" smtClean="0"/>
              <a:pPr/>
              <a:t>49</a:t>
            </a:fld>
            <a:endParaRPr lang="en-GB" smtClean="0"/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3775" y="768350"/>
            <a:ext cx="5116513" cy="3836988"/>
          </a:xfrm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9325" y="4859338"/>
            <a:ext cx="5200650" cy="4606925"/>
          </a:xfrm>
          <a:noFill/>
          <a:ln/>
        </p:spPr>
        <p:txBody>
          <a:bodyPr lIns="96457" tIns="48228" rIns="96457" bIns="48228"/>
          <a:lstStyle/>
          <a:p>
            <a:r>
              <a:rPr lang="en-GB" smtClean="0"/>
              <a:t>Arrays are </a:t>
            </a:r>
            <a:r>
              <a:rPr lang="en-GB" i="1" smtClean="0"/>
              <a:t>sparse</a:t>
            </a:r>
            <a:r>
              <a:rPr lang="en-GB" smtClean="0"/>
              <a:t> - the </a:t>
            </a:r>
            <a:r>
              <a:rPr lang="en-GB" i="1" smtClean="0"/>
              <a:t>length</a:t>
            </a:r>
            <a:r>
              <a:rPr lang="en-GB" smtClean="0"/>
              <a:t> property identifies the last (+1) element but none of the intervening elements need exist (they return an </a:t>
            </a:r>
            <a:r>
              <a:rPr lang="en-GB" i="1" smtClean="0"/>
              <a:t>undefined</a:t>
            </a:r>
            <a:r>
              <a:rPr lang="en-GB" smtClean="0"/>
              <a:t> value until created, </a:t>
            </a:r>
            <a:r>
              <a:rPr lang="en-GB" i="1" smtClean="0"/>
              <a:t>null</a:t>
            </a:r>
            <a:r>
              <a:rPr lang="en-GB" smtClean="0"/>
              <a:t> until initialised)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0C6E726-0DA1-4E35-B929-E1FBF57E4568}" type="slidenum">
              <a:rPr lang="en-GB"/>
              <a:pPr/>
              <a:t>5</a:t>
            </a:fld>
            <a:endParaRPr lang="en-GB"/>
          </a:p>
        </p:txBody>
      </p:sp>
      <p:sp>
        <p:nvSpPr>
          <p:cNvPr id="915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5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7738" y="4859338"/>
            <a:ext cx="5203825" cy="4606925"/>
          </a:xfrm>
        </p:spPr>
        <p:txBody>
          <a:bodyPr lIns="91426" tIns="45713" rIns="91426" bIns="45713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4BE3205-6C18-4459-9F84-C6830EFC315C}" type="slidenum">
              <a:rPr lang="en-GB" smtClean="0"/>
              <a:pPr/>
              <a:t>50</a:t>
            </a:fld>
            <a:endParaRPr lang="en-GB" smtClean="0"/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35837FB-0A99-4482-80A9-23B112C6D395}" type="slidenum">
              <a:rPr lang="en-GB" smtClean="0"/>
              <a:pPr/>
              <a:t>51</a:t>
            </a:fld>
            <a:endParaRPr lang="en-GB" smtClean="0"/>
          </a:p>
        </p:txBody>
      </p:sp>
      <p:sp>
        <p:nvSpPr>
          <p:cNvPr id="44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GB" smtClean="0"/>
              <a:t>array-push1.ppv</a:t>
            </a:r>
          </a:p>
          <a:p>
            <a:r>
              <a:rPr lang="en-GB" smtClean="0"/>
              <a:t> </a:t>
            </a:r>
          </a:p>
        </p:txBody>
      </p:sp>
    </p:spTree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2AAC35A-6296-4036-A48B-EBC60F1AFB6B}" type="slidenum">
              <a:rPr lang="en-GB" smtClean="0"/>
              <a:pPr/>
              <a:t>52</a:t>
            </a:fld>
            <a:endParaRPr lang="en-GB" smtClean="0"/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B6CF8B7-1131-4724-8FB2-2E509772809D}" type="slidenum">
              <a:rPr lang="en-GB" smtClean="0"/>
              <a:pPr/>
              <a:t>53</a:t>
            </a:fld>
            <a:endParaRPr lang="en-GB" smtClean="0"/>
          </a:p>
        </p:txBody>
      </p:sp>
      <p:sp>
        <p:nvSpPr>
          <p:cNvPr id="4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GB" smtClean="0"/>
              <a:t>array-pop1.ppv</a:t>
            </a:r>
          </a:p>
          <a:p>
            <a:r>
              <a:rPr lang="en-GB" smtClean="0"/>
              <a:t> </a:t>
            </a:r>
          </a:p>
        </p:txBody>
      </p:sp>
    </p:spTree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B272BE9-D239-4A25-A9CC-622E571D94A5}" type="slidenum">
              <a:rPr lang="en-GB" smtClean="0"/>
              <a:pPr/>
              <a:t>54</a:t>
            </a:fld>
            <a:endParaRPr lang="en-GB" smtClean="0"/>
          </a:p>
        </p:txBody>
      </p:sp>
      <p:sp>
        <p:nvSpPr>
          <p:cNvPr id="47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3775" y="768350"/>
            <a:ext cx="5116513" cy="3836988"/>
          </a:xfrm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9325" y="4859338"/>
            <a:ext cx="5200650" cy="4606925"/>
          </a:xfrm>
          <a:noFill/>
          <a:ln/>
        </p:spPr>
        <p:txBody>
          <a:bodyPr lIns="96457" tIns="48228" rIns="96457" bIns="48228"/>
          <a:lstStyle/>
          <a:p>
            <a:r>
              <a:rPr lang="en-GB" smtClean="0"/>
              <a:t>Arrays have been in this standard form  since JS v1.1</a:t>
            </a:r>
          </a:p>
          <a:p>
            <a:r>
              <a:rPr lang="en-GB" smtClean="0"/>
              <a:t>Like most types in JS they can be created by </a:t>
            </a:r>
            <a:r>
              <a:rPr lang="en-GB" i="1" smtClean="0"/>
              <a:t>array literals</a:t>
            </a:r>
            <a:r>
              <a:rPr lang="en-GB" smtClean="0"/>
              <a:t> (square brackets) or as an object from the Array constructor function from which the array inherits various properties. </a:t>
            </a:r>
          </a:p>
          <a:p>
            <a:r>
              <a:rPr lang="en-GB" b="1" smtClean="0"/>
              <a:t>NB</a:t>
            </a:r>
            <a:r>
              <a:rPr lang="en-GB" smtClean="0"/>
              <a:t> even array literals ‘inherit’ these properties - as soon as a program accesses an object interface/method from an array with the ‘dot’ operator a temporary array object is created.</a:t>
            </a:r>
          </a:p>
          <a:p>
            <a:r>
              <a:rPr lang="en-GB" smtClean="0"/>
              <a:t>The first type of Array() constructor makes an array with 4 null elements (null is a reserved word we’ll come across next time when discussing equality). </a:t>
            </a:r>
          </a:p>
          <a:p>
            <a:r>
              <a:rPr lang="en-GB" smtClean="0"/>
              <a:t>The second type creates an array with the specified elements.</a:t>
            </a:r>
          </a:p>
          <a:p>
            <a:r>
              <a:rPr lang="en-GB" smtClean="0"/>
              <a:t>Arrays are indexed from zero (like Java and C).</a:t>
            </a:r>
          </a:p>
        </p:txBody>
      </p:sp>
    </p:spTree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C3A5B51-099E-4350-AD65-BCACBC936ABF}" type="slidenum">
              <a:rPr lang="en-GB" smtClean="0"/>
              <a:pPr/>
              <a:t>55</a:t>
            </a:fld>
            <a:endParaRPr lang="en-GB" smtClean="0"/>
          </a:p>
        </p:txBody>
      </p:sp>
      <p:sp>
        <p:nvSpPr>
          <p:cNvPr id="48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6512" cy="3836988"/>
          </a:xfrm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7738" y="4859338"/>
            <a:ext cx="5203825" cy="4606925"/>
          </a:xfrm>
          <a:noFill/>
          <a:ln/>
        </p:spPr>
        <p:txBody>
          <a:bodyPr lIns="96434" tIns="48216" rIns="96434" bIns="48216"/>
          <a:lstStyle/>
          <a:p>
            <a:r>
              <a:rPr lang="en-GB" smtClean="0"/>
              <a:t>Arrays are </a:t>
            </a:r>
            <a:r>
              <a:rPr lang="en-GB" i="1" smtClean="0"/>
              <a:t>sparse</a:t>
            </a:r>
            <a:r>
              <a:rPr lang="en-GB" smtClean="0"/>
              <a:t> - the </a:t>
            </a:r>
            <a:r>
              <a:rPr lang="en-GB" i="1" smtClean="0"/>
              <a:t>length</a:t>
            </a:r>
            <a:r>
              <a:rPr lang="en-GB" smtClean="0"/>
              <a:t> property identifies the last (+1) element but none of the intervening elements need exist (they return an </a:t>
            </a:r>
            <a:r>
              <a:rPr lang="en-GB" i="1" smtClean="0"/>
              <a:t>undefined</a:t>
            </a:r>
            <a:r>
              <a:rPr lang="en-GB" smtClean="0"/>
              <a:t> value until created, </a:t>
            </a:r>
            <a:r>
              <a:rPr lang="en-GB" i="1" smtClean="0"/>
              <a:t>null</a:t>
            </a:r>
            <a:r>
              <a:rPr lang="en-GB" smtClean="0"/>
              <a:t> until initialised)</a:t>
            </a:r>
          </a:p>
        </p:txBody>
      </p:sp>
    </p:spTree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0B936BD-4563-4442-9A8D-EF673710ACA8}" type="slidenum">
              <a:rPr lang="en-GB" smtClean="0"/>
              <a:pPr/>
              <a:t>56</a:t>
            </a:fld>
            <a:endParaRPr lang="en-GB" smtClean="0"/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6512" cy="3836988"/>
          </a:xfrm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7738" y="4859338"/>
            <a:ext cx="5203825" cy="4606925"/>
          </a:xfrm>
          <a:noFill/>
          <a:ln/>
        </p:spPr>
        <p:txBody>
          <a:bodyPr lIns="96434" tIns="48216" rIns="96434" bIns="48216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794B6E0-2AC0-41B7-AF81-4578EBB01284}" type="slidenum">
              <a:rPr lang="en-GB" smtClean="0"/>
              <a:pPr/>
              <a:t>57</a:t>
            </a:fld>
            <a:endParaRPr lang="en-GB" smtClean="0"/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6512" cy="3836988"/>
          </a:xfrm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7738" y="4859338"/>
            <a:ext cx="5203825" cy="4606925"/>
          </a:xfrm>
          <a:noFill/>
          <a:ln/>
        </p:spPr>
        <p:txBody>
          <a:bodyPr lIns="91426" tIns="45713" rIns="91426" bIns="45713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A4F3375-10CD-4565-B564-1A50B90F4FA9}" type="slidenum">
              <a:rPr lang="en-GB" smtClean="0"/>
              <a:pPr/>
              <a:t>58</a:t>
            </a:fld>
            <a:endParaRPr lang="en-GB" smtClean="0"/>
          </a:p>
        </p:txBody>
      </p:sp>
      <p:sp>
        <p:nvSpPr>
          <p:cNvPr id="51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2E713D9-62CC-4BC1-8CCC-3FD2949F26F9}" type="slidenum">
              <a:rPr lang="en-GB" smtClean="0"/>
              <a:pPr/>
              <a:t>59</a:t>
            </a:fld>
            <a:endParaRPr lang="en-GB" smtClean="0"/>
          </a:p>
        </p:txBody>
      </p:sp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GB" smtClean="0"/>
              <a:t>functions.ppv</a:t>
            </a:r>
          </a:p>
          <a:p>
            <a:r>
              <a:rPr lang="en-GB" smtClean="0"/>
              <a:t> 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7699993-BF33-4EFA-B69A-F73C72648F52}" type="slidenum">
              <a:rPr lang="en-GB"/>
              <a:pPr/>
              <a:t>6</a:t>
            </a:fld>
            <a:endParaRPr lang="en-GB"/>
          </a:p>
        </p:txBody>
      </p:sp>
      <p:sp>
        <p:nvSpPr>
          <p:cNvPr id="788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88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reading progress.ppv</a:t>
            </a:r>
          </a:p>
          <a:p>
            <a:r>
              <a:rPr lang="en-GB"/>
              <a:t> </a:t>
            </a:r>
          </a:p>
        </p:txBody>
      </p:sp>
    </p:spTree>
  </p:cSld>
  <p:clrMapOvr>
    <a:masterClrMapping/>
  </p:clrMapOvr>
</p:notes>
</file>

<file path=ppt/notesSlides/notesSlide6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BB9B17-AC28-4B47-9D14-E557A183A0F0}" type="slidenum">
              <a:rPr lang="en-GB" smtClean="0"/>
              <a:pPr/>
              <a:t>60</a:t>
            </a:fld>
            <a:endParaRPr lang="en-GB"/>
          </a:p>
        </p:txBody>
      </p:sp>
    </p:spTree>
  </p:cSld>
  <p:clrMapOvr>
    <a:masterClrMapping/>
  </p:clrMapOvr>
</p:notes>
</file>

<file path=ppt/notesSlides/notesSlide6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7FC9FBD-A68D-4A42-8F21-158FBCBA4011}" type="slidenum">
              <a:rPr lang="en-GB" smtClean="0"/>
              <a:pPr/>
              <a:t>61</a:t>
            </a:fld>
            <a:endParaRPr lang="en-GB" smtClean="0"/>
          </a:p>
        </p:txBody>
      </p:sp>
      <p:sp>
        <p:nvSpPr>
          <p:cNvPr id="54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6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4469606-2B6D-4E5B-930C-ABC61CE9751E}" type="slidenum">
              <a:rPr lang="en-GB" smtClean="0"/>
              <a:pPr/>
              <a:t>62</a:t>
            </a:fld>
            <a:endParaRPr lang="en-GB" smtClean="0"/>
          </a:p>
        </p:txBody>
      </p:sp>
      <p:sp>
        <p:nvSpPr>
          <p:cNvPr id="552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6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0F640EA-21C3-40CC-8A3F-5015B77796F1}" type="slidenum">
              <a:rPr lang="en-GB" smtClean="0"/>
              <a:pPr/>
              <a:t>63</a:t>
            </a:fld>
            <a:endParaRPr lang="en-GB" smtClean="0"/>
          </a:p>
        </p:txBody>
      </p:sp>
      <p:sp>
        <p:nvSpPr>
          <p:cNvPr id="563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6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3F8C7AB-4004-4FD1-BD84-BC7DC2169FD8}" type="slidenum">
              <a:rPr lang="en-GB" smtClean="0"/>
              <a:pPr/>
              <a:t>64</a:t>
            </a:fld>
            <a:endParaRPr lang="en-GB" smtClean="0"/>
          </a:p>
        </p:txBody>
      </p:sp>
      <p:sp>
        <p:nvSpPr>
          <p:cNvPr id="57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6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BB9B17-AC28-4B47-9D14-E557A183A0F0}" type="slidenum">
              <a:rPr lang="en-GB" smtClean="0"/>
              <a:pPr/>
              <a:t>65</a:t>
            </a:fld>
            <a:endParaRPr lang="en-GB"/>
          </a:p>
        </p:txBody>
      </p:sp>
    </p:spTree>
  </p:cSld>
  <p:clrMapOvr>
    <a:masterClrMapping/>
  </p:clrMapOvr>
</p:notes>
</file>

<file path=ppt/notesSlides/notesSlide6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5893345-57E7-4FFD-8D50-BDC5960C3AF1}" type="slidenum">
              <a:rPr lang="en-GB" smtClean="0"/>
              <a:pPr/>
              <a:t>66</a:t>
            </a:fld>
            <a:endParaRPr lang="en-GB" smtClean="0"/>
          </a:p>
        </p:txBody>
      </p:sp>
      <p:sp>
        <p:nvSpPr>
          <p:cNvPr id="593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6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10547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10547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870AE20-F1BF-4226-A8A5-7D6A6353F555}" type="slidenum">
              <a:rPr lang="en-GB"/>
              <a:pPr/>
              <a:t>67</a:t>
            </a:fld>
            <a:endParaRPr lang="en-GB"/>
          </a:p>
        </p:txBody>
      </p:sp>
    </p:spTree>
  </p:cSld>
  <p:clrMapOvr>
    <a:masterClrMapping/>
  </p:clrMapOvr>
</p:notes>
</file>

<file path=ppt/notesSlides/notesSlide6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22E3552-03AD-4DB6-973A-FC3627A3877E}" type="slidenum">
              <a:rPr lang="en-GB"/>
              <a:pPr/>
              <a:t>68</a:t>
            </a:fld>
            <a:endParaRPr lang="en-GB"/>
          </a:p>
        </p:txBody>
      </p:sp>
      <p:sp>
        <p:nvSpPr>
          <p:cNvPr id="1064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1065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GB" smtClean="0"/>
              <a:t>random nums yesno.ppv</a:t>
            </a:r>
          </a:p>
          <a:p>
            <a:r>
              <a:rPr lang="en-GB" smtClean="0"/>
              <a:t> </a:t>
            </a:r>
          </a:p>
        </p:txBody>
      </p:sp>
    </p:spTree>
  </p:cSld>
  <p:clrMapOvr>
    <a:masterClrMapping/>
  </p:clrMapOvr>
</p:notes>
</file>

<file path=ppt/notesSlides/notesSlide6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BB9B17-AC28-4B47-9D14-E557A183A0F0}" type="slidenum">
              <a:rPr lang="en-GB" smtClean="0"/>
              <a:pPr/>
              <a:t>69</a:t>
            </a:fld>
            <a:endParaRPr lang="en-GB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7699993-BF33-4EFA-B69A-F73C72648F52}" type="slidenum">
              <a:rPr lang="en-GB"/>
              <a:pPr/>
              <a:t>7</a:t>
            </a:fld>
            <a:endParaRPr lang="en-GB"/>
          </a:p>
        </p:txBody>
      </p:sp>
      <p:sp>
        <p:nvSpPr>
          <p:cNvPr id="788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88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reading progress.ppv</a:t>
            </a:r>
          </a:p>
          <a:p>
            <a:r>
              <a:rPr lang="en-GB"/>
              <a:t> </a:t>
            </a:r>
          </a:p>
        </p:txBody>
      </p:sp>
    </p:spTree>
  </p:cSld>
  <p:clrMapOvr>
    <a:masterClrMapping/>
  </p:clrMapOvr>
</p:notes>
</file>

<file path=ppt/notesSlides/notesSlide7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1075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1075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37D78A4-D557-4A9E-978C-78DE73571FC7}" type="slidenum">
              <a:rPr lang="en-GB"/>
              <a:pPr/>
              <a:t>70</a:t>
            </a:fld>
            <a:endParaRPr lang="en-GB"/>
          </a:p>
        </p:txBody>
      </p:sp>
    </p:spTree>
  </p:cSld>
  <p:clrMapOvr>
    <a:masterClrMapping/>
  </p:clrMapOvr>
</p:notes>
</file>

<file path=ppt/notesSlides/notesSlide7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A6C4F68-F64F-40AE-867B-30AE8E7D0CB8}" type="slidenum">
              <a:rPr lang="en-GB"/>
              <a:pPr/>
              <a:t>71</a:t>
            </a:fld>
            <a:endParaRPr lang="en-GB"/>
          </a:p>
        </p:txBody>
      </p:sp>
      <p:sp>
        <p:nvSpPr>
          <p:cNvPr id="1085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1085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GB" smtClean="0"/>
              <a:t>random draw loop2.ppv</a:t>
            </a:r>
          </a:p>
          <a:p>
            <a:r>
              <a:rPr lang="en-GB" smtClean="0"/>
              <a:t> </a:t>
            </a:r>
          </a:p>
        </p:txBody>
      </p:sp>
    </p:spTree>
  </p:cSld>
  <p:clrMapOvr>
    <a:masterClrMapping/>
  </p:clrMapOvr>
</p:notes>
</file>

<file path=ppt/notesSlides/notesSlide7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10957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10957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1DF7C52-7ABB-4149-9123-BA156F26912F}" type="slidenum">
              <a:rPr lang="en-GB"/>
              <a:pPr/>
              <a:t>72</a:t>
            </a:fld>
            <a:endParaRPr lang="en-GB"/>
          </a:p>
        </p:txBody>
      </p:sp>
    </p:spTree>
  </p:cSld>
  <p:clrMapOvr>
    <a:masterClrMapping/>
  </p:clrMapOvr>
</p:notes>
</file>

<file path=ppt/notesSlides/notesSlide7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0C6E726-0DA1-4E35-B929-E1FBF57E4568}" type="slidenum">
              <a:rPr lang="en-GB"/>
              <a:pPr/>
              <a:t>73</a:t>
            </a:fld>
            <a:endParaRPr lang="en-GB"/>
          </a:p>
        </p:txBody>
      </p:sp>
      <p:sp>
        <p:nvSpPr>
          <p:cNvPr id="915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5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7738" y="4859338"/>
            <a:ext cx="5203825" cy="4606925"/>
          </a:xfrm>
        </p:spPr>
        <p:txBody>
          <a:bodyPr lIns="91426" tIns="45713" rIns="91426" bIns="45713"/>
          <a:lstStyle/>
          <a:p>
            <a:r>
              <a:rPr lang="en-US" dirty="0" smtClean="0"/>
              <a:t> NB: Some book chapter lists are on the module forum,</a:t>
            </a:r>
            <a:r>
              <a:rPr lang="en-US" baseline="0" dirty="0" smtClean="0"/>
              <a:t> showing which chapters to avoid in this module…</a:t>
            </a:r>
            <a:endParaRPr lang="en-US" dirty="0"/>
          </a:p>
        </p:txBody>
      </p:sp>
    </p:spTree>
  </p:cSld>
  <p:clrMapOvr>
    <a:masterClrMapping/>
  </p:clrMapOvr>
</p:notes>
</file>

<file path=ppt/notesSlides/notesSlide7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2317B7C-3302-44B0-A4DE-FCFDB31FFD81}" type="slidenum">
              <a:rPr lang="en-GB" smtClean="0"/>
              <a:pPr/>
              <a:t>74</a:t>
            </a:fld>
            <a:endParaRPr lang="en-GB" smtClean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BB9B17-AC28-4B47-9D14-E557A183A0F0}" type="slidenum">
              <a:rPr lang="en-GB" smtClean="0"/>
              <a:pPr/>
              <a:t>8</a:t>
            </a:fld>
            <a:endParaRPr lang="en-GB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BB9B17-AC28-4B47-9D14-E557A183A0F0}" type="slidenum">
              <a:rPr lang="en-GB" smtClean="0"/>
              <a:pPr/>
              <a:t>9</a:t>
            </a:fld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Isosceles Triangle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1BD007A0-2129-485E-BBE4-BFF8B0A5CB5A}" type="datetime5">
              <a:rPr lang="en-GB" smtClean="0"/>
              <a:pPr/>
              <a:t>30-Oct-12</a:t>
            </a:fld>
            <a:endParaRPr lang="en-GB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r>
              <a:rPr lang="en-GB" smtClean="0"/>
              <a:t>CO2013/CO3013</a:t>
            </a:r>
            <a:br>
              <a:rPr lang="en-GB" smtClean="0"/>
            </a:br>
            <a:r>
              <a:rPr lang="en-GB" smtClean="0"/>
              <a:t>Web Technologies</a:t>
            </a:r>
            <a:endParaRPr lang="en-GB" dirty="0">
              <a:latin typeface="Georgia" pitchFamily="18" charset="0"/>
            </a:endParaRPr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A5E428F7-9A4B-4B04-AA6E-5428B250B4A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CO2013/CO3013</a:t>
            </a:r>
            <a:br>
              <a:rPr lang="en-GB" smtClean="0"/>
            </a:br>
            <a:r>
              <a:rPr lang="en-GB" smtClean="0"/>
              <a:t>Web Technologies</a:t>
            </a:r>
            <a:endParaRPr lang="en-GB" dirty="0">
              <a:latin typeface="Georgia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65DAA-C367-400B-AF15-F75A236C5B0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CO2013/CO3013</a:t>
            </a:r>
            <a:br>
              <a:rPr lang="en-GB" smtClean="0"/>
            </a:br>
            <a:r>
              <a:rPr lang="en-GB" smtClean="0"/>
              <a:t>Web Technologies</a:t>
            </a:r>
            <a:endParaRPr lang="en-GB" dirty="0">
              <a:latin typeface="Georgia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1A28D-1BB3-4E76-B029-63D01970088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ndara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GB" dirty="0" smtClean="0"/>
              <a:t>CO2013/CO3013</a:t>
            </a:r>
            <a:br>
              <a:rPr lang="en-GB" dirty="0" smtClean="0"/>
            </a:br>
            <a:r>
              <a:rPr lang="en-GB" dirty="0" smtClean="0"/>
              <a:t>Web Technologies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fld id="{3960CD06-5368-4716-AEDA-6B56AB79EF03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r>
              <a:rPr lang="en-GB" smtClean="0"/>
              <a:t>CO2013/CO3013</a:t>
            </a:r>
            <a:br>
              <a:rPr lang="en-GB" smtClean="0"/>
            </a:br>
            <a:r>
              <a:rPr lang="en-GB" smtClean="0"/>
              <a:t>Web Technologies</a:t>
            </a:r>
            <a:endParaRPr lang="en-GB" dirty="0">
              <a:latin typeface="Georgia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C8D794-CB87-4C17-A147-966EAC15253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ight Triangle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Isosceles Triangle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r>
              <a:rPr lang="en-GB" smtClean="0"/>
              <a:t>CO2013/CO3013</a:t>
            </a:r>
            <a:br>
              <a:rPr lang="en-GB" smtClean="0"/>
            </a:br>
            <a:r>
              <a:rPr lang="en-GB" smtClean="0"/>
              <a:t>Web Technologies</a:t>
            </a:r>
            <a:endParaRPr lang="en-GB" dirty="0">
              <a:latin typeface="Georgia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F9A5320E-3EE3-449B-8D64-90C9DF04BB94}" type="slidenum">
              <a:rPr lang="en-GB" smtClean="0"/>
              <a:pPr/>
              <a:t>‹#›</a:t>
            </a:fld>
            <a:endParaRPr lang="en-GB"/>
          </a:p>
        </p:txBody>
      </p:sp>
      <p:cxnSp>
        <p:nvCxnSpPr>
          <p:cNvPr id="11" name="Straight Connector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r>
              <a:rPr lang="en-GB" smtClean="0"/>
              <a:t>CO2013/CO3013</a:t>
            </a:r>
            <a:br>
              <a:rPr lang="en-GB" smtClean="0"/>
            </a:br>
            <a:r>
              <a:rPr lang="en-GB" smtClean="0"/>
              <a:t>Web Technologies</a:t>
            </a:r>
            <a:endParaRPr lang="en-GB" dirty="0">
              <a:latin typeface="Georgia" pitchFamily="18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2C3C01DF-B228-4369-9293-0C909255248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r>
              <a:rPr lang="en-GB" smtClean="0"/>
              <a:t>CO2013/CO3013</a:t>
            </a:r>
            <a:br>
              <a:rPr lang="en-GB" smtClean="0"/>
            </a:br>
            <a:r>
              <a:rPr lang="en-GB" smtClean="0"/>
              <a:t>Web Technologies</a:t>
            </a:r>
            <a:endParaRPr lang="en-GB" dirty="0">
              <a:latin typeface="Georgia" pitchFamily="18" charset="0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0E590732-75E5-4028-819E-43493159BBF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CO2013/CO3013</a:t>
            </a:r>
            <a:br>
              <a:rPr lang="en-GB" smtClean="0"/>
            </a:br>
            <a:r>
              <a:rPr lang="en-GB" smtClean="0"/>
              <a:t>Web Technologies</a:t>
            </a:r>
            <a:endParaRPr lang="en-GB" dirty="0">
              <a:latin typeface="Georgia" pitchFamily="18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E7A3D4-187A-4632-8328-26E323ADC90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r>
              <a:rPr lang="en-GB" smtClean="0"/>
              <a:t>CO2013/CO3013</a:t>
            </a:r>
            <a:br>
              <a:rPr lang="en-GB" smtClean="0"/>
            </a:br>
            <a:r>
              <a:rPr lang="en-GB" smtClean="0"/>
              <a:t>Web Technologies</a:t>
            </a:r>
            <a:endParaRPr lang="en-GB" dirty="0">
              <a:latin typeface="Georgia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4D4301B3-9DD5-43D6-8D55-9937AC25216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r>
              <a:rPr lang="en-GB" smtClean="0"/>
              <a:t>CO2013/CO3013</a:t>
            </a:r>
            <a:br>
              <a:rPr lang="en-GB" smtClean="0"/>
            </a:br>
            <a:r>
              <a:rPr lang="en-GB" smtClean="0"/>
              <a:t>Web Technologies</a:t>
            </a:r>
            <a:endParaRPr lang="en-GB" dirty="0">
              <a:latin typeface="Georgia" pitchFamily="18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24B2F087-7ADB-4208-ADA5-C238CD5A4FA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r>
              <a:rPr lang="en-GB" smtClean="0"/>
              <a:t>CO2013/CO3013</a:t>
            </a:r>
            <a:br>
              <a:rPr lang="en-GB" smtClean="0"/>
            </a:br>
            <a:r>
              <a:rPr lang="en-GB" smtClean="0"/>
              <a:t>Web Technologies</a:t>
            </a:r>
            <a:endParaRPr lang="en-GB" dirty="0">
              <a:latin typeface="Georgia" pitchFamily="18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69196232-ACB8-465C-BD6F-3B09A0F7FE1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ight Triangle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r>
              <a:rPr lang="en-GB" smtClean="0"/>
              <a:t>CO2013/CO3013</a:t>
            </a:r>
            <a:br>
              <a:rPr lang="en-GB" smtClean="0"/>
            </a:br>
            <a:r>
              <a:rPr lang="en-GB" smtClean="0"/>
              <a:t>Web Technologies</a:t>
            </a:r>
            <a:endParaRPr lang="en-GB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3960CD06-5368-4716-AEDA-6B56AB79EF03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667" r:id="rId3"/>
    <p:sldLayoutId id="2147483668" r:id="rId4"/>
    <p:sldLayoutId id="2147483669" r:id="rId5"/>
    <p:sldLayoutId id="2147483670" r:id="rId6"/>
    <p:sldLayoutId id="2147483671" r:id="rId7"/>
    <p:sldLayoutId id="2147483672" r:id="rId8"/>
    <p:sldLayoutId id="2147483673" r:id="rId9"/>
    <p:sldLayoutId id="2147483674" r:id="rId10"/>
    <p:sldLayoutId id="2147483675" r:id="rId11"/>
    <p:sldLayoutId id="2147483678" r:id="rId12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1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13" grpId="0" build="p"/>
    </p:bldLst>
  </p:timing>
  <p:hf hdr="0" dt="0"/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7.xml"/><Relationship Id="rId5" Type="http://schemas.openxmlformats.org/officeDocument/2006/relationships/image" Target="../media/image10.emf"/><Relationship Id="rId4" Type="http://schemas.openxmlformats.org/officeDocument/2006/relationships/customXml" Target="../ink/ink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8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tags" Target="../tags/tag20.xml"/><Relationship Id="rId7" Type="http://schemas.openxmlformats.org/officeDocument/2006/relationships/oleObject" Target="../embeddings/oleObject3.bin"/><Relationship Id="rId2" Type="http://schemas.openxmlformats.org/officeDocument/2006/relationships/tags" Target="../tags/tag19.xml"/><Relationship Id="rId1" Type="http://schemas.openxmlformats.org/officeDocument/2006/relationships/vmlDrawing" Target="../drawings/vmlDrawing3.vml"/><Relationship Id="rId6" Type="http://schemas.openxmlformats.org/officeDocument/2006/relationships/notesSlide" Target="../notesSlides/notesSlide12.xml"/><Relationship Id="rId11" Type="http://schemas.openxmlformats.org/officeDocument/2006/relationships/image" Target="../media/image12.emf"/><Relationship Id="rId5" Type="http://schemas.openxmlformats.org/officeDocument/2006/relationships/slideLayout" Target="../slideLayouts/slideLayout12.xml"/><Relationship Id="rId10" Type="http://schemas.openxmlformats.org/officeDocument/2006/relationships/customXml" Target="../ink/ink2.xml"/><Relationship Id="rId4" Type="http://schemas.openxmlformats.org/officeDocument/2006/relationships/tags" Target="../tags/tag2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2.xml"/><Relationship Id="rId5" Type="http://schemas.openxmlformats.org/officeDocument/2006/relationships/image" Target="../media/image13.emf"/><Relationship Id="rId4" Type="http://schemas.openxmlformats.org/officeDocument/2006/relationships/customXml" Target="../ink/ink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3.xml"/><Relationship Id="rId6" Type="http://schemas.openxmlformats.org/officeDocument/2006/relationships/image" Target="../media/image14.emf"/><Relationship Id="rId5" Type="http://schemas.openxmlformats.org/officeDocument/2006/relationships/customXml" Target="../ink/ink4.xml"/><Relationship Id="rId4" Type="http://schemas.openxmlformats.org/officeDocument/2006/relationships/hyperlink" Target="https://studyspace.kingston.ac.uk/bbcswebdav/courses/CO2013-A_SEM1/Examples/ex2-JS.htm" TargetMode="Externa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.bin"/><Relationship Id="rId13" Type="http://schemas.openxmlformats.org/officeDocument/2006/relationships/customXml" Target="../ink/ink6.xml"/><Relationship Id="rId18" Type="http://schemas.openxmlformats.org/officeDocument/2006/relationships/image" Target="../media/image19.emf"/><Relationship Id="rId26" Type="http://schemas.openxmlformats.org/officeDocument/2006/relationships/image" Target="../media/image23.emf"/><Relationship Id="rId3" Type="http://schemas.openxmlformats.org/officeDocument/2006/relationships/tags" Target="../tags/tag25.xml"/><Relationship Id="rId21" Type="http://schemas.openxmlformats.org/officeDocument/2006/relationships/customXml" Target="../ink/ink10.xml"/><Relationship Id="rId7" Type="http://schemas.openxmlformats.org/officeDocument/2006/relationships/notesSlide" Target="../notesSlides/notesSlide15.xml"/><Relationship Id="rId12" Type="http://schemas.openxmlformats.org/officeDocument/2006/relationships/image" Target="../media/image16.emf"/><Relationship Id="rId17" Type="http://schemas.openxmlformats.org/officeDocument/2006/relationships/customXml" Target="../ink/ink8.xml"/><Relationship Id="rId25" Type="http://schemas.openxmlformats.org/officeDocument/2006/relationships/customXml" Target="../ink/ink12.xml"/><Relationship Id="rId2" Type="http://schemas.openxmlformats.org/officeDocument/2006/relationships/tags" Target="../tags/tag24.xml"/><Relationship Id="rId16" Type="http://schemas.openxmlformats.org/officeDocument/2006/relationships/image" Target="../media/image18.emf"/><Relationship Id="rId20" Type="http://schemas.openxmlformats.org/officeDocument/2006/relationships/image" Target="../media/image20.emf"/><Relationship Id="rId1" Type="http://schemas.openxmlformats.org/officeDocument/2006/relationships/vmlDrawing" Target="../drawings/vmlDrawing4.vml"/><Relationship Id="rId6" Type="http://schemas.openxmlformats.org/officeDocument/2006/relationships/slideLayout" Target="../slideLayouts/slideLayout2.xml"/><Relationship Id="rId11" Type="http://schemas.openxmlformats.org/officeDocument/2006/relationships/customXml" Target="../ink/ink5.xml"/><Relationship Id="rId24" Type="http://schemas.openxmlformats.org/officeDocument/2006/relationships/image" Target="../media/image22.emf"/><Relationship Id="rId5" Type="http://schemas.openxmlformats.org/officeDocument/2006/relationships/tags" Target="../tags/tag27.xml"/><Relationship Id="rId15" Type="http://schemas.openxmlformats.org/officeDocument/2006/relationships/customXml" Target="../ink/ink7.xml"/><Relationship Id="rId23" Type="http://schemas.openxmlformats.org/officeDocument/2006/relationships/customXml" Target="../ink/ink11.xml"/><Relationship Id="rId19" Type="http://schemas.openxmlformats.org/officeDocument/2006/relationships/customXml" Target="../ink/ink9.xml"/><Relationship Id="rId4" Type="http://schemas.openxmlformats.org/officeDocument/2006/relationships/tags" Target="../tags/tag26.xml"/><Relationship Id="rId14" Type="http://schemas.openxmlformats.org/officeDocument/2006/relationships/image" Target="../media/image17.emf"/><Relationship Id="rId22" Type="http://schemas.openxmlformats.org/officeDocument/2006/relationships/image" Target="../media/image21.e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28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emf"/><Relationship Id="rId3" Type="http://schemas.openxmlformats.org/officeDocument/2006/relationships/notesSlide" Target="../notesSlides/notesSlide17.xml"/><Relationship Id="rId7" Type="http://schemas.openxmlformats.org/officeDocument/2006/relationships/customXml" Target="../ink/ink1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9.xml"/><Relationship Id="rId6" Type="http://schemas.openxmlformats.org/officeDocument/2006/relationships/image" Target="../media/image24.emf"/><Relationship Id="rId5" Type="http://schemas.openxmlformats.org/officeDocument/2006/relationships/customXml" Target="../ink/ink13.xml"/><Relationship Id="rId10" Type="http://schemas.openxmlformats.org/officeDocument/2006/relationships/image" Target="../media/image26.emf"/><Relationship Id="rId4" Type="http://schemas.openxmlformats.org/officeDocument/2006/relationships/hyperlink" Target="http://lms.kingston.ac.uk/bbcswebdav/courses/CO2013-A_SEM1/Examples/ex3a-JS.htm" TargetMode="External"/><Relationship Id="rId9" Type="http://schemas.openxmlformats.org/officeDocument/2006/relationships/customXml" Target="../ink/ink15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0.xml"/><Relationship Id="rId4" Type="http://schemas.openxmlformats.org/officeDocument/2006/relationships/hyperlink" Target="http://lms.kingston.ac.uk/bbcswebdav/courses/CO2013-A_SEM1/Examples/ex4-JS.htm" TargetMode="Externa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tags" Target="../tags/tag32.xml"/><Relationship Id="rId7" Type="http://schemas.openxmlformats.org/officeDocument/2006/relationships/oleObject" Target="../embeddings/oleObject5.bin"/><Relationship Id="rId2" Type="http://schemas.openxmlformats.org/officeDocument/2006/relationships/tags" Target="../tags/tag31.xml"/><Relationship Id="rId1" Type="http://schemas.openxmlformats.org/officeDocument/2006/relationships/vmlDrawing" Target="../drawings/vmlDrawing5.vml"/><Relationship Id="rId6" Type="http://schemas.openxmlformats.org/officeDocument/2006/relationships/notesSlide" Target="../notesSlides/notesSlide19.xml"/><Relationship Id="rId11" Type="http://schemas.openxmlformats.org/officeDocument/2006/relationships/image" Target="../media/image28.emf"/><Relationship Id="rId5" Type="http://schemas.openxmlformats.org/officeDocument/2006/relationships/slideLayout" Target="../slideLayouts/slideLayout12.xml"/><Relationship Id="rId10" Type="http://schemas.openxmlformats.org/officeDocument/2006/relationships/customXml" Target="../ink/ink16.xml"/><Relationship Id="rId4" Type="http://schemas.openxmlformats.org/officeDocument/2006/relationships/tags" Target="../tags/tag3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0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4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1.xml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35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6.xml"/><Relationship Id="rId4" Type="http://schemas.openxmlformats.org/officeDocument/2006/relationships/hyperlink" Target="http://staff.kingston.ac.uk/personal/ku13043/Teaching/WebTech/examples/ex5-JS.htm" TargetMode="Externa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3.xml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3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8.xml"/><Relationship Id="rId5" Type="http://schemas.openxmlformats.org/officeDocument/2006/relationships/image" Target="../media/image29.emf"/><Relationship Id="rId4" Type="http://schemas.openxmlformats.org/officeDocument/2006/relationships/customXml" Target="../ink/ink1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5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9.xml"/><Relationship Id="rId5" Type="http://schemas.openxmlformats.org/officeDocument/2006/relationships/image" Target="../media/image30.emf"/><Relationship Id="rId4" Type="http://schemas.openxmlformats.org/officeDocument/2006/relationships/customXml" Target="../ink/ink18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6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0.xml"/><Relationship Id="rId6" Type="http://schemas.openxmlformats.org/officeDocument/2006/relationships/image" Target="../media/image31.emf"/><Relationship Id="rId5" Type="http://schemas.openxmlformats.org/officeDocument/2006/relationships/customXml" Target="../ink/ink19.xml"/><Relationship Id="rId4" Type="http://schemas.openxmlformats.org/officeDocument/2006/relationships/hyperlink" Target="https://studyspace.kingston.ac.uk/bbcswebdav/courses/CO2013-A_SEM1/Examples/chess1.htm" TargetMode="Externa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7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1.xml"/><Relationship Id="rId6" Type="http://schemas.openxmlformats.org/officeDocument/2006/relationships/image" Target="../media/image32.emf"/><Relationship Id="rId5" Type="http://schemas.openxmlformats.org/officeDocument/2006/relationships/customXml" Target="../ink/ink20.xml"/><Relationship Id="rId4" Type="http://schemas.openxmlformats.org/officeDocument/2006/relationships/hyperlink" Target="http://blueprint.intereactive.net/php-ternary-operator/" TargetMode="Externa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8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2.xml"/><Relationship Id="rId5" Type="http://schemas.openxmlformats.org/officeDocument/2006/relationships/image" Target="../media/image33.emf"/><Relationship Id="rId4" Type="http://schemas.openxmlformats.org/officeDocument/2006/relationships/customXml" Target="../ink/ink21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9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3.xml"/><Relationship Id="rId4" Type="http://schemas.openxmlformats.org/officeDocument/2006/relationships/hyperlink" Target="https://studyspace.kingston.ac.uk/bbcswebdav/courses/CO2013-A_SEM1/Projects/minesweeper/mines-stage2.html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0.xml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44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tags" Target="../tags/tag46.xml"/><Relationship Id="rId7" Type="http://schemas.openxmlformats.org/officeDocument/2006/relationships/oleObject" Target="../embeddings/oleObject6.bin"/><Relationship Id="rId2" Type="http://schemas.openxmlformats.org/officeDocument/2006/relationships/tags" Target="../tags/tag45.xml"/><Relationship Id="rId1" Type="http://schemas.openxmlformats.org/officeDocument/2006/relationships/vmlDrawing" Target="../drawings/vmlDrawing6.vml"/><Relationship Id="rId6" Type="http://schemas.openxmlformats.org/officeDocument/2006/relationships/hyperlink" Target="file:///C:\Program%20Files\ppvote\vote.exe%201to5progress.ppv,Display" TargetMode="External"/><Relationship Id="rId5" Type="http://schemas.openxmlformats.org/officeDocument/2006/relationships/notesSlide" Target="../notesSlides/notesSlide31.xml"/><Relationship Id="rId4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tags" Target="../tags/tag48.xml"/><Relationship Id="rId7" Type="http://schemas.openxmlformats.org/officeDocument/2006/relationships/oleObject" Target="../embeddings/oleObject7.bin"/><Relationship Id="rId2" Type="http://schemas.openxmlformats.org/officeDocument/2006/relationships/tags" Target="../tags/tag47.xml"/><Relationship Id="rId1" Type="http://schemas.openxmlformats.org/officeDocument/2006/relationships/vmlDrawing" Target="../drawings/vmlDrawing7.vml"/><Relationship Id="rId6" Type="http://schemas.openxmlformats.org/officeDocument/2006/relationships/hyperlink" Target="file:///C:\Program%20Files\ppvote\vote.exe%201to5progress.ppv,Display" TargetMode="External"/><Relationship Id="rId5" Type="http://schemas.openxmlformats.org/officeDocument/2006/relationships/notesSlide" Target="../notesSlides/notesSlide32.xml"/><Relationship Id="rId4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tags" Target="../tags/tag50.xml"/><Relationship Id="rId7" Type="http://schemas.openxmlformats.org/officeDocument/2006/relationships/oleObject" Target="../embeddings/oleObject8.bin"/><Relationship Id="rId2" Type="http://schemas.openxmlformats.org/officeDocument/2006/relationships/tags" Target="../tags/tag49.xml"/><Relationship Id="rId1" Type="http://schemas.openxmlformats.org/officeDocument/2006/relationships/vmlDrawing" Target="../drawings/vmlDrawing8.vml"/><Relationship Id="rId6" Type="http://schemas.openxmlformats.org/officeDocument/2006/relationships/hyperlink" Target="file:///C:\Program%20Files\ppvote\vote.exe%201to5progress.ppv,Display" TargetMode="External"/><Relationship Id="rId5" Type="http://schemas.openxmlformats.org/officeDocument/2006/relationships/notesSlide" Target="../notesSlides/notesSlide33.xml"/><Relationship Id="rId4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7" Type="http://schemas.openxmlformats.org/officeDocument/2006/relationships/image" Target="../media/image37.emf"/><Relationship Id="rId2" Type="http://schemas.openxmlformats.org/officeDocument/2006/relationships/tags" Target="../tags/tag52.xml"/><Relationship Id="rId1" Type="http://schemas.openxmlformats.org/officeDocument/2006/relationships/tags" Target="../tags/tag51.xml"/><Relationship Id="rId6" Type="http://schemas.openxmlformats.org/officeDocument/2006/relationships/customXml" Target="../ink/ink22.xml"/><Relationship Id="rId5" Type="http://schemas.openxmlformats.org/officeDocument/2006/relationships/hyperlink" Target="file:///C:\Program%20Files\ppvote\vote.exe%201to5progress.ppv,Display" TargetMode="External"/><Relationship Id="rId4" Type="http://schemas.openxmlformats.org/officeDocument/2006/relationships/notesSlide" Target="../notesSlides/notesSlide34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5.xml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53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6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4.xml"/><Relationship Id="rId5" Type="http://schemas.openxmlformats.org/officeDocument/2006/relationships/image" Target="../media/image38.emf"/><Relationship Id="rId4" Type="http://schemas.openxmlformats.org/officeDocument/2006/relationships/customXml" Target="../ink/ink23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7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5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8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6.xml"/><Relationship Id="rId6" Type="http://schemas.openxmlformats.org/officeDocument/2006/relationships/image" Target="../media/image39.emf"/><Relationship Id="rId5" Type="http://schemas.openxmlformats.org/officeDocument/2006/relationships/customXml" Target="../ink/ink24.xml"/><Relationship Id="rId4" Type="http://schemas.openxmlformats.org/officeDocument/2006/relationships/hyperlink" Target="http://lms.kingston.ac.uk/bbcswebdav/courses/CO2013-A_SEM1/Examples/while-do1.htm" TargetMode="Externa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9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7.xml"/><Relationship Id="rId6" Type="http://schemas.openxmlformats.org/officeDocument/2006/relationships/image" Target="../media/image40.emf"/><Relationship Id="rId5" Type="http://schemas.openxmlformats.org/officeDocument/2006/relationships/customXml" Target="../ink/ink25.xml"/><Relationship Id="rId4" Type="http://schemas.openxmlformats.org/officeDocument/2006/relationships/hyperlink" Target="https://studyspace.kingston.ac.uk/bbcswebdav/courses/CO2013-A_SEM1/Examples/while-do2.htm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5.xml"/><Relationship Id="rId4" Type="http://schemas.openxmlformats.org/officeDocument/2006/relationships/image" Target="../media/image2.jpeg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0.xml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58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9.xml"/><Relationship Id="rId5" Type="http://schemas.openxmlformats.org/officeDocument/2006/relationships/image" Target="../media/image41.emf"/><Relationship Id="rId4" Type="http://schemas.openxmlformats.org/officeDocument/2006/relationships/customXml" Target="../ink/ink26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60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61.xml"/><Relationship Id="rId5" Type="http://schemas.openxmlformats.org/officeDocument/2006/relationships/image" Target="../media/image42.emf"/><Relationship Id="rId4" Type="http://schemas.openxmlformats.org/officeDocument/2006/relationships/customXml" Target="../ink/ink27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62.xml"/><Relationship Id="rId5" Type="http://schemas.openxmlformats.org/officeDocument/2006/relationships/image" Target="../media/image43.emf"/><Relationship Id="rId4" Type="http://schemas.openxmlformats.org/officeDocument/2006/relationships/customXml" Target="../ink/ink28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5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63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tags" Target="../tags/tag65.xml"/><Relationship Id="rId7" Type="http://schemas.openxmlformats.org/officeDocument/2006/relationships/oleObject" Target="../embeddings/oleObject9.bin"/><Relationship Id="rId2" Type="http://schemas.openxmlformats.org/officeDocument/2006/relationships/tags" Target="../tags/tag64.xml"/><Relationship Id="rId1" Type="http://schemas.openxmlformats.org/officeDocument/2006/relationships/vmlDrawing" Target="../drawings/vmlDrawing9.vml"/><Relationship Id="rId6" Type="http://schemas.openxmlformats.org/officeDocument/2006/relationships/notesSlide" Target="../notesSlides/notesSlide46.xml"/><Relationship Id="rId11" Type="http://schemas.openxmlformats.org/officeDocument/2006/relationships/image" Target="../media/image45.emf"/><Relationship Id="rId5" Type="http://schemas.openxmlformats.org/officeDocument/2006/relationships/slideLayout" Target="../slideLayouts/slideLayout2.xml"/><Relationship Id="rId10" Type="http://schemas.openxmlformats.org/officeDocument/2006/relationships/customXml" Target="../ink/ink29.xml"/><Relationship Id="rId4" Type="http://schemas.openxmlformats.org/officeDocument/2006/relationships/tags" Target="../tags/tag66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7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67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8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68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9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69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www.peachpit.com/store/product.aspx?isbn=0321602676" TargetMode="External"/><Relationship Id="rId3" Type="http://schemas.openxmlformats.org/officeDocument/2006/relationships/notesSlide" Target="../notesSlides/notesSlide5.xml"/><Relationship Id="rId7" Type="http://schemas.openxmlformats.org/officeDocument/2006/relationships/image" Target="../media/image6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jpeg"/><Relationship Id="rId9" Type="http://schemas.openxmlformats.org/officeDocument/2006/relationships/image" Target="../media/image7.jpeg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0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70.xml"/><Relationship Id="rId4" Type="http://schemas.openxmlformats.org/officeDocument/2006/relationships/hyperlink" Target="https://studyspace.kingston.ac.uk/bbcswebdav/courses/CO2013-A_SEM1/Examples/array-push_pop.htm" TargetMode="External"/></Relationships>
</file>

<file path=ppt/slides/_rels/slide51.xml.rels><?xml version="1.0" encoding="UTF-8" standalone="yes"?>
<Relationships xmlns="http://schemas.openxmlformats.org/package/2006/relationships"><Relationship Id="rId8" Type="http://schemas.openxmlformats.org/officeDocument/2006/relationships/hyperlink" Target="https://studyspace.kingston.ac.uk/bbcswebdav/courses/CO2013-A_SEM1/Examples/array-push_pop.htm" TargetMode="External"/><Relationship Id="rId3" Type="http://schemas.openxmlformats.org/officeDocument/2006/relationships/tags" Target="../tags/tag72.xml"/><Relationship Id="rId7" Type="http://schemas.openxmlformats.org/officeDocument/2006/relationships/hyperlink" Target="file:///C:\Program%20Files\ppvote\vote.exe%20array-push1.ppv,Display" TargetMode="External"/><Relationship Id="rId2" Type="http://schemas.openxmlformats.org/officeDocument/2006/relationships/tags" Target="../tags/tag71.xml"/><Relationship Id="rId1" Type="http://schemas.openxmlformats.org/officeDocument/2006/relationships/vmlDrawing" Target="../drawings/vmlDrawing10.vml"/><Relationship Id="rId6" Type="http://schemas.openxmlformats.org/officeDocument/2006/relationships/notesSlide" Target="../notesSlides/notesSlide51.xml"/><Relationship Id="rId5" Type="http://schemas.openxmlformats.org/officeDocument/2006/relationships/slideLayout" Target="../slideLayouts/slideLayout2.xml"/><Relationship Id="rId4" Type="http://schemas.openxmlformats.org/officeDocument/2006/relationships/tags" Target="../tags/tag73.xml"/><Relationship Id="rId9" Type="http://schemas.openxmlformats.org/officeDocument/2006/relationships/oleObject" Target="../embeddings/oleObject10.bin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74.xml"/><Relationship Id="rId4" Type="http://schemas.openxmlformats.org/officeDocument/2006/relationships/hyperlink" Target="https://studyspace.kingston.ac.uk/bbcswebdav/courses/CO2013-A_SEM1/Examples/array-push_pop.htm" TargetMode="External"/></Relationships>
</file>

<file path=ppt/slides/_rels/slide53.xml.rels><?xml version="1.0" encoding="UTF-8" standalone="yes"?>
<Relationships xmlns="http://schemas.openxmlformats.org/package/2006/relationships"><Relationship Id="rId8" Type="http://schemas.openxmlformats.org/officeDocument/2006/relationships/hyperlink" Target="file:///C:\Program%20Files\ppvote\vote.exe%20array-pop1.ppv,Display" TargetMode="External"/><Relationship Id="rId3" Type="http://schemas.openxmlformats.org/officeDocument/2006/relationships/tags" Target="../tags/tag76.xml"/><Relationship Id="rId7" Type="http://schemas.openxmlformats.org/officeDocument/2006/relationships/oleObject" Target="../embeddings/oleObject11.bin"/><Relationship Id="rId2" Type="http://schemas.openxmlformats.org/officeDocument/2006/relationships/tags" Target="../tags/tag75.xml"/><Relationship Id="rId1" Type="http://schemas.openxmlformats.org/officeDocument/2006/relationships/vmlDrawing" Target="../drawings/vmlDrawing11.vml"/><Relationship Id="rId6" Type="http://schemas.openxmlformats.org/officeDocument/2006/relationships/notesSlide" Target="../notesSlides/notesSlide53.xml"/><Relationship Id="rId5" Type="http://schemas.openxmlformats.org/officeDocument/2006/relationships/slideLayout" Target="../slideLayouts/slideLayout2.xml"/><Relationship Id="rId4" Type="http://schemas.openxmlformats.org/officeDocument/2006/relationships/tags" Target="../tags/tag77.xml"/><Relationship Id="rId9" Type="http://schemas.openxmlformats.org/officeDocument/2006/relationships/hyperlink" Target="https://studyspace.kingston.ac.uk/bbcswebdav/courses/CO2013-A_SEM1/Examples/array-push_pop.htm" TargetMode="External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78.xml"/><Relationship Id="rId4" Type="http://schemas.openxmlformats.org/officeDocument/2006/relationships/hyperlink" Target="https://studyspace.kingston.ac.uk/bbcswebdav/courses/CO2013-A_SEM1/Examples/ex3-JS.htm" TargetMode="External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5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79.xml"/><Relationship Id="rId4" Type="http://schemas.openxmlformats.org/officeDocument/2006/relationships/hyperlink" Target="http://lms.kingston.ac.uk/bbcswebdav/courses/CO2013-A_SEM1/Examples/array-ex1.html" TargetMode="External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6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80.xml"/></Relationships>
</file>

<file path=ppt/slides/_rels/slide5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7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81.xml"/></Relationships>
</file>

<file path=ppt/slides/_rels/slide5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8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82.xml"/></Relationships>
</file>

<file path=ppt/slides/_rels/slide5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2.bin"/><Relationship Id="rId3" Type="http://schemas.openxmlformats.org/officeDocument/2006/relationships/tags" Target="../tags/tag84.xml"/><Relationship Id="rId7" Type="http://schemas.openxmlformats.org/officeDocument/2006/relationships/hyperlink" Target="file:///C:\Program%20Files\ppvote\vote.exe%20functions.ppv,Display" TargetMode="External"/><Relationship Id="rId2" Type="http://schemas.openxmlformats.org/officeDocument/2006/relationships/tags" Target="../tags/tag83.xml"/><Relationship Id="rId1" Type="http://schemas.openxmlformats.org/officeDocument/2006/relationships/vmlDrawing" Target="../drawings/vmlDrawing12.vml"/><Relationship Id="rId6" Type="http://schemas.openxmlformats.org/officeDocument/2006/relationships/notesSlide" Target="../notesSlides/notesSlide59.xml"/><Relationship Id="rId5" Type="http://schemas.openxmlformats.org/officeDocument/2006/relationships/slideLayout" Target="../slideLayouts/slideLayout2.xml"/><Relationship Id="rId4" Type="http://schemas.openxmlformats.org/officeDocument/2006/relationships/tags" Target="../tags/tag85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file:///C:\Program%20Files\ppvote\vote.exe%20reading%20progress.ppv,Display" TargetMode="External"/><Relationship Id="rId3" Type="http://schemas.openxmlformats.org/officeDocument/2006/relationships/tags" Target="../tags/tag8.xml"/><Relationship Id="rId7" Type="http://schemas.openxmlformats.org/officeDocument/2006/relationships/notesSlide" Target="../notesSlides/notesSlide6.xml"/><Relationship Id="rId2" Type="http://schemas.openxmlformats.org/officeDocument/2006/relationships/tags" Target="../tags/tag7.xml"/><Relationship Id="rId1" Type="http://schemas.openxmlformats.org/officeDocument/2006/relationships/vmlDrawing" Target="../drawings/vmlDrawing1.vml"/><Relationship Id="rId6" Type="http://schemas.openxmlformats.org/officeDocument/2006/relationships/slideLayout" Target="../slideLayouts/slideLayout2.xml"/><Relationship Id="rId5" Type="http://schemas.openxmlformats.org/officeDocument/2006/relationships/tags" Target="../tags/tag10.xml"/><Relationship Id="rId4" Type="http://schemas.openxmlformats.org/officeDocument/2006/relationships/tags" Target="../tags/tag9.xml"/><Relationship Id="rId9" Type="http://schemas.openxmlformats.org/officeDocument/2006/relationships/oleObject" Target="../embeddings/oleObject1.bin"/></Relationships>
</file>

<file path=ppt/slides/_rels/slide6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0.xml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86.xml"/></Relationships>
</file>

<file path=ppt/slides/_rels/slide6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87.xml"/><Relationship Id="rId5" Type="http://schemas.openxmlformats.org/officeDocument/2006/relationships/image" Target="../media/image49.emf"/><Relationship Id="rId4" Type="http://schemas.openxmlformats.org/officeDocument/2006/relationships/customXml" Target="../ink/ink30.xml"/></Relationships>
</file>

<file path=ppt/slides/_rels/slide6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88.xml"/></Relationships>
</file>

<file path=ppt/slides/_rels/slide6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3.xml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89.xml"/><Relationship Id="rId5" Type="http://schemas.openxmlformats.org/officeDocument/2006/relationships/image" Target="../media/image50.emf"/><Relationship Id="rId4" Type="http://schemas.openxmlformats.org/officeDocument/2006/relationships/customXml" Target="../ink/ink31.xml"/></Relationships>
</file>

<file path=ppt/slides/_rels/slide6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90.xml"/><Relationship Id="rId5" Type="http://schemas.openxmlformats.org/officeDocument/2006/relationships/hyperlink" Target="http://www-128.ibm.com/developerworks/web/library/wa-ie2mozgd/" TargetMode="External"/><Relationship Id="rId4" Type="http://schemas.openxmlformats.org/officeDocument/2006/relationships/hyperlink" Target="https://studyspace.kingston.ac.uk/bbcswebdav/courses/CO2013-A_SEM1/Examples/events-ex1.html" TargetMode="External"/></Relationships>
</file>

<file path=ppt/slides/_rels/slide6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5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91.xml"/></Relationships>
</file>

<file path=ppt/slides/_rels/slide6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6.xml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92.xml"/></Relationships>
</file>

<file path=ppt/slides/_rels/slide6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7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93.xml"/></Relationships>
</file>

<file path=ppt/slides/_rels/slide6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8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94.xml"/><Relationship Id="rId4" Type="http://schemas.openxmlformats.org/officeDocument/2006/relationships/hyperlink" Target="file:///C:\Program%20Files\ppvote\vote.exe%20random%20nums%20yesno.ppv,Display" TargetMode="External"/></Relationships>
</file>

<file path=ppt/slides/_rels/slide69.xml.rels><?xml version="1.0" encoding="UTF-8" standalone="yes"?>
<Relationships xmlns="http://schemas.openxmlformats.org/package/2006/relationships"><Relationship Id="rId3" Type="http://schemas.openxmlformats.org/officeDocument/2006/relationships/tags" Target="../tags/tag96.xml"/><Relationship Id="rId2" Type="http://schemas.openxmlformats.org/officeDocument/2006/relationships/tags" Target="../tags/tag95.xml"/><Relationship Id="rId1" Type="http://schemas.openxmlformats.org/officeDocument/2006/relationships/vmlDrawing" Target="../drawings/vmlDrawing13.vml"/><Relationship Id="rId6" Type="http://schemas.openxmlformats.org/officeDocument/2006/relationships/oleObject" Target="../embeddings/oleObject13.bin"/><Relationship Id="rId5" Type="http://schemas.openxmlformats.org/officeDocument/2006/relationships/notesSlide" Target="../notesSlides/notesSlide69.xml"/><Relationship Id="rId4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file:///C:\Program%20Files\ppvote\vote.exe%20reading%20progress.ppv,Display" TargetMode="External"/><Relationship Id="rId3" Type="http://schemas.openxmlformats.org/officeDocument/2006/relationships/tags" Target="../tags/tag12.xml"/><Relationship Id="rId7" Type="http://schemas.openxmlformats.org/officeDocument/2006/relationships/notesSlide" Target="../notesSlides/notesSlide7.xml"/><Relationship Id="rId2" Type="http://schemas.openxmlformats.org/officeDocument/2006/relationships/tags" Target="../tags/tag11.xml"/><Relationship Id="rId1" Type="http://schemas.openxmlformats.org/officeDocument/2006/relationships/vmlDrawing" Target="../drawings/vmlDrawing2.vml"/><Relationship Id="rId6" Type="http://schemas.openxmlformats.org/officeDocument/2006/relationships/slideLayout" Target="../slideLayouts/slideLayout2.xml"/><Relationship Id="rId5" Type="http://schemas.openxmlformats.org/officeDocument/2006/relationships/tags" Target="../tags/tag14.xml"/><Relationship Id="rId4" Type="http://schemas.openxmlformats.org/officeDocument/2006/relationships/tags" Target="../tags/tag13.xml"/><Relationship Id="rId9" Type="http://schemas.openxmlformats.org/officeDocument/2006/relationships/oleObject" Target="../embeddings/oleObject2.bin"/></Relationships>
</file>

<file path=ppt/slides/_rels/slide7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0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97.xml"/></Relationships>
</file>

<file path=ppt/slides/_rels/slide71.xml.rels><?xml version="1.0" encoding="UTF-8" standalone="yes"?>
<Relationships xmlns="http://schemas.openxmlformats.org/package/2006/relationships"><Relationship Id="rId3" Type="http://schemas.openxmlformats.org/officeDocument/2006/relationships/tags" Target="../tags/tag99.xml"/><Relationship Id="rId7" Type="http://schemas.openxmlformats.org/officeDocument/2006/relationships/oleObject" Target="../embeddings/oleObject14.bin"/><Relationship Id="rId2" Type="http://schemas.openxmlformats.org/officeDocument/2006/relationships/tags" Target="../tags/tag98.xml"/><Relationship Id="rId1" Type="http://schemas.openxmlformats.org/officeDocument/2006/relationships/vmlDrawing" Target="../drawings/vmlDrawing14.vml"/><Relationship Id="rId6" Type="http://schemas.openxmlformats.org/officeDocument/2006/relationships/hyperlink" Target="file:///C:\Program%20Files\ppvote\vote.exe%20random%20draw%20loop2.ppv,Display" TargetMode="External"/><Relationship Id="rId5" Type="http://schemas.openxmlformats.org/officeDocument/2006/relationships/notesSlide" Target="../notesSlides/notesSlide71.xml"/><Relationship Id="rId4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2.xml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100.xml"/></Relationships>
</file>

<file path=ppt/slides/_rels/slide73.xml.rels><?xml version="1.0" encoding="UTF-8" standalone="yes"?>
<Relationships xmlns="http://schemas.openxmlformats.org/package/2006/relationships"><Relationship Id="rId8" Type="http://schemas.openxmlformats.org/officeDocument/2006/relationships/hyperlink" Target="http://www.peachpit.com/store/product.aspx?isbn=0321602676" TargetMode="External"/><Relationship Id="rId3" Type="http://schemas.openxmlformats.org/officeDocument/2006/relationships/notesSlide" Target="../notesSlides/notesSlide73.xml"/><Relationship Id="rId7" Type="http://schemas.openxmlformats.org/officeDocument/2006/relationships/image" Target="../media/image6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jpeg"/><Relationship Id="rId9" Type="http://schemas.openxmlformats.org/officeDocument/2006/relationships/image" Target="../media/image7.jpeg"/></Relationships>
</file>

<file path=ppt/slides/_rels/slide7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2.xml"/><Relationship Id="rId4" Type="http://schemas.openxmlformats.org/officeDocument/2006/relationships/audio" Target="../media/audio1.wav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1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ln/>
        </p:spPr>
        <p:txBody>
          <a:bodyPr/>
          <a:lstStyle/>
          <a:p>
            <a:r>
              <a:rPr lang="en-GB" sz="4000" dirty="0" smtClean="0"/>
              <a:t>CO2013/CO3013</a:t>
            </a:r>
            <a:endParaRPr lang="en-GB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5800" y="2438400"/>
            <a:ext cx="7772400" cy="3200400"/>
          </a:xfrm>
          <a:ln/>
        </p:spPr>
        <p:txBody>
          <a:bodyPr/>
          <a:lstStyle/>
          <a:p>
            <a:pPr>
              <a:lnSpc>
                <a:spcPct val="130000"/>
              </a:lnSpc>
            </a:pPr>
            <a:r>
              <a:rPr lang="en-GB" sz="4800" u="sng" dirty="0">
                <a:latin typeface="Arial Black" pitchFamily="34" charset="0"/>
              </a:rPr>
              <a:t>Web Technologies</a:t>
            </a:r>
            <a:br>
              <a:rPr lang="en-GB" sz="4800" u="sng" dirty="0">
                <a:latin typeface="Arial Black" pitchFamily="34" charset="0"/>
              </a:rPr>
            </a:br>
            <a:r>
              <a:rPr lang="en-GB" sz="4800" u="sng" dirty="0">
                <a:solidFill>
                  <a:srgbClr val="002060"/>
                </a:solidFill>
                <a:latin typeface="Arial Black" pitchFamily="34" charset="0"/>
              </a:rPr>
              <a:t>Week </a:t>
            </a:r>
            <a:r>
              <a:rPr lang="en-GB" sz="4800" u="sng" dirty="0" smtClean="0">
                <a:solidFill>
                  <a:srgbClr val="002060"/>
                </a:solidFill>
                <a:latin typeface="Arial Black" pitchFamily="34" charset="0"/>
              </a:rPr>
              <a:t>5</a:t>
            </a:r>
            <a:endParaRPr lang="en-GB" sz="4800" u="sng" dirty="0">
              <a:solidFill>
                <a:srgbClr val="002060"/>
              </a:solidFill>
              <a:latin typeface="Arial Black" pitchFamily="34" charset="0"/>
            </a:endParaRPr>
          </a:p>
        </p:txBody>
      </p:sp>
      <p:sp>
        <p:nvSpPr>
          <p:cNvPr id="4" name="Rectangle 1028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/>
          <a:p>
            <a:fld id="{1BD007A0-2129-485E-BBE4-BFF8B0A5CB5A}" type="datetime5">
              <a:rPr lang="en-GB"/>
              <a:pPr/>
              <a:t>30-Oct-12</a:t>
            </a:fld>
            <a:endParaRPr lang="en-GB">
              <a:latin typeface="Times New Roman" pitchFamily="18" charset="0"/>
            </a:endParaRPr>
          </a:p>
        </p:txBody>
      </p:sp>
      <p:sp>
        <p:nvSpPr>
          <p:cNvPr id="5" name="Rectangle 1029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smtClean="0"/>
              <a:t>CO2013/CO3013</a:t>
            </a:r>
            <a:r>
              <a:rPr lang="en-GB" dirty="0"/>
              <a:t/>
            </a:r>
            <a:br>
              <a:rPr lang="en-GB" dirty="0"/>
            </a:br>
            <a:r>
              <a:rPr lang="en-GB" dirty="0"/>
              <a:t>Web Technologies</a:t>
            </a:r>
            <a:endParaRPr lang="en-GB" dirty="0">
              <a:latin typeface="Georgia" pitchFamily="18" charset="0"/>
            </a:endParaRPr>
          </a:p>
        </p:txBody>
      </p:sp>
      <p:sp>
        <p:nvSpPr>
          <p:cNvPr id="6" name="Rectangle 1030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fld id="{139A4E87-14CB-4341-991D-CFEFEDFA87EF}" type="slidenum">
              <a:rPr lang="en-GB"/>
              <a:pPr/>
              <a:t>1</a:t>
            </a:fld>
            <a:endParaRPr lang="en-GB" dirty="0"/>
          </a:p>
        </p:txBody>
      </p:sp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5634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GB" dirty="0"/>
              <a:t>Introducing JavaScript</a:t>
            </a:r>
            <a:r>
              <a:rPr lang="en-GB" dirty="0" smtClean="0"/>
              <a:t>: </a:t>
            </a:r>
            <a:r>
              <a:rPr lang="en-GB" dirty="0"/>
              <a:t>Date</a:t>
            </a:r>
          </a:p>
        </p:txBody>
      </p:sp>
      <p:sp>
        <p:nvSpPr>
          <p:cNvPr id="965635" name="Rectangle 3"/>
          <p:cNvSpPr>
            <a:spLocks noGrp="1" noChangeArrowheads="1"/>
          </p:cNvSpPr>
          <p:nvPr>
            <p:ph idx="1"/>
          </p:nvPr>
        </p:nvSpPr>
        <p:spPr>
          <a:xfrm>
            <a:off x="152400" y="1447800"/>
            <a:ext cx="8839200" cy="4648200"/>
          </a:xfrm>
          <a:ln/>
        </p:spPr>
        <p:txBody>
          <a:bodyPr>
            <a:normAutofit lnSpcReduction="10000"/>
          </a:bodyPr>
          <a:lstStyle/>
          <a:p>
            <a:pPr>
              <a:lnSpc>
                <a:spcPct val="110000"/>
              </a:lnSpc>
            </a:pPr>
            <a:r>
              <a:rPr lang="en-GB" sz="2000" b="1" dirty="0" err="1">
                <a:solidFill>
                  <a:schemeClr val="folHlink"/>
                </a:solidFill>
                <a:latin typeface="Courier New" pitchFamily="49" charset="0"/>
                <a:sym typeface="Symbol" pitchFamily="18" charset="2"/>
              </a:rPr>
              <a:t>var</a:t>
            </a:r>
            <a:r>
              <a:rPr lang="en-GB" sz="2000" b="1" dirty="0">
                <a:solidFill>
                  <a:schemeClr val="folHlink"/>
                </a:solidFill>
                <a:latin typeface="Courier New" pitchFamily="49" charset="0"/>
                <a:sym typeface="Symbol" pitchFamily="18" charset="2"/>
              </a:rPr>
              <a:t> </a:t>
            </a:r>
            <a:r>
              <a:rPr lang="en-GB" sz="2000" b="1" i="1" dirty="0" err="1">
                <a:solidFill>
                  <a:schemeClr val="folHlink"/>
                </a:solidFill>
                <a:latin typeface="Courier New" pitchFamily="49" charset="0"/>
                <a:sym typeface="Symbol" pitchFamily="18" charset="2"/>
              </a:rPr>
              <a:t>newdate</a:t>
            </a:r>
            <a:r>
              <a:rPr lang="en-GB" sz="2000" b="1" dirty="0">
                <a:solidFill>
                  <a:schemeClr val="folHlink"/>
                </a:solidFill>
                <a:latin typeface="Courier New" pitchFamily="49" charset="0"/>
                <a:sym typeface="Symbol" pitchFamily="18" charset="2"/>
              </a:rPr>
              <a:t> = new Date();</a:t>
            </a:r>
          </a:p>
          <a:p>
            <a:pPr lvl="1">
              <a:lnSpc>
                <a:spcPct val="110000"/>
              </a:lnSpc>
            </a:pPr>
            <a:r>
              <a:rPr lang="en-GB" sz="1800" b="1" i="1" dirty="0" err="1">
                <a:solidFill>
                  <a:schemeClr val="folHlink"/>
                </a:solidFill>
                <a:latin typeface="Courier New" pitchFamily="49" charset="0"/>
                <a:sym typeface="Symbol" pitchFamily="18" charset="2"/>
              </a:rPr>
              <a:t>newdate</a:t>
            </a:r>
            <a:r>
              <a:rPr lang="en-GB" sz="1800" b="1" dirty="0">
                <a:solidFill>
                  <a:schemeClr val="folHlink"/>
                </a:solidFill>
                <a:latin typeface="Courier New" pitchFamily="49" charset="0"/>
                <a:sym typeface="Symbol" pitchFamily="18" charset="2"/>
              </a:rPr>
              <a:t> </a:t>
            </a:r>
            <a:r>
              <a:rPr lang="en-GB" sz="1800" dirty="0">
                <a:sym typeface="Symbol" pitchFamily="18" charset="2"/>
              </a:rPr>
              <a:t>contains a Date object with the current date and time</a:t>
            </a:r>
          </a:p>
          <a:p>
            <a:pPr>
              <a:lnSpc>
                <a:spcPct val="110000"/>
              </a:lnSpc>
            </a:pPr>
            <a:r>
              <a:rPr lang="en-GB" sz="2000" b="1" dirty="0" err="1">
                <a:solidFill>
                  <a:schemeClr val="folHlink"/>
                </a:solidFill>
                <a:latin typeface="Courier New" pitchFamily="49" charset="0"/>
                <a:sym typeface="Symbol" pitchFamily="18" charset="2"/>
              </a:rPr>
              <a:t>var</a:t>
            </a:r>
            <a:r>
              <a:rPr lang="en-GB" sz="2000" b="1" dirty="0">
                <a:solidFill>
                  <a:schemeClr val="folHlink"/>
                </a:solidFill>
                <a:latin typeface="Courier New" pitchFamily="49" charset="0"/>
                <a:sym typeface="Symbol" pitchFamily="18" charset="2"/>
              </a:rPr>
              <a:t> </a:t>
            </a:r>
            <a:r>
              <a:rPr lang="en-GB" sz="2000" b="1" i="1" dirty="0" err="1">
                <a:solidFill>
                  <a:schemeClr val="folHlink"/>
                </a:solidFill>
                <a:latin typeface="Courier New" pitchFamily="49" charset="0"/>
                <a:sym typeface="Symbol" pitchFamily="18" charset="2"/>
              </a:rPr>
              <a:t>newdate</a:t>
            </a:r>
            <a:r>
              <a:rPr lang="en-GB" sz="2000" b="1" dirty="0">
                <a:solidFill>
                  <a:schemeClr val="folHlink"/>
                </a:solidFill>
                <a:latin typeface="Courier New" pitchFamily="49" charset="0"/>
                <a:sym typeface="Symbol" pitchFamily="18" charset="2"/>
              </a:rPr>
              <a:t> = new Date(</a:t>
            </a:r>
            <a:r>
              <a:rPr lang="en-GB" sz="2000" b="1" dirty="0" err="1">
                <a:solidFill>
                  <a:schemeClr val="folHlink"/>
                </a:solidFill>
                <a:latin typeface="Courier New" pitchFamily="49" charset="0"/>
                <a:sym typeface="Symbol" pitchFamily="18" charset="2"/>
              </a:rPr>
              <a:t>year,month,day</a:t>
            </a:r>
            <a:r>
              <a:rPr lang="en-GB" sz="2000" b="1" dirty="0">
                <a:solidFill>
                  <a:schemeClr val="folHlink"/>
                </a:solidFill>
                <a:latin typeface="Courier New" pitchFamily="49" charset="0"/>
                <a:sym typeface="Symbol" pitchFamily="18" charset="2"/>
              </a:rPr>
              <a:t>, </a:t>
            </a:r>
            <a:br>
              <a:rPr lang="en-GB" sz="2000" b="1" dirty="0">
                <a:solidFill>
                  <a:schemeClr val="folHlink"/>
                </a:solidFill>
                <a:latin typeface="Courier New" pitchFamily="49" charset="0"/>
                <a:sym typeface="Symbol" pitchFamily="18" charset="2"/>
              </a:rPr>
            </a:br>
            <a:r>
              <a:rPr lang="en-GB" sz="2000" b="1" dirty="0">
                <a:solidFill>
                  <a:schemeClr val="folHlink"/>
                </a:solidFill>
                <a:latin typeface="Courier New" pitchFamily="49" charset="0"/>
                <a:sym typeface="Symbol" pitchFamily="18" charset="2"/>
              </a:rPr>
              <a:t>					</a:t>
            </a:r>
            <a:r>
              <a:rPr lang="en-GB" sz="2000" b="1" i="1" dirty="0" err="1">
                <a:solidFill>
                  <a:schemeClr val="folHlink"/>
                </a:solidFill>
                <a:latin typeface="Courier New" pitchFamily="49" charset="0"/>
                <a:sym typeface="Symbol" pitchFamily="18" charset="2"/>
              </a:rPr>
              <a:t>hour,min,sec,ms</a:t>
            </a:r>
            <a:r>
              <a:rPr lang="en-GB" sz="2000" b="1" dirty="0">
                <a:solidFill>
                  <a:schemeClr val="folHlink"/>
                </a:solidFill>
                <a:latin typeface="Courier New" pitchFamily="49" charset="0"/>
                <a:sym typeface="Symbol" pitchFamily="18" charset="2"/>
              </a:rPr>
              <a:t>);</a:t>
            </a:r>
          </a:p>
          <a:p>
            <a:pPr lvl="1">
              <a:lnSpc>
                <a:spcPct val="110000"/>
              </a:lnSpc>
            </a:pPr>
            <a:r>
              <a:rPr lang="en-GB" sz="1800" dirty="0">
                <a:sym typeface="Symbol" pitchFamily="18" charset="2"/>
              </a:rPr>
              <a:t>All but year, month &amp; day are optional (from the right</a:t>
            </a:r>
            <a:r>
              <a:rPr lang="en-GB" sz="1800" dirty="0" smtClean="0">
                <a:sym typeface="Symbol" pitchFamily="18" charset="2"/>
              </a:rPr>
              <a:t>)</a:t>
            </a:r>
          </a:p>
          <a:p>
            <a:pPr lvl="1">
              <a:lnSpc>
                <a:spcPct val="110000"/>
              </a:lnSpc>
            </a:pPr>
            <a:r>
              <a:rPr lang="en-GB" sz="1800" b="1" dirty="0" smtClean="0">
                <a:solidFill>
                  <a:schemeClr val="folHlink"/>
                </a:solidFill>
                <a:latin typeface="Courier New" pitchFamily="49" charset="0"/>
                <a:sym typeface="Symbol" pitchFamily="18" charset="2"/>
              </a:rPr>
              <a:t>Date(year, month, day </a:t>
            </a:r>
            <a:r>
              <a:rPr lang="en-GB" sz="1800" b="1" dirty="0" smtClean="0">
                <a:solidFill>
                  <a:schemeClr val="tx2">
                    <a:lumMod val="75000"/>
                  </a:schemeClr>
                </a:solidFill>
                <a:latin typeface="Courier New" pitchFamily="49" charset="0"/>
                <a:sym typeface="Symbol" pitchFamily="18" charset="2"/>
              </a:rPr>
              <a:t>[, </a:t>
            </a:r>
            <a:r>
              <a:rPr lang="en-GB" sz="1800" b="1" i="1" dirty="0" smtClean="0">
                <a:solidFill>
                  <a:schemeClr val="tx2">
                    <a:lumMod val="75000"/>
                  </a:schemeClr>
                </a:solidFill>
                <a:latin typeface="Courier New" pitchFamily="49" charset="0"/>
                <a:sym typeface="Symbol" pitchFamily="18" charset="2"/>
              </a:rPr>
              <a:t>hour, [min, [sec, [ms]]]]</a:t>
            </a:r>
            <a:r>
              <a:rPr lang="en-GB" sz="1800" b="1" dirty="0" smtClean="0">
                <a:solidFill>
                  <a:schemeClr val="folHlink"/>
                </a:solidFill>
                <a:latin typeface="Courier New" pitchFamily="49" charset="0"/>
                <a:sym typeface="Symbol" pitchFamily="18" charset="2"/>
              </a:rPr>
              <a:t>);</a:t>
            </a:r>
            <a:endParaRPr lang="en-GB" sz="1800" b="1" dirty="0">
              <a:solidFill>
                <a:schemeClr val="folHlink"/>
              </a:solidFill>
              <a:latin typeface="Courier New" pitchFamily="49" charset="0"/>
              <a:sym typeface="Symbol" pitchFamily="18" charset="2"/>
            </a:endParaRPr>
          </a:p>
          <a:p>
            <a:pPr>
              <a:lnSpc>
                <a:spcPct val="110000"/>
              </a:lnSpc>
            </a:pPr>
            <a:r>
              <a:rPr lang="en-GB" sz="2000" b="1" dirty="0" err="1">
                <a:solidFill>
                  <a:schemeClr val="folHlink"/>
                </a:solidFill>
                <a:latin typeface="Courier New" pitchFamily="49" charset="0"/>
                <a:sym typeface="Symbol" pitchFamily="18" charset="2"/>
              </a:rPr>
              <a:t>var</a:t>
            </a:r>
            <a:r>
              <a:rPr lang="en-GB" sz="2000" b="1" dirty="0">
                <a:solidFill>
                  <a:schemeClr val="folHlink"/>
                </a:solidFill>
                <a:latin typeface="Courier New" pitchFamily="49" charset="0"/>
                <a:sym typeface="Symbol" pitchFamily="18" charset="2"/>
              </a:rPr>
              <a:t> </a:t>
            </a:r>
            <a:r>
              <a:rPr lang="en-GB" sz="2000" b="1" i="1" dirty="0" err="1">
                <a:solidFill>
                  <a:schemeClr val="folHlink"/>
                </a:solidFill>
                <a:latin typeface="Courier New" pitchFamily="49" charset="0"/>
                <a:sym typeface="Symbol" pitchFamily="18" charset="2"/>
              </a:rPr>
              <a:t>newdate</a:t>
            </a:r>
            <a:r>
              <a:rPr lang="en-GB" sz="2000" b="1" dirty="0">
                <a:solidFill>
                  <a:schemeClr val="folHlink"/>
                </a:solidFill>
                <a:latin typeface="Courier New" pitchFamily="49" charset="0"/>
                <a:sym typeface="Symbol" pitchFamily="18" charset="2"/>
              </a:rPr>
              <a:t> = new Date(</a:t>
            </a:r>
            <a:r>
              <a:rPr lang="en-GB" sz="2000" b="1" i="1" dirty="0">
                <a:solidFill>
                  <a:schemeClr val="folHlink"/>
                </a:solidFill>
                <a:latin typeface="Courier New" pitchFamily="49" charset="0"/>
                <a:sym typeface="Symbol" pitchFamily="18" charset="2"/>
              </a:rPr>
              <a:t>milliseconds)</a:t>
            </a:r>
            <a:r>
              <a:rPr lang="en-GB" sz="2000" b="1" dirty="0">
                <a:solidFill>
                  <a:schemeClr val="folHlink"/>
                </a:solidFill>
                <a:latin typeface="Courier New" pitchFamily="49" charset="0"/>
                <a:sym typeface="Symbol" pitchFamily="18" charset="2"/>
              </a:rPr>
              <a:t>;</a:t>
            </a:r>
            <a:endParaRPr lang="en-GB" sz="2000" i="1" dirty="0">
              <a:sym typeface="Symbol" pitchFamily="18" charset="2"/>
            </a:endParaRPr>
          </a:p>
          <a:p>
            <a:pPr lvl="1">
              <a:lnSpc>
                <a:spcPct val="110000"/>
              </a:lnSpc>
            </a:pPr>
            <a:r>
              <a:rPr lang="en-GB" sz="1800" i="1" dirty="0">
                <a:sym typeface="Symbol" pitchFamily="18" charset="2"/>
              </a:rPr>
              <a:t>ms</a:t>
            </a:r>
            <a:r>
              <a:rPr lang="en-GB" sz="1800" dirty="0">
                <a:sym typeface="Symbol" pitchFamily="18" charset="2"/>
              </a:rPr>
              <a:t> since 1st Jan 1970 (Unix epoch) - argument is a number</a:t>
            </a:r>
            <a:endParaRPr lang="en-GB" sz="2000" dirty="0">
              <a:sym typeface="Symbol" pitchFamily="18" charset="2"/>
            </a:endParaRPr>
          </a:p>
          <a:p>
            <a:pPr>
              <a:lnSpc>
                <a:spcPct val="110000"/>
              </a:lnSpc>
            </a:pPr>
            <a:r>
              <a:rPr lang="en-GB" sz="2000" b="1" dirty="0" err="1">
                <a:solidFill>
                  <a:schemeClr val="folHlink"/>
                </a:solidFill>
                <a:latin typeface="Courier New" pitchFamily="49" charset="0"/>
                <a:sym typeface="Symbol" pitchFamily="18" charset="2"/>
              </a:rPr>
              <a:t>var</a:t>
            </a:r>
            <a:r>
              <a:rPr lang="en-GB" sz="2000" b="1" dirty="0">
                <a:solidFill>
                  <a:schemeClr val="folHlink"/>
                </a:solidFill>
                <a:latin typeface="Courier New" pitchFamily="49" charset="0"/>
                <a:sym typeface="Symbol" pitchFamily="18" charset="2"/>
              </a:rPr>
              <a:t> </a:t>
            </a:r>
            <a:r>
              <a:rPr lang="en-GB" sz="2000" b="1" i="1" dirty="0" err="1">
                <a:solidFill>
                  <a:schemeClr val="folHlink"/>
                </a:solidFill>
                <a:latin typeface="Courier New" pitchFamily="49" charset="0"/>
                <a:sym typeface="Symbol" pitchFamily="18" charset="2"/>
              </a:rPr>
              <a:t>newdate</a:t>
            </a:r>
            <a:r>
              <a:rPr lang="en-GB" sz="2000" b="1" dirty="0">
                <a:solidFill>
                  <a:schemeClr val="folHlink"/>
                </a:solidFill>
                <a:latin typeface="Courier New" pitchFamily="49" charset="0"/>
                <a:sym typeface="Symbol" pitchFamily="18" charset="2"/>
              </a:rPr>
              <a:t> = new Date('date string');</a:t>
            </a:r>
          </a:p>
          <a:p>
            <a:pPr lvl="1">
              <a:lnSpc>
                <a:spcPct val="110000"/>
              </a:lnSpc>
            </a:pPr>
            <a:r>
              <a:rPr lang="en-GB" sz="1800" dirty="0">
                <a:sym typeface="Symbol" pitchFamily="18" charset="2"/>
              </a:rPr>
              <a:t>Parses </a:t>
            </a:r>
            <a:r>
              <a:rPr lang="en-GB" sz="1800" b="1" dirty="0">
                <a:solidFill>
                  <a:schemeClr val="folHlink"/>
                </a:solidFill>
                <a:latin typeface="Courier New" pitchFamily="49" charset="0"/>
                <a:sym typeface="Symbol" pitchFamily="18" charset="2"/>
              </a:rPr>
              <a:t>‘date string’</a:t>
            </a:r>
            <a:r>
              <a:rPr lang="en-GB" sz="1800" dirty="0">
                <a:sym typeface="Symbol" pitchFamily="18" charset="2"/>
              </a:rPr>
              <a:t> according to </a:t>
            </a:r>
            <a:r>
              <a:rPr lang="en-GB" sz="2000" b="1" dirty="0" err="1">
                <a:solidFill>
                  <a:schemeClr val="folHlink"/>
                </a:solidFill>
                <a:latin typeface="Courier New" pitchFamily="49" charset="0"/>
                <a:sym typeface="Symbol" pitchFamily="18" charset="2"/>
              </a:rPr>
              <a:t>Date.parse</a:t>
            </a:r>
            <a:r>
              <a:rPr lang="en-GB" sz="2000" b="1" dirty="0">
                <a:solidFill>
                  <a:schemeClr val="folHlink"/>
                </a:solidFill>
                <a:latin typeface="Courier New" pitchFamily="49" charset="0"/>
                <a:sym typeface="Symbol" pitchFamily="18" charset="2"/>
              </a:rPr>
              <a:t>()</a:t>
            </a:r>
            <a:r>
              <a:rPr lang="en-GB" sz="1800" dirty="0">
                <a:sym typeface="Symbol" pitchFamily="18" charset="2"/>
              </a:rPr>
              <a:t> which is a static Date method.</a:t>
            </a:r>
          </a:p>
          <a:p>
            <a:pPr lvl="1">
              <a:lnSpc>
                <a:spcPct val="110000"/>
              </a:lnSpc>
            </a:pPr>
            <a:r>
              <a:rPr lang="en-GB" sz="1800" dirty="0">
                <a:sym typeface="Symbol" pitchFamily="18" charset="2"/>
              </a:rPr>
              <a:t>Format is not standardised by </a:t>
            </a:r>
            <a:r>
              <a:rPr lang="en-GB" sz="1800" dirty="0" err="1">
                <a:sym typeface="Symbol" pitchFamily="18" charset="2"/>
              </a:rPr>
              <a:t>ECMA</a:t>
            </a:r>
            <a:r>
              <a:rPr lang="en-GB" sz="1800" dirty="0">
                <a:sym typeface="Symbol" pitchFamily="18" charset="2"/>
              </a:rPr>
              <a:t> but the formats used by </a:t>
            </a:r>
            <a:r>
              <a:rPr lang="en-GB" sz="2000" b="1" dirty="0" err="1">
                <a:solidFill>
                  <a:schemeClr val="folHlink"/>
                </a:solidFill>
                <a:latin typeface="Courier New" pitchFamily="49" charset="0"/>
                <a:sym typeface="Symbol" pitchFamily="18" charset="2"/>
              </a:rPr>
              <a:t>Date.toString</a:t>
            </a:r>
            <a:r>
              <a:rPr lang="en-GB" sz="2000" b="1" dirty="0">
                <a:solidFill>
                  <a:schemeClr val="folHlink"/>
                </a:solidFill>
                <a:latin typeface="Courier New" pitchFamily="49" charset="0"/>
                <a:sym typeface="Symbol" pitchFamily="18" charset="2"/>
              </a:rPr>
              <a:t>()</a:t>
            </a:r>
            <a:r>
              <a:rPr lang="en-GB" sz="1800" dirty="0">
                <a:sym typeface="Symbol" pitchFamily="18" charset="2"/>
              </a:rPr>
              <a:t> and </a:t>
            </a:r>
            <a:r>
              <a:rPr lang="en-GB" sz="2000" b="1" dirty="0" err="1">
                <a:solidFill>
                  <a:schemeClr val="folHlink"/>
                </a:solidFill>
                <a:latin typeface="Courier New" pitchFamily="49" charset="0"/>
                <a:sym typeface="Symbol" pitchFamily="18" charset="2"/>
              </a:rPr>
              <a:t>Date.toUTCString</a:t>
            </a:r>
            <a:r>
              <a:rPr lang="en-GB" sz="2000" b="1" dirty="0">
                <a:solidFill>
                  <a:schemeClr val="folHlink"/>
                </a:solidFill>
                <a:latin typeface="Courier New" pitchFamily="49" charset="0"/>
                <a:sym typeface="Symbol" pitchFamily="18" charset="2"/>
              </a:rPr>
              <a:t>()</a:t>
            </a:r>
            <a:r>
              <a:rPr lang="en-GB" sz="1800" dirty="0">
                <a:sym typeface="Symbol" pitchFamily="18" charset="2"/>
              </a:rPr>
              <a:t> are recognised …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smtClean="0"/>
              <a:t>CO2013/CO3013</a:t>
            </a:r>
            <a:r>
              <a:rPr lang="en-GB" dirty="0"/>
              <a:t/>
            </a:r>
            <a:br>
              <a:rPr lang="en-GB" dirty="0"/>
            </a:br>
            <a:r>
              <a:rPr lang="en-GB" dirty="0"/>
              <a:t>Web Technologies</a:t>
            </a:r>
            <a:endParaRPr lang="en-GB" dirty="0">
              <a:latin typeface="Georgia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D7223-9DDF-4C0F-B911-DCF7173BB98B}" type="slidenum">
              <a:rPr lang="en-GB"/>
              <a:pPr/>
              <a:t>10</a:t>
            </a:fld>
            <a:endParaRPr lang="en-GB"/>
          </a:p>
        </p:txBody>
      </p:sp>
      <mc:AlternateContent xmlns:mc="http://schemas.openxmlformats.org/markup-compatibility/2006">
        <mc:Choice xmlns:p14="http://schemas.microsoft.com/office/powerpoint/2010/main" xmlns="" Requires="p14">
          <p:contentPart p14:bwMode="auto" r:id="rId4">
            <p14:nvContentPartPr>
              <p14:cNvPr id="2" name="Ink 1"/>
              <p14:cNvContentPartPr/>
              <p14:nvPr/>
            </p14:nvContentPartPr>
            <p14:xfrm>
              <a:off x="1821600" y="1407240"/>
              <a:ext cx="5472360" cy="3229200"/>
            </p14:xfrm>
          </p:contentPart>
        </mc:Choice>
        <mc:Fallback>
          <p:pic>
            <p:nvPicPr>
              <p:cNvPr id="2" name="Ink 1"/>
              <p:cNvPicPr/>
              <p:nvPr/>
            </p:nvPicPr>
            <p:blipFill>
              <a:blip r:embed="rId5" cstate="print"/>
              <a:stretch>
                <a:fillRect/>
              </a:stretch>
            </p:blipFill>
            <p:spPr>
              <a:xfrm>
                <a:off x="1812240" y="1397880"/>
                <a:ext cx="5491080" cy="3247920"/>
              </a:xfrm>
              <a:prstGeom prst="rect">
                <a:avLst/>
              </a:prstGeom>
            </p:spPr>
          </p:pic>
        </mc:Fallback>
      </mc:AlternateContent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563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6563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56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9656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56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9656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56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9656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56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9656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56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9656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56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9656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56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9656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56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9656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56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9656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563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96563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65635" grpId="0" build="p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7682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GB" dirty="0"/>
              <a:t>Introducing JavaScript</a:t>
            </a:r>
            <a:r>
              <a:rPr lang="en-GB" dirty="0" smtClean="0"/>
              <a:t>: Date</a:t>
            </a:r>
            <a:endParaRPr lang="en-GB" dirty="0"/>
          </a:p>
        </p:txBody>
      </p:sp>
      <p:sp>
        <p:nvSpPr>
          <p:cNvPr id="967683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1447800"/>
            <a:ext cx="8686800" cy="4648200"/>
          </a:xfrm>
          <a:ln/>
        </p:spPr>
        <p:txBody>
          <a:bodyPr/>
          <a:lstStyle/>
          <a:p>
            <a:r>
              <a:rPr lang="en-GB" sz="2400" dirty="0">
                <a:sym typeface="Symbol" pitchFamily="18" charset="2"/>
              </a:rPr>
              <a:t>Date </a:t>
            </a:r>
            <a:r>
              <a:rPr lang="en-GB" sz="2000" b="1" dirty="0" err="1">
                <a:solidFill>
                  <a:schemeClr val="folHlink"/>
                </a:solidFill>
                <a:latin typeface="Courier New" pitchFamily="49" charset="0"/>
                <a:sym typeface="Symbol" pitchFamily="18" charset="2"/>
              </a:rPr>
              <a:t>var</a:t>
            </a:r>
            <a:r>
              <a:rPr lang="en-GB" sz="2000" b="1" dirty="0">
                <a:solidFill>
                  <a:schemeClr val="folHlink"/>
                </a:solidFill>
                <a:latin typeface="Courier New" pitchFamily="49" charset="0"/>
                <a:sym typeface="Symbol" pitchFamily="18" charset="2"/>
              </a:rPr>
              <a:t> </a:t>
            </a:r>
            <a:r>
              <a:rPr lang="en-GB" sz="2000" b="1" i="1" dirty="0" err="1">
                <a:solidFill>
                  <a:schemeClr val="folHlink"/>
                </a:solidFill>
                <a:latin typeface="Courier New" pitchFamily="49" charset="0"/>
                <a:sym typeface="Symbol" pitchFamily="18" charset="2"/>
              </a:rPr>
              <a:t>newdate</a:t>
            </a:r>
            <a:r>
              <a:rPr lang="en-GB" sz="2000" b="1" dirty="0">
                <a:solidFill>
                  <a:schemeClr val="folHlink"/>
                </a:solidFill>
                <a:latin typeface="Courier New" pitchFamily="49" charset="0"/>
                <a:sym typeface="Symbol" pitchFamily="18" charset="2"/>
              </a:rPr>
              <a:t> = new Date(); </a:t>
            </a:r>
            <a:r>
              <a:rPr lang="en-GB" sz="2000" dirty="0">
                <a:sym typeface="Symbol" pitchFamily="18" charset="2"/>
              </a:rPr>
              <a:t>current date and time</a:t>
            </a:r>
            <a:br>
              <a:rPr lang="en-GB" sz="2000" dirty="0">
                <a:sym typeface="Symbol" pitchFamily="18" charset="2"/>
              </a:rPr>
            </a:br>
            <a:r>
              <a:rPr lang="en-GB" sz="2000" dirty="0">
                <a:sym typeface="Symbol" pitchFamily="18" charset="2"/>
              </a:rPr>
              <a:t>	</a:t>
            </a:r>
            <a:r>
              <a:rPr lang="en-GB" sz="2000" b="1" dirty="0">
                <a:solidFill>
                  <a:schemeClr val="folHlink"/>
                </a:solidFill>
                <a:latin typeface="Courier New" pitchFamily="49" charset="0"/>
                <a:sym typeface="Symbol" pitchFamily="18" charset="2"/>
              </a:rPr>
              <a:t>= new Date(</a:t>
            </a:r>
            <a:r>
              <a:rPr lang="en-GB" sz="2000" b="1" i="1" dirty="0" err="1">
                <a:solidFill>
                  <a:schemeClr val="folHlink"/>
                </a:solidFill>
                <a:latin typeface="Courier New" pitchFamily="49" charset="0"/>
                <a:sym typeface="Symbol" pitchFamily="18" charset="2"/>
              </a:rPr>
              <a:t>y,m,d,h,min,s,ms</a:t>
            </a:r>
            <a:r>
              <a:rPr lang="en-GB" sz="2000" b="1" dirty="0">
                <a:solidFill>
                  <a:schemeClr val="folHlink"/>
                </a:solidFill>
                <a:latin typeface="Courier New" pitchFamily="49" charset="0"/>
                <a:sym typeface="Symbol" pitchFamily="18" charset="2"/>
              </a:rPr>
              <a:t>);</a:t>
            </a:r>
            <a:r>
              <a:rPr lang="en-GB" sz="2000" dirty="0">
                <a:sym typeface="Symbol" pitchFamily="18" charset="2"/>
              </a:rPr>
              <a:t> </a:t>
            </a:r>
            <a:r>
              <a:rPr lang="en-GB" sz="2000" b="1" dirty="0">
                <a:solidFill>
                  <a:schemeClr val="folHlink"/>
                </a:solidFill>
                <a:latin typeface="Courier New" pitchFamily="49" charset="0"/>
                <a:sym typeface="Symbol" pitchFamily="18" charset="2"/>
              </a:rPr>
              <a:t/>
            </a:r>
            <a:br>
              <a:rPr lang="en-GB" sz="2000" b="1" dirty="0">
                <a:solidFill>
                  <a:schemeClr val="folHlink"/>
                </a:solidFill>
                <a:latin typeface="Courier New" pitchFamily="49" charset="0"/>
                <a:sym typeface="Symbol" pitchFamily="18" charset="2"/>
              </a:rPr>
            </a:br>
            <a:r>
              <a:rPr lang="en-GB" sz="2000" b="1" dirty="0">
                <a:solidFill>
                  <a:schemeClr val="folHlink"/>
                </a:solidFill>
                <a:latin typeface="Courier New" pitchFamily="49" charset="0"/>
                <a:sym typeface="Symbol" pitchFamily="18" charset="2"/>
              </a:rPr>
              <a:t>	= new Date(</a:t>
            </a:r>
            <a:r>
              <a:rPr lang="en-GB" sz="2000" b="1" i="1" dirty="0">
                <a:solidFill>
                  <a:schemeClr val="folHlink"/>
                </a:solidFill>
                <a:latin typeface="Courier New" pitchFamily="49" charset="0"/>
                <a:sym typeface="Symbol" pitchFamily="18" charset="2"/>
              </a:rPr>
              <a:t>milliseconds)</a:t>
            </a:r>
            <a:r>
              <a:rPr lang="en-GB" sz="2000" b="1" dirty="0">
                <a:solidFill>
                  <a:schemeClr val="folHlink"/>
                </a:solidFill>
                <a:latin typeface="Courier New" pitchFamily="49" charset="0"/>
                <a:sym typeface="Symbol" pitchFamily="18" charset="2"/>
              </a:rPr>
              <a:t>;</a:t>
            </a:r>
            <a:r>
              <a:rPr lang="en-GB" sz="2000" i="1" dirty="0">
                <a:sym typeface="Symbol" pitchFamily="18" charset="2"/>
              </a:rPr>
              <a:t> </a:t>
            </a:r>
            <a:r>
              <a:rPr lang="en-GB" sz="1800" i="1" dirty="0">
                <a:sym typeface="Symbol" pitchFamily="18" charset="2"/>
              </a:rPr>
              <a:t>ms</a:t>
            </a:r>
            <a:r>
              <a:rPr lang="en-GB" sz="1800" dirty="0">
                <a:sym typeface="Symbol" pitchFamily="18" charset="2"/>
              </a:rPr>
              <a:t> since 1st Jan 1970 (Unix)</a:t>
            </a:r>
            <a:r>
              <a:rPr lang="en-GB" sz="2000" dirty="0">
                <a:sym typeface="Symbol" pitchFamily="18" charset="2"/>
              </a:rPr>
              <a:t/>
            </a:r>
            <a:br>
              <a:rPr lang="en-GB" sz="2000" dirty="0">
                <a:sym typeface="Symbol" pitchFamily="18" charset="2"/>
              </a:rPr>
            </a:br>
            <a:r>
              <a:rPr lang="en-GB" sz="2000" b="1" dirty="0">
                <a:solidFill>
                  <a:schemeClr val="folHlink"/>
                </a:solidFill>
                <a:latin typeface="Courier New" pitchFamily="49" charset="0"/>
                <a:sym typeface="Symbol" pitchFamily="18" charset="2"/>
              </a:rPr>
              <a:t>	= new Date('date string');</a:t>
            </a:r>
          </a:p>
          <a:p>
            <a:r>
              <a:rPr lang="en-GB" sz="2400" dirty="0">
                <a:sym typeface="Symbol" pitchFamily="18" charset="2"/>
              </a:rPr>
              <a:t>Methods:</a:t>
            </a:r>
          </a:p>
          <a:p>
            <a:pPr lvl="1"/>
            <a:r>
              <a:rPr lang="en-GB" sz="2000" b="1" i="1" dirty="0" err="1">
                <a:solidFill>
                  <a:schemeClr val="folHlink"/>
                </a:solidFill>
                <a:latin typeface="Courier New" pitchFamily="49" charset="0"/>
                <a:sym typeface="Symbol" pitchFamily="18" charset="2"/>
              </a:rPr>
              <a:t>newdate</a:t>
            </a:r>
            <a:r>
              <a:rPr lang="en-GB" sz="2000" b="1" dirty="0" err="1">
                <a:solidFill>
                  <a:schemeClr val="folHlink"/>
                </a:solidFill>
                <a:latin typeface="Courier New" pitchFamily="49" charset="0"/>
                <a:sym typeface="Symbol" pitchFamily="18" charset="2"/>
              </a:rPr>
              <a:t>.getDate</a:t>
            </a:r>
            <a:r>
              <a:rPr lang="en-GB" sz="2000" b="1" dirty="0">
                <a:solidFill>
                  <a:schemeClr val="folHlink"/>
                </a:solidFill>
                <a:latin typeface="Courier New" pitchFamily="49" charset="0"/>
                <a:sym typeface="Symbol" pitchFamily="18" charset="2"/>
              </a:rPr>
              <a:t>()	</a:t>
            </a:r>
            <a:r>
              <a:rPr lang="en-GB" sz="2000" dirty="0">
                <a:sym typeface="Symbol" pitchFamily="18" charset="2"/>
              </a:rPr>
              <a:t>	day of month</a:t>
            </a:r>
            <a:br>
              <a:rPr lang="en-GB" sz="2000" dirty="0">
                <a:sym typeface="Symbol" pitchFamily="18" charset="2"/>
              </a:rPr>
            </a:br>
            <a:r>
              <a:rPr lang="en-GB" sz="2000" b="1" i="1" dirty="0" err="1">
                <a:solidFill>
                  <a:schemeClr val="folHlink"/>
                </a:solidFill>
                <a:latin typeface="Courier New" pitchFamily="49" charset="0"/>
                <a:sym typeface="Symbol" pitchFamily="18" charset="2"/>
              </a:rPr>
              <a:t>newdate</a:t>
            </a:r>
            <a:r>
              <a:rPr lang="en-GB" sz="2000" b="1" dirty="0" err="1">
                <a:solidFill>
                  <a:schemeClr val="folHlink"/>
                </a:solidFill>
                <a:latin typeface="Courier New" pitchFamily="49" charset="0"/>
                <a:sym typeface="Symbol" pitchFamily="18" charset="2"/>
              </a:rPr>
              <a:t>.getDay</a:t>
            </a:r>
            <a:r>
              <a:rPr lang="en-GB" sz="2000" b="1" dirty="0">
                <a:solidFill>
                  <a:schemeClr val="folHlink"/>
                </a:solidFill>
                <a:latin typeface="Courier New" pitchFamily="49" charset="0"/>
                <a:sym typeface="Symbol" pitchFamily="18" charset="2"/>
              </a:rPr>
              <a:t>()</a:t>
            </a:r>
            <a:r>
              <a:rPr lang="en-GB" sz="2000" dirty="0">
                <a:sym typeface="Symbol" pitchFamily="18" charset="2"/>
              </a:rPr>
              <a:t>		day of week</a:t>
            </a:r>
            <a:br>
              <a:rPr lang="en-GB" sz="2000" dirty="0">
                <a:sym typeface="Symbol" pitchFamily="18" charset="2"/>
              </a:rPr>
            </a:br>
            <a:r>
              <a:rPr lang="en-GB" sz="2000" b="1" i="1" dirty="0" err="1">
                <a:solidFill>
                  <a:schemeClr val="folHlink"/>
                </a:solidFill>
                <a:latin typeface="Courier New" pitchFamily="49" charset="0"/>
                <a:sym typeface="Symbol" pitchFamily="18" charset="2"/>
              </a:rPr>
              <a:t>newdate</a:t>
            </a:r>
            <a:r>
              <a:rPr lang="en-GB" sz="2000" b="1" dirty="0" err="1">
                <a:solidFill>
                  <a:schemeClr val="folHlink"/>
                </a:solidFill>
                <a:latin typeface="Courier New" pitchFamily="49" charset="0"/>
                <a:sym typeface="Symbol" pitchFamily="18" charset="2"/>
              </a:rPr>
              <a:t>.getFullYear</a:t>
            </a:r>
            <a:r>
              <a:rPr lang="en-GB" sz="2000" b="1" dirty="0">
                <a:solidFill>
                  <a:schemeClr val="folHlink"/>
                </a:solidFill>
                <a:latin typeface="Courier New" pitchFamily="49" charset="0"/>
                <a:sym typeface="Symbol" pitchFamily="18" charset="2"/>
              </a:rPr>
              <a:t>()</a:t>
            </a:r>
            <a:r>
              <a:rPr lang="en-GB" sz="2000" dirty="0">
                <a:sym typeface="Symbol" pitchFamily="18" charset="2"/>
              </a:rPr>
              <a:t>	</a:t>
            </a:r>
            <a:r>
              <a:rPr lang="en-GB" sz="2000" dirty="0" err="1">
                <a:sym typeface="Symbol" pitchFamily="18" charset="2"/>
              </a:rPr>
              <a:t>yyyy</a:t>
            </a:r>
            <a:r>
              <a:rPr lang="en-GB" sz="2000" dirty="0">
                <a:sym typeface="Symbol" pitchFamily="18" charset="2"/>
              </a:rPr>
              <a:t/>
            </a:r>
            <a:br>
              <a:rPr lang="en-GB" sz="2000" dirty="0">
                <a:sym typeface="Symbol" pitchFamily="18" charset="2"/>
              </a:rPr>
            </a:br>
            <a:r>
              <a:rPr lang="en-GB" sz="2000" b="1" i="1" dirty="0" err="1">
                <a:solidFill>
                  <a:schemeClr val="folHlink"/>
                </a:solidFill>
                <a:latin typeface="Courier New" pitchFamily="49" charset="0"/>
                <a:sym typeface="Symbol" pitchFamily="18" charset="2"/>
              </a:rPr>
              <a:t>newdate</a:t>
            </a:r>
            <a:r>
              <a:rPr lang="en-GB" sz="2000" b="1" dirty="0" err="1">
                <a:solidFill>
                  <a:schemeClr val="folHlink"/>
                </a:solidFill>
                <a:latin typeface="Courier New" pitchFamily="49" charset="0"/>
                <a:sym typeface="Symbol" pitchFamily="18" charset="2"/>
              </a:rPr>
              <a:t>.getMonth</a:t>
            </a:r>
            <a:r>
              <a:rPr lang="en-GB" sz="2000" b="1" dirty="0">
                <a:solidFill>
                  <a:schemeClr val="folHlink"/>
                </a:solidFill>
                <a:latin typeface="Courier New" pitchFamily="49" charset="0"/>
                <a:sym typeface="Symbol" pitchFamily="18" charset="2"/>
              </a:rPr>
              <a:t>()</a:t>
            </a:r>
            <a:r>
              <a:rPr lang="en-GB" sz="2000" dirty="0">
                <a:sym typeface="Symbol" pitchFamily="18" charset="2"/>
              </a:rPr>
              <a:t>		month</a:t>
            </a:r>
            <a:br>
              <a:rPr lang="en-GB" sz="2000" dirty="0">
                <a:sym typeface="Symbol" pitchFamily="18" charset="2"/>
              </a:rPr>
            </a:br>
            <a:r>
              <a:rPr lang="en-GB" sz="2000" b="1" i="1" dirty="0" err="1">
                <a:solidFill>
                  <a:schemeClr val="folHlink"/>
                </a:solidFill>
                <a:latin typeface="Courier New" pitchFamily="49" charset="0"/>
                <a:sym typeface="Symbol" pitchFamily="18" charset="2"/>
              </a:rPr>
              <a:t>newdate</a:t>
            </a:r>
            <a:r>
              <a:rPr lang="en-GB" sz="2000" b="1" dirty="0" err="1">
                <a:solidFill>
                  <a:schemeClr val="folHlink"/>
                </a:solidFill>
                <a:latin typeface="Courier New" pitchFamily="49" charset="0"/>
                <a:sym typeface="Symbol" pitchFamily="18" charset="2"/>
              </a:rPr>
              <a:t>.get</a:t>
            </a:r>
            <a:r>
              <a:rPr lang="en-GB" sz="2000" b="1" dirty="0">
                <a:solidFill>
                  <a:schemeClr val="folHlink"/>
                </a:solidFill>
                <a:latin typeface="Courier New" pitchFamily="49" charset="0"/>
                <a:sym typeface="Symbol" pitchFamily="18" charset="2"/>
              </a:rPr>
              <a:t>{</a:t>
            </a:r>
            <a:r>
              <a:rPr lang="en-GB" sz="2000" b="1" dirty="0" err="1">
                <a:solidFill>
                  <a:schemeClr val="folHlink"/>
                </a:solidFill>
                <a:latin typeface="Courier New" pitchFamily="49" charset="0"/>
                <a:sym typeface="Symbol" pitchFamily="18" charset="2"/>
              </a:rPr>
              <a:t>Hours,Minutes,Seconds</a:t>
            </a:r>
            <a:r>
              <a:rPr lang="en-GB" sz="2000" b="1" dirty="0">
                <a:solidFill>
                  <a:schemeClr val="folHlink"/>
                </a:solidFill>
                <a:latin typeface="Courier New" pitchFamily="49" charset="0"/>
                <a:sym typeface="Symbol" pitchFamily="18" charset="2"/>
              </a:rPr>
              <a:t>}()</a:t>
            </a:r>
            <a:br>
              <a:rPr lang="en-GB" sz="2000" b="1" dirty="0">
                <a:solidFill>
                  <a:schemeClr val="folHlink"/>
                </a:solidFill>
                <a:latin typeface="Courier New" pitchFamily="49" charset="0"/>
                <a:sym typeface="Symbol" pitchFamily="18" charset="2"/>
              </a:rPr>
            </a:br>
            <a:r>
              <a:rPr lang="en-GB" sz="2000" b="1" i="1" dirty="0" err="1">
                <a:solidFill>
                  <a:schemeClr val="folHlink"/>
                </a:solidFill>
                <a:latin typeface="Courier New" pitchFamily="49" charset="0"/>
                <a:sym typeface="Symbol" pitchFamily="18" charset="2"/>
              </a:rPr>
              <a:t>newdate</a:t>
            </a:r>
            <a:r>
              <a:rPr lang="en-GB" sz="2000" b="1" dirty="0" err="1">
                <a:solidFill>
                  <a:schemeClr val="folHlink"/>
                </a:solidFill>
                <a:latin typeface="Courier New" pitchFamily="49" charset="0"/>
                <a:sym typeface="Symbol" pitchFamily="18" charset="2"/>
              </a:rPr>
              <a:t>.toDateString</a:t>
            </a:r>
            <a:r>
              <a:rPr lang="en-GB" sz="2000" b="1" dirty="0">
                <a:solidFill>
                  <a:schemeClr val="folHlink"/>
                </a:solidFill>
                <a:latin typeface="Courier New" pitchFamily="49" charset="0"/>
                <a:sym typeface="Symbol" pitchFamily="18" charset="2"/>
              </a:rPr>
              <a:t>()	</a:t>
            </a:r>
            <a:br>
              <a:rPr lang="en-GB" sz="2000" b="1" dirty="0">
                <a:solidFill>
                  <a:schemeClr val="folHlink"/>
                </a:solidFill>
                <a:latin typeface="Courier New" pitchFamily="49" charset="0"/>
                <a:sym typeface="Symbol" pitchFamily="18" charset="2"/>
              </a:rPr>
            </a:br>
            <a:r>
              <a:rPr lang="en-GB" sz="2000" b="1" i="1" dirty="0" err="1">
                <a:solidFill>
                  <a:schemeClr val="folHlink"/>
                </a:solidFill>
                <a:latin typeface="Courier New" pitchFamily="49" charset="0"/>
                <a:sym typeface="Symbol" pitchFamily="18" charset="2"/>
              </a:rPr>
              <a:t>newdate</a:t>
            </a:r>
            <a:r>
              <a:rPr lang="en-GB" sz="2000" b="1" dirty="0" err="1">
                <a:solidFill>
                  <a:schemeClr val="folHlink"/>
                </a:solidFill>
                <a:latin typeface="Courier New" pitchFamily="49" charset="0"/>
                <a:sym typeface="Symbol" pitchFamily="18" charset="2"/>
              </a:rPr>
              <a:t>.toTimeString</a:t>
            </a:r>
            <a:r>
              <a:rPr lang="en-GB" sz="2000" b="1" dirty="0">
                <a:solidFill>
                  <a:schemeClr val="folHlink"/>
                </a:solidFill>
                <a:latin typeface="Courier New" pitchFamily="49" charset="0"/>
                <a:sym typeface="Symbol" pitchFamily="18" charset="2"/>
              </a:rPr>
              <a:t>()	</a:t>
            </a:r>
            <a:r>
              <a:rPr lang="en-GB" sz="2000" dirty="0">
                <a:sym typeface="Symbol" pitchFamily="18" charset="2"/>
              </a:rPr>
              <a:t/>
            </a:r>
            <a:br>
              <a:rPr lang="en-GB" sz="2000" dirty="0">
                <a:sym typeface="Symbol" pitchFamily="18" charset="2"/>
              </a:rPr>
            </a:br>
            <a:r>
              <a:rPr lang="en-GB" sz="2000" b="1" i="1" dirty="0" err="1">
                <a:solidFill>
                  <a:schemeClr val="folHlink"/>
                </a:solidFill>
                <a:latin typeface="Courier New" pitchFamily="49" charset="0"/>
                <a:sym typeface="Symbol" pitchFamily="18" charset="2"/>
              </a:rPr>
              <a:t>newdate</a:t>
            </a:r>
            <a:r>
              <a:rPr lang="en-GB" sz="2000" b="1" dirty="0" err="1">
                <a:solidFill>
                  <a:schemeClr val="folHlink"/>
                </a:solidFill>
                <a:latin typeface="Courier New" pitchFamily="49" charset="0"/>
                <a:sym typeface="Symbol" pitchFamily="18" charset="2"/>
              </a:rPr>
              <a:t>.toLocaleString</a:t>
            </a:r>
            <a:r>
              <a:rPr lang="en-GB" sz="2000" b="1" dirty="0">
                <a:solidFill>
                  <a:schemeClr val="folHlink"/>
                </a:solidFill>
                <a:latin typeface="Courier New" pitchFamily="49" charset="0"/>
                <a:sym typeface="Symbol" pitchFamily="18" charset="2"/>
              </a:rPr>
              <a:t>() </a:t>
            </a:r>
            <a:br>
              <a:rPr lang="en-GB" sz="2000" b="1" dirty="0">
                <a:solidFill>
                  <a:schemeClr val="folHlink"/>
                </a:solidFill>
                <a:latin typeface="Courier New" pitchFamily="49" charset="0"/>
                <a:sym typeface="Symbol" pitchFamily="18" charset="2"/>
              </a:rPr>
            </a:br>
            <a:r>
              <a:rPr lang="en-GB" sz="2000" b="1" i="1" dirty="0" err="1">
                <a:solidFill>
                  <a:schemeClr val="folHlink"/>
                </a:solidFill>
                <a:latin typeface="Courier New" pitchFamily="49" charset="0"/>
                <a:sym typeface="Symbol" pitchFamily="18" charset="2"/>
              </a:rPr>
              <a:t>newdate</a:t>
            </a:r>
            <a:r>
              <a:rPr lang="en-GB" sz="2000" b="1" dirty="0" err="1">
                <a:solidFill>
                  <a:schemeClr val="folHlink"/>
                </a:solidFill>
                <a:latin typeface="Courier New" pitchFamily="49" charset="0"/>
                <a:sym typeface="Symbol" pitchFamily="18" charset="2"/>
              </a:rPr>
              <a:t>.valueOf</a:t>
            </a:r>
            <a:r>
              <a:rPr lang="en-GB" sz="2000" b="1" dirty="0">
                <a:solidFill>
                  <a:schemeClr val="folHlink"/>
                </a:solidFill>
                <a:latin typeface="Courier New" pitchFamily="49" charset="0"/>
                <a:sym typeface="Symbol" pitchFamily="18" charset="2"/>
              </a:rPr>
              <a:t>()		</a:t>
            </a:r>
            <a:r>
              <a:rPr lang="en-GB" sz="2000" dirty="0">
                <a:sym typeface="Symbol" pitchFamily="18" charset="2"/>
              </a:rPr>
              <a:t>Unix system time (</a:t>
            </a:r>
            <a:r>
              <a:rPr lang="en-GB" sz="2000" i="1" dirty="0">
                <a:sym typeface="Symbol" pitchFamily="18" charset="2"/>
              </a:rPr>
              <a:t>ms</a:t>
            </a:r>
            <a:r>
              <a:rPr lang="en-GB" sz="2000" dirty="0">
                <a:sym typeface="Symbol" pitchFamily="18" charset="2"/>
              </a:rPr>
              <a:t>)</a:t>
            </a:r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smtClean="0"/>
              <a:t>CO2013/CO3013</a:t>
            </a:r>
            <a:r>
              <a:rPr lang="en-GB" dirty="0"/>
              <a:t/>
            </a:r>
            <a:br>
              <a:rPr lang="en-GB" dirty="0"/>
            </a:br>
            <a:r>
              <a:rPr lang="en-GB" dirty="0"/>
              <a:t>Web Technologies</a:t>
            </a:r>
            <a:endParaRPr lang="en-GB" dirty="0">
              <a:latin typeface="Georgia" pitchFamily="18" charset="0"/>
            </a:endParaRPr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E0FF43-03C1-47DA-AE06-0D18A334617B}" type="slidenum">
              <a:rPr lang="en-GB"/>
              <a:pPr/>
              <a:t>11</a:t>
            </a:fld>
            <a:endParaRPr lang="en-GB"/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7010400" y="3200400"/>
            <a:ext cx="1974850" cy="1524000"/>
            <a:chOff x="4416" y="2016"/>
            <a:chExt cx="1244" cy="960"/>
          </a:xfrm>
        </p:grpSpPr>
        <p:sp>
          <p:nvSpPr>
            <p:cNvPr id="967685" name="AutoShape 5"/>
            <p:cNvSpPr>
              <a:spLocks/>
            </p:cNvSpPr>
            <p:nvPr/>
          </p:nvSpPr>
          <p:spPr bwMode="auto">
            <a:xfrm>
              <a:off x="4416" y="2016"/>
              <a:ext cx="48" cy="960"/>
            </a:xfrm>
            <a:prstGeom prst="rightBrace">
              <a:avLst>
                <a:gd name="adj1" fmla="val 166667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967686" name="Text Box 6"/>
            <p:cNvSpPr txBox="1">
              <a:spLocks noChangeArrowheads="1"/>
            </p:cNvSpPr>
            <p:nvPr/>
          </p:nvSpPr>
          <p:spPr bwMode="auto">
            <a:xfrm>
              <a:off x="4512" y="2256"/>
              <a:ext cx="1148" cy="5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GB" sz="1800" i="0">
                  <a:solidFill>
                    <a:schemeClr val="tx1"/>
                  </a:solidFill>
                  <a:latin typeface="Verdana" pitchFamily="34" charset="0"/>
                </a:rPr>
                <a:t>UTC variants,</a:t>
              </a:r>
            </a:p>
            <a:p>
              <a:r>
                <a:rPr lang="en-GB" sz="1800" i="0">
                  <a:solidFill>
                    <a:schemeClr val="tx1"/>
                  </a:solidFill>
                  <a:latin typeface="Verdana" pitchFamily="34" charset="0"/>
                </a:rPr>
                <a:t>like</a:t>
              </a:r>
            </a:p>
            <a:p>
              <a:r>
                <a:rPr lang="en-GB" sz="1800" b="1" i="0">
                  <a:latin typeface="Courier New" pitchFamily="49" charset="0"/>
                </a:rPr>
                <a:t>getUTCHour()</a:t>
              </a:r>
              <a:endParaRPr lang="en-GB" i="0">
                <a:solidFill>
                  <a:schemeClr val="tx1"/>
                </a:solidFill>
              </a:endParaRPr>
            </a:p>
          </p:txBody>
        </p:sp>
      </p:grpSp>
      <p:grpSp>
        <p:nvGrpSpPr>
          <p:cNvPr id="3" name="Group 7"/>
          <p:cNvGrpSpPr>
            <a:grpSpLocks/>
          </p:cNvGrpSpPr>
          <p:nvPr/>
        </p:nvGrpSpPr>
        <p:grpSpPr bwMode="auto">
          <a:xfrm>
            <a:off x="4800600" y="4876800"/>
            <a:ext cx="3155950" cy="762000"/>
            <a:chOff x="3024" y="3072"/>
            <a:chExt cx="1988" cy="480"/>
          </a:xfrm>
        </p:grpSpPr>
        <p:sp>
          <p:nvSpPr>
            <p:cNvPr id="967688" name="AutoShape 8"/>
            <p:cNvSpPr>
              <a:spLocks/>
            </p:cNvSpPr>
            <p:nvPr/>
          </p:nvSpPr>
          <p:spPr bwMode="auto">
            <a:xfrm>
              <a:off x="3024" y="3072"/>
              <a:ext cx="48" cy="480"/>
            </a:xfrm>
            <a:prstGeom prst="rightBrace">
              <a:avLst>
                <a:gd name="adj1" fmla="val 83333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800" i="0">
                <a:solidFill>
                  <a:schemeClr val="tx1"/>
                </a:solidFill>
                <a:sym typeface="Symbol" pitchFamily="18" charset="2"/>
              </a:endParaRPr>
            </a:p>
          </p:txBody>
        </p:sp>
        <p:sp>
          <p:nvSpPr>
            <p:cNvPr id="967689" name="Text Box 9"/>
            <p:cNvSpPr txBox="1">
              <a:spLocks noChangeArrowheads="1"/>
            </p:cNvSpPr>
            <p:nvPr/>
          </p:nvSpPr>
          <p:spPr bwMode="auto">
            <a:xfrm>
              <a:off x="3168" y="3120"/>
              <a:ext cx="1844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/>
              <a:r>
                <a:rPr lang="en-GB" sz="1800" i="0">
                  <a:solidFill>
                    <a:schemeClr val="tx1"/>
                  </a:solidFill>
                  <a:latin typeface="Verdana" pitchFamily="34" charset="0"/>
                  <a:sym typeface="Symbol" pitchFamily="18" charset="2"/>
                </a:rPr>
                <a:t>implementation-specific</a:t>
              </a:r>
            </a:p>
            <a:p>
              <a:pPr algn="l"/>
              <a:r>
                <a:rPr lang="en-GB" sz="1800" i="0">
                  <a:solidFill>
                    <a:schemeClr val="tx1"/>
                  </a:solidFill>
                  <a:latin typeface="Verdana" pitchFamily="34" charset="0"/>
                  <a:sym typeface="Symbol" pitchFamily="18" charset="2"/>
                </a:rPr>
                <a:t>output – see exercise</a:t>
              </a:r>
              <a:endParaRPr lang="en-GB" sz="1800" i="0">
                <a:solidFill>
                  <a:schemeClr val="tx1"/>
                </a:solidFill>
                <a:sym typeface="Symbol" pitchFamily="18" charset="2"/>
              </a:endParaRPr>
            </a:p>
          </p:txBody>
        </p:sp>
      </p:grpSp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768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6768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76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9676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76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9676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76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9676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67683" grpId="0" build="p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685800" y="274637"/>
            <a:ext cx="7772400" cy="1143000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After </a:t>
            </a:r>
            <a:r>
              <a:rPr lang="en-GB" dirty="0" smtClean="0">
                <a:solidFill>
                  <a:srgbClr val="00B050"/>
                </a:solidFill>
                <a:latin typeface="Consolas" pitchFamily="49" charset="0"/>
              </a:rPr>
              <a:t>d = new Date(); </a:t>
            </a:r>
            <a:r>
              <a:rPr lang="en-GB" dirty="0" smtClean="0"/>
              <a:t>how do I reliably get the correct number for this year, 2011?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CO2013/CO3013</a:t>
            </a:r>
            <a:br>
              <a:rPr lang="en-GB" smtClean="0"/>
            </a:br>
            <a:r>
              <a:rPr lang="en-GB" smtClean="0"/>
              <a:t>Web Technologies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0CD06-5368-4716-AEDA-6B56AB79EF03}" type="slidenum">
              <a:rPr lang="en-GB" smtClean="0"/>
              <a:pPr/>
              <a:t>12</a:t>
            </a:fld>
            <a:endParaRPr lang="en-GB" dirty="0"/>
          </a:p>
        </p:txBody>
      </p:sp>
      <p:graphicFrame>
        <p:nvGraphicFramePr>
          <p:cNvPr id="6" name="TPChart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566915130"/>
              </p:ext>
            </p:extLst>
          </p:nvPr>
        </p:nvGraphicFramePr>
        <p:xfrm>
          <a:off x="-812800" y="1412776"/>
          <a:ext cx="8588375" cy="3533775"/>
        </p:xfrm>
        <a:graphic>
          <a:graphicData uri="http://schemas.openxmlformats.org/presentationml/2006/ole">
            <p:oleObj spid="_x0000_s1507334" name="Chart" r:id="rId7" imgW="9144000" imgH="3533721" progId="MSGraph.Chart.8">
              <p:embed followColorScheme="full"/>
            </p:oleObj>
          </a:graphicData>
        </a:graphic>
      </p:graphicFrame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457200" y="1600200"/>
            <a:ext cx="8229600" cy="4525962"/>
          </a:xfrm>
        </p:spPr>
        <p:txBody>
          <a:bodyPr lIns="1620000" tIns="45719" bIns="45719">
            <a:noAutofit/>
          </a:bodyPr>
          <a:lstStyle/>
          <a:p>
            <a:pPr marL="514350" indent="-514350">
              <a:buAutoNum type="arabicPeriod"/>
            </a:pPr>
            <a:r>
              <a:rPr lang="en-GB" dirty="0" err="1" smtClean="0">
                <a:latin typeface="Consolas" pitchFamily="49" charset="0"/>
              </a:rPr>
              <a:t>getYear</a:t>
            </a:r>
            <a:endParaRPr lang="en-GB" dirty="0" smtClean="0">
              <a:latin typeface="Consolas" pitchFamily="49" charset="0"/>
            </a:endParaRPr>
          </a:p>
          <a:p>
            <a:pPr marL="514350" indent="-514350">
              <a:buAutoNum type="arabicPeriod"/>
            </a:pPr>
            <a:r>
              <a:rPr lang="en-GB" dirty="0" err="1" smtClean="0">
                <a:latin typeface="Consolas" pitchFamily="49" charset="0"/>
              </a:rPr>
              <a:t>d.getYear</a:t>
            </a:r>
            <a:endParaRPr lang="en-GB" dirty="0" smtClean="0">
              <a:latin typeface="Consolas" pitchFamily="49" charset="0"/>
            </a:endParaRPr>
          </a:p>
          <a:p>
            <a:pPr marL="514350" indent="-514350">
              <a:buAutoNum type="arabicPeriod"/>
            </a:pPr>
            <a:r>
              <a:rPr lang="en-GB" dirty="0" err="1" smtClean="0">
                <a:latin typeface="Consolas" pitchFamily="49" charset="0"/>
              </a:rPr>
              <a:t>d.getYear</a:t>
            </a:r>
            <a:r>
              <a:rPr lang="en-GB" dirty="0" smtClean="0">
                <a:latin typeface="Consolas" pitchFamily="49" charset="0"/>
              </a:rPr>
              <a:t>()</a:t>
            </a:r>
          </a:p>
          <a:p>
            <a:pPr marL="514350" indent="-514350">
              <a:buAutoNum type="arabicPeriod"/>
            </a:pPr>
            <a:r>
              <a:rPr lang="en-GB" dirty="0" err="1" smtClean="0">
                <a:latin typeface="Consolas" pitchFamily="49" charset="0"/>
              </a:rPr>
              <a:t>getFullYear</a:t>
            </a:r>
            <a:endParaRPr lang="en-GB" dirty="0" smtClean="0">
              <a:latin typeface="Consolas" pitchFamily="49" charset="0"/>
            </a:endParaRPr>
          </a:p>
          <a:p>
            <a:pPr marL="514350" indent="-514350">
              <a:buAutoNum type="arabicPeriod"/>
            </a:pPr>
            <a:r>
              <a:rPr lang="en-GB" dirty="0" err="1" smtClean="0">
                <a:latin typeface="Consolas" pitchFamily="49" charset="0"/>
              </a:rPr>
              <a:t>d.getFullYear</a:t>
            </a:r>
            <a:endParaRPr lang="en-GB" dirty="0" smtClean="0">
              <a:latin typeface="Consolas" pitchFamily="49" charset="0"/>
            </a:endParaRPr>
          </a:p>
          <a:p>
            <a:pPr marL="514350" indent="-514350">
              <a:buFontTx/>
              <a:buAutoNum type="arabicPeriod"/>
            </a:pPr>
            <a:r>
              <a:rPr lang="en-GB" dirty="0" err="1" smtClean="0">
                <a:latin typeface="Consolas" pitchFamily="49" charset="0"/>
              </a:rPr>
              <a:t>d.getFullYear</a:t>
            </a:r>
            <a:r>
              <a:rPr lang="en-GB" dirty="0" smtClean="0">
                <a:latin typeface="Consolas" pitchFamily="49" charset="0"/>
              </a:rPr>
              <a:t>()</a:t>
            </a:r>
          </a:p>
        </p:txBody>
      </p:sp>
      <p:sp>
        <p:nvSpPr>
          <p:cNvPr id="7" name="CAI1"/>
          <p:cNvSpPr/>
          <p:nvPr>
            <p:custDataLst>
              <p:tags r:id="rId4"/>
            </p:custDataLst>
          </p:nvPr>
        </p:nvSpPr>
        <p:spPr>
          <a:xfrm>
            <a:off x="193040" y="4407746"/>
            <a:ext cx="330200" cy="330200"/>
          </a:xfrm>
          <a:prstGeom prst="smileyFace">
            <a:avLst/>
          </a:prstGeom>
          <a:solidFill>
            <a:srgbClr val="FFFF00"/>
          </a:solidFill>
          <a:effectLst>
            <a:prstShdw prst="shdw14" dist="35921" dir="2700000">
              <a:scrgbClr r="0" g="0" b="0">
                <a:alpha val="50000"/>
              </a:scrgbClr>
            </a:prst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>
        <mc:Choice xmlns:p14="http://schemas.microsoft.com/office/powerpoint/2010/main" xmlns="" Requires="p14">
          <p:contentPart p14:bwMode="auto" r:id="rId10">
            <p14:nvContentPartPr>
              <p14:cNvPr id="8" name="Ink 7"/>
              <p14:cNvContentPartPr/>
              <p14:nvPr/>
            </p14:nvContentPartPr>
            <p14:xfrm>
              <a:off x="1121400" y="2693160"/>
              <a:ext cx="5008320" cy="2279160"/>
            </p14:xfrm>
          </p:contentPart>
        </mc:Choice>
        <mc:Fallback>
          <p:pic>
            <p:nvPicPr>
              <p:cNvPr id="8" name="Ink 7"/>
              <p:cNvPicPr/>
              <p:nvPr/>
            </p:nvPicPr>
            <p:blipFill>
              <a:blip r:embed="rId11" cstate="print"/>
              <a:stretch>
                <a:fillRect/>
              </a:stretch>
            </p:blipFill>
            <p:spPr>
              <a:xfrm>
                <a:off x="1112040" y="2683800"/>
                <a:ext cx="5027040" cy="2297880"/>
              </a:xfrm>
              <a:prstGeom prst="rect">
                <a:avLst/>
              </a:prstGeom>
            </p:spPr>
          </p:pic>
        </mc:Fallback>
      </mc:AlternateContent>
    </p:spTree>
    <p:custDataLst>
      <p:tags r:id="rId2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repeatDur="0" restart="neve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6" grpId="0"/>
      <p:bldP spid="7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973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752475"/>
          </a:xfrm>
          <a:ln/>
        </p:spPr>
        <p:txBody>
          <a:bodyPr/>
          <a:lstStyle/>
          <a:p>
            <a:r>
              <a:rPr lang="en-GB"/>
              <a:t>Date </a:t>
            </a:r>
            <a:r>
              <a:rPr lang="en-GB" i="1"/>
              <a:t>Year</a:t>
            </a:r>
            <a:r>
              <a:rPr lang="en-GB"/>
              <a:t> and “Y2k”</a:t>
            </a:r>
          </a:p>
        </p:txBody>
      </p:sp>
      <p:sp>
        <p:nvSpPr>
          <p:cNvPr id="969731" name="Rectangle 3"/>
          <p:cNvSpPr>
            <a:spLocks noGrp="1" noChangeArrowheads="1"/>
          </p:cNvSpPr>
          <p:nvPr>
            <p:ph idx="1"/>
          </p:nvPr>
        </p:nvSpPr>
        <p:spPr>
          <a:xfrm>
            <a:off x="323850" y="1125538"/>
            <a:ext cx="8496300" cy="4970462"/>
          </a:xfrm>
          <a:ln/>
        </p:spPr>
        <p:txBody>
          <a:bodyPr/>
          <a:lstStyle/>
          <a:p>
            <a:pPr>
              <a:lnSpc>
                <a:spcPct val="120000"/>
              </a:lnSpc>
            </a:pPr>
            <a:r>
              <a:rPr lang="en-GB" sz="2400"/>
              <a:t>The </a:t>
            </a:r>
            <a:r>
              <a:rPr lang="en-GB" sz="2400" b="1">
                <a:solidFill>
                  <a:schemeClr val="folHlink"/>
                </a:solidFill>
                <a:latin typeface="Courier New" pitchFamily="49" charset="0"/>
              </a:rPr>
              <a:t>getYear</a:t>
            </a:r>
            <a:r>
              <a:rPr lang="en-GB" sz="2400"/>
              <a:t> method is not Y2k-compliant, and running</a:t>
            </a:r>
            <a:br>
              <a:rPr lang="en-GB" sz="2400"/>
            </a:br>
            <a:r>
              <a:rPr lang="en-GB" sz="2400" b="1">
                <a:solidFill>
                  <a:schemeClr val="folHlink"/>
                </a:solidFill>
                <a:latin typeface="Courier New" pitchFamily="49" charset="0"/>
              </a:rPr>
              <a:t>new</a:t>
            </a:r>
            <a:r>
              <a:rPr lang="en-GB" sz="2400"/>
              <a:t> </a:t>
            </a:r>
            <a:r>
              <a:rPr lang="en-GB" sz="2400" b="1">
                <a:solidFill>
                  <a:schemeClr val="folHlink"/>
                </a:solidFill>
                <a:latin typeface="Courier New" pitchFamily="49" charset="0"/>
              </a:rPr>
              <a:t>Date().getYear()</a:t>
            </a:r>
            <a:r>
              <a:rPr lang="en-GB" sz="2400"/>
              <a:t> in 2005 may return "105" because </a:t>
            </a:r>
            <a:r>
              <a:rPr lang="en-GB" sz="2400" b="1">
                <a:solidFill>
                  <a:schemeClr val="folHlink"/>
                </a:solidFill>
                <a:latin typeface="Courier New" pitchFamily="49" charset="0"/>
              </a:rPr>
              <a:t>getYear()</a:t>
            </a:r>
            <a:r>
              <a:rPr lang="en-GB" sz="2400"/>
              <a:t> returns the year minus 1900…</a:t>
            </a:r>
          </a:p>
          <a:p>
            <a:pPr>
              <a:lnSpc>
                <a:spcPct val="120000"/>
              </a:lnSpc>
            </a:pPr>
            <a:r>
              <a:rPr lang="en-GB" sz="2400" b="1">
                <a:solidFill>
                  <a:schemeClr val="folHlink"/>
                </a:solidFill>
                <a:latin typeface="Courier New" pitchFamily="49" charset="0"/>
              </a:rPr>
              <a:t>getYear</a:t>
            </a:r>
            <a:r>
              <a:rPr lang="en-GB" sz="2400"/>
              <a:t> was deprecated in ECMAScript Version 3 and replaced with </a:t>
            </a:r>
            <a:r>
              <a:rPr lang="en-GB" sz="2400" b="1">
                <a:solidFill>
                  <a:schemeClr val="folHlink"/>
                </a:solidFill>
                <a:latin typeface="Courier New" pitchFamily="49" charset="0"/>
              </a:rPr>
              <a:t>getFullYear()</a:t>
            </a:r>
            <a:r>
              <a:rPr lang="en-GB" sz="2400"/>
              <a:t>.</a:t>
            </a:r>
          </a:p>
          <a:p>
            <a:pPr>
              <a:lnSpc>
                <a:spcPct val="120000"/>
              </a:lnSpc>
            </a:pPr>
            <a:r>
              <a:rPr lang="en-GB" sz="2400"/>
              <a:t>Internet Explorer changed </a:t>
            </a:r>
            <a:r>
              <a:rPr lang="en-GB" sz="2400" b="1">
                <a:solidFill>
                  <a:schemeClr val="folHlink"/>
                </a:solidFill>
                <a:latin typeface="Courier New" pitchFamily="49" charset="0"/>
              </a:rPr>
              <a:t>getYear</a:t>
            </a:r>
            <a:r>
              <a:rPr lang="en-GB" sz="2400"/>
              <a:t> to work like </a:t>
            </a:r>
            <a:r>
              <a:rPr lang="en-GB" sz="2400" b="1">
                <a:solidFill>
                  <a:schemeClr val="folHlink"/>
                </a:solidFill>
                <a:latin typeface="Courier New" pitchFamily="49" charset="0"/>
              </a:rPr>
              <a:t>getFullYear()</a:t>
            </a:r>
            <a:r>
              <a:rPr lang="en-GB" sz="2400"/>
              <a:t> and make it Y2k-compliant, while Mozilla kept the standard behaviour. 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smtClean="0"/>
              <a:t>CO2013/CO3013</a:t>
            </a:r>
            <a:r>
              <a:rPr lang="en-GB" dirty="0"/>
              <a:t/>
            </a:r>
            <a:br>
              <a:rPr lang="en-GB" dirty="0"/>
            </a:br>
            <a:r>
              <a:rPr lang="en-GB" dirty="0"/>
              <a:t>Web Technologies</a:t>
            </a:r>
            <a:endParaRPr lang="en-GB" dirty="0">
              <a:latin typeface="Georgia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C6D2C-2091-4AF1-A364-46E6A811DA7C}" type="slidenum">
              <a:rPr lang="en-GB"/>
              <a:pPr/>
              <a:t>13</a:t>
            </a:fld>
            <a:endParaRPr lang="en-GB"/>
          </a:p>
        </p:txBody>
      </p:sp>
      <mc:AlternateContent xmlns:mc="http://schemas.openxmlformats.org/markup-compatibility/2006">
        <mc:Choice xmlns:p14="http://schemas.microsoft.com/office/powerpoint/2010/main" xmlns="" Requires="p14">
          <p:contentPart p14:bwMode="auto" r:id="rId4">
            <p14:nvContentPartPr>
              <p14:cNvPr id="2" name="Ink 1"/>
              <p14:cNvContentPartPr/>
              <p14:nvPr/>
            </p14:nvContentPartPr>
            <p14:xfrm>
              <a:off x="2721600" y="2543040"/>
              <a:ext cx="1629360" cy="493200"/>
            </p14:xfrm>
          </p:contentPart>
        </mc:Choice>
        <mc:Fallback>
          <p:pic>
            <p:nvPicPr>
              <p:cNvPr id="2" name="Ink 1"/>
              <p:cNvPicPr/>
              <p:nvPr/>
            </p:nvPicPr>
            <p:blipFill>
              <a:blip r:embed="rId5" cstate="print"/>
              <a:stretch>
                <a:fillRect/>
              </a:stretch>
            </p:blipFill>
            <p:spPr>
              <a:xfrm>
                <a:off x="2712240" y="2533680"/>
                <a:ext cx="1648080" cy="511920"/>
              </a:xfrm>
              <a:prstGeom prst="rect">
                <a:avLst/>
              </a:prstGeom>
            </p:spPr>
          </p:pic>
        </mc:Fallback>
      </mc:AlternateContent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1778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228600"/>
            <a:ext cx="8839200" cy="838200"/>
          </a:xfrm>
          <a:ln/>
        </p:spPr>
        <p:txBody>
          <a:bodyPr/>
          <a:lstStyle/>
          <a:p>
            <a:r>
              <a:rPr lang="en-GB" dirty="0"/>
              <a:t>Example </a:t>
            </a:r>
            <a:r>
              <a:rPr lang="en-GB" sz="2800" dirty="0"/>
              <a:t>(</a:t>
            </a:r>
            <a:r>
              <a:rPr lang="en-GB" sz="2800" dirty="0">
                <a:hlinkClick r:id="rId4"/>
              </a:rPr>
              <a:t>url</a:t>
            </a:r>
            <a:r>
              <a:rPr lang="en-GB" sz="2800" dirty="0"/>
              <a:t>)</a:t>
            </a:r>
          </a:p>
        </p:txBody>
      </p:sp>
      <p:sp>
        <p:nvSpPr>
          <p:cNvPr id="971779" name="Rectangle 3"/>
          <p:cNvSpPr>
            <a:spLocks noGrp="1" noChangeArrowheads="1"/>
          </p:cNvSpPr>
          <p:nvPr>
            <p:ph idx="1"/>
          </p:nvPr>
        </p:nvSpPr>
        <p:spPr>
          <a:xfrm>
            <a:off x="152400" y="1143000"/>
            <a:ext cx="8839200" cy="4953000"/>
          </a:xfrm>
          <a:ln/>
        </p:spPr>
        <p:txBody>
          <a:bodyPr/>
          <a:lstStyle/>
          <a:p>
            <a:pPr>
              <a:buFontTx/>
              <a:buNone/>
            </a:pPr>
            <a:r>
              <a:rPr lang="en-GB" sz="2000" b="1">
                <a:latin typeface="Courier New" pitchFamily="49" charset="0"/>
              </a:rPr>
              <a:t>&lt;!DOCTYPE html </a:t>
            </a:r>
            <a:r>
              <a:rPr lang="en-GB" sz="1600" b="1">
                <a:latin typeface="Courier New" pitchFamily="49" charset="0"/>
              </a:rPr>
              <a:t>PUBLIC "-//W3C//DTD XHTML 1.0 Transitional//EN"</a:t>
            </a:r>
            <a:br>
              <a:rPr lang="en-GB" sz="1600" b="1">
                <a:latin typeface="Courier New" pitchFamily="49" charset="0"/>
              </a:rPr>
            </a:br>
            <a:r>
              <a:rPr lang="en-GB" sz="1600" b="1">
                <a:latin typeface="Courier New" pitchFamily="49" charset="0"/>
              </a:rPr>
              <a:t>         "http://www.w3.org/TR/xhtml1/DTD/xhtml1-transitional.dtd"</a:t>
            </a:r>
            <a:r>
              <a:rPr lang="en-GB" sz="2000" b="1">
                <a:latin typeface="Courier New" pitchFamily="49" charset="0"/>
              </a:rPr>
              <a:t>&gt;</a:t>
            </a:r>
          </a:p>
          <a:p>
            <a:pPr>
              <a:buFontTx/>
              <a:buNone/>
            </a:pPr>
            <a:r>
              <a:rPr lang="en-GB" sz="2000" b="1">
                <a:latin typeface="Courier New" pitchFamily="49" charset="0"/>
              </a:rPr>
              <a:t>&lt;html&gt;</a:t>
            </a:r>
          </a:p>
          <a:p>
            <a:pPr>
              <a:buFontTx/>
              <a:buNone/>
            </a:pPr>
            <a:r>
              <a:rPr lang="en-GB" sz="2000" b="1">
                <a:latin typeface="Courier New" pitchFamily="49" charset="0"/>
              </a:rPr>
              <a:t>&lt;head&gt;&lt;title&gt;Example&lt;/title&gt;&lt;/head&gt;</a:t>
            </a:r>
          </a:p>
          <a:p>
            <a:pPr>
              <a:buFontTx/>
              <a:buNone/>
            </a:pPr>
            <a:r>
              <a:rPr lang="en-GB" sz="2000" b="1">
                <a:latin typeface="Courier New" pitchFamily="49" charset="0"/>
              </a:rPr>
              <a:t>&lt;body&gt;</a:t>
            </a:r>
          </a:p>
          <a:p>
            <a:pPr>
              <a:buFontTx/>
              <a:buNone/>
            </a:pPr>
            <a:r>
              <a:rPr lang="en-GB" sz="2000" b="1">
                <a:latin typeface="Courier New" pitchFamily="49" charset="0"/>
              </a:rPr>
              <a:t>&lt;p&gt;</a:t>
            </a:r>
          </a:p>
          <a:p>
            <a:pPr>
              <a:buFontTx/>
              <a:buNone/>
            </a:pPr>
            <a:r>
              <a:rPr lang="en-GB" sz="2000" b="1">
                <a:latin typeface="Courier New" pitchFamily="49" charset="0"/>
              </a:rPr>
              <a:t>  &lt;script type="text/javascript"&gt;</a:t>
            </a:r>
          </a:p>
          <a:p>
            <a:pPr>
              <a:buFontTx/>
              <a:buNone/>
            </a:pPr>
            <a:r>
              <a:rPr lang="en-GB" sz="2000" b="1">
                <a:latin typeface="Courier New" pitchFamily="49" charset="0"/>
              </a:rPr>
              <a:t>		var </a:t>
            </a:r>
            <a:r>
              <a:rPr lang="en-GB" sz="2000" b="1">
                <a:solidFill>
                  <a:schemeClr val="accent2"/>
                </a:solidFill>
                <a:latin typeface="Courier New" pitchFamily="49" charset="0"/>
              </a:rPr>
              <a:t>now</a:t>
            </a:r>
            <a:r>
              <a:rPr lang="en-GB" sz="2000" b="1">
                <a:latin typeface="Courier New" pitchFamily="49" charset="0"/>
              </a:rPr>
              <a:t> = </a:t>
            </a:r>
            <a:r>
              <a:rPr lang="en-GB" sz="2000" b="1">
                <a:solidFill>
                  <a:srgbClr val="FF9900"/>
                </a:solidFill>
                <a:latin typeface="Courier New" pitchFamily="49" charset="0"/>
              </a:rPr>
              <a:t>new</a:t>
            </a:r>
            <a:r>
              <a:rPr lang="en-GB" sz="2000" b="1">
                <a:latin typeface="Courier New" pitchFamily="49" charset="0"/>
              </a:rPr>
              <a:t> </a:t>
            </a:r>
            <a:r>
              <a:rPr lang="en-GB" sz="2000" b="1">
                <a:solidFill>
                  <a:schemeClr val="folHlink"/>
                </a:solidFill>
                <a:latin typeface="Courier New" pitchFamily="49" charset="0"/>
              </a:rPr>
              <a:t>Date</a:t>
            </a:r>
            <a:r>
              <a:rPr lang="en-GB" sz="2000" b="1">
                <a:latin typeface="Courier New" pitchFamily="49" charset="0"/>
              </a:rPr>
              <a:t>();</a:t>
            </a:r>
            <a:br>
              <a:rPr lang="en-GB" sz="2000" b="1">
                <a:latin typeface="Courier New" pitchFamily="49" charset="0"/>
              </a:rPr>
            </a:br>
            <a:r>
              <a:rPr lang="en-GB" sz="2000" b="1">
                <a:latin typeface="Courier New" pitchFamily="49" charset="0"/>
              </a:rPr>
              <a:t>    document.write("It's" + </a:t>
            </a:r>
            <a:r>
              <a:rPr lang="en-GB" sz="2000" b="1">
                <a:solidFill>
                  <a:schemeClr val="accent2"/>
                </a:solidFill>
                <a:latin typeface="Courier New" pitchFamily="49" charset="0"/>
              </a:rPr>
              <a:t>now</a:t>
            </a:r>
            <a:r>
              <a:rPr lang="en-GB" sz="2000" b="1">
                <a:latin typeface="Courier New" pitchFamily="49" charset="0"/>
              </a:rPr>
              <a:t>.</a:t>
            </a:r>
            <a:r>
              <a:rPr lang="en-GB" sz="2000" b="1">
                <a:solidFill>
                  <a:schemeClr val="folHlink"/>
                </a:solidFill>
                <a:latin typeface="Courier New" pitchFamily="49" charset="0"/>
              </a:rPr>
              <a:t>getYear</a:t>
            </a:r>
            <a:r>
              <a:rPr lang="en-GB" sz="2000" b="1">
                <a:latin typeface="Courier New" pitchFamily="49" charset="0"/>
              </a:rPr>
              <a:t>() + "!");</a:t>
            </a:r>
          </a:p>
          <a:p>
            <a:pPr>
              <a:buFontTx/>
              <a:buNone/>
            </a:pPr>
            <a:r>
              <a:rPr lang="en-GB" sz="2000" b="1">
                <a:latin typeface="Courier New" pitchFamily="49" charset="0"/>
              </a:rPr>
              <a:t>  &lt;/script&gt;</a:t>
            </a:r>
          </a:p>
          <a:p>
            <a:pPr>
              <a:buFontTx/>
              <a:buNone/>
            </a:pPr>
            <a:r>
              <a:rPr lang="en-GB" sz="2000" b="1">
                <a:latin typeface="Courier New" pitchFamily="49" charset="0"/>
              </a:rPr>
              <a:t>&lt;/p&gt;</a:t>
            </a:r>
          </a:p>
          <a:p>
            <a:pPr>
              <a:buFontTx/>
              <a:buNone/>
            </a:pPr>
            <a:r>
              <a:rPr lang="en-GB" sz="2000" b="1">
                <a:latin typeface="Courier New" pitchFamily="49" charset="0"/>
              </a:rPr>
              <a:t>&lt;/body&gt;&lt;/html&gt;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smtClean="0"/>
              <a:t>CO2013/CO3013</a:t>
            </a:r>
            <a:r>
              <a:rPr lang="en-GB" dirty="0"/>
              <a:t/>
            </a:r>
            <a:br>
              <a:rPr lang="en-GB" dirty="0"/>
            </a:br>
            <a:r>
              <a:rPr lang="en-GB" dirty="0"/>
              <a:t>Web Technologies</a:t>
            </a:r>
            <a:endParaRPr lang="en-GB" dirty="0">
              <a:latin typeface="Georgia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45DB9D-FC27-4F9A-BE8B-AC8D8ECC4AF9}" type="slidenum">
              <a:rPr lang="en-GB"/>
              <a:pPr/>
              <a:t>14</a:t>
            </a:fld>
            <a:endParaRPr lang="en-GB"/>
          </a:p>
        </p:txBody>
      </p:sp>
      <mc:AlternateContent xmlns:mc="http://schemas.openxmlformats.org/markup-compatibility/2006">
        <mc:Choice xmlns:p14="http://schemas.microsoft.com/office/powerpoint/2010/main" xmlns="" Requires="p14">
          <p:contentPart p14:bwMode="auto" r:id="rId5">
            <p14:nvContentPartPr>
              <p14:cNvPr id="2" name="Ink 1"/>
              <p14:cNvContentPartPr/>
              <p14:nvPr/>
            </p14:nvContentPartPr>
            <p14:xfrm>
              <a:off x="5379120" y="4057560"/>
              <a:ext cx="1686240" cy="550440"/>
            </p14:xfrm>
          </p:contentPart>
        </mc:Choice>
        <mc:Fallback>
          <p:pic>
            <p:nvPicPr>
              <p:cNvPr id="2" name="Ink 1"/>
              <p:cNvPicPr/>
              <p:nvPr/>
            </p:nvPicPr>
            <p:blipFill>
              <a:blip r:embed="rId6" cstate="print"/>
              <a:stretch>
                <a:fillRect/>
              </a:stretch>
            </p:blipFill>
            <p:spPr>
              <a:xfrm>
                <a:off x="5369760" y="4048200"/>
                <a:ext cx="1704960" cy="569160"/>
              </a:xfrm>
              <a:prstGeom prst="rect">
                <a:avLst/>
              </a:prstGeom>
            </p:spPr>
          </p:pic>
        </mc:Fallback>
      </mc:AlternateContent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1399032"/>
          </a:xfrm>
        </p:spPr>
        <p:txBody>
          <a:bodyPr/>
          <a:lstStyle/>
          <a:p>
            <a:r>
              <a:rPr lang="en-GB" dirty="0" smtClean="0"/>
              <a:t>Getting the current year in </a:t>
            </a:r>
            <a:r>
              <a:rPr lang="en-GB" dirty="0" err="1" smtClean="0">
                <a:solidFill>
                  <a:schemeClr val="accent4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yyyy</a:t>
            </a:r>
            <a:endParaRPr lang="en-GB" dirty="0">
              <a:solidFill>
                <a:schemeClr val="accent4">
                  <a:lumMod val="60000"/>
                  <a:lumOff val="40000"/>
                </a:schemeClr>
              </a:solidFill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CO2013/CO3013</a:t>
            </a:r>
            <a:br>
              <a:rPr lang="en-GB" smtClean="0"/>
            </a:br>
            <a:r>
              <a:rPr lang="en-GB" smtClean="0"/>
              <a:t>Web Technologies</a:t>
            </a:r>
            <a:endParaRPr lang="en-GB" dirty="0">
              <a:latin typeface="Georgia" pitchFamily="18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C8D794-CB87-4C17-A147-966EAC152536}" type="slidenum">
              <a:rPr lang="en-GB" smtClean="0"/>
              <a:pPr/>
              <a:t>15</a:t>
            </a:fld>
            <a:endParaRPr lang="en-GB"/>
          </a:p>
        </p:txBody>
      </p:sp>
      <p:graphicFrame>
        <p:nvGraphicFramePr>
          <p:cNvPr id="6" name="TPChart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409508848"/>
              </p:ext>
            </p:extLst>
          </p:nvPr>
        </p:nvGraphicFramePr>
        <p:xfrm>
          <a:off x="26986" y="1117898"/>
          <a:ext cx="9153526" cy="5073650"/>
        </p:xfrm>
        <a:graphic>
          <a:graphicData uri="http://schemas.openxmlformats.org/presentationml/2006/ole">
            <p:oleObj spid="_x0000_s1944582" name="Chart" r:id="rId8" imgW="9144000" imgH="5076735" progId="MSGraph.Chart.8">
              <p:embed followColorScheme="full"/>
            </p:oleObj>
          </a:graphicData>
        </a:graphic>
      </p:graphicFrame>
      <p:sp>
        <p:nvSpPr>
          <p:cNvPr id="3" name="TPAnswers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457200" y="1226418"/>
            <a:ext cx="8229600" cy="4572000"/>
          </a:xfrm>
        </p:spPr>
        <p:txBody>
          <a:bodyPr>
            <a:noAutofit/>
          </a:bodyPr>
          <a:lstStyle/>
          <a:p>
            <a:pPr marL="578358" indent="-514350">
              <a:buFont typeface="Wingdings 2"/>
              <a:buAutoNum type="arabicPeriod"/>
            </a:pPr>
            <a:r>
              <a:rPr lang="en-GB" dirty="0" err="1" smtClean="0">
                <a:latin typeface="Consolas" pitchFamily="49" charset="0"/>
                <a:cs typeface="Consolas" pitchFamily="49" charset="0"/>
              </a:rPr>
              <a:t>var</a:t>
            </a:r>
            <a:r>
              <a:rPr lang="en-GB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GB" dirty="0" err="1" smtClean="0">
                <a:solidFill>
                  <a:schemeClr val="accent4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yyyy</a:t>
            </a:r>
            <a:r>
              <a:rPr lang="en-GB" dirty="0" smtClean="0">
                <a:latin typeface="Consolas" pitchFamily="49" charset="0"/>
                <a:cs typeface="Consolas" pitchFamily="49" charset="0"/>
              </a:rPr>
              <a:t> = new Date().</a:t>
            </a:r>
            <a:r>
              <a:rPr lang="en-GB" dirty="0" err="1" smtClean="0">
                <a:latin typeface="Consolas" pitchFamily="49" charset="0"/>
                <a:cs typeface="Consolas" pitchFamily="49" charset="0"/>
              </a:rPr>
              <a:t>getFullYear</a:t>
            </a:r>
            <a:r>
              <a:rPr lang="en-GB" dirty="0" smtClean="0">
                <a:latin typeface="Consolas" pitchFamily="49" charset="0"/>
                <a:cs typeface="Consolas" pitchFamily="49" charset="0"/>
              </a:rPr>
              <a:t>()</a:t>
            </a:r>
            <a:br>
              <a:rPr lang="en-GB" dirty="0" smtClean="0">
                <a:latin typeface="Consolas" pitchFamily="49" charset="0"/>
                <a:cs typeface="Consolas" pitchFamily="49" charset="0"/>
              </a:rPr>
            </a:br>
            <a:endParaRPr lang="en-GB" dirty="0" smtClean="0">
              <a:latin typeface="Consolas" pitchFamily="49" charset="0"/>
              <a:cs typeface="Consolas" pitchFamily="49" charset="0"/>
            </a:endParaRPr>
          </a:p>
          <a:p>
            <a:pPr marL="578358" indent="-514350">
              <a:buFont typeface="Wingdings 2"/>
              <a:buAutoNum type="arabicPeriod"/>
            </a:pPr>
            <a:r>
              <a:rPr lang="en-GB" dirty="0" err="1" smtClean="0">
                <a:latin typeface="Consolas" pitchFamily="49" charset="0"/>
                <a:cs typeface="Consolas" pitchFamily="49" charset="0"/>
              </a:rPr>
              <a:t>var</a:t>
            </a:r>
            <a:r>
              <a:rPr lang="en-GB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GB" dirty="0" err="1" smtClean="0">
                <a:latin typeface="Consolas" pitchFamily="49" charset="0"/>
                <a:cs typeface="Consolas" pitchFamily="49" charset="0"/>
              </a:rPr>
              <a:t>yyyy</a:t>
            </a:r>
            <a:r>
              <a:rPr lang="en-GB" dirty="0" smtClean="0">
                <a:latin typeface="Consolas" pitchFamily="49" charset="0"/>
                <a:cs typeface="Consolas" pitchFamily="49" charset="0"/>
              </a:rPr>
              <a:t> = Date().</a:t>
            </a:r>
            <a:r>
              <a:rPr lang="en-GB" dirty="0" err="1" smtClean="0">
                <a:latin typeface="Consolas" pitchFamily="49" charset="0"/>
                <a:cs typeface="Consolas" pitchFamily="49" charset="0"/>
              </a:rPr>
              <a:t>getFullYear</a:t>
            </a:r>
            <a:r>
              <a:rPr lang="en-GB" dirty="0" smtClean="0">
                <a:latin typeface="Consolas" pitchFamily="49" charset="0"/>
                <a:cs typeface="Consolas" pitchFamily="49" charset="0"/>
              </a:rPr>
              <a:t>()</a:t>
            </a:r>
            <a:br>
              <a:rPr lang="en-GB" dirty="0" smtClean="0">
                <a:latin typeface="Consolas" pitchFamily="49" charset="0"/>
                <a:cs typeface="Consolas" pitchFamily="49" charset="0"/>
              </a:rPr>
            </a:br>
            <a:endParaRPr lang="en-GB" dirty="0" smtClean="0">
              <a:latin typeface="Consolas" pitchFamily="49" charset="0"/>
              <a:cs typeface="Consolas" pitchFamily="49" charset="0"/>
            </a:endParaRPr>
          </a:p>
          <a:p>
            <a:pPr marL="578358" indent="-514350">
              <a:buFont typeface="Wingdings 2"/>
              <a:buAutoNum type="arabicPeriod"/>
            </a:pPr>
            <a:r>
              <a:rPr lang="en-GB" dirty="0" err="1" smtClean="0">
                <a:latin typeface="Consolas" pitchFamily="49" charset="0"/>
                <a:cs typeface="Consolas" pitchFamily="49" charset="0"/>
              </a:rPr>
              <a:t>var</a:t>
            </a:r>
            <a:r>
              <a:rPr lang="en-GB" dirty="0" smtClean="0">
                <a:latin typeface="Consolas" pitchFamily="49" charset="0"/>
                <a:cs typeface="Consolas" pitchFamily="49" charset="0"/>
              </a:rPr>
              <a:t> d=new Date();</a:t>
            </a:r>
            <a:br>
              <a:rPr lang="en-GB" dirty="0" smtClean="0">
                <a:latin typeface="Consolas" pitchFamily="49" charset="0"/>
                <a:cs typeface="Consolas" pitchFamily="49" charset="0"/>
              </a:rPr>
            </a:br>
            <a:r>
              <a:rPr lang="en-GB" dirty="0" err="1" smtClean="0">
                <a:latin typeface="Consolas" pitchFamily="49" charset="0"/>
                <a:cs typeface="Consolas" pitchFamily="49" charset="0"/>
              </a:rPr>
              <a:t>var</a:t>
            </a:r>
            <a:r>
              <a:rPr lang="en-GB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GB" dirty="0" err="1" smtClean="0">
                <a:latin typeface="Consolas" pitchFamily="49" charset="0"/>
                <a:cs typeface="Consolas" pitchFamily="49" charset="0"/>
              </a:rPr>
              <a:t>yyyy</a:t>
            </a:r>
            <a:r>
              <a:rPr lang="en-GB" dirty="0" smtClean="0">
                <a:latin typeface="Consolas" pitchFamily="49" charset="0"/>
                <a:cs typeface="Consolas" pitchFamily="49" charset="0"/>
              </a:rPr>
              <a:t> = </a:t>
            </a:r>
            <a:r>
              <a:rPr lang="en-GB" dirty="0" err="1" smtClean="0">
                <a:latin typeface="Consolas" pitchFamily="49" charset="0"/>
                <a:cs typeface="Consolas" pitchFamily="49" charset="0"/>
              </a:rPr>
              <a:t>d.getFullYear</a:t>
            </a:r>
            <a:r>
              <a:rPr lang="en-GB" dirty="0" smtClean="0">
                <a:latin typeface="Consolas" pitchFamily="49" charset="0"/>
                <a:cs typeface="Consolas" pitchFamily="49" charset="0"/>
              </a:rPr>
              <a:t>();</a:t>
            </a:r>
          </a:p>
          <a:p>
            <a:pPr marL="578358" indent="-514350">
              <a:buFont typeface="Wingdings 2"/>
              <a:buAutoNum type="arabicPeriod"/>
            </a:pPr>
            <a:r>
              <a:rPr lang="en-GB" dirty="0" smtClean="0">
                <a:latin typeface="Consolas" pitchFamily="49" charset="0"/>
                <a:cs typeface="Consolas" pitchFamily="49" charset="0"/>
              </a:rPr>
              <a:t>new Date().</a:t>
            </a:r>
            <a:r>
              <a:rPr lang="en-GB" dirty="0" err="1" smtClean="0">
                <a:latin typeface="Consolas" pitchFamily="49" charset="0"/>
                <a:cs typeface="Consolas" pitchFamily="49" charset="0"/>
              </a:rPr>
              <a:t>getFullYear</a:t>
            </a:r>
            <a:r>
              <a:rPr lang="en-GB" dirty="0" smtClean="0">
                <a:latin typeface="Consolas" pitchFamily="49" charset="0"/>
                <a:cs typeface="Consolas" pitchFamily="49" charset="0"/>
              </a:rPr>
              <a:t>(</a:t>
            </a:r>
            <a:r>
              <a:rPr lang="en-GB" dirty="0" err="1" smtClean="0">
                <a:solidFill>
                  <a:schemeClr val="accent4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yyyy</a:t>
            </a:r>
            <a:r>
              <a:rPr lang="en-GB" dirty="0" smtClean="0">
                <a:latin typeface="Consolas" pitchFamily="49" charset="0"/>
                <a:cs typeface="Consolas" pitchFamily="49" charset="0"/>
              </a:rPr>
              <a:t>);</a:t>
            </a:r>
            <a:br>
              <a:rPr lang="en-GB" dirty="0" smtClean="0">
                <a:latin typeface="Consolas" pitchFamily="49" charset="0"/>
                <a:cs typeface="Consolas" pitchFamily="49" charset="0"/>
              </a:rPr>
            </a:br>
            <a:endParaRPr lang="en-GB" dirty="0" smtClean="0">
              <a:latin typeface="Consolas" pitchFamily="49" charset="0"/>
              <a:cs typeface="Consolas" pitchFamily="49" charset="0"/>
            </a:endParaRPr>
          </a:p>
          <a:p>
            <a:pPr marL="578358" indent="-514350">
              <a:buFont typeface="Wingdings 2"/>
              <a:buAutoNum type="arabicPeriod"/>
            </a:pPr>
            <a:r>
              <a:rPr lang="en-GB" dirty="0" err="1" smtClean="0">
                <a:latin typeface="Consolas" pitchFamily="49" charset="0"/>
                <a:cs typeface="Consolas" pitchFamily="49" charset="0"/>
              </a:rPr>
              <a:t>var</a:t>
            </a:r>
            <a:r>
              <a:rPr lang="en-GB" dirty="0" smtClean="0">
                <a:latin typeface="Consolas" pitchFamily="49" charset="0"/>
                <a:cs typeface="Consolas" pitchFamily="49" charset="0"/>
              </a:rPr>
              <a:t> d=new Date();</a:t>
            </a:r>
            <a:br>
              <a:rPr lang="en-GB" dirty="0" smtClean="0">
                <a:latin typeface="Consolas" pitchFamily="49" charset="0"/>
                <a:cs typeface="Consolas" pitchFamily="49" charset="0"/>
              </a:rPr>
            </a:br>
            <a:r>
              <a:rPr lang="en-GB" dirty="0" err="1" smtClean="0">
                <a:latin typeface="Consolas" pitchFamily="49" charset="0"/>
                <a:cs typeface="Consolas" pitchFamily="49" charset="0"/>
              </a:rPr>
              <a:t>d.setFullYear</a:t>
            </a:r>
            <a:r>
              <a:rPr lang="en-GB" dirty="0" smtClean="0">
                <a:latin typeface="Consolas" pitchFamily="49" charset="0"/>
                <a:cs typeface="Consolas" pitchFamily="49" charset="0"/>
              </a:rPr>
              <a:t>(</a:t>
            </a:r>
            <a:r>
              <a:rPr lang="en-GB" dirty="0" err="1" smtClean="0">
                <a:solidFill>
                  <a:schemeClr val="accent4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yyyy</a:t>
            </a:r>
            <a:r>
              <a:rPr lang="en-GB" dirty="0" smtClean="0">
                <a:latin typeface="Consolas" pitchFamily="49" charset="0"/>
                <a:cs typeface="Consolas" pitchFamily="49" charset="0"/>
              </a:rPr>
              <a:t>);</a:t>
            </a:r>
            <a:endParaRPr lang="en-GB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9" name="CAI1"/>
          <p:cNvSpPr/>
          <p:nvPr>
            <p:custDataLst>
              <p:tags r:id="rId4"/>
            </p:custDataLst>
          </p:nvPr>
        </p:nvSpPr>
        <p:spPr>
          <a:xfrm rot="10800000">
            <a:off x="20320" y="1454171"/>
            <a:ext cx="546100" cy="546100"/>
          </a:xfrm>
          <a:custGeom>
            <a:avLst/>
            <a:gdLst/>
            <a:ahLst/>
            <a:cxnLst/>
            <a:rect l="0" t="0" r="0" b="0"/>
            <a:pathLst>
              <a:path w="1524001" h="1752601">
                <a:moveTo>
                  <a:pt x="1295400" y="1066800"/>
                </a:moveTo>
                <a:lnTo>
                  <a:pt x="1524000" y="533400"/>
                </a:lnTo>
                <a:lnTo>
                  <a:pt x="914400" y="0"/>
                </a:lnTo>
                <a:lnTo>
                  <a:pt x="0" y="1447800"/>
                </a:lnTo>
                <a:lnTo>
                  <a:pt x="0" y="1752600"/>
                </a:lnTo>
                <a:lnTo>
                  <a:pt x="990600" y="533400"/>
                </a:lnTo>
                <a:close/>
              </a:path>
            </a:pathLst>
          </a:custGeom>
          <a:solidFill>
            <a:srgbClr val="00C800"/>
          </a:solidFill>
          <a:ln w="25400" cap="flat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xmlns="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CAI2"/>
          <p:cNvSpPr/>
          <p:nvPr>
            <p:custDataLst>
              <p:tags r:id="rId5"/>
            </p:custDataLst>
          </p:nvPr>
        </p:nvSpPr>
        <p:spPr>
          <a:xfrm rot="10800000">
            <a:off x="-30480" y="3395578"/>
            <a:ext cx="609600" cy="609600"/>
          </a:xfrm>
          <a:custGeom>
            <a:avLst/>
            <a:gdLst/>
            <a:ahLst/>
            <a:cxnLst/>
            <a:rect l="0" t="0" r="0" b="0"/>
            <a:pathLst>
              <a:path w="1524001" h="1752601">
                <a:moveTo>
                  <a:pt x="1295400" y="1066800"/>
                </a:moveTo>
                <a:lnTo>
                  <a:pt x="1524000" y="533400"/>
                </a:lnTo>
                <a:lnTo>
                  <a:pt x="914400" y="0"/>
                </a:lnTo>
                <a:lnTo>
                  <a:pt x="0" y="1447800"/>
                </a:lnTo>
                <a:lnTo>
                  <a:pt x="0" y="1752600"/>
                </a:lnTo>
                <a:lnTo>
                  <a:pt x="990600" y="533400"/>
                </a:lnTo>
                <a:close/>
              </a:path>
            </a:pathLst>
          </a:custGeom>
          <a:solidFill>
            <a:srgbClr val="00C800"/>
          </a:solidFill>
          <a:ln w="25400" cap="flat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xmlns="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>
        <mc:Choice xmlns:p14="http://schemas.microsoft.com/office/powerpoint/2010/main" xmlns="" Requires="p14">
          <p:contentPart p14:bwMode="auto" r:id="rId11">
            <p14:nvContentPartPr>
              <p14:cNvPr id="11" name="Ink 10"/>
              <p14:cNvContentPartPr/>
              <p14:nvPr/>
            </p14:nvContentPartPr>
            <p14:xfrm>
              <a:off x="1578600" y="5900760"/>
              <a:ext cx="507600" cy="21600"/>
            </p14:xfrm>
          </p:contentPart>
        </mc:Choice>
        <mc:Fallback>
          <p:pic>
            <p:nvPicPr>
              <p:cNvPr id="11" name="Ink 10"/>
              <p:cNvPicPr/>
              <p:nvPr/>
            </p:nvPicPr>
            <p:blipFill>
              <a:blip r:embed="rId12" cstate="print"/>
              <a:stretch>
                <a:fillRect/>
              </a:stretch>
            </p:blipFill>
            <p:spPr>
              <a:xfrm>
                <a:off x="1562760" y="5837040"/>
                <a:ext cx="539280" cy="149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xmlns="" Requires="p14">
          <p:contentPart p14:bwMode="auto" r:id="rId13">
            <p14:nvContentPartPr>
              <p14:cNvPr id="12" name="Ink 11"/>
              <p14:cNvContentPartPr/>
              <p14:nvPr/>
            </p14:nvContentPartPr>
            <p14:xfrm>
              <a:off x="1578600" y="6014880"/>
              <a:ext cx="529200" cy="29160"/>
            </p14:xfrm>
          </p:contentPart>
        </mc:Choice>
        <mc:Fallback>
          <p:pic>
            <p:nvPicPr>
              <p:cNvPr id="12" name="Ink 11"/>
              <p:cNvPicPr/>
              <p:nvPr/>
            </p:nvPicPr>
            <p:blipFill>
              <a:blip r:embed="rId14" cstate="print"/>
              <a:stretch>
                <a:fillRect/>
              </a:stretch>
            </p:blipFill>
            <p:spPr>
              <a:xfrm>
                <a:off x="1562760" y="5951520"/>
                <a:ext cx="560880" cy="1558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xmlns="" Requires="p14">
          <p:contentPart p14:bwMode="auto" r:id="rId15">
            <p14:nvContentPartPr>
              <p14:cNvPr id="13" name="Ink 12"/>
              <p14:cNvContentPartPr/>
              <p14:nvPr/>
            </p14:nvContentPartPr>
            <p14:xfrm>
              <a:off x="1557360" y="6079320"/>
              <a:ext cx="614520" cy="36000"/>
            </p14:xfrm>
          </p:contentPart>
        </mc:Choice>
        <mc:Fallback>
          <p:pic>
            <p:nvPicPr>
              <p:cNvPr id="13" name="Ink 12"/>
              <p:cNvPicPr/>
              <p:nvPr/>
            </p:nvPicPr>
            <p:blipFill>
              <a:blip r:embed="rId16" cstate="print"/>
              <a:stretch>
                <a:fillRect/>
              </a:stretch>
            </p:blipFill>
            <p:spPr>
              <a:xfrm>
                <a:off x="1541520" y="6015600"/>
                <a:ext cx="646560" cy="163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xmlns="" Requires="p14">
          <p:contentPart p14:bwMode="auto" r:id="rId17">
            <p14:nvContentPartPr>
              <p14:cNvPr id="14" name="Ink 13"/>
              <p14:cNvContentPartPr/>
              <p14:nvPr/>
            </p14:nvContentPartPr>
            <p14:xfrm>
              <a:off x="2028960" y="5943600"/>
              <a:ext cx="121680" cy="7560"/>
            </p14:xfrm>
          </p:contentPart>
        </mc:Choice>
        <mc:Fallback>
          <p:pic>
            <p:nvPicPr>
              <p:cNvPr id="14" name="Ink 13"/>
              <p:cNvPicPr/>
              <p:nvPr/>
            </p:nvPicPr>
            <p:blipFill>
              <a:blip r:embed="rId18" cstate="print"/>
              <a:stretch>
                <a:fillRect/>
              </a:stretch>
            </p:blipFill>
            <p:spPr>
              <a:xfrm>
                <a:off x="2013120" y="5879880"/>
                <a:ext cx="153360" cy="1346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xmlns="" Requires="p14">
          <p:contentPart p14:bwMode="auto" r:id="rId19">
            <p14:nvContentPartPr>
              <p14:cNvPr id="15" name="Ink 14"/>
              <p14:cNvContentPartPr/>
              <p14:nvPr/>
            </p14:nvContentPartPr>
            <p14:xfrm>
              <a:off x="5822280" y="4407480"/>
              <a:ext cx="1000440" cy="321840"/>
            </p14:xfrm>
          </p:contentPart>
        </mc:Choice>
        <mc:Fallback>
          <p:pic>
            <p:nvPicPr>
              <p:cNvPr id="15" name="Ink 14"/>
              <p:cNvPicPr/>
              <p:nvPr/>
            </p:nvPicPr>
            <p:blipFill>
              <a:blip r:embed="rId20" cstate="print"/>
              <a:stretch>
                <a:fillRect/>
              </a:stretch>
            </p:blipFill>
            <p:spPr>
              <a:xfrm>
                <a:off x="5806440" y="4344120"/>
                <a:ext cx="1032120" cy="4489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xmlns="" Requires="p14">
          <p:contentPart p14:bwMode="auto" r:id="rId21">
            <p14:nvContentPartPr>
              <p14:cNvPr id="16" name="Ink 15"/>
              <p14:cNvContentPartPr/>
              <p14:nvPr/>
            </p14:nvContentPartPr>
            <p14:xfrm>
              <a:off x="1921680" y="3271680"/>
              <a:ext cx="329040" cy="386280"/>
            </p14:xfrm>
          </p:contentPart>
        </mc:Choice>
        <mc:Fallback>
          <p:pic>
            <p:nvPicPr>
              <p:cNvPr id="16" name="Ink 15"/>
              <p:cNvPicPr/>
              <p:nvPr/>
            </p:nvPicPr>
            <p:blipFill>
              <a:blip r:embed="rId22" cstate="print"/>
              <a:stretch>
                <a:fillRect/>
              </a:stretch>
            </p:blipFill>
            <p:spPr>
              <a:xfrm>
                <a:off x="1905840" y="3208320"/>
                <a:ext cx="360720" cy="513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xmlns="" Requires="p14">
          <p:contentPart p14:bwMode="auto" r:id="rId23">
            <p14:nvContentPartPr>
              <p14:cNvPr id="17" name="Ink 16"/>
              <p14:cNvContentPartPr/>
              <p14:nvPr/>
            </p14:nvContentPartPr>
            <p14:xfrm>
              <a:off x="3321720" y="1235880"/>
              <a:ext cx="2207880" cy="593280"/>
            </p14:xfrm>
          </p:contentPart>
        </mc:Choice>
        <mc:Fallback>
          <p:pic>
            <p:nvPicPr>
              <p:cNvPr id="17" name="Ink 16"/>
              <p:cNvPicPr/>
              <p:nvPr/>
            </p:nvPicPr>
            <p:blipFill>
              <a:blip r:embed="rId24" cstate="print"/>
              <a:stretch>
                <a:fillRect/>
              </a:stretch>
            </p:blipFill>
            <p:spPr>
              <a:xfrm>
                <a:off x="3305880" y="1172160"/>
                <a:ext cx="2239560" cy="720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xmlns="" Requires="p14">
          <p:contentPart p14:bwMode="auto" r:id="rId25">
            <p14:nvContentPartPr>
              <p14:cNvPr id="18" name="Ink 17"/>
              <p14:cNvContentPartPr/>
              <p14:nvPr/>
            </p14:nvContentPartPr>
            <p14:xfrm>
              <a:off x="5279400" y="1278720"/>
              <a:ext cx="586080" cy="686160"/>
            </p14:xfrm>
          </p:contentPart>
        </mc:Choice>
        <mc:Fallback>
          <p:pic>
            <p:nvPicPr>
              <p:cNvPr id="18" name="Ink 17"/>
              <p:cNvPicPr/>
              <p:nvPr/>
            </p:nvPicPr>
            <p:blipFill>
              <a:blip r:embed="rId26" cstate="print"/>
              <a:stretch>
                <a:fillRect/>
              </a:stretch>
            </p:blipFill>
            <p:spPr>
              <a:xfrm>
                <a:off x="5263200" y="1215000"/>
                <a:ext cx="618120" cy="813240"/>
              </a:xfrm>
              <a:prstGeom prst="rect">
                <a:avLst/>
              </a:prstGeom>
            </p:spPr>
          </p:pic>
        </mc:Fallback>
      </mc:AlternateContent>
    </p:spTree>
    <p:custDataLst>
      <p:tags r:id="rId2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6" grpId="0"/>
      <p:bldP spid="9" grpId="0" animBg="1"/>
      <p:bldP spid="10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CO2013/CO3013</a:t>
            </a:r>
            <a:br>
              <a:rPr lang="en-GB" smtClean="0"/>
            </a:br>
            <a:r>
              <a:rPr lang="en-GB" smtClean="0"/>
              <a:t>Web Technologies</a:t>
            </a:r>
            <a:endParaRPr lang="en-GB" dirty="0">
              <a:latin typeface="Georgia" pitchFamily="18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C8D794-CB87-4C17-A147-966EAC152536}" type="slidenum">
              <a:rPr lang="en-GB" smtClean="0"/>
              <a:pPr/>
              <a:t>16</a:t>
            </a:fld>
            <a:endParaRPr lang="en-GB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Back to the JavaScript language</a:t>
            </a:r>
            <a:endParaRPr lang="en-GB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i="1" dirty="0" smtClean="0"/>
              <a:t>for</a:t>
            </a:r>
            <a:r>
              <a:rPr lang="en-GB" dirty="0" smtClean="0"/>
              <a:t>  loops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JavaScript </a:t>
            </a:r>
            <a:r>
              <a:rPr lang="en-GB" i="1" smtClean="0"/>
              <a:t>for </a:t>
            </a:r>
            <a:r>
              <a:rPr lang="en-GB" smtClean="0"/>
              <a:t>loops</a:t>
            </a:r>
          </a:p>
        </p:txBody>
      </p:sp>
      <p:sp>
        <p:nvSpPr>
          <p:cNvPr id="2560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GB" sz="3200" dirty="0" smtClean="0"/>
              <a:t>Easiest illustrated with an example:</a:t>
            </a:r>
            <a:endParaRPr lang="en-GB" sz="3200" b="1" dirty="0" smtClean="0">
              <a:latin typeface="Courier New" pitchFamily="49" charset="0"/>
            </a:endParaRPr>
          </a:p>
          <a:p>
            <a:pPr>
              <a:buFontTx/>
              <a:buNone/>
            </a:pPr>
            <a:endParaRPr lang="en-GB" sz="3200" b="1" dirty="0" smtClean="0">
              <a:solidFill>
                <a:schemeClr val="hlink"/>
              </a:solidFill>
              <a:latin typeface="Courier New" pitchFamily="49" charset="0"/>
            </a:endParaRPr>
          </a:p>
          <a:p>
            <a:pPr>
              <a:buFontTx/>
              <a:buNone/>
            </a:pPr>
            <a:endParaRPr lang="en-GB" sz="3200" b="1" dirty="0" smtClean="0">
              <a:solidFill>
                <a:schemeClr val="hlink"/>
              </a:solidFill>
              <a:latin typeface="Courier New" pitchFamily="49" charset="0"/>
            </a:endParaRPr>
          </a:p>
          <a:p>
            <a:pPr>
              <a:buFontTx/>
              <a:buNone/>
            </a:pPr>
            <a:r>
              <a:rPr lang="en-GB" sz="3200" b="1" dirty="0" smtClean="0">
                <a:solidFill>
                  <a:schemeClr val="hlink"/>
                </a:solidFill>
                <a:latin typeface="Courier New" pitchFamily="49" charset="0"/>
              </a:rPr>
              <a:t>for (</a:t>
            </a:r>
            <a:r>
              <a:rPr lang="en-GB" sz="3200" b="1" dirty="0" err="1" smtClean="0">
                <a:solidFill>
                  <a:schemeClr val="hlink"/>
                </a:solidFill>
                <a:latin typeface="Courier New" pitchFamily="49" charset="0"/>
              </a:rPr>
              <a:t>var</a:t>
            </a:r>
            <a:r>
              <a:rPr lang="en-GB" sz="3200" b="1" dirty="0" smtClean="0">
                <a:solidFill>
                  <a:schemeClr val="hlink"/>
                </a:solidFill>
                <a:latin typeface="Courier New" pitchFamily="49" charset="0"/>
              </a:rPr>
              <a:t> </a:t>
            </a:r>
            <a:r>
              <a:rPr lang="en-GB" sz="3200" b="1" dirty="0" err="1" smtClean="0">
                <a:solidFill>
                  <a:schemeClr val="hlink"/>
                </a:solidFill>
                <a:latin typeface="Courier New" pitchFamily="49" charset="0"/>
              </a:rPr>
              <a:t>i</a:t>
            </a:r>
            <a:r>
              <a:rPr lang="en-GB" sz="3200" b="1" dirty="0" smtClean="0">
                <a:solidFill>
                  <a:schemeClr val="hlink"/>
                </a:solidFill>
                <a:latin typeface="Courier New" pitchFamily="49" charset="0"/>
              </a:rPr>
              <a:t>=0; </a:t>
            </a:r>
            <a:r>
              <a:rPr lang="en-GB" sz="3200" b="1" dirty="0" err="1" smtClean="0">
                <a:solidFill>
                  <a:schemeClr val="hlink"/>
                </a:solidFill>
                <a:latin typeface="Courier New" pitchFamily="49" charset="0"/>
              </a:rPr>
              <a:t>i</a:t>
            </a:r>
            <a:r>
              <a:rPr lang="en-GB" sz="3200" b="1" dirty="0" smtClean="0">
                <a:solidFill>
                  <a:schemeClr val="hlink"/>
                </a:solidFill>
                <a:latin typeface="Courier New" pitchFamily="49" charset="0"/>
              </a:rPr>
              <a:t>&lt;10; </a:t>
            </a:r>
            <a:r>
              <a:rPr lang="en-GB" sz="3200" b="1" dirty="0" err="1" smtClean="0">
                <a:solidFill>
                  <a:schemeClr val="hlink"/>
                </a:solidFill>
                <a:latin typeface="Courier New" pitchFamily="49" charset="0"/>
              </a:rPr>
              <a:t>i</a:t>
            </a:r>
            <a:r>
              <a:rPr lang="en-GB" sz="3200" b="1" dirty="0" smtClean="0">
                <a:solidFill>
                  <a:schemeClr val="hlink"/>
                </a:solidFill>
                <a:latin typeface="Courier New" pitchFamily="49" charset="0"/>
              </a:rPr>
              <a:t>++) {</a:t>
            </a:r>
          </a:p>
          <a:p>
            <a:pPr>
              <a:buFontTx/>
              <a:buNone/>
            </a:pPr>
            <a:r>
              <a:rPr lang="en-GB" sz="3200" b="1" dirty="0" smtClean="0">
                <a:solidFill>
                  <a:schemeClr val="hlink"/>
                </a:solidFill>
                <a:latin typeface="Courier New" pitchFamily="49" charset="0"/>
              </a:rPr>
              <a:t>	</a:t>
            </a:r>
            <a:r>
              <a:rPr lang="en-GB" sz="3200" b="1" dirty="0" err="1" smtClean="0">
                <a:solidFill>
                  <a:schemeClr val="hlink"/>
                </a:solidFill>
                <a:latin typeface="Courier New" pitchFamily="49" charset="0"/>
              </a:rPr>
              <a:t>document.write</a:t>
            </a:r>
            <a:r>
              <a:rPr lang="en-GB" sz="3200" b="1" dirty="0" smtClean="0">
                <a:solidFill>
                  <a:schemeClr val="hlink"/>
                </a:solidFill>
                <a:latin typeface="Courier New" pitchFamily="49" charset="0"/>
              </a:rPr>
              <a:t>('&lt;p&gt;Hi!&lt;/p&gt;')</a:t>
            </a:r>
          </a:p>
          <a:p>
            <a:pPr>
              <a:buFontTx/>
              <a:buNone/>
            </a:pPr>
            <a:r>
              <a:rPr lang="en-GB" sz="3200" b="1" dirty="0" smtClean="0">
                <a:solidFill>
                  <a:schemeClr val="hlink"/>
                </a:solidFill>
                <a:latin typeface="Courier New" pitchFamily="49" charset="0"/>
              </a:rPr>
              <a:t>}</a:t>
            </a:r>
            <a:endParaRPr lang="en-GB" sz="3200" b="1" dirty="0" smtClean="0">
              <a:latin typeface="Courier New" pitchFamily="49" charset="0"/>
            </a:endParaRPr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CO2013/CO3013</a:t>
            </a:r>
            <a:br>
              <a:rPr lang="en-GB"/>
            </a:br>
            <a:r>
              <a:rPr lang="en-GB"/>
              <a:t>Web Technologies</a:t>
            </a: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6E84CAB-3CD0-4C7C-9975-44943E429419}" type="slidenum">
              <a:rPr lang="en-GB"/>
              <a:pPr>
                <a:defRPr/>
              </a:pPr>
              <a:t>17</a:t>
            </a:fld>
            <a:endParaRPr lang="en-GB"/>
          </a:p>
        </p:txBody>
      </p:sp>
      <p:grpSp>
        <p:nvGrpSpPr>
          <p:cNvPr id="2" name="Group 13"/>
          <p:cNvGrpSpPr/>
          <p:nvPr/>
        </p:nvGrpSpPr>
        <p:grpSpPr>
          <a:xfrm>
            <a:off x="5638800" y="2667000"/>
            <a:ext cx="2112963" cy="1066800"/>
            <a:chOff x="5638800" y="2667000"/>
            <a:chExt cx="2112963" cy="1066800"/>
          </a:xfrm>
        </p:grpSpPr>
        <p:sp>
          <p:nvSpPr>
            <p:cNvPr id="25606" name="Text Box 4"/>
            <p:cNvSpPr txBox="1">
              <a:spLocks noChangeArrowheads="1"/>
            </p:cNvSpPr>
            <p:nvPr/>
          </p:nvSpPr>
          <p:spPr bwMode="auto">
            <a:xfrm>
              <a:off x="5910263" y="2667000"/>
              <a:ext cx="1841500" cy="758825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en-GB">
                  <a:latin typeface="Verdana" pitchFamily="34" charset="0"/>
                </a:rPr>
                <a:t>increment </a:t>
              </a:r>
              <a:br>
                <a:rPr lang="en-GB">
                  <a:latin typeface="Verdana" pitchFamily="34" charset="0"/>
                </a:rPr>
              </a:br>
              <a:r>
                <a:rPr lang="en-GB">
                  <a:latin typeface="Verdana" pitchFamily="34" charset="0"/>
                </a:rPr>
                <a:t>“</a:t>
              </a:r>
              <a:r>
                <a:rPr lang="en-GB" b="1">
                  <a:latin typeface="Courier New" pitchFamily="49" charset="0"/>
                </a:rPr>
                <a:t>i=i+1</a:t>
              </a:r>
              <a:r>
                <a:rPr lang="en-GB">
                  <a:latin typeface="Verdana" pitchFamily="34" charset="0"/>
                </a:rPr>
                <a:t>”</a:t>
              </a:r>
              <a:endParaRPr lang="en-GB"/>
            </a:p>
          </p:txBody>
        </p:sp>
        <p:sp>
          <p:nvSpPr>
            <p:cNvPr id="25607" name="Line 5"/>
            <p:cNvSpPr>
              <a:spLocks noChangeShapeType="1"/>
            </p:cNvSpPr>
            <p:nvPr/>
          </p:nvSpPr>
          <p:spPr bwMode="auto">
            <a:xfrm flipH="1">
              <a:off x="5638800" y="3429000"/>
              <a:ext cx="304800" cy="3048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GB"/>
            </a:p>
          </p:txBody>
        </p:sp>
      </p:grpSp>
      <p:grpSp>
        <p:nvGrpSpPr>
          <p:cNvPr id="3" name="Group 14"/>
          <p:cNvGrpSpPr/>
          <p:nvPr/>
        </p:nvGrpSpPr>
        <p:grpSpPr>
          <a:xfrm>
            <a:off x="4191000" y="2667000"/>
            <a:ext cx="1385888" cy="1066800"/>
            <a:chOff x="4191000" y="2667000"/>
            <a:chExt cx="1385888" cy="1066800"/>
          </a:xfrm>
        </p:grpSpPr>
        <p:sp>
          <p:nvSpPr>
            <p:cNvPr id="25608" name="Text Box 6"/>
            <p:cNvSpPr txBox="1">
              <a:spLocks noChangeArrowheads="1"/>
            </p:cNvSpPr>
            <p:nvPr/>
          </p:nvSpPr>
          <p:spPr bwMode="auto">
            <a:xfrm>
              <a:off x="4191000" y="2667000"/>
              <a:ext cx="1385888" cy="758825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en-GB">
                  <a:latin typeface="Verdana" pitchFamily="34" charset="0"/>
                </a:rPr>
                <a:t>test </a:t>
              </a:r>
              <a:br>
                <a:rPr lang="en-GB">
                  <a:latin typeface="Verdana" pitchFamily="34" charset="0"/>
                </a:rPr>
              </a:br>
              <a:r>
                <a:rPr lang="en-GB">
                  <a:latin typeface="Verdana" pitchFamily="34" charset="0"/>
                </a:rPr>
                <a:t>“</a:t>
              </a:r>
              <a:r>
                <a:rPr lang="en-GB" b="1">
                  <a:latin typeface="Courier New" pitchFamily="49" charset="0"/>
                </a:rPr>
                <a:t>i&lt;10?</a:t>
              </a:r>
              <a:r>
                <a:rPr lang="en-GB">
                  <a:latin typeface="Verdana" pitchFamily="34" charset="0"/>
                </a:rPr>
                <a:t>”</a:t>
              </a:r>
              <a:endParaRPr lang="en-GB"/>
            </a:p>
          </p:txBody>
        </p:sp>
        <p:sp>
          <p:nvSpPr>
            <p:cNvPr id="25609" name="Line 7"/>
            <p:cNvSpPr>
              <a:spLocks noChangeShapeType="1"/>
            </p:cNvSpPr>
            <p:nvPr/>
          </p:nvSpPr>
          <p:spPr bwMode="auto">
            <a:xfrm flipH="1">
              <a:off x="4572000" y="3429000"/>
              <a:ext cx="304800" cy="3048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GB"/>
            </a:p>
          </p:txBody>
        </p:sp>
      </p:grpSp>
      <p:grpSp>
        <p:nvGrpSpPr>
          <p:cNvPr id="4" name="Group 15"/>
          <p:cNvGrpSpPr/>
          <p:nvPr/>
        </p:nvGrpSpPr>
        <p:grpSpPr>
          <a:xfrm>
            <a:off x="2046288" y="2667000"/>
            <a:ext cx="1558925" cy="1066800"/>
            <a:chOff x="2046288" y="2667000"/>
            <a:chExt cx="1558925" cy="1066800"/>
          </a:xfrm>
        </p:grpSpPr>
        <p:sp>
          <p:nvSpPr>
            <p:cNvPr id="25610" name="Text Box 8"/>
            <p:cNvSpPr txBox="1">
              <a:spLocks noChangeArrowheads="1"/>
            </p:cNvSpPr>
            <p:nvPr/>
          </p:nvSpPr>
          <p:spPr bwMode="auto">
            <a:xfrm>
              <a:off x="2046288" y="2667000"/>
              <a:ext cx="1558925" cy="758825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en-GB" dirty="0">
                  <a:latin typeface="Verdana" pitchFamily="34" charset="0"/>
                </a:rPr>
                <a:t>initialise </a:t>
              </a:r>
              <a:br>
                <a:rPr lang="en-GB" dirty="0">
                  <a:latin typeface="Verdana" pitchFamily="34" charset="0"/>
                </a:rPr>
              </a:br>
              <a:r>
                <a:rPr lang="en-GB" dirty="0">
                  <a:latin typeface="Verdana" pitchFamily="34" charset="0"/>
                </a:rPr>
                <a:t>“</a:t>
              </a:r>
              <a:r>
                <a:rPr lang="en-GB" b="1" dirty="0" err="1">
                  <a:latin typeface="Courier New" pitchFamily="49" charset="0"/>
                </a:rPr>
                <a:t>i</a:t>
              </a:r>
              <a:r>
                <a:rPr lang="en-GB" b="1" dirty="0">
                  <a:latin typeface="Courier New" pitchFamily="49" charset="0"/>
                </a:rPr>
                <a:t>=0</a:t>
              </a:r>
              <a:r>
                <a:rPr lang="en-GB" dirty="0">
                  <a:latin typeface="Verdana" pitchFamily="34" charset="0"/>
                </a:rPr>
                <a:t>”</a:t>
              </a:r>
              <a:endParaRPr lang="en-GB" dirty="0"/>
            </a:p>
          </p:txBody>
        </p:sp>
        <p:sp>
          <p:nvSpPr>
            <p:cNvPr id="25611" name="Line 9"/>
            <p:cNvSpPr>
              <a:spLocks noChangeShapeType="1"/>
            </p:cNvSpPr>
            <p:nvPr/>
          </p:nvSpPr>
          <p:spPr bwMode="auto">
            <a:xfrm flipH="1">
              <a:off x="2590800" y="3429000"/>
              <a:ext cx="152400" cy="3048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GB"/>
            </a:p>
          </p:txBody>
        </p:sp>
      </p:grpSp>
      <p:sp>
        <p:nvSpPr>
          <p:cNvPr id="25612" name="Rectangle 10"/>
          <p:cNvSpPr>
            <a:spLocks noChangeArrowheads="1"/>
          </p:cNvSpPr>
          <p:nvPr/>
        </p:nvSpPr>
        <p:spPr bwMode="auto">
          <a:xfrm>
            <a:off x="7797800" y="5661025"/>
            <a:ext cx="590550" cy="3667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GB" sz="1800">
                <a:latin typeface="Arial" charset="0"/>
              </a:rPr>
              <a:t>(</a:t>
            </a:r>
            <a:r>
              <a:rPr lang="en-GB" sz="1800">
                <a:latin typeface="Arial" charset="0"/>
                <a:hlinkClick r:id="rId4"/>
              </a:rPr>
              <a:t>url</a:t>
            </a:r>
            <a:r>
              <a:rPr lang="en-GB" sz="1800">
                <a:latin typeface="Arial" charset="0"/>
              </a:rPr>
              <a:t>)</a:t>
            </a:r>
          </a:p>
        </p:txBody>
      </p:sp>
      <mc:AlternateContent xmlns:mc="http://schemas.openxmlformats.org/markup-compatibility/2006">
        <mc:Choice xmlns:p14="http://schemas.microsoft.com/office/powerpoint/2010/main" xmlns="" Requires="p14">
          <p:contentPart p14:bwMode="auto" r:id="rId5">
            <p14:nvContentPartPr>
              <p14:cNvPr id="5" name="Ink 4"/>
              <p14:cNvContentPartPr/>
              <p14:nvPr/>
            </p14:nvContentPartPr>
            <p14:xfrm>
              <a:off x="471600" y="4807800"/>
              <a:ext cx="486000" cy="550440"/>
            </p14:xfrm>
          </p:contentPart>
        </mc:Choice>
        <mc:Fallback>
          <p:pic>
            <p:nvPicPr>
              <p:cNvPr id="5" name="Ink 4"/>
              <p:cNvPicPr/>
              <p:nvPr/>
            </p:nvPicPr>
            <p:blipFill>
              <a:blip r:embed="rId6" cstate="print"/>
              <a:stretch>
                <a:fillRect/>
              </a:stretch>
            </p:blipFill>
            <p:spPr>
              <a:xfrm>
                <a:off x="455760" y="4744080"/>
                <a:ext cx="517680" cy="6775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xmlns="" Requires="p14">
          <p:contentPart p14:bwMode="auto" r:id="rId7">
            <p14:nvContentPartPr>
              <p14:cNvPr id="6" name="Ink 5"/>
              <p14:cNvContentPartPr/>
              <p14:nvPr/>
            </p14:nvContentPartPr>
            <p14:xfrm>
              <a:off x="6536520" y="3743280"/>
              <a:ext cx="528840" cy="450360"/>
            </p14:xfrm>
          </p:contentPart>
        </mc:Choice>
        <mc:Fallback>
          <p:pic>
            <p:nvPicPr>
              <p:cNvPr id="6" name="Ink 5"/>
              <p:cNvPicPr/>
              <p:nvPr/>
            </p:nvPicPr>
            <p:blipFill>
              <a:blip r:embed="rId8" cstate="print"/>
              <a:stretch>
                <a:fillRect/>
              </a:stretch>
            </p:blipFill>
            <p:spPr>
              <a:xfrm>
                <a:off x="6520680" y="3679560"/>
                <a:ext cx="560880" cy="577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xmlns="" Requires="p14">
          <p:contentPart p14:bwMode="auto" r:id="rId9">
            <p14:nvContentPartPr>
              <p14:cNvPr id="7" name="Ink 6"/>
              <p14:cNvContentPartPr/>
              <p14:nvPr/>
            </p14:nvContentPartPr>
            <p14:xfrm>
              <a:off x="335880" y="3543120"/>
              <a:ext cx="7808400" cy="1857960"/>
            </p14:xfrm>
          </p:contentPart>
        </mc:Choice>
        <mc:Fallback>
          <p:pic>
            <p:nvPicPr>
              <p:cNvPr id="7" name="Ink 6"/>
              <p:cNvPicPr/>
              <p:nvPr/>
            </p:nvPicPr>
            <p:blipFill>
              <a:blip r:embed="rId10" cstate="print"/>
              <a:stretch>
                <a:fillRect/>
              </a:stretch>
            </p:blipFill>
            <p:spPr>
              <a:xfrm>
                <a:off x="326520" y="3533760"/>
                <a:ext cx="7827120" cy="1876680"/>
              </a:xfrm>
              <a:prstGeom prst="rect">
                <a:avLst/>
              </a:prstGeom>
            </p:spPr>
          </p:pic>
        </mc:Fallback>
      </mc:AlternateContent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4" grpId="0" animBg="1"/>
      <p:bldP spid="25605" grpId="0" build="p">
        <p:tmplLst>
          <p:tmpl>
            <p:tnLst>
              <p:par>
                <p:cTn presetID="22" presetClass="entr" presetSubtype="1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560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up)">
                      <p:cBhvr>
                        <p:cTn dur="500"/>
                        <p:tgtEl>
                          <p:spTgt spid="25605"/>
                        </p:tgtEl>
                      </p:cBhvr>
                    </p:animEffect>
                  </p:childTnLst>
                </p:cTn>
              </p:par>
            </p:tnLst>
          </p:tmpl>
          <p:tmpl lvl="1">
            <p:tnLst>
              <p:par>
                <p:cTn presetID="22" presetClass="entr" presetSubtype="1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560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up)">
                      <p:cBhvr>
                        <p:cTn dur="500"/>
                        <p:tgtEl>
                          <p:spTgt spid="25605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22" presetClass="entr" presetSubtype="1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560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up)">
                      <p:cBhvr>
                        <p:cTn dur="500"/>
                        <p:tgtEl>
                          <p:spTgt spid="25605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22" presetClass="entr" presetSubtype="1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560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up)">
                      <p:cBhvr>
                        <p:cTn dur="500"/>
                        <p:tgtEl>
                          <p:spTgt spid="25605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22" presetClass="entr" presetSubtype="1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560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up)">
                      <p:cBhvr>
                        <p:cTn dur="500"/>
                        <p:tgtEl>
                          <p:spTgt spid="25605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22" presetClass="entr" presetSubtype="1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560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up)">
                      <p:cBhvr>
                        <p:cTn dur="500"/>
                        <p:tgtEl>
                          <p:spTgt spid="25605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Example</a:t>
            </a:r>
          </a:p>
        </p:txBody>
      </p:sp>
      <p:sp>
        <p:nvSpPr>
          <p:cNvPr id="26629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1600200"/>
            <a:ext cx="8686800" cy="4495800"/>
          </a:xfrm>
        </p:spPr>
        <p:txBody>
          <a:bodyPr/>
          <a:lstStyle/>
          <a:p>
            <a:pPr>
              <a:lnSpc>
                <a:spcPct val="120000"/>
              </a:lnSpc>
            </a:pPr>
            <a:r>
              <a:rPr lang="en-GB" sz="3200" smtClean="0"/>
              <a:t>Write some JavaScript to put </a:t>
            </a:r>
            <a:r>
              <a:rPr lang="en-GB" sz="3200" smtClean="0">
                <a:solidFill>
                  <a:schemeClr val="hlink"/>
                </a:solidFill>
              </a:rPr>
              <a:t>five table rows</a:t>
            </a:r>
            <a:r>
              <a:rPr lang="en-GB" sz="3200" smtClean="0"/>
              <a:t> each with one cell into a page…</a:t>
            </a:r>
          </a:p>
          <a:p>
            <a:pPr lvl="1">
              <a:lnSpc>
                <a:spcPct val="120000"/>
              </a:lnSpc>
            </a:pPr>
            <a:r>
              <a:rPr lang="en-GB" sz="2800" smtClean="0"/>
              <a:t>Use the </a:t>
            </a:r>
            <a:r>
              <a:rPr lang="en-GB" sz="2800" b="1" smtClean="0">
                <a:solidFill>
                  <a:schemeClr val="folHlink"/>
                </a:solidFill>
                <a:latin typeface="Courier New" pitchFamily="49" charset="0"/>
              </a:rPr>
              <a:t>document.write</a:t>
            </a:r>
            <a:r>
              <a:rPr lang="en-GB" sz="2800" smtClean="0"/>
              <a:t> method inside a loop</a:t>
            </a: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CO2013/CO3013</a:t>
            </a:r>
            <a:br>
              <a:rPr lang="en-GB"/>
            </a:br>
            <a:r>
              <a:rPr lang="en-GB"/>
              <a:t>Web Technologies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84EFC01-39A8-4121-B6D5-3D451E48AAC3}" type="slidenum">
              <a:rPr lang="en-GB"/>
              <a:pPr>
                <a:defRPr/>
              </a:pPr>
              <a:t>18</a:t>
            </a:fld>
            <a:endParaRPr lang="en-GB"/>
          </a:p>
        </p:txBody>
      </p:sp>
      <p:sp>
        <p:nvSpPr>
          <p:cNvPr id="535556" name="Text Box 4"/>
          <p:cNvSpPr txBox="1">
            <a:spLocks noChangeArrowheads="1"/>
          </p:cNvSpPr>
          <p:nvPr/>
        </p:nvSpPr>
        <p:spPr bwMode="auto">
          <a:xfrm>
            <a:off x="576263" y="3505200"/>
            <a:ext cx="7994650" cy="1654175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GB" sz="2000" b="1">
                <a:latin typeface="Courier New" pitchFamily="49" charset="0"/>
              </a:rPr>
              <a:t>for (var i=1; i&lt;=5; i++) {</a:t>
            </a:r>
          </a:p>
          <a:p>
            <a:pPr algn="l"/>
            <a:r>
              <a:rPr lang="en-GB" sz="2000" b="1">
                <a:latin typeface="Courier New" pitchFamily="49" charset="0"/>
              </a:rPr>
              <a:t>   </a:t>
            </a:r>
            <a:r>
              <a:rPr lang="en-GB" sz="2000" b="1">
                <a:solidFill>
                  <a:schemeClr val="folHlink"/>
                </a:solidFill>
                <a:latin typeface="Courier New" pitchFamily="49" charset="0"/>
              </a:rPr>
              <a:t>document.write</a:t>
            </a:r>
            <a:r>
              <a:rPr lang="en-GB" sz="2000" b="1">
                <a:latin typeface="Courier New" pitchFamily="49" charset="0"/>
              </a:rPr>
              <a:t>(</a:t>
            </a:r>
            <a:r>
              <a:rPr lang="en-GB" sz="2000" b="1">
                <a:solidFill>
                  <a:schemeClr val="hlink"/>
                </a:solidFill>
                <a:latin typeface="Courier New" pitchFamily="49" charset="0"/>
              </a:rPr>
              <a:t>'&lt;tr&gt;&lt;td&gt;'</a:t>
            </a:r>
            <a:r>
              <a:rPr lang="en-GB" sz="2000" b="1">
                <a:latin typeface="Courier New" pitchFamily="49" charset="0"/>
              </a:rPr>
              <a:t>); //open row &amp; cell</a:t>
            </a:r>
          </a:p>
          <a:p>
            <a:pPr algn="l"/>
            <a:r>
              <a:rPr lang="en-GB" sz="2000" b="1">
                <a:solidFill>
                  <a:schemeClr val="folHlink"/>
                </a:solidFill>
                <a:latin typeface="Courier New" pitchFamily="49" charset="0"/>
              </a:rPr>
              <a:t>   document.write</a:t>
            </a:r>
            <a:r>
              <a:rPr lang="en-GB" sz="2000" b="1">
                <a:latin typeface="Courier New" pitchFamily="49" charset="0"/>
              </a:rPr>
              <a:t>('Cell '+i); //write text</a:t>
            </a:r>
          </a:p>
          <a:p>
            <a:pPr algn="l"/>
            <a:r>
              <a:rPr lang="en-GB" sz="2000" b="1">
                <a:solidFill>
                  <a:schemeClr val="folHlink"/>
                </a:solidFill>
                <a:latin typeface="Courier New" pitchFamily="49" charset="0"/>
              </a:rPr>
              <a:t>   document.write</a:t>
            </a:r>
            <a:r>
              <a:rPr lang="en-GB" sz="2000" b="1">
                <a:latin typeface="Courier New" pitchFamily="49" charset="0"/>
              </a:rPr>
              <a:t>(</a:t>
            </a:r>
            <a:r>
              <a:rPr lang="en-GB" sz="2000" b="1">
                <a:solidFill>
                  <a:schemeClr val="hlink"/>
                </a:solidFill>
                <a:latin typeface="Courier New" pitchFamily="49" charset="0"/>
              </a:rPr>
              <a:t>'&lt;/td&gt;&lt;/tr&gt;'</a:t>
            </a:r>
            <a:r>
              <a:rPr lang="en-GB" sz="2000" b="1">
                <a:latin typeface="Courier New" pitchFamily="49" charset="0"/>
              </a:rPr>
              <a:t>); //close cell &amp; row</a:t>
            </a:r>
          </a:p>
          <a:p>
            <a:pPr algn="l"/>
            <a:r>
              <a:rPr lang="en-GB" sz="2000" b="1">
                <a:latin typeface="Courier New" pitchFamily="49" charset="0"/>
              </a:rPr>
              <a:t>}</a:t>
            </a:r>
          </a:p>
        </p:txBody>
      </p:sp>
      <p:sp>
        <p:nvSpPr>
          <p:cNvPr id="26631" name="Rectangle 5"/>
          <p:cNvSpPr>
            <a:spLocks noChangeArrowheads="1"/>
          </p:cNvSpPr>
          <p:nvPr/>
        </p:nvSpPr>
        <p:spPr bwMode="auto">
          <a:xfrm>
            <a:off x="8374063" y="5715000"/>
            <a:ext cx="590550" cy="3667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GB" sz="1800">
                <a:latin typeface="Arial" charset="0"/>
              </a:rPr>
              <a:t>(</a:t>
            </a:r>
            <a:r>
              <a:rPr lang="en-GB" sz="1800">
                <a:latin typeface="Arial" charset="0"/>
                <a:hlinkClick r:id="rId4"/>
              </a:rPr>
              <a:t>url</a:t>
            </a:r>
            <a:r>
              <a:rPr lang="en-GB" sz="1800">
                <a:latin typeface="Arial" charset="0"/>
              </a:rPr>
              <a:t>)</a:t>
            </a:r>
          </a:p>
        </p:txBody>
      </p:sp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5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355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5556" grpId="0" animBg="1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6"/>
            <a:ext cx="7772400" cy="2511421"/>
          </a:xfrm>
        </p:spPr>
        <p:txBody>
          <a:bodyPr>
            <a:noAutofit/>
          </a:bodyPr>
          <a:lstStyle/>
          <a:p>
            <a:pPr algn="l"/>
            <a:r>
              <a:rPr lang="en-GB" sz="2800" u="sng" dirty="0" smtClean="0"/>
              <a:t>Exercise</a:t>
            </a:r>
            <a:r>
              <a:rPr lang="en-GB" sz="2800" dirty="0" smtClean="0"/>
              <a:t>:</a:t>
            </a:r>
            <a:br>
              <a:rPr lang="en-GB" sz="2800" dirty="0" smtClean="0"/>
            </a:br>
            <a:r>
              <a:rPr lang="en-GB" sz="2800" dirty="0" smtClean="0"/>
              <a:t>Write some JavaScript to put </a:t>
            </a:r>
            <a:r>
              <a:rPr lang="en-GB" sz="2800" dirty="0" smtClean="0">
                <a:solidFill>
                  <a:schemeClr val="hlink"/>
                </a:solidFill>
              </a:rPr>
              <a:t>five table rows</a:t>
            </a:r>
            <a:r>
              <a:rPr lang="en-GB" sz="2800" dirty="0" smtClean="0"/>
              <a:t> each with </a:t>
            </a:r>
            <a:r>
              <a:rPr lang="en-GB" sz="2800" dirty="0" smtClean="0">
                <a:solidFill>
                  <a:schemeClr val="hlink"/>
                </a:solidFill>
              </a:rPr>
              <a:t>five columns</a:t>
            </a:r>
            <a:r>
              <a:rPr lang="en-GB" sz="2800" dirty="0" smtClean="0"/>
              <a:t> into a page…</a:t>
            </a:r>
            <a:br>
              <a:rPr lang="en-GB" sz="2800" dirty="0" smtClean="0"/>
            </a:br>
            <a:r>
              <a:rPr lang="en-GB" sz="2800" dirty="0" smtClean="0"/>
              <a:t>Use the </a:t>
            </a:r>
            <a:r>
              <a:rPr lang="en-GB" sz="2800" b="1" dirty="0" err="1" smtClean="0">
                <a:solidFill>
                  <a:schemeClr val="folHlink"/>
                </a:solidFill>
                <a:latin typeface="Courier New" pitchFamily="49" charset="0"/>
              </a:rPr>
              <a:t>document.write</a:t>
            </a:r>
            <a:r>
              <a:rPr lang="en-GB" sz="2800" dirty="0" smtClean="0"/>
              <a:t> method</a:t>
            </a:r>
            <a:br>
              <a:rPr lang="en-GB" sz="2800" dirty="0" smtClean="0"/>
            </a:br>
            <a:r>
              <a:rPr lang="en-GB" sz="2800" dirty="0" smtClean="0"/>
              <a:t>How many </a:t>
            </a:r>
            <a:r>
              <a:rPr lang="en-GB" sz="3200" b="1" dirty="0" smtClean="0">
                <a:latin typeface="Courier New" pitchFamily="49" charset="0"/>
              </a:rPr>
              <a:t>for</a:t>
            </a:r>
            <a:r>
              <a:rPr lang="en-GB" sz="2800" dirty="0" smtClean="0"/>
              <a:t> loops to do </a:t>
            </a:r>
            <a:r>
              <a:rPr lang="en-GB" sz="2800" b="1" dirty="0" smtClean="0"/>
              <a:t>5 rows by 5 columns</a:t>
            </a:r>
            <a:r>
              <a:rPr lang="en-GB" sz="2800" dirty="0" smtClean="0"/>
              <a:t>?</a:t>
            </a:r>
            <a:endParaRPr lang="en-GB" sz="2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CO2013/CO3013</a:t>
            </a:r>
            <a:br>
              <a:rPr lang="en-GB" smtClean="0"/>
            </a:br>
            <a:r>
              <a:rPr lang="en-GB" smtClean="0"/>
              <a:t>Web Technologies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0CD06-5368-4716-AEDA-6B56AB79EF03}" type="slidenum">
              <a:rPr lang="en-GB" smtClean="0"/>
              <a:pPr/>
              <a:t>19</a:t>
            </a:fld>
            <a:endParaRPr lang="en-GB" dirty="0"/>
          </a:p>
        </p:txBody>
      </p:sp>
      <p:graphicFrame>
        <p:nvGraphicFramePr>
          <p:cNvPr id="6" name="TPChart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850149961"/>
              </p:ext>
            </p:extLst>
          </p:nvPr>
        </p:nvGraphicFramePr>
        <p:xfrm>
          <a:off x="4508500" y="2571744"/>
          <a:ext cx="4572000" cy="3937004"/>
        </p:xfrm>
        <a:graphic>
          <a:graphicData uri="http://schemas.openxmlformats.org/presentationml/2006/ole">
            <p:oleObj spid="_x0000_s1630214" name="Chart" r:id="rId7" imgW="4572000" imgH="5143470" progId="MSGraph.Chart.8">
              <p:embed followColorScheme="full"/>
            </p:oleObj>
          </a:graphicData>
        </a:graphic>
      </p:graphicFrame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457200" y="2857496"/>
            <a:ext cx="4114800" cy="3238504"/>
          </a:xfrm>
        </p:spPr>
        <p:txBody>
          <a:bodyPr>
            <a:normAutofit fontScale="85000" lnSpcReduction="20000"/>
          </a:bodyPr>
          <a:lstStyle/>
          <a:p>
            <a:pPr marL="514350" indent="-514350">
              <a:buAutoNum type="arabicPeriod"/>
            </a:pPr>
            <a:r>
              <a:rPr lang="en-GB" dirty="0" smtClean="0"/>
              <a:t>One</a:t>
            </a:r>
          </a:p>
          <a:p>
            <a:pPr marL="514350" indent="-514350">
              <a:buAutoNum type="arabicPeriod"/>
            </a:pPr>
            <a:r>
              <a:rPr lang="en-GB" dirty="0" smtClean="0"/>
              <a:t>Two</a:t>
            </a:r>
          </a:p>
          <a:p>
            <a:pPr marL="514350" indent="-514350">
              <a:buAutoNum type="arabicPeriod"/>
            </a:pPr>
            <a:r>
              <a:rPr lang="en-GB" dirty="0" smtClean="0"/>
              <a:t>Three</a:t>
            </a:r>
          </a:p>
          <a:p>
            <a:pPr marL="514350" indent="-514350">
              <a:buAutoNum type="arabicPeriod"/>
            </a:pPr>
            <a:r>
              <a:rPr lang="en-GB" dirty="0" smtClean="0"/>
              <a:t>Four</a:t>
            </a:r>
          </a:p>
          <a:p>
            <a:pPr marL="514350" indent="-514350">
              <a:buAutoNum type="arabicPeriod"/>
            </a:pPr>
            <a:r>
              <a:rPr lang="en-GB" dirty="0" smtClean="0"/>
              <a:t>Five</a:t>
            </a:r>
          </a:p>
          <a:p>
            <a:pPr marL="514350" indent="-514350">
              <a:buAutoNum type="arabicPeriod"/>
            </a:pPr>
            <a:r>
              <a:rPr lang="en-GB" dirty="0" smtClean="0"/>
              <a:t>Ten</a:t>
            </a:r>
          </a:p>
          <a:p>
            <a:pPr marL="514350" indent="-514350">
              <a:buAutoNum type="arabicPeriod"/>
            </a:pPr>
            <a:r>
              <a:rPr lang="en-GB" dirty="0" smtClean="0"/>
              <a:t>Twenty-five</a:t>
            </a:r>
          </a:p>
          <a:p>
            <a:pPr marL="514350" indent="-514350">
              <a:buAutoNum type="arabicPeriod"/>
            </a:pPr>
            <a:r>
              <a:rPr lang="en-GB" dirty="0" smtClean="0"/>
              <a:t>No idea!</a:t>
            </a:r>
            <a:endParaRPr lang="en-GB" dirty="0"/>
          </a:p>
        </p:txBody>
      </p:sp>
      <p:sp>
        <p:nvSpPr>
          <p:cNvPr id="7" name="CAI1"/>
          <p:cNvSpPr/>
          <p:nvPr>
            <p:custDataLst>
              <p:tags r:id="rId4"/>
            </p:custDataLst>
          </p:nvPr>
        </p:nvSpPr>
        <p:spPr>
          <a:xfrm>
            <a:off x="264160" y="3300642"/>
            <a:ext cx="241300" cy="241300"/>
          </a:xfrm>
          <a:prstGeom prst="rightArrow">
            <a:avLst>
              <a:gd name="adj1" fmla="val 49190"/>
              <a:gd name="adj2" fmla="val 28010"/>
            </a:avLst>
          </a:prstGeom>
          <a:gradFill flip="none" rotWithShape="1">
            <a:gsLst>
              <a:gs pos="0">
                <a:srgbClr val="008000"/>
              </a:gs>
              <a:gs pos="100000">
                <a:srgbClr val="FFFFFF"/>
              </a:gs>
            </a:gsLst>
            <a:lin ang="10800000" scaled="1"/>
            <a:tileRect/>
          </a:gradFill>
          <a:ln w="25400" cap="flat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xmlns="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>
        <mc:Choice xmlns:p14="http://schemas.microsoft.com/office/powerpoint/2010/main" xmlns="" Requires="p14">
          <p:contentPart p14:bwMode="auto" r:id="rId10">
            <p14:nvContentPartPr>
              <p14:cNvPr id="8" name="Ink 7"/>
              <p14:cNvContentPartPr/>
              <p14:nvPr/>
            </p14:nvContentPartPr>
            <p14:xfrm>
              <a:off x="5243400" y="1314360"/>
              <a:ext cx="3115080" cy="1229040"/>
            </p14:xfrm>
          </p:contentPart>
        </mc:Choice>
        <mc:Fallback>
          <p:pic>
            <p:nvPicPr>
              <p:cNvPr id="8" name="Ink 7"/>
              <p:cNvPicPr/>
              <p:nvPr/>
            </p:nvPicPr>
            <p:blipFill>
              <a:blip r:embed="rId11" cstate="print"/>
              <a:stretch>
                <a:fillRect/>
              </a:stretch>
            </p:blipFill>
            <p:spPr>
              <a:xfrm>
                <a:off x="5234040" y="1305000"/>
                <a:ext cx="3133800" cy="1247760"/>
              </a:xfrm>
              <a:prstGeom prst="rect">
                <a:avLst/>
              </a:prstGeom>
            </p:spPr>
          </p:pic>
        </mc:Fallback>
      </mc:AlternateContent>
    </p:spTree>
    <p:custDataLst>
      <p:tags r:id="rId2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repeatDur="0" restart="neve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6" grpId="0"/>
      <p:bldP spid="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GB"/>
              <a:t>Outline for today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marL="660400" indent="-660400">
              <a:lnSpc>
                <a:spcPct val="90000"/>
              </a:lnSpc>
              <a:buFontTx/>
              <a:buAutoNum type="arabicPeriod"/>
            </a:pPr>
            <a:r>
              <a:rPr lang="en-GB" sz="2800" dirty="0" smtClean="0"/>
              <a:t>The usual...</a:t>
            </a:r>
          </a:p>
          <a:p>
            <a:pPr marL="660400" indent="-660400">
              <a:lnSpc>
                <a:spcPct val="90000"/>
              </a:lnSpc>
              <a:buFontTx/>
              <a:buAutoNum type="arabicPeriod"/>
            </a:pPr>
            <a:r>
              <a:rPr lang="en-GB" sz="2800" dirty="0" smtClean="0"/>
              <a:t>Work hand-in</a:t>
            </a:r>
          </a:p>
          <a:p>
            <a:pPr marL="660400" indent="-660400">
              <a:lnSpc>
                <a:spcPct val="90000"/>
              </a:lnSpc>
              <a:buFontTx/>
              <a:buAutoNum type="arabicPeriod"/>
            </a:pPr>
            <a:r>
              <a:rPr lang="en-GB" sz="2800" dirty="0" smtClean="0"/>
              <a:t>JavaScript functions</a:t>
            </a:r>
          </a:p>
          <a:p>
            <a:pPr marL="660400" indent="-660400">
              <a:lnSpc>
                <a:spcPct val="90000"/>
              </a:lnSpc>
              <a:buFontTx/>
              <a:buAutoNum type="arabicPeriod"/>
            </a:pPr>
            <a:r>
              <a:rPr lang="en-GB" sz="2800" dirty="0" smtClean="0"/>
              <a:t>HTML events</a:t>
            </a:r>
          </a:p>
          <a:p>
            <a:pPr marL="660400" indent="-660400">
              <a:lnSpc>
                <a:spcPct val="90000"/>
              </a:lnSpc>
              <a:buFontTx/>
              <a:buAutoNum type="arabicPeriod"/>
            </a:pPr>
            <a:r>
              <a:rPr lang="en-GB" sz="2800" dirty="0" smtClean="0"/>
              <a:t>Project ideas?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smtClean="0"/>
              <a:t>CO2013/CO3013</a:t>
            </a:r>
            <a:r>
              <a:rPr lang="en-GB" dirty="0"/>
              <a:t/>
            </a:r>
            <a:br>
              <a:rPr lang="en-GB" dirty="0"/>
            </a:br>
            <a:r>
              <a:rPr lang="en-GB" dirty="0"/>
              <a:t>Web Technologies</a:t>
            </a:r>
            <a:endParaRPr lang="en-GB" dirty="0">
              <a:latin typeface="Georgia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8B1213-CE79-4001-8C66-C6DE3F3F0706}" type="slidenum">
              <a:rPr lang="en-GB"/>
              <a:pPr/>
              <a:t>2</a:t>
            </a:fld>
            <a:endParaRPr lang="en-GB"/>
          </a:p>
        </p:txBody>
      </p:sp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5" grpId="0" uiExpand="1" build="p" autoUpdateAnimBg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Exercise</a:t>
            </a:r>
          </a:p>
        </p:txBody>
      </p:sp>
      <p:sp>
        <p:nvSpPr>
          <p:cNvPr id="28677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1600200"/>
            <a:ext cx="8686800" cy="4495800"/>
          </a:xfrm>
        </p:spPr>
        <p:txBody>
          <a:bodyPr/>
          <a:lstStyle/>
          <a:p>
            <a:pPr>
              <a:lnSpc>
                <a:spcPct val="120000"/>
              </a:lnSpc>
            </a:pPr>
            <a:r>
              <a:rPr lang="en-GB" sz="3200" smtClean="0"/>
              <a:t>Write some JavaScript to put </a:t>
            </a:r>
            <a:r>
              <a:rPr lang="en-GB" sz="3200" smtClean="0">
                <a:solidFill>
                  <a:schemeClr val="hlink"/>
                </a:solidFill>
              </a:rPr>
              <a:t>five table rows</a:t>
            </a:r>
            <a:r>
              <a:rPr lang="en-GB" sz="3200" smtClean="0"/>
              <a:t> each with </a:t>
            </a:r>
            <a:r>
              <a:rPr lang="en-GB" sz="3200" smtClean="0">
                <a:solidFill>
                  <a:schemeClr val="hlink"/>
                </a:solidFill>
              </a:rPr>
              <a:t>five columns</a:t>
            </a:r>
            <a:r>
              <a:rPr lang="en-GB" sz="3200" smtClean="0"/>
              <a:t> into a page…</a:t>
            </a:r>
          </a:p>
          <a:p>
            <a:pPr lvl="1">
              <a:lnSpc>
                <a:spcPct val="120000"/>
              </a:lnSpc>
            </a:pPr>
            <a:r>
              <a:rPr lang="en-GB" sz="2800" smtClean="0"/>
              <a:t>Use the </a:t>
            </a:r>
            <a:r>
              <a:rPr lang="en-GB" sz="2800" b="1" smtClean="0">
                <a:solidFill>
                  <a:schemeClr val="folHlink"/>
                </a:solidFill>
                <a:latin typeface="Courier New" pitchFamily="49" charset="0"/>
              </a:rPr>
              <a:t>document.write</a:t>
            </a:r>
            <a:r>
              <a:rPr lang="en-GB" sz="2800" smtClean="0"/>
              <a:t> method</a:t>
            </a: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CO2013/CO3013</a:t>
            </a:r>
            <a:br>
              <a:rPr lang="en-GB"/>
            </a:br>
            <a:r>
              <a:rPr lang="en-GB"/>
              <a:t>Web Technologies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6C10BAB-DEC4-4DE3-A86B-8AE13DC413D3}" type="slidenum">
              <a:rPr lang="en-GB"/>
              <a:pPr>
                <a:defRPr/>
              </a:pPr>
              <a:t>20</a:t>
            </a:fld>
            <a:endParaRPr lang="en-GB"/>
          </a:p>
        </p:txBody>
      </p:sp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5x5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GB" dirty="0" smtClean="0"/>
              <a:t>&lt;table&gt;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GB" dirty="0" smtClean="0"/>
              <a:t>&lt;</a:t>
            </a:r>
            <a:r>
              <a:rPr lang="en-GB" dirty="0" err="1" smtClean="0"/>
              <a:t>tr</a:t>
            </a:r>
            <a:r>
              <a:rPr lang="en-GB" dirty="0" smtClean="0"/>
              <a:t>&gt;</a:t>
            </a:r>
          </a:p>
          <a:p>
            <a:pPr lvl="2">
              <a:buNone/>
            </a:pPr>
            <a:r>
              <a:rPr lang="en-GB" dirty="0" smtClean="0"/>
              <a:t>&lt;td&gt;1&lt;/td&gt; &lt;td&gt;2&lt;/td&gt; &lt;td&gt;3&lt;/td&gt; &lt;td&gt;4&lt;/td&gt; &lt;td&gt;5&lt;/td&gt; &lt;/</a:t>
            </a:r>
            <a:r>
              <a:rPr lang="en-GB" dirty="0" err="1" smtClean="0"/>
              <a:t>tr</a:t>
            </a:r>
            <a:r>
              <a:rPr lang="en-GB" dirty="0" smtClean="0"/>
              <a:t>&gt;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GB" dirty="0" smtClean="0"/>
              <a:t>&lt;</a:t>
            </a:r>
            <a:r>
              <a:rPr lang="en-GB" dirty="0" err="1" smtClean="0"/>
              <a:t>tr</a:t>
            </a:r>
            <a:r>
              <a:rPr lang="en-GB" dirty="0" smtClean="0"/>
              <a:t>&gt;</a:t>
            </a:r>
          </a:p>
          <a:p>
            <a:pPr lvl="2">
              <a:buNone/>
            </a:pPr>
            <a:r>
              <a:rPr lang="en-GB" dirty="0" smtClean="0"/>
              <a:t>&lt;td&gt;1&lt;/td&gt; &lt;td&gt;2&lt;/td&gt; &lt;td&gt;3&lt;/td&gt; &lt;td&gt;4&lt;/td&gt; &lt;td&gt;5&lt;/td&gt; &lt;/</a:t>
            </a:r>
            <a:r>
              <a:rPr lang="en-GB" dirty="0" err="1" smtClean="0"/>
              <a:t>tr</a:t>
            </a:r>
            <a:r>
              <a:rPr lang="en-GB" dirty="0" smtClean="0"/>
              <a:t>&gt;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GB" dirty="0" smtClean="0"/>
              <a:t>&lt;</a:t>
            </a:r>
            <a:r>
              <a:rPr lang="en-GB" dirty="0" err="1" smtClean="0"/>
              <a:t>tr</a:t>
            </a:r>
            <a:r>
              <a:rPr lang="en-GB" dirty="0" smtClean="0"/>
              <a:t>&gt;</a:t>
            </a:r>
          </a:p>
          <a:p>
            <a:pPr lvl="2">
              <a:buNone/>
            </a:pPr>
            <a:r>
              <a:rPr lang="en-GB" dirty="0" smtClean="0"/>
              <a:t>&lt;td&gt;1&lt;/td&gt; &lt;td&gt;2&lt;/td&gt; &lt;td&gt;3&lt;/td&gt; &lt;td&gt;4&lt;/td&gt; &lt;td&gt;5&lt;/td&gt; &lt;/</a:t>
            </a:r>
            <a:r>
              <a:rPr lang="en-GB" dirty="0" err="1" smtClean="0"/>
              <a:t>tr</a:t>
            </a:r>
            <a:r>
              <a:rPr lang="en-GB" dirty="0" smtClean="0"/>
              <a:t>&gt;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GB" dirty="0" smtClean="0"/>
              <a:t>&lt;</a:t>
            </a:r>
            <a:r>
              <a:rPr lang="en-GB" dirty="0" err="1" smtClean="0"/>
              <a:t>tr</a:t>
            </a:r>
            <a:r>
              <a:rPr lang="en-GB" dirty="0" smtClean="0"/>
              <a:t>&gt;</a:t>
            </a:r>
          </a:p>
          <a:p>
            <a:pPr lvl="2">
              <a:buNone/>
            </a:pPr>
            <a:r>
              <a:rPr lang="en-GB" dirty="0" smtClean="0"/>
              <a:t>&lt;td&gt;1&lt;/td&gt; &lt;td&gt;2&lt;/td&gt; &lt;td&gt;3&lt;/td&gt; &lt;td&gt;4&lt;/td&gt; &lt;td&gt;5&lt;/td&gt; &lt;/</a:t>
            </a:r>
            <a:r>
              <a:rPr lang="en-GB" dirty="0" err="1" smtClean="0"/>
              <a:t>tr</a:t>
            </a:r>
            <a:r>
              <a:rPr lang="en-GB" dirty="0" smtClean="0"/>
              <a:t>&gt;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GB" dirty="0" smtClean="0"/>
              <a:t>&lt;</a:t>
            </a:r>
            <a:r>
              <a:rPr lang="en-GB" dirty="0" err="1" smtClean="0"/>
              <a:t>tr</a:t>
            </a:r>
            <a:r>
              <a:rPr lang="en-GB" dirty="0" smtClean="0"/>
              <a:t>&gt;</a:t>
            </a:r>
          </a:p>
          <a:p>
            <a:pPr lvl="2">
              <a:buNone/>
            </a:pPr>
            <a:r>
              <a:rPr lang="en-GB" dirty="0" smtClean="0"/>
              <a:t>&lt;td&gt;1&lt;/td&gt; &lt;td&gt;2&lt;/td&gt; &lt;td&gt;3&lt;/td&gt; &lt;td&gt;4&lt;/td&gt; &lt;td&gt;5&lt;/td&gt; &lt;/</a:t>
            </a:r>
            <a:r>
              <a:rPr lang="en-GB" dirty="0" err="1" smtClean="0"/>
              <a:t>tr</a:t>
            </a:r>
            <a:r>
              <a:rPr lang="en-GB" dirty="0" smtClean="0"/>
              <a:t>&gt;</a:t>
            </a:r>
          </a:p>
          <a:p>
            <a:r>
              <a:rPr lang="en-GB" dirty="0" smtClean="0"/>
              <a:t>&lt;/table&gt;</a:t>
            </a:r>
          </a:p>
          <a:p>
            <a:pPr marL="971550" lvl="1" indent="-514350">
              <a:buFont typeface="+mj-lt"/>
              <a:buAutoNum type="arabicPeriod"/>
            </a:pPr>
            <a:endParaRPr lang="en-GB" dirty="0" smtClean="0"/>
          </a:p>
          <a:p>
            <a:pPr marL="971550" lvl="1" indent="-514350">
              <a:buNone/>
            </a:pPr>
            <a:endParaRPr lang="en-GB" dirty="0" smtClean="0"/>
          </a:p>
          <a:p>
            <a:pPr marL="971550" lvl="1" indent="-514350">
              <a:buFont typeface="+mj-lt"/>
              <a:buAutoNum type="arabicPeriod"/>
            </a:pPr>
            <a:endParaRPr lang="en-GB" dirty="0" smtClean="0"/>
          </a:p>
          <a:p>
            <a:pPr lvl="2"/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CO2013/CO3013</a:t>
            </a:r>
            <a:br>
              <a:rPr lang="en-GB" smtClean="0"/>
            </a:br>
            <a:r>
              <a:rPr lang="en-GB" smtClean="0"/>
              <a:t>Web Technologies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0CD06-5368-4716-AEDA-6B56AB79EF03}" type="slidenum">
              <a:rPr lang="en-GB" smtClean="0"/>
              <a:pPr/>
              <a:t>21</a:t>
            </a:fld>
            <a:endParaRPr lang="en-GB" dirty="0"/>
          </a:p>
        </p:txBody>
      </p:sp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Exercise</a:t>
            </a:r>
          </a:p>
        </p:txBody>
      </p:sp>
      <p:sp>
        <p:nvSpPr>
          <p:cNvPr id="28677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1600200"/>
            <a:ext cx="8686800" cy="4495800"/>
          </a:xfrm>
        </p:spPr>
        <p:txBody>
          <a:bodyPr/>
          <a:lstStyle/>
          <a:p>
            <a:pPr>
              <a:lnSpc>
                <a:spcPct val="120000"/>
              </a:lnSpc>
            </a:pPr>
            <a:r>
              <a:rPr lang="en-GB" sz="3200" smtClean="0"/>
              <a:t>Write some JavaScript to put </a:t>
            </a:r>
            <a:r>
              <a:rPr lang="en-GB" sz="3200" smtClean="0">
                <a:solidFill>
                  <a:schemeClr val="hlink"/>
                </a:solidFill>
              </a:rPr>
              <a:t>five table rows</a:t>
            </a:r>
            <a:r>
              <a:rPr lang="en-GB" sz="3200" smtClean="0"/>
              <a:t> each with </a:t>
            </a:r>
            <a:r>
              <a:rPr lang="en-GB" sz="3200" smtClean="0">
                <a:solidFill>
                  <a:schemeClr val="hlink"/>
                </a:solidFill>
              </a:rPr>
              <a:t>five columns</a:t>
            </a:r>
            <a:r>
              <a:rPr lang="en-GB" sz="3200" smtClean="0"/>
              <a:t> into a page…</a:t>
            </a:r>
          </a:p>
          <a:p>
            <a:pPr lvl="1">
              <a:lnSpc>
                <a:spcPct val="120000"/>
              </a:lnSpc>
            </a:pPr>
            <a:r>
              <a:rPr lang="en-GB" sz="2800" smtClean="0"/>
              <a:t>Use the </a:t>
            </a:r>
            <a:r>
              <a:rPr lang="en-GB" sz="2800" b="1" smtClean="0">
                <a:solidFill>
                  <a:schemeClr val="folHlink"/>
                </a:solidFill>
                <a:latin typeface="Courier New" pitchFamily="49" charset="0"/>
              </a:rPr>
              <a:t>document.write</a:t>
            </a:r>
            <a:r>
              <a:rPr lang="en-GB" sz="2800" smtClean="0"/>
              <a:t> method</a:t>
            </a: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CO2013/CO3013</a:t>
            </a:r>
            <a:br>
              <a:rPr lang="en-GB"/>
            </a:br>
            <a:r>
              <a:rPr lang="en-GB"/>
              <a:t>Web Technologies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6C10BAB-DEC4-4DE3-A86B-8AE13DC413D3}" type="slidenum">
              <a:rPr lang="en-GB"/>
              <a:pPr>
                <a:defRPr/>
              </a:pPr>
              <a:t>22</a:t>
            </a:fld>
            <a:endParaRPr lang="en-GB"/>
          </a:p>
        </p:txBody>
      </p:sp>
      <p:sp>
        <p:nvSpPr>
          <p:cNvPr id="630788" name="Text Box 4">
            <a:hlinkClick r:id="rId4"/>
          </p:cNvPr>
          <p:cNvSpPr txBox="1">
            <a:spLocks noChangeArrowheads="1"/>
          </p:cNvSpPr>
          <p:nvPr/>
        </p:nvSpPr>
        <p:spPr bwMode="auto">
          <a:xfrm>
            <a:off x="1259632" y="3500438"/>
            <a:ext cx="6955750" cy="2246769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GB" sz="2000" b="1" dirty="0">
                <a:latin typeface="Courier New" pitchFamily="49" charset="0"/>
              </a:rPr>
              <a:t>for (</a:t>
            </a:r>
            <a:r>
              <a:rPr lang="en-GB" sz="2000" b="1" dirty="0" err="1">
                <a:latin typeface="Courier New" pitchFamily="49" charset="0"/>
              </a:rPr>
              <a:t>var</a:t>
            </a:r>
            <a:r>
              <a:rPr lang="en-GB" sz="2000" b="1" dirty="0">
                <a:latin typeface="Courier New" pitchFamily="49" charset="0"/>
              </a:rPr>
              <a:t> </a:t>
            </a:r>
            <a:r>
              <a:rPr lang="en-GB" sz="2000" b="1" dirty="0" err="1">
                <a:latin typeface="Courier New" pitchFamily="49" charset="0"/>
              </a:rPr>
              <a:t>i</a:t>
            </a:r>
            <a:r>
              <a:rPr lang="en-GB" sz="2000" b="1" dirty="0">
                <a:latin typeface="Courier New" pitchFamily="49" charset="0"/>
              </a:rPr>
              <a:t>=0; </a:t>
            </a:r>
            <a:r>
              <a:rPr lang="en-GB" sz="2000" b="1" dirty="0" err="1">
                <a:latin typeface="Courier New" pitchFamily="49" charset="0"/>
              </a:rPr>
              <a:t>i</a:t>
            </a:r>
            <a:r>
              <a:rPr lang="en-GB" sz="2000" b="1" dirty="0">
                <a:latin typeface="Courier New" pitchFamily="49" charset="0"/>
              </a:rPr>
              <a:t>&lt;5; </a:t>
            </a:r>
            <a:r>
              <a:rPr lang="en-GB" sz="2000" b="1" dirty="0" err="1">
                <a:latin typeface="Courier New" pitchFamily="49" charset="0"/>
              </a:rPr>
              <a:t>i</a:t>
            </a:r>
            <a:r>
              <a:rPr lang="en-GB" sz="2000" b="1" dirty="0">
                <a:latin typeface="Courier New" pitchFamily="49" charset="0"/>
              </a:rPr>
              <a:t>++) {</a:t>
            </a:r>
          </a:p>
          <a:p>
            <a:pPr algn="l"/>
            <a:r>
              <a:rPr lang="en-GB" sz="2000" b="1" dirty="0">
                <a:latin typeface="Courier New" pitchFamily="49" charset="0"/>
              </a:rPr>
              <a:t>   </a:t>
            </a:r>
            <a:r>
              <a:rPr lang="en-GB" sz="2000" b="1" dirty="0" err="1">
                <a:latin typeface="Courier New" pitchFamily="49" charset="0"/>
              </a:rPr>
              <a:t>document.write</a:t>
            </a:r>
            <a:r>
              <a:rPr lang="en-GB" sz="2000" b="1" dirty="0">
                <a:latin typeface="Courier New" pitchFamily="49" charset="0"/>
              </a:rPr>
              <a:t>('&lt;</a:t>
            </a:r>
            <a:r>
              <a:rPr lang="en-GB" sz="2000" b="1" dirty="0" err="1">
                <a:latin typeface="Courier New" pitchFamily="49" charset="0"/>
              </a:rPr>
              <a:t>tr</a:t>
            </a:r>
            <a:r>
              <a:rPr lang="en-GB" sz="2000" b="1" dirty="0">
                <a:latin typeface="Courier New" pitchFamily="49" charset="0"/>
              </a:rPr>
              <a:t>&gt;');</a:t>
            </a:r>
          </a:p>
          <a:p>
            <a:pPr algn="l"/>
            <a:r>
              <a:rPr lang="en-GB" sz="2000" b="1" dirty="0">
                <a:latin typeface="Courier New" pitchFamily="49" charset="0"/>
              </a:rPr>
              <a:t>   for (</a:t>
            </a:r>
            <a:r>
              <a:rPr lang="en-GB" sz="2000" b="1" dirty="0" err="1">
                <a:latin typeface="Courier New" pitchFamily="49" charset="0"/>
              </a:rPr>
              <a:t>var</a:t>
            </a:r>
            <a:r>
              <a:rPr lang="en-GB" sz="2000" b="1" dirty="0">
                <a:latin typeface="Courier New" pitchFamily="49" charset="0"/>
              </a:rPr>
              <a:t> j=0; j&lt;5; j++) {</a:t>
            </a:r>
          </a:p>
          <a:p>
            <a:pPr algn="l"/>
            <a:r>
              <a:rPr lang="en-GB" sz="2000" b="1" dirty="0">
                <a:latin typeface="Courier New" pitchFamily="49" charset="0"/>
              </a:rPr>
              <a:t>      </a:t>
            </a:r>
            <a:r>
              <a:rPr lang="en-GB" sz="2000" b="1" dirty="0" err="1">
                <a:latin typeface="Courier New" pitchFamily="49" charset="0"/>
              </a:rPr>
              <a:t>document.write</a:t>
            </a:r>
            <a:r>
              <a:rPr lang="en-GB" sz="2000" b="1" dirty="0">
                <a:latin typeface="Courier New" pitchFamily="49" charset="0"/>
              </a:rPr>
              <a:t>('&lt;td</a:t>
            </a:r>
            <a:r>
              <a:rPr lang="en-GB" sz="2000" b="1" dirty="0" smtClean="0">
                <a:latin typeface="Courier New" pitchFamily="49" charset="0"/>
              </a:rPr>
              <a:t>&gt;' </a:t>
            </a:r>
            <a:r>
              <a:rPr lang="en-GB" sz="2000" b="1" dirty="0">
                <a:latin typeface="Courier New" pitchFamily="49" charset="0"/>
              </a:rPr>
              <a:t>+ j + '&lt;/td&gt;');</a:t>
            </a:r>
          </a:p>
          <a:p>
            <a:pPr algn="l"/>
            <a:r>
              <a:rPr lang="en-GB" sz="2000" b="1" dirty="0">
                <a:latin typeface="Courier New" pitchFamily="49" charset="0"/>
              </a:rPr>
              <a:t>   }</a:t>
            </a:r>
          </a:p>
          <a:p>
            <a:pPr algn="l"/>
            <a:r>
              <a:rPr lang="en-GB" sz="2000" b="1" dirty="0">
                <a:latin typeface="Courier New" pitchFamily="49" charset="0"/>
              </a:rPr>
              <a:t>   </a:t>
            </a:r>
            <a:r>
              <a:rPr lang="en-GB" sz="2000" b="1" dirty="0" err="1">
                <a:latin typeface="Courier New" pitchFamily="49" charset="0"/>
              </a:rPr>
              <a:t>document.write</a:t>
            </a:r>
            <a:r>
              <a:rPr lang="en-GB" sz="2000" b="1" dirty="0">
                <a:latin typeface="Courier New" pitchFamily="49" charset="0"/>
              </a:rPr>
              <a:t>('&lt;/</a:t>
            </a:r>
            <a:r>
              <a:rPr lang="en-GB" sz="2000" b="1" dirty="0" err="1">
                <a:latin typeface="Courier New" pitchFamily="49" charset="0"/>
              </a:rPr>
              <a:t>tr</a:t>
            </a:r>
            <a:r>
              <a:rPr lang="en-GB" sz="2000" b="1" dirty="0">
                <a:latin typeface="Courier New" pitchFamily="49" charset="0"/>
              </a:rPr>
              <a:t>&gt;');</a:t>
            </a:r>
          </a:p>
          <a:p>
            <a:pPr algn="l"/>
            <a:r>
              <a:rPr lang="en-GB" sz="2000" b="1" dirty="0">
                <a:latin typeface="Courier New" pitchFamily="49" charset="0"/>
              </a:rPr>
              <a:t>}</a:t>
            </a:r>
          </a:p>
        </p:txBody>
      </p:sp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07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307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0788" grpId="0" animBg="1" autoUpdateAnimBg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CO2013A/CO3013A</a:t>
            </a:r>
            <a:br>
              <a:rPr lang="en-GB"/>
            </a:br>
            <a:r>
              <a:rPr lang="en-GB"/>
              <a:t>Web Technologies</a:t>
            </a:r>
            <a:endParaRPr lang="en-GB">
              <a:latin typeface="Georgia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1F057-D0B3-4DAB-B52C-E772726AA831}" type="slidenum">
              <a:rPr lang="en-GB"/>
              <a:pPr/>
              <a:t>23</a:t>
            </a:fld>
            <a:endParaRPr lang="en-GB"/>
          </a:p>
        </p:txBody>
      </p:sp>
      <p:sp>
        <p:nvSpPr>
          <p:cNvPr id="489474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GB" dirty="0" smtClean="0"/>
              <a:t>Aside</a:t>
            </a:r>
            <a:endParaRPr lang="en-GB" dirty="0"/>
          </a:p>
        </p:txBody>
      </p:sp>
      <p:sp>
        <p:nvSpPr>
          <p:cNvPr id="489475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>
            <a:normAutofit/>
          </a:bodyPr>
          <a:lstStyle/>
          <a:p>
            <a:r>
              <a:rPr lang="en-GB" sz="4800" dirty="0"/>
              <a:t>Quick project discussion…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CO2013A/CO3013A</a:t>
            </a:r>
            <a:br>
              <a:rPr lang="en-GB"/>
            </a:br>
            <a:r>
              <a:rPr lang="en-GB"/>
              <a:t>Web Technologies</a:t>
            </a:r>
            <a:endParaRPr lang="en-GB">
              <a:latin typeface="Georgia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0B218-24DA-4DDF-932A-4C13DC55C108}" type="slidenum">
              <a:rPr lang="en-GB"/>
              <a:pPr/>
              <a:t>24</a:t>
            </a:fld>
            <a:endParaRPr lang="en-GB"/>
          </a:p>
        </p:txBody>
      </p:sp>
      <p:sp>
        <p:nvSpPr>
          <p:cNvPr id="486402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GB"/>
              <a:t>Project</a:t>
            </a:r>
          </a:p>
        </p:txBody>
      </p:sp>
      <p:sp>
        <p:nvSpPr>
          <p:cNvPr id="486403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GB" dirty="0"/>
              <a:t>Stage 1: Drawing the board</a:t>
            </a:r>
          </a:p>
          <a:p>
            <a:pPr lvl="1">
              <a:lnSpc>
                <a:spcPct val="90000"/>
              </a:lnSpc>
            </a:pPr>
            <a:r>
              <a:rPr lang="en-GB" dirty="0"/>
              <a:t>Use a table for simplicity</a:t>
            </a:r>
          </a:p>
          <a:p>
            <a:pPr lvl="2">
              <a:lnSpc>
                <a:spcPct val="90000"/>
              </a:lnSpc>
            </a:pPr>
            <a:r>
              <a:rPr lang="en-GB" dirty="0"/>
              <a:t>So each tile is a &lt;td&gt;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GB" i="1" dirty="0"/>
              <a:t>Or</a:t>
            </a:r>
            <a:endParaRPr lang="en-GB" dirty="0"/>
          </a:p>
          <a:p>
            <a:pPr lvl="1">
              <a:lnSpc>
                <a:spcPct val="90000"/>
              </a:lnSpc>
              <a:tabLst>
                <a:tab pos="2159000" algn="l"/>
              </a:tabLst>
            </a:pPr>
            <a:r>
              <a:rPr lang="en-GB" dirty="0" smtClean="0"/>
              <a:t>&lt;div&gt; CSS 	</a:t>
            </a:r>
            <a:r>
              <a:rPr lang="en-GB" dirty="0" err="1" smtClean="0">
                <a:latin typeface="Consolas" pitchFamily="49" charset="0"/>
                <a:cs typeface="Consolas" pitchFamily="49" charset="0"/>
              </a:rPr>
              <a:t>position:absolute</a:t>
            </a:r>
            <a:r>
              <a:rPr lang="en-GB" dirty="0" smtClean="0">
                <a:latin typeface="Consolas" pitchFamily="49" charset="0"/>
                <a:cs typeface="Consolas" pitchFamily="49" charset="0"/>
              </a:rPr>
              <a:t>;</a:t>
            </a:r>
            <a:br>
              <a:rPr lang="en-GB" dirty="0" smtClean="0">
                <a:latin typeface="Consolas" pitchFamily="49" charset="0"/>
                <a:cs typeface="Consolas" pitchFamily="49" charset="0"/>
              </a:rPr>
            </a:br>
            <a:r>
              <a:rPr lang="en-GB" dirty="0" smtClean="0">
                <a:latin typeface="Consolas" pitchFamily="49" charset="0"/>
                <a:cs typeface="Consolas" pitchFamily="49" charset="0"/>
              </a:rPr>
              <a:t>	top:...;</a:t>
            </a:r>
            <a:br>
              <a:rPr lang="en-GB" dirty="0" smtClean="0">
                <a:latin typeface="Consolas" pitchFamily="49" charset="0"/>
                <a:cs typeface="Consolas" pitchFamily="49" charset="0"/>
              </a:rPr>
            </a:br>
            <a:r>
              <a:rPr lang="en-GB" dirty="0" smtClean="0">
                <a:latin typeface="Consolas" pitchFamily="49" charset="0"/>
                <a:cs typeface="Consolas" pitchFamily="49" charset="0"/>
              </a:rPr>
              <a:t>	left:...</a:t>
            </a:r>
            <a:endParaRPr lang="en-GB" dirty="0" smtClean="0"/>
          </a:p>
          <a:p>
            <a:pPr lvl="1">
              <a:lnSpc>
                <a:spcPct val="90000"/>
              </a:lnSpc>
              <a:tabLst>
                <a:tab pos="2159000" algn="l"/>
              </a:tabLst>
            </a:pPr>
            <a:r>
              <a:rPr lang="en-GB" dirty="0" smtClean="0"/>
              <a:t>&lt;</a:t>
            </a:r>
            <a:r>
              <a:rPr lang="en-GB" dirty="0"/>
              <a:t>div&gt; </a:t>
            </a:r>
            <a:r>
              <a:rPr lang="en-GB" dirty="0" smtClean="0"/>
              <a:t>CSS	</a:t>
            </a:r>
            <a:r>
              <a:rPr lang="en-GB" dirty="0" smtClean="0">
                <a:latin typeface="Consolas" pitchFamily="49" charset="0"/>
                <a:cs typeface="Consolas" pitchFamily="49" charset="0"/>
              </a:rPr>
              <a:t>float</a:t>
            </a:r>
            <a:r>
              <a:rPr lang="en-GB" dirty="0" smtClean="0"/>
              <a:t> </a:t>
            </a:r>
            <a:r>
              <a:rPr lang="en-GB" dirty="0"/>
              <a:t>;-)</a:t>
            </a:r>
          </a:p>
          <a:p>
            <a:pPr lvl="1">
              <a:lnSpc>
                <a:spcPct val="90000"/>
              </a:lnSpc>
              <a:buNone/>
            </a:pPr>
            <a:r>
              <a:rPr lang="en-GB" dirty="0"/>
              <a:t>So each tile is a &lt;div&gt;</a:t>
            </a:r>
          </a:p>
          <a:p>
            <a:pPr>
              <a:lnSpc>
                <a:spcPct val="90000"/>
              </a:lnSpc>
            </a:pPr>
            <a:r>
              <a:rPr lang="en-GB" dirty="0"/>
              <a:t>Easy to identify each cell with an </a:t>
            </a:r>
            <a:r>
              <a:rPr lang="en-GB" i="1" dirty="0" smtClean="0"/>
              <a:t>ID</a:t>
            </a:r>
            <a:endParaRPr lang="en-GB" dirty="0">
              <a:solidFill>
                <a:schemeClr val="bg1">
                  <a:lumMod val="50000"/>
                  <a:lumOff val="50000"/>
                </a:schemeClr>
              </a:solidFill>
            </a:endParaRPr>
          </a:p>
        </p:txBody>
      </p:sp>
      <mc:AlternateContent xmlns:mc="http://schemas.openxmlformats.org/markup-compatibility/2006">
        <mc:Choice xmlns:p14="http://schemas.microsoft.com/office/powerpoint/2010/main" xmlns="" Requires="p14">
          <p:contentPart p14:bwMode="auto" r:id="rId4">
            <p14:nvContentPartPr>
              <p14:cNvPr id="2" name="Ink 1"/>
              <p14:cNvContentPartPr/>
              <p14:nvPr/>
            </p14:nvContentPartPr>
            <p14:xfrm>
              <a:off x="1386000" y="3986280"/>
              <a:ext cx="835920" cy="1243080"/>
            </p14:xfrm>
          </p:contentPart>
        </mc:Choice>
        <mc:Fallback>
          <p:pic>
            <p:nvPicPr>
              <p:cNvPr id="2" name="Ink 1"/>
              <p:cNvPicPr/>
              <p:nvPr/>
            </p:nvPicPr>
            <p:blipFill>
              <a:blip r:embed="rId5" cstate="print"/>
              <a:stretch>
                <a:fillRect/>
              </a:stretch>
            </p:blipFill>
            <p:spPr>
              <a:xfrm>
                <a:off x="1376640" y="3976920"/>
                <a:ext cx="854640" cy="1261800"/>
              </a:xfrm>
              <a:prstGeom prst="rect">
                <a:avLst/>
              </a:prstGeom>
            </p:spPr>
          </p:pic>
        </mc:Fallback>
      </mc:AlternateContent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CO2013A/CO3013A</a:t>
            </a:r>
            <a:br>
              <a:rPr lang="en-GB"/>
            </a:br>
            <a:r>
              <a:rPr lang="en-GB"/>
              <a:t>Web Technologies</a:t>
            </a:r>
            <a:endParaRPr lang="en-GB">
              <a:latin typeface="Georgia" pitchFamily="18" charset="0"/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54C67-8C3D-4893-877C-089B2F46C853}" type="slidenum">
              <a:rPr lang="en-GB"/>
              <a:pPr/>
              <a:t>25</a:t>
            </a:fld>
            <a:endParaRPr lang="en-GB"/>
          </a:p>
        </p:txBody>
      </p:sp>
      <p:sp>
        <p:nvSpPr>
          <p:cNvPr id="48845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4624"/>
            <a:ext cx="7772400" cy="752475"/>
          </a:xfrm>
          <a:ln/>
        </p:spPr>
        <p:txBody>
          <a:bodyPr/>
          <a:lstStyle/>
          <a:p>
            <a:r>
              <a:rPr lang="en-GB" dirty="0"/>
              <a:t>Example: </a:t>
            </a:r>
            <a:r>
              <a:rPr lang="en-GB" dirty="0" smtClean="0"/>
              <a:t>Empty grid</a:t>
            </a:r>
            <a:endParaRPr lang="en-GB" dirty="0"/>
          </a:p>
        </p:txBody>
      </p:sp>
      <p:sp>
        <p:nvSpPr>
          <p:cNvPr id="4884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857232"/>
            <a:ext cx="8785225" cy="6000768"/>
          </a:xfrm>
          <a:solidFill>
            <a:schemeClr val="bg1">
              <a:alpha val="57000"/>
            </a:schemeClr>
          </a:solidFill>
          <a:ln/>
        </p:spPr>
        <p:txBody>
          <a:bodyPr>
            <a:normAutofit/>
          </a:bodyPr>
          <a:lstStyle/>
          <a:p>
            <a:pPr>
              <a:buFontTx/>
              <a:buNone/>
            </a:pPr>
            <a:r>
              <a:rPr lang="en-GB" sz="2400" dirty="0" smtClean="0">
                <a:latin typeface="Consolas" pitchFamily="49" charset="0"/>
              </a:rPr>
              <a:t>&lt;</a:t>
            </a:r>
            <a:r>
              <a:rPr lang="en-GB" sz="2400" dirty="0">
                <a:latin typeface="Consolas" pitchFamily="49" charset="0"/>
              </a:rPr>
              <a:t>script type="text/</a:t>
            </a:r>
            <a:r>
              <a:rPr lang="en-GB" sz="2400" dirty="0" err="1">
                <a:latin typeface="Consolas" pitchFamily="49" charset="0"/>
              </a:rPr>
              <a:t>javascript</a:t>
            </a:r>
            <a:r>
              <a:rPr lang="en-GB" sz="2400" dirty="0" smtClean="0">
                <a:latin typeface="Consolas" pitchFamily="49" charset="0"/>
              </a:rPr>
              <a:t>"&gt;</a:t>
            </a:r>
          </a:p>
          <a:p>
            <a:pPr>
              <a:buNone/>
            </a:pPr>
            <a:r>
              <a:rPr lang="en-GB" sz="2400" dirty="0" smtClean="0">
                <a:latin typeface="Consolas" pitchFamily="49" charset="0"/>
              </a:rPr>
              <a:t>	</a:t>
            </a:r>
            <a:r>
              <a:rPr lang="en-GB" sz="2400" dirty="0" err="1" smtClean="0">
                <a:latin typeface="Consolas" pitchFamily="49" charset="0"/>
              </a:rPr>
              <a:t>document.write</a:t>
            </a:r>
            <a:r>
              <a:rPr lang="en-GB" sz="2400" dirty="0" smtClean="0">
                <a:latin typeface="Consolas" pitchFamily="49" charset="0"/>
              </a:rPr>
              <a:t>('&lt;</a:t>
            </a:r>
            <a:r>
              <a:rPr lang="en-GB" sz="2400" dirty="0" smtClean="0">
                <a:solidFill>
                  <a:srgbClr val="FF0000"/>
                </a:solidFill>
                <a:latin typeface="Consolas" pitchFamily="49" charset="0"/>
              </a:rPr>
              <a:t>table</a:t>
            </a:r>
            <a:r>
              <a:rPr lang="en-GB" sz="2400" dirty="0" smtClean="0">
                <a:latin typeface="Consolas" pitchFamily="49" charset="0"/>
              </a:rPr>
              <a:t>&gt;');</a:t>
            </a:r>
          </a:p>
          <a:p>
            <a:pPr>
              <a:buFontTx/>
              <a:buNone/>
            </a:pPr>
            <a:r>
              <a:rPr lang="en-GB" sz="2400" dirty="0" smtClean="0">
                <a:latin typeface="Consolas" pitchFamily="49" charset="0"/>
              </a:rPr>
              <a:t>	for </a:t>
            </a:r>
            <a:r>
              <a:rPr lang="en-GB" sz="2400" dirty="0">
                <a:latin typeface="Consolas" pitchFamily="49" charset="0"/>
              </a:rPr>
              <a:t>(</a:t>
            </a:r>
            <a:r>
              <a:rPr lang="en-GB" sz="2400" dirty="0" err="1">
                <a:latin typeface="Consolas" pitchFamily="49" charset="0"/>
              </a:rPr>
              <a:t>var</a:t>
            </a:r>
            <a:r>
              <a:rPr lang="en-GB" sz="2400" dirty="0">
                <a:latin typeface="Consolas" pitchFamily="49" charset="0"/>
              </a:rPr>
              <a:t> </a:t>
            </a:r>
            <a:r>
              <a:rPr lang="en-GB" sz="2400" dirty="0">
                <a:solidFill>
                  <a:schemeClr val="accent2"/>
                </a:solidFill>
                <a:latin typeface="Consolas" pitchFamily="49" charset="0"/>
              </a:rPr>
              <a:t>row</a:t>
            </a:r>
            <a:r>
              <a:rPr lang="en-GB" sz="2400" dirty="0">
                <a:latin typeface="Consolas" pitchFamily="49" charset="0"/>
              </a:rPr>
              <a:t>=0; </a:t>
            </a:r>
            <a:r>
              <a:rPr lang="en-GB" sz="2400" dirty="0">
                <a:solidFill>
                  <a:schemeClr val="accent2"/>
                </a:solidFill>
                <a:latin typeface="Consolas" pitchFamily="49" charset="0"/>
              </a:rPr>
              <a:t>row</a:t>
            </a:r>
            <a:r>
              <a:rPr lang="en-GB" sz="2400" dirty="0">
                <a:latin typeface="Consolas" pitchFamily="49" charset="0"/>
              </a:rPr>
              <a:t>&lt;8; </a:t>
            </a:r>
            <a:r>
              <a:rPr lang="en-GB" sz="2400" dirty="0">
                <a:solidFill>
                  <a:schemeClr val="accent2"/>
                </a:solidFill>
                <a:latin typeface="Consolas" pitchFamily="49" charset="0"/>
              </a:rPr>
              <a:t>row</a:t>
            </a:r>
            <a:r>
              <a:rPr lang="en-GB" sz="2400" dirty="0">
                <a:latin typeface="Consolas" pitchFamily="49" charset="0"/>
              </a:rPr>
              <a:t>++) {</a:t>
            </a:r>
          </a:p>
          <a:p>
            <a:pPr>
              <a:buFontTx/>
              <a:buNone/>
            </a:pPr>
            <a:r>
              <a:rPr lang="en-GB" sz="2400" dirty="0" smtClean="0">
                <a:latin typeface="Consolas" pitchFamily="49" charset="0"/>
              </a:rPr>
              <a:t>	</a:t>
            </a:r>
            <a:r>
              <a:rPr lang="en-GB" sz="2400" dirty="0">
                <a:latin typeface="Consolas" pitchFamily="49" charset="0"/>
              </a:rPr>
              <a:t>	</a:t>
            </a:r>
            <a:r>
              <a:rPr lang="en-GB" sz="2400" dirty="0" err="1">
                <a:latin typeface="Consolas" pitchFamily="49" charset="0"/>
              </a:rPr>
              <a:t>document.write</a:t>
            </a:r>
            <a:r>
              <a:rPr lang="en-GB" sz="2400" dirty="0">
                <a:latin typeface="Consolas" pitchFamily="49" charset="0"/>
              </a:rPr>
              <a:t>('&lt;</a:t>
            </a:r>
            <a:r>
              <a:rPr lang="en-GB" sz="2400" dirty="0" err="1">
                <a:solidFill>
                  <a:srgbClr val="FF0000"/>
                </a:solidFill>
                <a:latin typeface="Consolas" pitchFamily="49" charset="0"/>
              </a:rPr>
              <a:t>tr</a:t>
            </a:r>
            <a:r>
              <a:rPr lang="en-GB" sz="2400" dirty="0">
                <a:latin typeface="Consolas" pitchFamily="49" charset="0"/>
              </a:rPr>
              <a:t>&gt;');</a:t>
            </a:r>
          </a:p>
          <a:p>
            <a:pPr>
              <a:buFontTx/>
              <a:buNone/>
            </a:pPr>
            <a:r>
              <a:rPr lang="en-GB" sz="2400" dirty="0">
                <a:latin typeface="Consolas" pitchFamily="49" charset="0"/>
              </a:rPr>
              <a:t>	</a:t>
            </a:r>
            <a:r>
              <a:rPr lang="en-GB" sz="2400" dirty="0" smtClean="0">
                <a:latin typeface="Consolas" pitchFamily="49" charset="0"/>
              </a:rPr>
              <a:t>	for </a:t>
            </a:r>
            <a:r>
              <a:rPr lang="en-GB" sz="2400" dirty="0">
                <a:latin typeface="Consolas" pitchFamily="49" charset="0"/>
              </a:rPr>
              <a:t>(</a:t>
            </a:r>
            <a:r>
              <a:rPr lang="en-GB" sz="2400" dirty="0" err="1">
                <a:latin typeface="Consolas" pitchFamily="49" charset="0"/>
              </a:rPr>
              <a:t>var</a:t>
            </a:r>
            <a:r>
              <a:rPr lang="en-GB" sz="2400" dirty="0">
                <a:latin typeface="Consolas" pitchFamily="49" charset="0"/>
              </a:rPr>
              <a:t> </a:t>
            </a:r>
            <a:r>
              <a:rPr lang="en-GB" sz="2400" dirty="0" err="1">
                <a:solidFill>
                  <a:schemeClr val="folHlink"/>
                </a:solidFill>
                <a:latin typeface="Consolas" pitchFamily="49" charset="0"/>
              </a:rPr>
              <a:t>col</a:t>
            </a:r>
            <a:r>
              <a:rPr lang="en-GB" sz="2400" dirty="0">
                <a:latin typeface="Consolas" pitchFamily="49" charset="0"/>
              </a:rPr>
              <a:t>=0; </a:t>
            </a:r>
            <a:r>
              <a:rPr lang="en-GB" sz="2400" dirty="0" err="1">
                <a:solidFill>
                  <a:schemeClr val="folHlink"/>
                </a:solidFill>
                <a:latin typeface="Consolas" pitchFamily="49" charset="0"/>
              </a:rPr>
              <a:t>col</a:t>
            </a:r>
            <a:r>
              <a:rPr lang="en-GB" sz="2400" dirty="0">
                <a:latin typeface="Consolas" pitchFamily="49" charset="0"/>
              </a:rPr>
              <a:t>&lt;8; </a:t>
            </a:r>
            <a:r>
              <a:rPr lang="en-GB" sz="2400" dirty="0" err="1">
                <a:solidFill>
                  <a:schemeClr val="folHlink"/>
                </a:solidFill>
                <a:latin typeface="Consolas" pitchFamily="49" charset="0"/>
              </a:rPr>
              <a:t>col</a:t>
            </a:r>
            <a:r>
              <a:rPr lang="en-GB" sz="2400" dirty="0">
                <a:latin typeface="Consolas" pitchFamily="49" charset="0"/>
              </a:rPr>
              <a:t>++) {</a:t>
            </a:r>
          </a:p>
          <a:p>
            <a:pPr>
              <a:buFontTx/>
              <a:buNone/>
            </a:pPr>
            <a:r>
              <a:rPr lang="en-GB" sz="2400" dirty="0" smtClean="0">
                <a:latin typeface="Consolas" pitchFamily="49" charset="0"/>
              </a:rPr>
              <a:t>			</a:t>
            </a:r>
            <a:r>
              <a:rPr lang="en-GB" sz="2400" dirty="0" err="1" smtClean="0">
                <a:latin typeface="Consolas" pitchFamily="49" charset="0"/>
              </a:rPr>
              <a:t>document.write</a:t>
            </a:r>
            <a:r>
              <a:rPr lang="en-GB" sz="2400" dirty="0" smtClean="0">
                <a:latin typeface="Consolas" pitchFamily="49" charset="0"/>
              </a:rPr>
              <a:t>('&lt;</a:t>
            </a:r>
            <a:r>
              <a:rPr lang="en-GB" sz="2400" dirty="0" smtClean="0">
                <a:solidFill>
                  <a:srgbClr val="FF0000"/>
                </a:solidFill>
                <a:latin typeface="Consolas" pitchFamily="49" charset="0"/>
              </a:rPr>
              <a:t>td</a:t>
            </a:r>
            <a:r>
              <a:rPr lang="en-GB" sz="2400" dirty="0" smtClean="0">
                <a:latin typeface="Consolas" pitchFamily="49" charset="0"/>
              </a:rPr>
              <a:t>&gt;</a:t>
            </a:r>
            <a:r>
              <a:rPr lang="en-GB" sz="2400" dirty="0" smtClean="0">
                <a:solidFill>
                  <a:schemeClr val="accent1"/>
                </a:solidFill>
                <a:latin typeface="Consolas" pitchFamily="49" charset="0"/>
              </a:rPr>
              <a:t>&amp;</a:t>
            </a:r>
            <a:r>
              <a:rPr lang="en-GB" sz="2400" dirty="0" err="1">
                <a:solidFill>
                  <a:schemeClr val="accent1"/>
                </a:solidFill>
                <a:latin typeface="Consolas" pitchFamily="49" charset="0"/>
              </a:rPr>
              <a:t>nbsp</a:t>
            </a:r>
            <a:r>
              <a:rPr lang="en-GB" sz="2400" dirty="0">
                <a:solidFill>
                  <a:schemeClr val="accent1"/>
                </a:solidFill>
                <a:latin typeface="Consolas" pitchFamily="49" charset="0"/>
              </a:rPr>
              <a:t>;</a:t>
            </a:r>
            <a:r>
              <a:rPr lang="en-GB" sz="2400" dirty="0">
                <a:latin typeface="Consolas" pitchFamily="49" charset="0"/>
              </a:rPr>
              <a:t>&lt;/</a:t>
            </a:r>
            <a:r>
              <a:rPr lang="en-GB" sz="2400" dirty="0">
                <a:solidFill>
                  <a:srgbClr val="FF0000"/>
                </a:solidFill>
                <a:latin typeface="Consolas" pitchFamily="49" charset="0"/>
              </a:rPr>
              <a:t>td</a:t>
            </a:r>
            <a:r>
              <a:rPr lang="en-GB" sz="2400" dirty="0">
                <a:latin typeface="Consolas" pitchFamily="49" charset="0"/>
              </a:rPr>
              <a:t>&gt;');</a:t>
            </a:r>
          </a:p>
          <a:p>
            <a:pPr>
              <a:buFontTx/>
              <a:buNone/>
            </a:pPr>
            <a:r>
              <a:rPr lang="en-GB" sz="2400" dirty="0">
                <a:latin typeface="Consolas" pitchFamily="49" charset="0"/>
              </a:rPr>
              <a:t>	</a:t>
            </a:r>
            <a:r>
              <a:rPr lang="en-GB" sz="2400" dirty="0" smtClean="0">
                <a:latin typeface="Consolas" pitchFamily="49" charset="0"/>
              </a:rPr>
              <a:t>	}</a:t>
            </a:r>
            <a:endParaRPr lang="en-GB" sz="2400" dirty="0">
              <a:latin typeface="Consolas" pitchFamily="49" charset="0"/>
            </a:endParaRPr>
          </a:p>
          <a:p>
            <a:pPr>
              <a:buFontTx/>
              <a:buNone/>
            </a:pPr>
            <a:r>
              <a:rPr lang="en-GB" sz="2400" dirty="0">
                <a:latin typeface="Consolas" pitchFamily="49" charset="0"/>
              </a:rPr>
              <a:t>	</a:t>
            </a:r>
            <a:r>
              <a:rPr lang="en-GB" sz="2400" dirty="0" smtClean="0">
                <a:latin typeface="Consolas" pitchFamily="49" charset="0"/>
              </a:rPr>
              <a:t>	</a:t>
            </a:r>
            <a:r>
              <a:rPr lang="en-GB" sz="2400" dirty="0" err="1" smtClean="0">
                <a:latin typeface="Consolas" pitchFamily="49" charset="0"/>
              </a:rPr>
              <a:t>document.write</a:t>
            </a:r>
            <a:r>
              <a:rPr lang="en-GB" sz="2400" dirty="0">
                <a:latin typeface="Consolas" pitchFamily="49" charset="0"/>
              </a:rPr>
              <a:t>('&lt;/</a:t>
            </a:r>
            <a:r>
              <a:rPr lang="en-GB" sz="2400" dirty="0" err="1">
                <a:solidFill>
                  <a:srgbClr val="FF0000"/>
                </a:solidFill>
                <a:latin typeface="Consolas" pitchFamily="49" charset="0"/>
              </a:rPr>
              <a:t>tr</a:t>
            </a:r>
            <a:r>
              <a:rPr lang="en-GB" sz="2400" dirty="0">
                <a:latin typeface="Consolas" pitchFamily="49" charset="0"/>
              </a:rPr>
              <a:t>&gt;');</a:t>
            </a:r>
          </a:p>
          <a:p>
            <a:pPr>
              <a:buFontTx/>
              <a:buNone/>
            </a:pPr>
            <a:r>
              <a:rPr lang="en-GB" sz="2400" dirty="0" smtClean="0">
                <a:latin typeface="Consolas" pitchFamily="49" charset="0"/>
              </a:rPr>
              <a:t>	}</a:t>
            </a:r>
          </a:p>
          <a:p>
            <a:pPr>
              <a:buNone/>
            </a:pPr>
            <a:r>
              <a:rPr lang="en-GB" sz="2400" dirty="0" smtClean="0">
                <a:latin typeface="Consolas" pitchFamily="49" charset="0"/>
              </a:rPr>
              <a:t>	</a:t>
            </a:r>
            <a:r>
              <a:rPr lang="en-GB" sz="2400" dirty="0" err="1" smtClean="0">
                <a:latin typeface="Consolas" pitchFamily="49" charset="0"/>
              </a:rPr>
              <a:t>document.write</a:t>
            </a:r>
            <a:r>
              <a:rPr lang="en-GB" sz="2400" dirty="0" smtClean="0">
                <a:latin typeface="Consolas" pitchFamily="49" charset="0"/>
              </a:rPr>
              <a:t>('&lt;/</a:t>
            </a:r>
            <a:r>
              <a:rPr lang="en-GB" sz="2400" dirty="0" smtClean="0">
                <a:solidFill>
                  <a:srgbClr val="FF0000"/>
                </a:solidFill>
                <a:latin typeface="Consolas" pitchFamily="49" charset="0"/>
              </a:rPr>
              <a:t>table</a:t>
            </a:r>
            <a:r>
              <a:rPr lang="en-GB" sz="2400" dirty="0" smtClean="0">
                <a:latin typeface="Consolas" pitchFamily="49" charset="0"/>
              </a:rPr>
              <a:t>&gt;');</a:t>
            </a:r>
            <a:endParaRPr lang="en-GB" sz="2400" dirty="0">
              <a:latin typeface="Consolas" pitchFamily="49" charset="0"/>
            </a:endParaRPr>
          </a:p>
          <a:p>
            <a:pPr>
              <a:buFontTx/>
              <a:buNone/>
            </a:pPr>
            <a:r>
              <a:rPr lang="en-GB" sz="2400" dirty="0">
                <a:latin typeface="Consolas" pitchFamily="49" charset="0"/>
              </a:rPr>
              <a:t>&lt;/script</a:t>
            </a:r>
            <a:r>
              <a:rPr lang="en-GB" sz="2400" dirty="0" smtClean="0">
                <a:latin typeface="Consolas" pitchFamily="49" charset="0"/>
              </a:rPr>
              <a:t>&gt;</a:t>
            </a:r>
            <a:endParaRPr lang="en-GB" sz="2400" dirty="0">
              <a:latin typeface="Consolas" pitchFamily="49" charset="0"/>
            </a:endParaRPr>
          </a:p>
        </p:txBody>
      </p:sp>
      <mc:AlternateContent xmlns:mc="http://schemas.openxmlformats.org/markup-compatibility/2006">
        <mc:Choice xmlns:p14="http://schemas.microsoft.com/office/powerpoint/2010/main" xmlns="" Requires="p14">
          <p:contentPart p14:bwMode="auto" r:id="rId4">
            <p14:nvContentPartPr>
              <p14:cNvPr id="2" name="Ink 1"/>
              <p14:cNvContentPartPr/>
              <p14:nvPr/>
            </p14:nvContentPartPr>
            <p14:xfrm>
              <a:off x="235800" y="1257120"/>
              <a:ext cx="6351120" cy="3601080"/>
            </p14:xfrm>
          </p:contentPart>
        </mc:Choice>
        <mc:Fallback>
          <p:pic>
            <p:nvPicPr>
              <p:cNvPr id="2" name="Ink 1"/>
              <p:cNvPicPr/>
              <p:nvPr/>
            </p:nvPicPr>
            <p:blipFill>
              <a:blip r:embed="rId5" cstate="print"/>
              <a:stretch>
                <a:fillRect/>
              </a:stretch>
            </p:blipFill>
            <p:spPr>
              <a:xfrm>
                <a:off x="226440" y="1247760"/>
                <a:ext cx="6369840" cy="3619800"/>
              </a:xfrm>
              <a:prstGeom prst="rect">
                <a:avLst/>
              </a:prstGeom>
            </p:spPr>
          </p:pic>
        </mc:Fallback>
      </mc:AlternateContent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CO2013A/CO3013A</a:t>
            </a:r>
            <a:br>
              <a:rPr lang="en-GB"/>
            </a:br>
            <a:r>
              <a:rPr lang="en-GB"/>
              <a:t>Web Technologies</a:t>
            </a:r>
            <a:endParaRPr lang="en-GB">
              <a:latin typeface="Georgia" pitchFamily="18" charset="0"/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54C67-8C3D-4893-877C-089B2F46C853}" type="slidenum">
              <a:rPr lang="en-GB"/>
              <a:pPr/>
              <a:t>26</a:t>
            </a:fld>
            <a:endParaRPr lang="en-GB"/>
          </a:p>
        </p:txBody>
      </p:sp>
      <p:sp>
        <p:nvSpPr>
          <p:cNvPr id="48845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4624"/>
            <a:ext cx="7772400" cy="752475"/>
          </a:xfrm>
          <a:ln/>
        </p:spPr>
        <p:txBody>
          <a:bodyPr/>
          <a:lstStyle/>
          <a:p>
            <a:r>
              <a:rPr lang="en-GB" dirty="0"/>
              <a:t>Example: Chessboard</a:t>
            </a:r>
          </a:p>
        </p:txBody>
      </p:sp>
      <p:sp>
        <p:nvSpPr>
          <p:cNvPr id="4884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857232"/>
            <a:ext cx="8785225" cy="6000768"/>
          </a:xfrm>
          <a:solidFill>
            <a:schemeClr val="bg1">
              <a:alpha val="57000"/>
            </a:schemeClr>
          </a:solidFill>
          <a:ln/>
        </p:spPr>
        <p:txBody>
          <a:bodyPr>
            <a:normAutofit/>
          </a:bodyPr>
          <a:lstStyle/>
          <a:p>
            <a:pPr>
              <a:buFontTx/>
              <a:buNone/>
            </a:pPr>
            <a:r>
              <a:rPr lang="en-GB" sz="1800" dirty="0" smtClean="0">
                <a:latin typeface="Consolas" pitchFamily="49" charset="0"/>
              </a:rPr>
              <a:t>&lt;</a:t>
            </a:r>
            <a:r>
              <a:rPr lang="en-GB" sz="1800" dirty="0">
                <a:latin typeface="Consolas" pitchFamily="49" charset="0"/>
              </a:rPr>
              <a:t>script type="text/</a:t>
            </a:r>
            <a:r>
              <a:rPr lang="en-GB" sz="1800" dirty="0" err="1">
                <a:latin typeface="Consolas" pitchFamily="49" charset="0"/>
              </a:rPr>
              <a:t>javascript</a:t>
            </a:r>
            <a:r>
              <a:rPr lang="en-GB" sz="1800" dirty="0" smtClean="0">
                <a:latin typeface="Consolas" pitchFamily="49" charset="0"/>
              </a:rPr>
              <a:t>"&gt;</a:t>
            </a:r>
          </a:p>
          <a:p>
            <a:pPr>
              <a:buNone/>
            </a:pPr>
            <a:r>
              <a:rPr lang="en-GB" sz="1800" dirty="0" smtClean="0">
                <a:latin typeface="Consolas" pitchFamily="49" charset="0"/>
              </a:rPr>
              <a:t>	</a:t>
            </a:r>
            <a:r>
              <a:rPr lang="en-GB" sz="1800" dirty="0" err="1" smtClean="0">
                <a:latin typeface="Consolas" pitchFamily="49" charset="0"/>
              </a:rPr>
              <a:t>document.write</a:t>
            </a:r>
            <a:r>
              <a:rPr lang="en-GB" sz="1800" dirty="0" smtClean="0">
                <a:latin typeface="Consolas" pitchFamily="49" charset="0"/>
              </a:rPr>
              <a:t>('&lt;</a:t>
            </a:r>
            <a:r>
              <a:rPr lang="en-GB" sz="1800" dirty="0" smtClean="0">
                <a:solidFill>
                  <a:srgbClr val="FF0000"/>
                </a:solidFill>
                <a:latin typeface="Consolas" pitchFamily="49" charset="0"/>
              </a:rPr>
              <a:t>table</a:t>
            </a:r>
            <a:r>
              <a:rPr lang="en-GB" sz="1800" dirty="0" smtClean="0">
                <a:latin typeface="Consolas" pitchFamily="49" charset="0"/>
              </a:rPr>
              <a:t> id="chessboard"&gt;');</a:t>
            </a:r>
          </a:p>
          <a:p>
            <a:pPr>
              <a:buFontTx/>
              <a:buNone/>
            </a:pPr>
            <a:r>
              <a:rPr lang="en-GB" sz="1800" dirty="0" smtClean="0">
                <a:latin typeface="Consolas" pitchFamily="49" charset="0"/>
              </a:rPr>
              <a:t>	</a:t>
            </a:r>
            <a:r>
              <a:rPr lang="en-GB" sz="1800" dirty="0" err="1" smtClean="0">
                <a:latin typeface="Consolas" pitchFamily="49" charset="0"/>
              </a:rPr>
              <a:t>var</a:t>
            </a:r>
            <a:r>
              <a:rPr lang="en-GB" sz="1800" dirty="0" smtClean="0">
                <a:latin typeface="Consolas" pitchFamily="49" charset="0"/>
              </a:rPr>
              <a:t> </a:t>
            </a:r>
            <a:r>
              <a:rPr lang="en-GB" sz="1800" dirty="0">
                <a:solidFill>
                  <a:srgbClr val="FF9900"/>
                </a:solidFill>
                <a:latin typeface="Consolas" pitchFamily="49" charset="0"/>
              </a:rPr>
              <a:t>colour</a:t>
            </a:r>
            <a:r>
              <a:rPr lang="en-GB" sz="1800" dirty="0">
                <a:latin typeface="Consolas" pitchFamily="49" charset="0"/>
              </a:rPr>
              <a:t> = 'white';</a:t>
            </a:r>
          </a:p>
          <a:p>
            <a:pPr>
              <a:buFontTx/>
              <a:buNone/>
            </a:pPr>
            <a:r>
              <a:rPr lang="en-GB" sz="1800" dirty="0" smtClean="0">
                <a:latin typeface="Consolas" pitchFamily="49" charset="0"/>
              </a:rPr>
              <a:t>	for </a:t>
            </a:r>
            <a:r>
              <a:rPr lang="en-GB" sz="1800" dirty="0">
                <a:latin typeface="Consolas" pitchFamily="49" charset="0"/>
              </a:rPr>
              <a:t>(</a:t>
            </a:r>
            <a:r>
              <a:rPr lang="en-GB" sz="1800" dirty="0" err="1">
                <a:latin typeface="Consolas" pitchFamily="49" charset="0"/>
              </a:rPr>
              <a:t>var</a:t>
            </a:r>
            <a:r>
              <a:rPr lang="en-GB" sz="1800" dirty="0">
                <a:latin typeface="Consolas" pitchFamily="49" charset="0"/>
              </a:rPr>
              <a:t> </a:t>
            </a:r>
            <a:r>
              <a:rPr lang="en-GB" sz="1800" dirty="0">
                <a:solidFill>
                  <a:schemeClr val="accent2"/>
                </a:solidFill>
                <a:latin typeface="Consolas" pitchFamily="49" charset="0"/>
              </a:rPr>
              <a:t>row</a:t>
            </a:r>
            <a:r>
              <a:rPr lang="en-GB" sz="1800" dirty="0">
                <a:latin typeface="Consolas" pitchFamily="49" charset="0"/>
              </a:rPr>
              <a:t>=0; </a:t>
            </a:r>
            <a:r>
              <a:rPr lang="en-GB" sz="1800" dirty="0">
                <a:solidFill>
                  <a:schemeClr val="accent2"/>
                </a:solidFill>
                <a:latin typeface="Consolas" pitchFamily="49" charset="0"/>
              </a:rPr>
              <a:t>row</a:t>
            </a:r>
            <a:r>
              <a:rPr lang="en-GB" sz="1800" dirty="0">
                <a:latin typeface="Consolas" pitchFamily="49" charset="0"/>
              </a:rPr>
              <a:t>&lt;8; </a:t>
            </a:r>
            <a:r>
              <a:rPr lang="en-GB" sz="1800" dirty="0">
                <a:solidFill>
                  <a:schemeClr val="accent2"/>
                </a:solidFill>
                <a:latin typeface="Consolas" pitchFamily="49" charset="0"/>
              </a:rPr>
              <a:t>row</a:t>
            </a:r>
            <a:r>
              <a:rPr lang="en-GB" sz="1800" dirty="0">
                <a:latin typeface="Consolas" pitchFamily="49" charset="0"/>
              </a:rPr>
              <a:t>++) {</a:t>
            </a:r>
          </a:p>
          <a:p>
            <a:pPr>
              <a:buFontTx/>
              <a:buNone/>
            </a:pPr>
            <a:r>
              <a:rPr lang="en-GB" sz="1800" dirty="0" smtClean="0">
                <a:latin typeface="Consolas" pitchFamily="49" charset="0"/>
              </a:rPr>
              <a:t>	</a:t>
            </a:r>
            <a:r>
              <a:rPr lang="en-GB" sz="1800" dirty="0">
                <a:latin typeface="Consolas" pitchFamily="49" charset="0"/>
              </a:rPr>
              <a:t>	</a:t>
            </a:r>
            <a:r>
              <a:rPr lang="en-GB" sz="1800" dirty="0" err="1">
                <a:latin typeface="Consolas" pitchFamily="49" charset="0"/>
              </a:rPr>
              <a:t>document.write</a:t>
            </a:r>
            <a:r>
              <a:rPr lang="en-GB" sz="1800" dirty="0">
                <a:latin typeface="Consolas" pitchFamily="49" charset="0"/>
              </a:rPr>
              <a:t>('&lt;</a:t>
            </a:r>
            <a:r>
              <a:rPr lang="en-GB" sz="1800" dirty="0" err="1">
                <a:solidFill>
                  <a:srgbClr val="FF0000"/>
                </a:solidFill>
                <a:latin typeface="Consolas" pitchFamily="49" charset="0"/>
              </a:rPr>
              <a:t>tr</a:t>
            </a:r>
            <a:r>
              <a:rPr lang="en-GB" sz="1800" dirty="0">
                <a:latin typeface="Consolas" pitchFamily="49" charset="0"/>
              </a:rPr>
              <a:t>&gt;');</a:t>
            </a:r>
          </a:p>
          <a:p>
            <a:pPr>
              <a:buFontTx/>
              <a:buNone/>
            </a:pPr>
            <a:r>
              <a:rPr lang="en-GB" sz="1800" dirty="0">
                <a:latin typeface="Consolas" pitchFamily="49" charset="0"/>
              </a:rPr>
              <a:t>	</a:t>
            </a:r>
            <a:r>
              <a:rPr lang="en-GB" sz="1800" dirty="0" smtClean="0">
                <a:latin typeface="Consolas" pitchFamily="49" charset="0"/>
              </a:rPr>
              <a:t>	for </a:t>
            </a:r>
            <a:r>
              <a:rPr lang="en-GB" sz="1800" dirty="0">
                <a:latin typeface="Consolas" pitchFamily="49" charset="0"/>
              </a:rPr>
              <a:t>(</a:t>
            </a:r>
            <a:r>
              <a:rPr lang="en-GB" sz="1800" dirty="0" err="1">
                <a:latin typeface="Consolas" pitchFamily="49" charset="0"/>
              </a:rPr>
              <a:t>var</a:t>
            </a:r>
            <a:r>
              <a:rPr lang="en-GB" sz="1800" dirty="0">
                <a:latin typeface="Consolas" pitchFamily="49" charset="0"/>
              </a:rPr>
              <a:t> </a:t>
            </a:r>
            <a:r>
              <a:rPr lang="en-GB" sz="1800" dirty="0" err="1">
                <a:solidFill>
                  <a:schemeClr val="folHlink"/>
                </a:solidFill>
                <a:latin typeface="Consolas" pitchFamily="49" charset="0"/>
              </a:rPr>
              <a:t>col</a:t>
            </a:r>
            <a:r>
              <a:rPr lang="en-GB" sz="1800" dirty="0">
                <a:latin typeface="Consolas" pitchFamily="49" charset="0"/>
              </a:rPr>
              <a:t>=0; </a:t>
            </a:r>
            <a:r>
              <a:rPr lang="en-GB" sz="1800" dirty="0" err="1">
                <a:solidFill>
                  <a:schemeClr val="folHlink"/>
                </a:solidFill>
                <a:latin typeface="Consolas" pitchFamily="49" charset="0"/>
              </a:rPr>
              <a:t>col</a:t>
            </a:r>
            <a:r>
              <a:rPr lang="en-GB" sz="1800" dirty="0">
                <a:latin typeface="Consolas" pitchFamily="49" charset="0"/>
              </a:rPr>
              <a:t>&lt;8; </a:t>
            </a:r>
            <a:r>
              <a:rPr lang="en-GB" sz="1800" dirty="0" err="1">
                <a:solidFill>
                  <a:schemeClr val="folHlink"/>
                </a:solidFill>
                <a:latin typeface="Consolas" pitchFamily="49" charset="0"/>
              </a:rPr>
              <a:t>col</a:t>
            </a:r>
            <a:r>
              <a:rPr lang="en-GB" sz="1800" dirty="0">
                <a:latin typeface="Consolas" pitchFamily="49" charset="0"/>
              </a:rPr>
              <a:t>++) {</a:t>
            </a:r>
          </a:p>
          <a:p>
            <a:pPr>
              <a:buFontTx/>
              <a:buNone/>
            </a:pPr>
            <a:r>
              <a:rPr lang="en-GB" sz="1800" dirty="0" smtClean="0">
                <a:latin typeface="Consolas" pitchFamily="49" charset="0"/>
              </a:rPr>
              <a:t>			</a:t>
            </a:r>
            <a:r>
              <a:rPr lang="en-GB" sz="1800" dirty="0" err="1" smtClean="0">
                <a:latin typeface="Consolas" pitchFamily="49" charset="0"/>
              </a:rPr>
              <a:t>document.write</a:t>
            </a:r>
            <a:r>
              <a:rPr lang="en-GB" sz="1800" dirty="0" smtClean="0">
                <a:latin typeface="Consolas" pitchFamily="49" charset="0"/>
              </a:rPr>
              <a:t>('&lt;</a:t>
            </a:r>
            <a:r>
              <a:rPr lang="en-GB" sz="1800" dirty="0" smtClean="0">
                <a:solidFill>
                  <a:srgbClr val="FF0000"/>
                </a:solidFill>
                <a:latin typeface="Consolas" pitchFamily="49" charset="0"/>
              </a:rPr>
              <a:t>td</a:t>
            </a:r>
            <a:r>
              <a:rPr lang="en-GB" sz="1800" dirty="0" smtClean="0">
                <a:latin typeface="Consolas" pitchFamily="49" charset="0"/>
              </a:rPr>
              <a:t> class="');</a:t>
            </a:r>
          </a:p>
          <a:p>
            <a:pPr>
              <a:buNone/>
            </a:pPr>
            <a:r>
              <a:rPr lang="en-GB" sz="1800" dirty="0" smtClean="0">
                <a:latin typeface="Consolas" pitchFamily="49" charset="0"/>
              </a:rPr>
              <a:t>			</a:t>
            </a:r>
            <a:r>
              <a:rPr lang="en-GB" sz="1800" dirty="0" err="1" smtClean="0">
                <a:latin typeface="Consolas" pitchFamily="49" charset="0"/>
              </a:rPr>
              <a:t>document.write</a:t>
            </a:r>
            <a:r>
              <a:rPr lang="en-GB" sz="1800" dirty="0" smtClean="0">
                <a:latin typeface="Consolas" pitchFamily="49" charset="0"/>
              </a:rPr>
              <a:t>(</a:t>
            </a:r>
            <a:r>
              <a:rPr lang="en-GB" sz="1800" dirty="0" smtClean="0">
                <a:solidFill>
                  <a:srgbClr val="FF9900"/>
                </a:solidFill>
                <a:latin typeface="Consolas" pitchFamily="49" charset="0"/>
              </a:rPr>
              <a:t>colour</a:t>
            </a:r>
            <a:r>
              <a:rPr lang="en-GB" sz="1800" dirty="0" smtClean="0">
                <a:latin typeface="Consolas" pitchFamily="49" charset="0"/>
              </a:rPr>
              <a:t> . '"&gt;');</a:t>
            </a:r>
          </a:p>
          <a:p>
            <a:pPr>
              <a:buNone/>
            </a:pPr>
            <a:r>
              <a:rPr lang="en-GB" sz="1800" dirty="0" smtClean="0">
                <a:latin typeface="Consolas" pitchFamily="49" charset="0"/>
              </a:rPr>
              <a:t>			</a:t>
            </a:r>
            <a:r>
              <a:rPr lang="en-GB" sz="1800" dirty="0" err="1" smtClean="0">
                <a:latin typeface="Consolas" pitchFamily="49" charset="0"/>
              </a:rPr>
              <a:t>document.write</a:t>
            </a:r>
            <a:r>
              <a:rPr lang="en-GB" sz="1800" dirty="0" smtClean="0">
                <a:latin typeface="Consolas" pitchFamily="49" charset="0"/>
              </a:rPr>
              <a:t>('"&gt;');</a:t>
            </a:r>
          </a:p>
          <a:p>
            <a:pPr>
              <a:buFontTx/>
              <a:buNone/>
            </a:pPr>
            <a:r>
              <a:rPr lang="en-GB" sz="1800" dirty="0">
                <a:latin typeface="Consolas" pitchFamily="49" charset="0"/>
              </a:rPr>
              <a:t>	</a:t>
            </a:r>
            <a:r>
              <a:rPr lang="en-GB" sz="1800" dirty="0" smtClean="0">
                <a:latin typeface="Consolas" pitchFamily="49" charset="0"/>
              </a:rPr>
              <a:t>	</a:t>
            </a:r>
            <a:r>
              <a:rPr lang="en-GB" sz="1800" dirty="0">
                <a:latin typeface="Consolas" pitchFamily="49" charset="0"/>
              </a:rPr>
              <a:t>	</a:t>
            </a:r>
            <a:r>
              <a:rPr lang="en-GB" sz="1800" dirty="0" err="1">
                <a:latin typeface="Consolas" pitchFamily="49" charset="0"/>
              </a:rPr>
              <a:t>document.write</a:t>
            </a:r>
            <a:r>
              <a:rPr lang="en-GB" sz="1800" dirty="0">
                <a:latin typeface="Consolas" pitchFamily="49" charset="0"/>
              </a:rPr>
              <a:t>('</a:t>
            </a:r>
            <a:r>
              <a:rPr lang="en-GB" sz="1800" dirty="0">
                <a:solidFill>
                  <a:schemeClr val="accent1"/>
                </a:solidFill>
                <a:latin typeface="Consolas" pitchFamily="49" charset="0"/>
              </a:rPr>
              <a:t>&amp;</a:t>
            </a:r>
            <a:r>
              <a:rPr lang="en-GB" sz="1800" dirty="0" err="1">
                <a:solidFill>
                  <a:schemeClr val="accent1"/>
                </a:solidFill>
                <a:latin typeface="Consolas" pitchFamily="49" charset="0"/>
              </a:rPr>
              <a:t>nbsp</a:t>
            </a:r>
            <a:r>
              <a:rPr lang="en-GB" sz="1800" dirty="0">
                <a:solidFill>
                  <a:schemeClr val="accent1"/>
                </a:solidFill>
                <a:latin typeface="Consolas" pitchFamily="49" charset="0"/>
              </a:rPr>
              <a:t>;</a:t>
            </a:r>
            <a:r>
              <a:rPr lang="en-GB" sz="1800" dirty="0">
                <a:latin typeface="Consolas" pitchFamily="49" charset="0"/>
              </a:rPr>
              <a:t>&lt;/</a:t>
            </a:r>
            <a:r>
              <a:rPr lang="en-GB" sz="1800" dirty="0">
                <a:solidFill>
                  <a:srgbClr val="FF0000"/>
                </a:solidFill>
                <a:latin typeface="Consolas" pitchFamily="49" charset="0"/>
              </a:rPr>
              <a:t>td</a:t>
            </a:r>
            <a:r>
              <a:rPr lang="en-GB" sz="1800" dirty="0">
                <a:latin typeface="Consolas" pitchFamily="49" charset="0"/>
              </a:rPr>
              <a:t>&gt;');</a:t>
            </a:r>
          </a:p>
          <a:p>
            <a:pPr>
              <a:buFontTx/>
              <a:buNone/>
            </a:pPr>
            <a:r>
              <a:rPr lang="en-GB" sz="1800" dirty="0" smtClean="0">
                <a:latin typeface="Consolas" pitchFamily="49" charset="0"/>
              </a:rPr>
              <a:t>	</a:t>
            </a:r>
            <a:r>
              <a:rPr lang="en-GB" sz="1800" dirty="0">
                <a:latin typeface="Consolas" pitchFamily="49" charset="0"/>
              </a:rPr>
              <a:t>		if (</a:t>
            </a:r>
            <a:r>
              <a:rPr lang="en-GB" sz="1800" dirty="0">
                <a:solidFill>
                  <a:srgbClr val="FF9900"/>
                </a:solidFill>
                <a:latin typeface="Consolas" pitchFamily="49" charset="0"/>
              </a:rPr>
              <a:t>colour</a:t>
            </a:r>
            <a:r>
              <a:rPr lang="en-GB" sz="1800" dirty="0">
                <a:latin typeface="Consolas" pitchFamily="49" charset="0"/>
              </a:rPr>
              <a:t>=='white') </a:t>
            </a:r>
            <a:r>
              <a:rPr lang="en-GB" sz="1800" dirty="0">
                <a:solidFill>
                  <a:srgbClr val="FF9900"/>
                </a:solidFill>
                <a:latin typeface="Consolas" pitchFamily="49" charset="0"/>
              </a:rPr>
              <a:t>colour</a:t>
            </a:r>
            <a:r>
              <a:rPr lang="en-GB" sz="1800" dirty="0">
                <a:latin typeface="Consolas" pitchFamily="49" charset="0"/>
              </a:rPr>
              <a:t>='black';</a:t>
            </a:r>
          </a:p>
          <a:p>
            <a:pPr>
              <a:buFontTx/>
              <a:buNone/>
            </a:pPr>
            <a:r>
              <a:rPr lang="en-GB" sz="1800" dirty="0">
                <a:latin typeface="Consolas" pitchFamily="49" charset="0"/>
              </a:rPr>
              <a:t>		</a:t>
            </a:r>
            <a:r>
              <a:rPr lang="en-GB" sz="1800" dirty="0" smtClean="0">
                <a:latin typeface="Consolas" pitchFamily="49" charset="0"/>
              </a:rPr>
              <a:t>	else </a:t>
            </a:r>
            <a:r>
              <a:rPr lang="en-GB" sz="1800" dirty="0">
                <a:solidFill>
                  <a:srgbClr val="FF9900"/>
                </a:solidFill>
                <a:latin typeface="Consolas" pitchFamily="49" charset="0"/>
              </a:rPr>
              <a:t>colour</a:t>
            </a:r>
            <a:r>
              <a:rPr lang="en-GB" sz="1800" dirty="0">
                <a:latin typeface="Consolas" pitchFamily="49" charset="0"/>
              </a:rPr>
              <a:t>='white';</a:t>
            </a:r>
          </a:p>
          <a:p>
            <a:pPr>
              <a:buFontTx/>
              <a:buNone/>
            </a:pPr>
            <a:r>
              <a:rPr lang="en-GB" sz="1800" dirty="0">
                <a:latin typeface="Consolas" pitchFamily="49" charset="0"/>
              </a:rPr>
              <a:t>	</a:t>
            </a:r>
            <a:r>
              <a:rPr lang="en-GB" sz="1800" dirty="0" smtClean="0">
                <a:latin typeface="Consolas" pitchFamily="49" charset="0"/>
              </a:rPr>
              <a:t>	}</a:t>
            </a:r>
            <a:endParaRPr lang="en-GB" sz="1800" dirty="0">
              <a:latin typeface="Consolas" pitchFamily="49" charset="0"/>
            </a:endParaRPr>
          </a:p>
          <a:p>
            <a:pPr>
              <a:buFontTx/>
              <a:buNone/>
            </a:pPr>
            <a:r>
              <a:rPr lang="en-GB" sz="1800" dirty="0">
                <a:latin typeface="Consolas" pitchFamily="49" charset="0"/>
              </a:rPr>
              <a:t>	</a:t>
            </a:r>
            <a:r>
              <a:rPr lang="en-GB" sz="1800" dirty="0" smtClean="0">
                <a:latin typeface="Consolas" pitchFamily="49" charset="0"/>
              </a:rPr>
              <a:t>	</a:t>
            </a:r>
            <a:r>
              <a:rPr lang="en-GB" sz="1800" dirty="0" err="1" smtClean="0">
                <a:latin typeface="Consolas" pitchFamily="49" charset="0"/>
              </a:rPr>
              <a:t>document.write</a:t>
            </a:r>
            <a:r>
              <a:rPr lang="en-GB" sz="1800" dirty="0">
                <a:latin typeface="Consolas" pitchFamily="49" charset="0"/>
              </a:rPr>
              <a:t>('&lt;/</a:t>
            </a:r>
            <a:r>
              <a:rPr lang="en-GB" sz="1800" dirty="0" err="1">
                <a:solidFill>
                  <a:srgbClr val="FF0000"/>
                </a:solidFill>
                <a:latin typeface="Consolas" pitchFamily="49" charset="0"/>
              </a:rPr>
              <a:t>tr</a:t>
            </a:r>
            <a:r>
              <a:rPr lang="en-GB" sz="1800" dirty="0">
                <a:latin typeface="Consolas" pitchFamily="49" charset="0"/>
              </a:rPr>
              <a:t>&gt;');</a:t>
            </a:r>
          </a:p>
          <a:p>
            <a:pPr>
              <a:buFontTx/>
              <a:buNone/>
            </a:pPr>
            <a:r>
              <a:rPr lang="en-GB" sz="1800" dirty="0">
                <a:latin typeface="Consolas" pitchFamily="49" charset="0"/>
              </a:rPr>
              <a:t>	</a:t>
            </a:r>
            <a:r>
              <a:rPr lang="en-GB" sz="1800" dirty="0" smtClean="0">
                <a:latin typeface="Consolas" pitchFamily="49" charset="0"/>
              </a:rPr>
              <a:t>	if </a:t>
            </a:r>
            <a:r>
              <a:rPr lang="en-GB" sz="1800" dirty="0">
                <a:latin typeface="Consolas" pitchFamily="49" charset="0"/>
              </a:rPr>
              <a:t>(</a:t>
            </a:r>
            <a:r>
              <a:rPr lang="en-GB" sz="1800" dirty="0">
                <a:solidFill>
                  <a:srgbClr val="FF9900"/>
                </a:solidFill>
                <a:latin typeface="Consolas" pitchFamily="49" charset="0"/>
              </a:rPr>
              <a:t>colour</a:t>
            </a:r>
            <a:r>
              <a:rPr lang="en-GB" sz="1800" dirty="0">
                <a:latin typeface="Consolas" pitchFamily="49" charset="0"/>
              </a:rPr>
              <a:t>=='white') </a:t>
            </a:r>
            <a:r>
              <a:rPr lang="en-GB" sz="1800" dirty="0">
                <a:solidFill>
                  <a:srgbClr val="FF9900"/>
                </a:solidFill>
                <a:latin typeface="Consolas" pitchFamily="49" charset="0"/>
              </a:rPr>
              <a:t>colour</a:t>
            </a:r>
            <a:r>
              <a:rPr lang="en-GB" sz="1800" dirty="0">
                <a:latin typeface="Consolas" pitchFamily="49" charset="0"/>
              </a:rPr>
              <a:t>='black'; else </a:t>
            </a:r>
            <a:r>
              <a:rPr lang="en-GB" sz="1800" dirty="0">
                <a:solidFill>
                  <a:srgbClr val="FF9900"/>
                </a:solidFill>
                <a:latin typeface="Consolas" pitchFamily="49" charset="0"/>
              </a:rPr>
              <a:t>colour</a:t>
            </a:r>
            <a:r>
              <a:rPr lang="en-GB" sz="1800" dirty="0">
                <a:latin typeface="Consolas" pitchFamily="49" charset="0"/>
              </a:rPr>
              <a:t>='white';</a:t>
            </a:r>
          </a:p>
          <a:p>
            <a:pPr>
              <a:buFontTx/>
              <a:buNone/>
            </a:pPr>
            <a:r>
              <a:rPr lang="en-GB" sz="1800" dirty="0" smtClean="0">
                <a:latin typeface="Consolas" pitchFamily="49" charset="0"/>
              </a:rPr>
              <a:t>	}</a:t>
            </a:r>
          </a:p>
          <a:p>
            <a:pPr>
              <a:buNone/>
            </a:pPr>
            <a:r>
              <a:rPr lang="en-GB" sz="1800" dirty="0" smtClean="0">
                <a:latin typeface="Consolas" pitchFamily="49" charset="0"/>
              </a:rPr>
              <a:t>	</a:t>
            </a:r>
            <a:r>
              <a:rPr lang="en-GB" sz="1800" dirty="0" err="1" smtClean="0">
                <a:latin typeface="Consolas" pitchFamily="49" charset="0"/>
              </a:rPr>
              <a:t>document.write</a:t>
            </a:r>
            <a:r>
              <a:rPr lang="en-GB" sz="1800" dirty="0" smtClean="0">
                <a:latin typeface="Consolas" pitchFamily="49" charset="0"/>
              </a:rPr>
              <a:t>('&lt;/</a:t>
            </a:r>
            <a:r>
              <a:rPr lang="en-GB" sz="1800" dirty="0" smtClean="0">
                <a:solidFill>
                  <a:srgbClr val="FF0000"/>
                </a:solidFill>
                <a:latin typeface="Consolas" pitchFamily="49" charset="0"/>
              </a:rPr>
              <a:t>table</a:t>
            </a:r>
            <a:r>
              <a:rPr lang="en-GB" sz="1800" dirty="0" smtClean="0">
                <a:latin typeface="Consolas" pitchFamily="49" charset="0"/>
              </a:rPr>
              <a:t>&gt;');</a:t>
            </a:r>
            <a:endParaRPr lang="en-GB" sz="1800" dirty="0">
              <a:latin typeface="Consolas" pitchFamily="49" charset="0"/>
            </a:endParaRPr>
          </a:p>
          <a:p>
            <a:pPr>
              <a:buFontTx/>
              <a:buNone/>
            </a:pPr>
            <a:r>
              <a:rPr lang="en-GB" sz="1800" dirty="0">
                <a:latin typeface="Consolas" pitchFamily="49" charset="0"/>
              </a:rPr>
              <a:t>&lt;/script</a:t>
            </a:r>
            <a:r>
              <a:rPr lang="en-GB" sz="1800" dirty="0" smtClean="0">
                <a:latin typeface="Consolas" pitchFamily="49" charset="0"/>
              </a:rPr>
              <a:t>&gt;</a:t>
            </a:r>
            <a:endParaRPr lang="en-GB" sz="1800" dirty="0">
              <a:latin typeface="Consolas" pitchFamily="49" charset="0"/>
            </a:endParaRPr>
          </a:p>
        </p:txBody>
      </p:sp>
      <p:sp>
        <p:nvSpPr>
          <p:cNvPr id="488452" name="Text Box 4"/>
          <p:cNvSpPr txBox="1">
            <a:spLocks noChangeArrowheads="1"/>
          </p:cNvSpPr>
          <p:nvPr/>
        </p:nvSpPr>
        <p:spPr bwMode="auto">
          <a:xfrm>
            <a:off x="8229600" y="5638800"/>
            <a:ext cx="76226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GB" sz="2000" dirty="0">
                <a:solidFill>
                  <a:schemeClr val="tx2"/>
                </a:solidFill>
                <a:latin typeface="Arial Black" pitchFamily="34" charset="0"/>
              </a:rPr>
              <a:t>(</a:t>
            </a:r>
            <a:r>
              <a:rPr lang="en-GB" sz="2000" dirty="0">
                <a:solidFill>
                  <a:schemeClr val="tx2"/>
                </a:solidFill>
                <a:latin typeface="Arial Black" pitchFamily="34" charset="0"/>
                <a:hlinkClick r:id="rId4"/>
              </a:rPr>
              <a:t>url</a:t>
            </a:r>
            <a:r>
              <a:rPr lang="en-GB" sz="2000" dirty="0">
                <a:solidFill>
                  <a:schemeClr val="tx2"/>
                </a:solidFill>
                <a:latin typeface="Arial Black" pitchFamily="34" charset="0"/>
              </a:rPr>
              <a:t>)</a:t>
            </a:r>
          </a:p>
        </p:txBody>
      </p:sp>
      <mc:AlternateContent xmlns:mc="http://schemas.openxmlformats.org/markup-compatibility/2006">
        <mc:Choice xmlns:p14="http://schemas.microsoft.com/office/powerpoint/2010/main" xmlns="" Requires="p14">
          <p:contentPart p14:bwMode="auto" r:id="rId5">
            <p14:nvContentPartPr>
              <p14:cNvPr id="2" name="Ink 1"/>
              <p14:cNvContentPartPr/>
              <p14:nvPr/>
            </p14:nvContentPartPr>
            <p14:xfrm>
              <a:off x="1257120" y="1800000"/>
              <a:ext cx="7187040" cy="3315240"/>
            </p14:xfrm>
          </p:contentPart>
        </mc:Choice>
        <mc:Fallback>
          <p:pic>
            <p:nvPicPr>
              <p:cNvPr id="2" name="Ink 1"/>
              <p:cNvPicPr/>
              <p:nvPr/>
            </p:nvPicPr>
            <p:blipFill>
              <a:blip r:embed="rId6" cstate="print"/>
              <a:stretch>
                <a:fillRect/>
              </a:stretch>
            </p:blipFill>
            <p:spPr>
              <a:xfrm>
                <a:off x="1247760" y="1790640"/>
                <a:ext cx="7205760" cy="3333960"/>
              </a:xfrm>
              <a:prstGeom prst="rect">
                <a:avLst/>
              </a:prstGeom>
            </p:spPr>
          </p:pic>
        </mc:Fallback>
      </mc:AlternateContent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Chessboard: shorter code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5143536"/>
          </a:xfrm>
        </p:spPr>
        <p:txBody>
          <a:bodyPr>
            <a:normAutofit fontScale="92500"/>
          </a:bodyPr>
          <a:lstStyle/>
          <a:p>
            <a:r>
              <a:rPr lang="en-GB" dirty="0" smtClean="0"/>
              <a:t>Replace:</a:t>
            </a:r>
          </a:p>
          <a:p>
            <a:pPr lvl="1">
              <a:lnSpc>
                <a:spcPct val="80000"/>
              </a:lnSpc>
            </a:pPr>
            <a:r>
              <a:rPr lang="en-GB" sz="2400" dirty="0" err="1" smtClean="0">
                <a:latin typeface="Consolas" pitchFamily="49" charset="0"/>
              </a:rPr>
              <a:t>document.write</a:t>
            </a:r>
            <a:r>
              <a:rPr lang="en-GB" sz="2400" dirty="0" smtClean="0">
                <a:latin typeface="Consolas" pitchFamily="49" charset="0"/>
              </a:rPr>
              <a:t>('&lt;</a:t>
            </a:r>
            <a:r>
              <a:rPr lang="en-GB" sz="2400" dirty="0" smtClean="0">
                <a:solidFill>
                  <a:srgbClr val="FF0000"/>
                </a:solidFill>
                <a:latin typeface="Consolas" pitchFamily="49" charset="0"/>
              </a:rPr>
              <a:t>td</a:t>
            </a:r>
            <a:r>
              <a:rPr lang="en-GB" sz="2400" dirty="0" smtClean="0">
                <a:latin typeface="Consolas" pitchFamily="49" charset="0"/>
              </a:rPr>
              <a:t> class="');</a:t>
            </a:r>
          </a:p>
          <a:p>
            <a:pPr lvl="1">
              <a:lnSpc>
                <a:spcPct val="80000"/>
              </a:lnSpc>
            </a:pPr>
            <a:r>
              <a:rPr lang="en-GB" sz="2400" dirty="0" err="1" smtClean="0">
                <a:latin typeface="Consolas" pitchFamily="49" charset="0"/>
              </a:rPr>
              <a:t>document.write</a:t>
            </a:r>
            <a:r>
              <a:rPr lang="en-GB" sz="2400" dirty="0" smtClean="0">
                <a:latin typeface="Consolas" pitchFamily="49" charset="0"/>
              </a:rPr>
              <a:t>(</a:t>
            </a:r>
            <a:r>
              <a:rPr lang="en-GB" sz="2400" dirty="0" smtClean="0">
                <a:solidFill>
                  <a:srgbClr val="FF9900"/>
                </a:solidFill>
                <a:latin typeface="Consolas" pitchFamily="49" charset="0"/>
              </a:rPr>
              <a:t>colour</a:t>
            </a:r>
            <a:r>
              <a:rPr lang="en-GB" sz="2400" dirty="0" smtClean="0">
                <a:latin typeface="Consolas" pitchFamily="49" charset="0"/>
              </a:rPr>
              <a:t>&gt;');</a:t>
            </a:r>
          </a:p>
          <a:p>
            <a:pPr lvl="1">
              <a:lnSpc>
                <a:spcPct val="80000"/>
              </a:lnSpc>
            </a:pPr>
            <a:r>
              <a:rPr lang="en-GB" sz="2400" dirty="0" err="1" smtClean="0">
                <a:latin typeface="Consolas" pitchFamily="49" charset="0"/>
              </a:rPr>
              <a:t>document.write</a:t>
            </a:r>
            <a:r>
              <a:rPr lang="en-GB" sz="2400" dirty="0" smtClean="0">
                <a:latin typeface="Consolas" pitchFamily="49" charset="0"/>
              </a:rPr>
              <a:t>('"&gt;');</a:t>
            </a:r>
          </a:p>
          <a:p>
            <a:pPr lvl="1">
              <a:lnSpc>
                <a:spcPct val="80000"/>
              </a:lnSpc>
            </a:pPr>
            <a:r>
              <a:rPr lang="en-GB" sz="2400" dirty="0" err="1" smtClean="0">
                <a:latin typeface="Consolas" pitchFamily="49" charset="0"/>
              </a:rPr>
              <a:t>document.write</a:t>
            </a:r>
            <a:r>
              <a:rPr lang="en-GB" sz="2400" dirty="0" smtClean="0">
                <a:latin typeface="Consolas" pitchFamily="49" charset="0"/>
              </a:rPr>
              <a:t>('</a:t>
            </a:r>
            <a:r>
              <a:rPr lang="en-GB" sz="2400" dirty="0" smtClean="0">
                <a:solidFill>
                  <a:schemeClr val="accent1"/>
                </a:solidFill>
                <a:latin typeface="Consolas" pitchFamily="49" charset="0"/>
              </a:rPr>
              <a:t>&amp;</a:t>
            </a:r>
            <a:r>
              <a:rPr lang="en-GB" sz="2400" dirty="0" err="1" smtClean="0">
                <a:solidFill>
                  <a:schemeClr val="accent1"/>
                </a:solidFill>
                <a:latin typeface="Consolas" pitchFamily="49" charset="0"/>
              </a:rPr>
              <a:t>nbsp</a:t>
            </a:r>
            <a:r>
              <a:rPr lang="en-GB" sz="2400" dirty="0" smtClean="0">
                <a:solidFill>
                  <a:schemeClr val="accent1"/>
                </a:solidFill>
                <a:latin typeface="Consolas" pitchFamily="49" charset="0"/>
              </a:rPr>
              <a:t>;</a:t>
            </a:r>
            <a:r>
              <a:rPr lang="en-GB" sz="2400" dirty="0" smtClean="0">
                <a:latin typeface="Consolas" pitchFamily="49" charset="0"/>
              </a:rPr>
              <a:t>&lt;/</a:t>
            </a:r>
            <a:r>
              <a:rPr lang="en-GB" sz="2400" dirty="0" smtClean="0">
                <a:solidFill>
                  <a:srgbClr val="FF0000"/>
                </a:solidFill>
                <a:latin typeface="Consolas" pitchFamily="49" charset="0"/>
              </a:rPr>
              <a:t>td</a:t>
            </a:r>
            <a:r>
              <a:rPr lang="en-GB" sz="2400" dirty="0" smtClean="0">
                <a:latin typeface="Consolas" pitchFamily="49" charset="0"/>
              </a:rPr>
              <a:t>&gt;');</a:t>
            </a:r>
            <a:endParaRPr lang="en-GB" sz="1400" dirty="0" smtClean="0">
              <a:latin typeface="Consolas" pitchFamily="49" charset="0"/>
            </a:endParaRPr>
          </a:p>
          <a:p>
            <a:pPr>
              <a:buNone/>
            </a:pPr>
            <a:r>
              <a:rPr lang="en-GB" dirty="0" smtClean="0"/>
              <a:t>	with one statement:</a:t>
            </a:r>
          </a:p>
          <a:p>
            <a:pPr lvl="1">
              <a:lnSpc>
                <a:spcPct val="120000"/>
              </a:lnSpc>
              <a:tabLst>
                <a:tab pos="3230563" algn="l"/>
              </a:tabLst>
            </a:pPr>
            <a:r>
              <a:rPr lang="en-GB" sz="2400" dirty="0" err="1" smtClean="0">
                <a:latin typeface="Consolas" pitchFamily="49" charset="0"/>
              </a:rPr>
              <a:t>document.write</a:t>
            </a:r>
            <a:r>
              <a:rPr lang="en-GB" sz="2400" dirty="0" smtClean="0">
                <a:latin typeface="Consolas" pitchFamily="49" charset="0"/>
              </a:rPr>
              <a:t>(	'&lt;</a:t>
            </a:r>
            <a:r>
              <a:rPr lang="en-GB" sz="2400" dirty="0" smtClean="0">
                <a:solidFill>
                  <a:srgbClr val="FF0000"/>
                </a:solidFill>
                <a:latin typeface="Consolas" pitchFamily="49" charset="0"/>
              </a:rPr>
              <a:t>td</a:t>
            </a:r>
            <a:r>
              <a:rPr lang="en-GB" sz="2400" dirty="0" smtClean="0">
                <a:latin typeface="Consolas" pitchFamily="49" charset="0"/>
              </a:rPr>
              <a:t> class="', </a:t>
            </a:r>
            <a:r>
              <a:rPr lang="en-GB" sz="2400" dirty="0" smtClean="0">
                <a:solidFill>
                  <a:srgbClr val="FF9900"/>
                </a:solidFill>
                <a:latin typeface="Consolas" pitchFamily="49" charset="0"/>
              </a:rPr>
              <a:t>colour</a:t>
            </a:r>
            <a:r>
              <a:rPr lang="en-GB" sz="2400" dirty="0" smtClean="0">
                <a:latin typeface="Consolas" pitchFamily="49" charset="0"/>
              </a:rPr>
              <a:t>, '"&gt;',</a:t>
            </a:r>
            <a:br>
              <a:rPr lang="en-GB" sz="2400" dirty="0" smtClean="0">
                <a:latin typeface="Consolas" pitchFamily="49" charset="0"/>
              </a:rPr>
            </a:br>
            <a:r>
              <a:rPr lang="en-GB" sz="2400" dirty="0" smtClean="0">
                <a:latin typeface="Consolas" pitchFamily="49" charset="0"/>
              </a:rPr>
              <a:t> 	'"&gt;', '</a:t>
            </a:r>
            <a:r>
              <a:rPr lang="en-GB" sz="2400" dirty="0" smtClean="0">
                <a:solidFill>
                  <a:schemeClr val="accent1"/>
                </a:solidFill>
                <a:latin typeface="Consolas" pitchFamily="49" charset="0"/>
              </a:rPr>
              <a:t>&amp;</a:t>
            </a:r>
            <a:r>
              <a:rPr lang="en-GB" sz="2400" dirty="0" err="1" smtClean="0">
                <a:solidFill>
                  <a:schemeClr val="accent1"/>
                </a:solidFill>
                <a:latin typeface="Consolas" pitchFamily="49" charset="0"/>
              </a:rPr>
              <a:t>nbsp</a:t>
            </a:r>
            <a:r>
              <a:rPr lang="en-GB" sz="2400" dirty="0" smtClean="0">
                <a:solidFill>
                  <a:schemeClr val="accent1"/>
                </a:solidFill>
                <a:latin typeface="Consolas" pitchFamily="49" charset="0"/>
              </a:rPr>
              <a:t>;</a:t>
            </a:r>
            <a:r>
              <a:rPr lang="en-GB" sz="2400" dirty="0" smtClean="0">
                <a:latin typeface="Consolas" pitchFamily="49" charset="0"/>
              </a:rPr>
              <a:t>&lt;/</a:t>
            </a:r>
            <a:r>
              <a:rPr lang="en-GB" sz="2400" dirty="0" smtClean="0">
                <a:solidFill>
                  <a:srgbClr val="FF0000"/>
                </a:solidFill>
                <a:latin typeface="Consolas" pitchFamily="49" charset="0"/>
              </a:rPr>
              <a:t>td</a:t>
            </a:r>
            <a:r>
              <a:rPr lang="en-GB" sz="2400" dirty="0" smtClean="0">
                <a:latin typeface="Consolas" pitchFamily="49" charset="0"/>
              </a:rPr>
              <a:t>&gt;' );</a:t>
            </a:r>
          </a:p>
          <a:p>
            <a:r>
              <a:rPr lang="en-GB" dirty="0" smtClean="0"/>
              <a:t>Use a </a:t>
            </a:r>
            <a:r>
              <a:rPr lang="en-GB" dirty="0" smtClean="0">
                <a:hlinkClick r:id="rId4"/>
              </a:rPr>
              <a:t>ternary operator</a:t>
            </a:r>
            <a:r>
              <a:rPr lang="en-GB" dirty="0" smtClean="0"/>
              <a:t> for quick if-test assignments:</a:t>
            </a:r>
          </a:p>
          <a:p>
            <a:pPr lvl="1">
              <a:lnSpc>
                <a:spcPct val="80000"/>
              </a:lnSpc>
            </a:pPr>
            <a:r>
              <a:rPr lang="en-GB" sz="2400" dirty="0" smtClean="0">
                <a:latin typeface="Consolas" pitchFamily="49" charset="0"/>
              </a:rPr>
              <a:t>if (</a:t>
            </a:r>
            <a:r>
              <a:rPr lang="en-GB" sz="2400" dirty="0" smtClean="0">
                <a:solidFill>
                  <a:srgbClr val="FF9900"/>
                </a:solidFill>
                <a:latin typeface="Consolas" pitchFamily="49" charset="0"/>
              </a:rPr>
              <a:t>colour</a:t>
            </a:r>
            <a:r>
              <a:rPr lang="en-GB" sz="2400" dirty="0" smtClean="0">
                <a:latin typeface="Consolas" pitchFamily="49" charset="0"/>
              </a:rPr>
              <a:t>=='white')</a:t>
            </a:r>
            <a:r>
              <a:rPr lang="en-GB" sz="2400" dirty="0" smtClean="0">
                <a:solidFill>
                  <a:srgbClr val="FF9900"/>
                </a:solidFill>
                <a:latin typeface="Consolas" pitchFamily="49" charset="0"/>
              </a:rPr>
              <a:t>colour</a:t>
            </a:r>
            <a:r>
              <a:rPr lang="en-GB" sz="2400" dirty="0" smtClean="0">
                <a:latin typeface="Consolas" pitchFamily="49" charset="0"/>
              </a:rPr>
              <a:t>='black';</a:t>
            </a:r>
            <a:br>
              <a:rPr lang="en-GB" sz="2400" dirty="0" smtClean="0">
                <a:latin typeface="Consolas" pitchFamily="49" charset="0"/>
              </a:rPr>
            </a:br>
            <a:r>
              <a:rPr lang="en-GB" sz="2400" dirty="0" smtClean="0">
                <a:latin typeface="Consolas" pitchFamily="49" charset="0"/>
              </a:rPr>
              <a:t>else </a:t>
            </a:r>
            <a:r>
              <a:rPr lang="en-GB" sz="2400" dirty="0" smtClean="0">
                <a:solidFill>
                  <a:srgbClr val="FF9900"/>
                </a:solidFill>
                <a:latin typeface="Consolas" pitchFamily="49" charset="0"/>
              </a:rPr>
              <a:t>colour</a:t>
            </a:r>
            <a:r>
              <a:rPr lang="en-GB" sz="2400" dirty="0" smtClean="0">
                <a:latin typeface="Consolas" pitchFamily="49" charset="0"/>
              </a:rPr>
              <a:t>='white';</a:t>
            </a:r>
          </a:p>
          <a:p>
            <a:pPr lvl="1"/>
            <a:r>
              <a:rPr lang="en-GB" sz="2400" dirty="0" smtClean="0">
                <a:solidFill>
                  <a:srgbClr val="FF9900"/>
                </a:solidFill>
                <a:latin typeface="Consolas" pitchFamily="49" charset="0"/>
              </a:rPr>
              <a:t>colour</a:t>
            </a:r>
            <a:r>
              <a:rPr lang="en-GB" sz="2400" dirty="0" smtClean="0">
                <a:latin typeface="Consolas" pitchFamily="49" charset="0"/>
              </a:rPr>
              <a:t> = (</a:t>
            </a:r>
            <a:r>
              <a:rPr lang="en-GB" sz="2400" dirty="0" smtClean="0">
                <a:solidFill>
                  <a:srgbClr val="FF9900"/>
                </a:solidFill>
                <a:latin typeface="Consolas" pitchFamily="49" charset="0"/>
              </a:rPr>
              <a:t>colour</a:t>
            </a:r>
            <a:r>
              <a:rPr lang="en-GB" sz="2400" dirty="0" smtClean="0">
                <a:latin typeface="Consolas" pitchFamily="49" charset="0"/>
              </a:rPr>
              <a:t>=='white')?'</a:t>
            </a:r>
            <a:r>
              <a:rPr lang="en-GB" sz="2400" dirty="0" err="1" smtClean="0">
                <a:latin typeface="Consolas" pitchFamily="49" charset="0"/>
              </a:rPr>
              <a:t>black':'white</a:t>
            </a:r>
            <a:r>
              <a:rPr lang="en-GB" sz="2400" dirty="0" smtClean="0">
                <a:latin typeface="Consolas" pitchFamily="49" charset="0"/>
              </a:rPr>
              <a:t>';</a:t>
            </a:r>
            <a:endParaRPr lang="en-GB" sz="2400" dirty="0">
              <a:latin typeface="Consolas" pitchFamily="49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CO2013/CO3013</a:t>
            </a:r>
            <a:br>
              <a:rPr lang="en-GB" smtClean="0"/>
            </a:br>
            <a:r>
              <a:rPr lang="en-GB" smtClean="0"/>
              <a:t>Web Technologies</a:t>
            </a:r>
            <a:endParaRPr lang="en-GB" dirty="0">
              <a:latin typeface="Georgia" pitchFamily="18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C8D794-CB87-4C17-A147-966EAC152536}" type="slidenum">
              <a:rPr lang="en-GB" smtClean="0"/>
              <a:pPr/>
              <a:t>27</a:t>
            </a:fld>
            <a:endParaRPr lang="en-GB"/>
          </a:p>
        </p:txBody>
      </p:sp>
      <mc:AlternateContent xmlns:mc="http://schemas.openxmlformats.org/markup-compatibility/2006">
        <mc:Choice xmlns:p14="http://schemas.microsoft.com/office/powerpoint/2010/main" xmlns="" Requires="p14">
          <p:contentPart p14:bwMode="auto" r:id="rId5">
            <p14:nvContentPartPr>
              <p14:cNvPr id="6" name="Ink 5"/>
              <p14:cNvContentPartPr/>
              <p14:nvPr/>
            </p14:nvContentPartPr>
            <p14:xfrm>
              <a:off x="1264320" y="1707120"/>
              <a:ext cx="6894360" cy="4829760"/>
            </p14:xfrm>
          </p:contentPart>
        </mc:Choice>
        <mc:Fallback>
          <p:pic>
            <p:nvPicPr>
              <p:cNvPr id="6" name="Ink 5"/>
              <p:cNvPicPr/>
              <p:nvPr/>
            </p:nvPicPr>
            <p:blipFill>
              <a:blip r:embed="rId6" cstate="print"/>
              <a:stretch>
                <a:fillRect/>
              </a:stretch>
            </p:blipFill>
            <p:spPr>
              <a:xfrm>
                <a:off x="1254960" y="1697760"/>
                <a:ext cx="6913080" cy="4848480"/>
              </a:xfrm>
              <a:prstGeom prst="rect">
                <a:avLst/>
              </a:prstGeom>
            </p:spPr>
          </p:pic>
        </mc:Fallback>
      </mc:AlternateContent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CO2013A/CO3013A</a:t>
            </a:r>
            <a:br>
              <a:rPr lang="en-GB"/>
            </a:br>
            <a:r>
              <a:rPr lang="en-GB"/>
              <a:t>Web Technologies</a:t>
            </a:r>
            <a:endParaRPr lang="en-GB">
              <a:latin typeface="Georgia" pitchFamily="18" charset="0"/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05124-4E75-454D-B1B5-DE232C2BB513}" type="slidenum">
              <a:rPr lang="en-GB"/>
              <a:pPr/>
              <a:t>28</a:t>
            </a:fld>
            <a:endParaRPr lang="en-GB"/>
          </a:p>
        </p:txBody>
      </p:sp>
      <p:sp>
        <p:nvSpPr>
          <p:cNvPr id="49049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752475"/>
          </a:xfrm>
          <a:ln/>
        </p:spPr>
        <p:txBody>
          <a:bodyPr/>
          <a:lstStyle/>
          <a:p>
            <a:r>
              <a:rPr lang="en-GB" dirty="0" smtClean="0"/>
              <a:t>Chessboard</a:t>
            </a:r>
            <a:endParaRPr lang="en-GB" dirty="0"/>
          </a:p>
        </p:txBody>
      </p:sp>
      <p:sp>
        <p:nvSpPr>
          <p:cNvPr id="4904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125538"/>
            <a:ext cx="8785225" cy="4970462"/>
          </a:xfrm>
          <a:ln/>
        </p:spPr>
        <p:txBody>
          <a:bodyPr/>
          <a:lstStyle/>
          <a:p>
            <a:r>
              <a:rPr lang="en-GB" dirty="0" smtClean="0"/>
              <a:t>Identifying </a:t>
            </a:r>
            <a:r>
              <a:rPr lang="en-GB" dirty="0"/>
              <a:t>the cells using the</a:t>
            </a:r>
            <a:r>
              <a:rPr lang="en-GB" b="1" dirty="0">
                <a:latin typeface="Consolas" pitchFamily="49" charset="0"/>
              </a:rPr>
              <a:t> </a:t>
            </a:r>
            <a:r>
              <a:rPr lang="en-GB" b="1" dirty="0">
                <a:solidFill>
                  <a:schemeClr val="folHlink"/>
                </a:solidFill>
                <a:latin typeface="Consolas" pitchFamily="49" charset="0"/>
              </a:rPr>
              <a:t>id</a:t>
            </a:r>
            <a:r>
              <a:rPr lang="en-GB" b="1" dirty="0">
                <a:latin typeface="Consolas" pitchFamily="49" charset="0"/>
              </a:rPr>
              <a:t> </a:t>
            </a:r>
            <a:r>
              <a:rPr lang="en-GB" dirty="0"/>
              <a:t>attribute:</a:t>
            </a:r>
          </a:p>
          <a:p>
            <a:pPr lvl="1"/>
            <a:r>
              <a:rPr lang="en-GB" dirty="0" err="1" smtClean="0">
                <a:latin typeface="Consolas" pitchFamily="49" charset="0"/>
              </a:rPr>
              <a:t>document.write</a:t>
            </a:r>
            <a:r>
              <a:rPr lang="en-GB" dirty="0">
                <a:latin typeface="Consolas" pitchFamily="49" charset="0"/>
              </a:rPr>
              <a:t>('&lt;</a:t>
            </a:r>
            <a:r>
              <a:rPr lang="en-GB" dirty="0">
                <a:solidFill>
                  <a:srgbClr val="FF0000"/>
                </a:solidFill>
                <a:latin typeface="Consolas" pitchFamily="49" charset="0"/>
              </a:rPr>
              <a:t>td</a:t>
            </a:r>
            <a:r>
              <a:rPr lang="en-GB" dirty="0">
                <a:latin typeface="Consolas" pitchFamily="49" charset="0"/>
              </a:rPr>
              <a:t> ',</a:t>
            </a:r>
            <a:br>
              <a:rPr lang="en-GB" dirty="0">
                <a:latin typeface="Consolas" pitchFamily="49" charset="0"/>
              </a:rPr>
            </a:br>
            <a:r>
              <a:rPr lang="en-GB" dirty="0" smtClean="0">
                <a:latin typeface="Consolas" pitchFamily="49" charset="0"/>
              </a:rPr>
              <a:t>'</a:t>
            </a:r>
            <a:r>
              <a:rPr lang="en-GB" dirty="0" smtClean="0">
                <a:solidFill>
                  <a:schemeClr val="folHlink"/>
                </a:solidFill>
                <a:latin typeface="Consolas" pitchFamily="49" charset="0"/>
              </a:rPr>
              <a:t>id</a:t>
            </a:r>
            <a:r>
              <a:rPr lang="en-GB" dirty="0">
                <a:latin typeface="Consolas" pitchFamily="49" charset="0"/>
              </a:rPr>
              <a:t>="</a:t>
            </a:r>
            <a:r>
              <a:rPr lang="en-GB" dirty="0">
                <a:solidFill>
                  <a:schemeClr val="accent6"/>
                </a:solidFill>
                <a:latin typeface="Consolas" pitchFamily="49" charset="0"/>
              </a:rPr>
              <a:t>r</a:t>
            </a:r>
            <a:r>
              <a:rPr lang="en-GB" dirty="0">
                <a:latin typeface="Consolas" pitchFamily="49" charset="0"/>
              </a:rPr>
              <a:t>', </a:t>
            </a:r>
            <a:r>
              <a:rPr lang="en-GB" dirty="0">
                <a:solidFill>
                  <a:schemeClr val="accent6"/>
                </a:solidFill>
                <a:latin typeface="Consolas" pitchFamily="49" charset="0"/>
              </a:rPr>
              <a:t>row</a:t>
            </a:r>
            <a:r>
              <a:rPr lang="en-GB" dirty="0">
                <a:latin typeface="Consolas" pitchFamily="49" charset="0"/>
              </a:rPr>
              <a:t>, '</a:t>
            </a:r>
            <a:r>
              <a:rPr lang="en-GB" dirty="0">
                <a:solidFill>
                  <a:schemeClr val="accent4"/>
                </a:solidFill>
                <a:latin typeface="Consolas" pitchFamily="49" charset="0"/>
              </a:rPr>
              <a:t>c</a:t>
            </a:r>
            <a:r>
              <a:rPr lang="en-GB" dirty="0">
                <a:latin typeface="Consolas" pitchFamily="49" charset="0"/>
              </a:rPr>
              <a:t>', </a:t>
            </a:r>
            <a:r>
              <a:rPr lang="en-GB" dirty="0" err="1">
                <a:solidFill>
                  <a:schemeClr val="accent4"/>
                </a:solidFill>
                <a:latin typeface="Consolas" pitchFamily="49" charset="0"/>
              </a:rPr>
              <a:t>col</a:t>
            </a:r>
            <a:r>
              <a:rPr lang="en-GB" dirty="0">
                <a:latin typeface="Consolas" pitchFamily="49" charset="0"/>
              </a:rPr>
              <a:t>, '"&gt;');</a:t>
            </a:r>
          </a:p>
          <a:p>
            <a:pPr lvl="1">
              <a:buFontTx/>
              <a:buNone/>
            </a:pPr>
            <a:r>
              <a:rPr lang="en-GB" dirty="0">
                <a:latin typeface="Consolas" pitchFamily="49" charset="0"/>
              </a:rPr>
              <a:t>	</a:t>
            </a:r>
            <a:r>
              <a:rPr lang="en-GB" dirty="0" err="1">
                <a:latin typeface="Consolas" pitchFamily="49" charset="0"/>
              </a:rPr>
              <a:t>document.write</a:t>
            </a:r>
            <a:r>
              <a:rPr lang="en-GB" dirty="0">
                <a:latin typeface="Consolas" pitchFamily="49" charset="0"/>
              </a:rPr>
              <a:t>('</a:t>
            </a:r>
            <a:r>
              <a:rPr lang="en-GB" dirty="0">
                <a:solidFill>
                  <a:schemeClr val="accent1"/>
                </a:solidFill>
                <a:latin typeface="Consolas" pitchFamily="49" charset="0"/>
              </a:rPr>
              <a:t>&amp;</a:t>
            </a:r>
            <a:r>
              <a:rPr lang="en-GB" dirty="0" err="1">
                <a:solidFill>
                  <a:schemeClr val="accent1"/>
                </a:solidFill>
                <a:latin typeface="Consolas" pitchFamily="49" charset="0"/>
              </a:rPr>
              <a:t>nbsp</a:t>
            </a:r>
            <a:r>
              <a:rPr lang="en-GB" dirty="0">
                <a:solidFill>
                  <a:schemeClr val="accent1"/>
                </a:solidFill>
                <a:latin typeface="Consolas" pitchFamily="49" charset="0"/>
              </a:rPr>
              <a:t>;</a:t>
            </a:r>
            <a:r>
              <a:rPr lang="en-GB" dirty="0">
                <a:latin typeface="Consolas" pitchFamily="49" charset="0"/>
              </a:rPr>
              <a:t>&lt;/</a:t>
            </a:r>
            <a:r>
              <a:rPr lang="en-GB" dirty="0">
                <a:solidFill>
                  <a:srgbClr val="FF0000"/>
                </a:solidFill>
                <a:latin typeface="Consolas" pitchFamily="49" charset="0"/>
              </a:rPr>
              <a:t>td</a:t>
            </a:r>
            <a:r>
              <a:rPr lang="en-GB" dirty="0">
                <a:latin typeface="Consolas" pitchFamily="49" charset="0"/>
              </a:rPr>
              <a:t>&gt;');</a:t>
            </a:r>
          </a:p>
          <a:p>
            <a:r>
              <a:rPr lang="en-GB" dirty="0" smtClean="0"/>
              <a:t>Gives us cells like</a:t>
            </a:r>
          </a:p>
          <a:p>
            <a:pPr lvl="1"/>
            <a:r>
              <a:rPr lang="en-GB" dirty="0" smtClean="0">
                <a:latin typeface="Consolas" pitchFamily="49" charset="0"/>
              </a:rPr>
              <a:t>&lt;</a:t>
            </a:r>
            <a:r>
              <a:rPr lang="en-GB" dirty="0" smtClean="0">
                <a:solidFill>
                  <a:srgbClr val="FF0000"/>
                </a:solidFill>
                <a:latin typeface="Consolas" pitchFamily="49" charset="0"/>
              </a:rPr>
              <a:t>td</a:t>
            </a:r>
            <a:r>
              <a:rPr lang="en-GB" dirty="0" smtClean="0">
                <a:latin typeface="Consolas" pitchFamily="49" charset="0"/>
              </a:rPr>
              <a:t> </a:t>
            </a:r>
            <a:r>
              <a:rPr lang="en-GB" dirty="0" smtClean="0">
                <a:solidFill>
                  <a:schemeClr val="folHlink"/>
                </a:solidFill>
                <a:latin typeface="Consolas" pitchFamily="49" charset="0"/>
              </a:rPr>
              <a:t>id</a:t>
            </a:r>
            <a:r>
              <a:rPr lang="en-GB" dirty="0" smtClean="0">
                <a:latin typeface="Consolas" pitchFamily="49" charset="0"/>
              </a:rPr>
              <a:t>="</a:t>
            </a:r>
            <a:r>
              <a:rPr lang="en-GB" dirty="0" smtClean="0">
                <a:solidFill>
                  <a:schemeClr val="accent6"/>
                </a:solidFill>
                <a:latin typeface="Consolas" pitchFamily="49" charset="0"/>
              </a:rPr>
              <a:t>r1</a:t>
            </a:r>
            <a:r>
              <a:rPr lang="en-GB" dirty="0" smtClean="0">
                <a:solidFill>
                  <a:schemeClr val="accent4"/>
                </a:solidFill>
                <a:latin typeface="Consolas" pitchFamily="49" charset="0"/>
              </a:rPr>
              <a:t>c1</a:t>
            </a:r>
            <a:r>
              <a:rPr lang="en-GB" dirty="0" smtClean="0">
                <a:latin typeface="Consolas" pitchFamily="49" charset="0"/>
              </a:rPr>
              <a:t>"&gt;&amp;</a:t>
            </a:r>
            <a:r>
              <a:rPr lang="en-GB" dirty="0" err="1" smtClean="0">
                <a:latin typeface="Consolas" pitchFamily="49" charset="0"/>
              </a:rPr>
              <a:t>nbsp</a:t>
            </a:r>
            <a:r>
              <a:rPr lang="en-GB" dirty="0" smtClean="0">
                <a:latin typeface="Consolas" pitchFamily="49" charset="0"/>
              </a:rPr>
              <a:t>;&lt;/</a:t>
            </a:r>
            <a:r>
              <a:rPr lang="en-GB" dirty="0" smtClean="0">
                <a:solidFill>
                  <a:srgbClr val="FF0000"/>
                </a:solidFill>
                <a:latin typeface="Consolas" pitchFamily="49" charset="0"/>
              </a:rPr>
              <a:t>td</a:t>
            </a:r>
            <a:r>
              <a:rPr lang="en-GB" dirty="0" smtClean="0">
                <a:latin typeface="Consolas" pitchFamily="49" charset="0"/>
              </a:rPr>
              <a:t>&gt;</a:t>
            </a:r>
          </a:p>
          <a:p>
            <a:pPr lvl="1"/>
            <a:r>
              <a:rPr lang="en-GB" dirty="0" smtClean="0">
                <a:latin typeface="Consolas" pitchFamily="49" charset="0"/>
              </a:rPr>
              <a:t>&lt;</a:t>
            </a:r>
            <a:r>
              <a:rPr lang="en-GB" dirty="0" smtClean="0">
                <a:solidFill>
                  <a:srgbClr val="FF0000"/>
                </a:solidFill>
                <a:latin typeface="Consolas" pitchFamily="49" charset="0"/>
              </a:rPr>
              <a:t>td</a:t>
            </a:r>
            <a:r>
              <a:rPr lang="en-GB" dirty="0" smtClean="0">
                <a:latin typeface="Consolas" pitchFamily="49" charset="0"/>
              </a:rPr>
              <a:t> </a:t>
            </a:r>
            <a:r>
              <a:rPr lang="en-GB" dirty="0" smtClean="0">
                <a:solidFill>
                  <a:schemeClr val="folHlink"/>
                </a:solidFill>
                <a:latin typeface="Consolas" pitchFamily="49" charset="0"/>
              </a:rPr>
              <a:t>id</a:t>
            </a:r>
            <a:r>
              <a:rPr lang="en-GB" dirty="0" smtClean="0">
                <a:latin typeface="Consolas" pitchFamily="49" charset="0"/>
              </a:rPr>
              <a:t>="</a:t>
            </a:r>
            <a:r>
              <a:rPr lang="en-GB" dirty="0" smtClean="0">
                <a:solidFill>
                  <a:schemeClr val="accent6"/>
                </a:solidFill>
                <a:latin typeface="Consolas" pitchFamily="49" charset="0"/>
              </a:rPr>
              <a:t>r1</a:t>
            </a:r>
            <a:r>
              <a:rPr lang="en-GB" dirty="0" smtClean="0">
                <a:solidFill>
                  <a:schemeClr val="accent4"/>
                </a:solidFill>
                <a:latin typeface="Consolas" pitchFamily="49" charset="0"/>
              </a:rPr>
              <a:t>c2</a:t>
            </a:r>
            <a:r>
              <a:rPr lang="en-GB" dirty="0" smtClean="0">
                <a:latin typeface="Consolas" pitchFamily="49" charset="0"/>
              </a:rPr>
              <a:t>"&gt;&amp;</a:t>
            </a:r>
            <a:r>
              <a:rPr lang="en-GB" dirty="0" err="1" smtClean="0">
                <a:latin typeface="Consolas" pitchFamily="49" charset="0"/>
              </a:rPr>
              <a:t>nbsp</a:t>
            </a:r>
            <a:r>
              <a:rPr lang="en-GB" dirty="0" smtClean="0">
                <a:latin typeface="Consolas" pitchFamily="49" charset="0"/>
              </a:rPr>
              <a:t>;&lt;/</a:t>
            </a:r>
            <a:r>
              <a:rPr lang="en-GB" dirty="0" smtClean="0">
                <a:solidFill>
                  <a:srgbClr val="FF0000"/>
                </a:solidFill>
                <a:latin typeface="Consolas" pitchFamily="49" charset="0"/>
              </a:rPr>
              <a:t>td</a:t>
            </a:r>
            <a:r>
              <a:rPr lang="en-GB" dirty="0" smtClean="0">
                <a:latin typeface="Consolas" pitchFamily="49" charset="0"/>
              </a:rPr>
              <a:t>&gt;</a:t>
            </a:r>
          </a:p>
          <a:p>
            <a:pPr lvl="1"/>
            <a:r>
              <a:rPr lang="en-GB" dirty="0" smtClean="0">
                <a:latin typeface="Consolas" pitchFamily="49" charset="0"/>
              </a:rPr>
              <a:t>/* ... Etc ...*/</a:t>
            </a:r>
          </a:p>
          <a:p>
            <a:pPr lvl="1"/>
            <a:r>
              <a:rPr lang="en-GB" dirty="0" smtClean="0">
                <a:latin typeface="Consolas" pitchFamily="49" charset="0"/>
              </a:rPr>
              <a:t>&lt;</a:t>
            </a:r>
            <a:r>
              <a:rPr lang="en-GB" dirty="0" smtClean="0">
                <a:solidFill>
                  <a:srgbClr val="FF0000"/>
                </a:solidFill>
                <a:latin typeface="Consolas" pitchFamily="49" charset="0"/>
              </a:rPr>
              <a:t>td</a:t>
            </a:r>
            <a:r>
              <a:rPr lang="en-GB" dirty="0" smtClean="0">
                <a:latin typeface="Consolas" pitchFamily="49" charset="0"/>
              </a:rPr>
              <a:t> </a:t>
            </a:r>
            <a:r>
              <a:rPr lang="en-GB" dirty="0" smtClean="0">
                <a:solidFill>
                  <a:schemeClr val="folHlink"/>
                </a:solidFill>
                <a:latin typeface="Consolas" pitchFamily="49" charset="0"/>
              </a:rPr>
              <a:t>id</a:t>
            </a:r>
            <a:r>
              <a:rPr lang="en-GB" dirty="0" smtClean="0">
                <a:latin typeface="Consolas" pitchFamily="49" charset="0"/>
              </a:rPr>
              <a:t>="</a:t>
            </a:r>
            <a:r>
              <a:rPr lang="en-GB" dirty="0" smtClean="0">
                <a:solidFill>
                  <a:schemeClr val="accent6"/>
                </a:solidFill>
                <a:latin typeface="Consolas" pitchFamily="49" charset="0"/>
              </a:rPr>
              <a:t>r8</a:t>
            </a:r>
            <a:r>
              <a:rPr lang="en-GB" dirty="0" smtClean="0">
                <a:solidFill>
                  <a:schemeClr val="accent4"/>
                </a:solidFill>
                <a:latin typeface="Consolas" pitchFamily="49" charset="0"/>
              </a:rPr>
              <a:t>c1</a:t>
            </a:r>
            <a:r>
              <a:rPr lang="en-GB" dirty="0" smtClean="0">
                <a:latin typeface="Consolas" pitchFamily="49" charset="0"/>
              </a:rPr>
              <a:t>"&gt;&amp;</a:t>
            </a:r>
            <a:r>
              <a:rPr lang="en-GB" dirty="0" err="1" smtClean="0">
                <a:latin typeface="Consolas" pitchFamily="49" charset="0"/>
              </a:rPr>
              <a:t>nbsp</a:t>
            </a:r>
            <a:r>
              <a:rPr lang="en-GB" dirty="0" smtClean="0">
                <a:latin typeface="Consolas" pitchFamily="49" charset="0"/>
              </a:rPr>
              <a:t>;&lt;/</a:t>
            </a:r>
            <a:r>
              <a:rPr lang="en-GB" dirty="0" smtClean="0">
                <a:solidFill>
                  <a:srgbClr val="FF0000"/>
                </a:solidFill>
                <a:latin typeface="Consolas" pitchFamily="49" charset="0"/>
              </a:rPr>
              <a:t>td</a:t>
            </a:r>
            <a:r>
              <a:rPr lang="en-GB" dirty="0" smtClean="0">
                <a:latin typeface="Consolas" pitchFamily="49" charset="0"/>
              </a:rPr>
              <a:t>&gt; /* </a:t>
            </a:r>
            <a:r>
              <a:rPr lang="en-GB" i="1" dirty="0" smtClean="0">
                <a:latin typeface="Consolas" pitchFamily="49" charset="0"/>
              </a:rPr>
              <a:t>etc. */</a:t>
            </a:r>
            <a:endParaRPr lang="en-GB" dirty="0" smtClean="0">
              <a:latin typeface="Consolas" pitchFamily="49" charset="0"/>
            </a:endParaRPr>
          </a:p>
          <a:p>
            <a:pPr lvl="1"/>
            <a:endParaRPr lang="en-GB" dirty="0" smtClean="0"/>
          </a:p>
        </p:txBody>
      </p:sp>
      <p:sp>
        <p:nvSpPr>
          <p:cNvPr id="490501" name="Rectangle 5"/>
          <p:cNvSpPr>
            <a:spLocks noChangeArrowheads="1"/>
          </p:cNvSpPr>
          <p:nvPr/>
        </p:nvSpPr>
        <p:spPr bwMode="auto">
          <a:xfrm>
            <a:off x="3857620" y="2564904"/>
            <a:ext cx="1295400" cy="503237"/>
          </a:xfrm>
          <a:prstGeom prst="rect">
            <a:avLst/>
          </a:prstGeom>
          <a:noFill/>
          <a:ln w="9525">
            <a:solidFill>
              <a:schemeClr val="tx1"/>
            </a:solidFill>
            <a:prstDash val="dash"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490502" name="Text Box 6"/>
          <p:cNvSpPr txBox="1">
            <a:spLocks noChangeArrowheads="1"/>
          </p:cNvSpPr>
          <p:nvPr/>
        </p:nvSpPr>
        <p:spPr bwMode="auto">
          <a:xfrm>
            <a:off x="5786767" y="3356992"/>
            <a:ext cx="3033705" cy="1323439"/>
          </a:xfrm>
          <a:prstGeom prst="rect">
            <a:avLst/>
          </a:prstGeom>
          <a:noFill/>
          <a:ln w="9525">
            <a:solidFill>
              <a:schemeClr val="tx1"/>
            </a:solidFill>
            <a:prstDash val="dash"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000" i="0" dirty="0">
                <a:latin typeface="Verdana" pitchFamily="34" charset="0"/>
              </a:rPr>
              <a:t>Use CSS to set the tiles' height &amp; width and the </a:t>
            </a:r>
            <a:r>
              <a:rPr lang="en-GB" sz="2000" i="0" dirty="0">
                <a:solidFill>
                  <a:schemeClr val="accent1"/>
                </a:solidFill>
                <a:latin typeface="Consolas" pitchFamily="49" charset="0"/>
              </a:rPr>
              <a:t>&amp;</a:t>
            </a:r>
            <a:r>
              <a:rPr lang="en-GB" sz="2000" i="0" dirty="0" err="1">
                <a:solidFill>
                  <a:schemeClr val="accent1"/>
                </a:solidFill>
                <a:latin typeface="Consolas" pitchFamily="49" charset="0"/>
              </a:rPr>
              <a:t>nbsp</a:t>
            </a:r>
            <a:r>
              <a:rPr lang="en-GB" sz="2000" i="0" dirty="0">
                <a:solidFill>
                  <a:schemeClr val="accent1"/>
                </a:solidFill>
                <a:latin typeface="Consolas" pitchFamily="49" charset="0"/>
              </a:rPr>
              <a:t>;</a:t>
            </a:r>
            <a:r>
              <a:rPr lang="en-GB" sz="2000" i="0" dirty="0">
                <a:latin typeface="Consolas" pitchFamily="49" charset="0"/>
              </a:rPr>
              <a:t> </a:t>
            </a:r>
            <a:r>
              <a:rPr lang="en-GB" sz="2000" i="0" dirty="0">
                <a:latin typeface="Verdana" pitchFamily="34" charset="0"/>
              </a:rPr>
              <a:t>is entirely unnecessary…</a:t>
            </a:r>
          </a:p>
        </p:txBody>
      </p:sp>
      <p:cxnSp>
        <p:nvCxnSpPr>
          <p:cNvPr id="490503" name="AutoShape 7"/>
          <p:cNvCxnSpPr>
            <a:cxnSpLocks noChangeShapeType="1"/>
            <a:stCxn id="490501" idx="2"/>
            <a:endCxn id="490502" idx="0"/>
          </p:cNvCxnSpPr>
          <p:nvPr/>
        </p:nvCxnSpPr>
        <p:spPr bwMode="auto">
          <a:xfrm rot="16200000" flipH="1">
            <a:off x="5760045" y="1813416"/>
            <a:ext cx="288851" cy="2798300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prstDash val="dash"/>
            <a:miter lim="800000"/>
            <a:headEnd/>
            <a:tailEnd type="triangle" w="med" len="med"/>
          </a:ln>
          <a:effectLst/>
        </p:spPr>
      </p:cxnSp>
      <mc:AlternateContent xmlns:mc="http://schemas.openxmlformats.org/markup-compatibility/2006">
        <mc:Choice xmlns:p14="http://schemas.microsoft.com/office/powerpoint/2010/main" xmlns="" Requires="p14">
          <p:contentPart p14:bwMode="auto" r:id="rId4">
            <p14:nvContentPartPr>
              <p14:cNvPr id="2" name="Ink 1"/>
              <p14:cNvContentPartPr/>
              <p14:nvPr/>
            </p14:nvContentPartPr>
            <p14:xfrm>
              <a:off x="1235880" y="2107440"/>
              <a:ext cx="3965040" cy="3429360"/>
            </p14:xfrm>
          </p:contentPart>
        </mc:Choice>
        <mc:Fallback>
          <p:pic>
            <p:nvPicPr>
              <p:cNvPr id="2" name="Ink 1"/>
              <p:cNvPicPr/>
              <p:nvPr/>
            </p:nvPicPr>
            <p:blipFill>
              <a:blip r:embed="rId5" cstate="print"/>
              <a:stretch>
                <a:fillRect/>
              </a:stretch>
            </p:blipFill>
            <p:spPr>
              <a:xfrm>
                <a:off x="1226520" y="2098080"/>
                <a:ext cx="3983760" cy="3448080"/>
              </a:xfrm>
              <a:prstGeom prst="rect">
                <a:avLst/>
              </a:prstGeom>
            </p:spPr>
          </p:pic>
        </mc:Fallback>
      </mc:AlternateContent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267494"/>
            <a:ext cx="8640960" cy="1399032"/>
          </a:xfrm>
        </p:spPr>
        <p:txBody>
          <a:bodyPr>
            <a:normAutofit/>
          </a:bodyPr>
          <a:lstStyle/>
          <a:p>
            <a:pPr marL="4763"/>
            <a:r>
              <a:rPr lang="en-GB" sz="4000" dirty="0" smtClean="0">
                <a:hlinkClick r:id="rId4"/>
              </a:rPr>
              <a:t>Minesweeper </a:t>
            </a:r>
            <a:r>
              <a:rPr lang="en-GB" sz="4000" i="1" dirty="0" smtClean="0">
                <a:hlinkClick r:id="rId4"/>
              </a:rPr>
              <a:t>stage 2</a:t>
            </a:r>
            <a:r>
              <a:rPr lang="en-GB" sz="4000" dirty="0" smtClean="0">
                <a:hlinkClick r:id="rId4"/>
              </a:rPr>
              <a:t>: Random mines!</a:t>
            </a:r>
            <a:endParaRPr lang="en-GB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 smtClean="0"/>
              <a:t>We’ll talk later about techniques to do this.</a:t>
            </a:r>
          </a:p>
          <a:p>
            <a:pPr>
              <a:buNone/>
            </a:pPr>
            <a:r>
              <a:rPr lang="en-GB" dirty="0" smtClean="0"/>
              <a:t>... But if you wanted to read ahead over the next 2 weeks (since there is no TW6 lecture </a:t>
            </a:r>
            <a:r>
              <a:rPr lang="en-GB" dirty="0" smtClean="0">
                <a:sym typeface="Wingdings" pitchFamily="2" charset="2"/>
              </a:rPr>
              <a:t>) then this needs</a:t>
            </a:r>
          </a:p>
          <a:p>
            <a:pPr lvl="1"/>
            <a:r>
              <a:rPr lang="en-GB" i="1" dirty="0" smtClean="0"/>
              <a:t>Ideally</a:t>
            </a:r>
            <a:r>
              <a:rPr lang="en-GB" dirty="0" smtClean="0"/>
              <a:t> the HTML/JavaScript </a:t>
            </a:r>
            <a:r>
              <a:rPr lang="en-GB" dirty="0" err="1" smtClean="0">
                <a:latin typeface="Consolas" pitchFamily="49" charset="0"/>
                <a:cs typeface="Consolas" pitchFamily="49" charset="0"/>
              </a:rPr>
              <a:t>onload</a:t>
            </a:r>
            <a:r>
              <a:rPr lang="en-GB" dirty="0" smtClean="0"/>
              <a:t> event and a JavaScript function</a:t>
            </a:r>
          </a:p>
          <a:p>
            <a:pPr lvl="2"/>
            <a:r>
              <a:rPr lang="en-GB" dirty="0" smtClean="0">
                <a:latin typeface="Consolas" pitchFamily="49" charset="0"/>
                <a:cs typeface="Consolas" pitchFamily="49" charset="0"/>
              </a:rPr>
              <a:t>&lt;body </a:t>
            </a:r>
            <a:r>
              <a:rPr lang="en-GB" dirty="0" err="1" smtClean="0">
                <a:solidFill>
                  <a:schemeClr val="accent3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onload</a:t>
            </a:r>
            <a:r>
              <a:rPr lang="en-GB" dirty="0" smtClean="0">
                <a:latin typeface="Consolas" pitchFamily="49" charset="0"/>
                <a:cs typeface="Consolas" pitchFamily="49" charset="0"/>
              </a:rPr>
              <a:t>="</a:t>
            </a:r>
            <a:r>
              <a:rPr lang="en-GB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Consolas" pitchFamily="49" charset="0"/>
                <a:cs typeface="Consolas" pitchFamily="49" charset="0"/>
              </a:rPr>
              <a:t>setup</a:t>
            </a:r>
            <a:r>
              <a:rPr lang="en-GB" dirty="0" smtClean="0">
                <a:latin typeface="Consolas" pitchFamily="49" charset="0"/>
                <a:cs typeface="Consolas" pitchFamily="49" charset="0"/>
              </a:rPr>
              <a:t>()"&gt;</a:t>
            </a:r>
          </a:p>
          <a:p>
            <a:pPr lvl="1">
              <a:buNone/>
            </a:pPr>
            <a:r>
              <a:rPr lang="en-GB" dirty="0" smtClean="0"/>
              <a:t>	</a:t>
            </a:r>
            <a:r>
              <a:rPr lang="en-GB" i="1" dirty="0" smtClean="0"/>
              <a:t>but</a:t>
            </a:r>
            <a:r>
              <a:rPr lang="en-GB" dirty="0" smtClean="0"/>
              <a:t> I’d happily accept randomisation within </a:t>
            </a:r>
            <a:r>
              <a:rPr lang="en-GB" dirty="0" err="1" smtClean="0"/>
              <a:t>document.write</a:t>
            </a:r>
            <a:r>
              <a:rPr lang="en-GB" dirty="0" smtClean="0"/>
              <a:t> code for stage 2.</a:t>
            </a:r>
          </a:p>
          <a:p>
            <a:pPr lvl="1"/>
            <a:r>
              <a:rPr lang="en-GB" dirty="0" smtClean="0"/>
              <a:t>JavaScript </a:t>
            </a:r>
            <a:r>
              <a:rPr lang="en-GB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Math</a:t>
            </a:r>
            <a:r>
              <a:rPr lang="en-GB" dirty="0" err="1" smtClean="0">
                <a:latin typeface="Consolas" pitchFamily="49" charset="0"/>
                <a:cs typeface="Consolas" pitchFamily="49" charset="0"/>
              </a:rPr>
              <a:t>.</a:t>
            </a:r>
            <a:r>
              <a:rPr lang="en-GB" dirty="0" err="1" smtClean="0">
                <a:solidFill>
                  <a:schemeClr val="accent4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random</a:t>
            </a:r>
            <a:r>
              <a:rPr lang="en-GB" dirty="0" smtClean="0">
                <a:latin typeface="Consolas" pitchFamily="49" charset="0"/>
                <a:cs typeface="Consolas" pitchFamily="49" charset="0"/>
              </a:rPr>
              <a:t>()</a:t>
            </a:r>
            <a:r>
              <a:rPr lang="en-GB" dirty="0" smtClean="0"/>
              <a:t> and some logic to add 10 mines, randomly placed, but never overlapping...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CO2013/CO3013</a:t>
            </a:r>
            <a:br>
              <a:rPr lang="en-GB" smtClean="0"/>
            </a:br>
            <a:r>
              <a:rPr lang="en-GB" smtClean="0"/>
              <a:t>Web Technologies</a:t>
            </a:r>
            <a:endParaRPr lang="en-GB" dirty="0">
              <a:latin typeface="Georgia" pitchFamily="18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C8D794-CB87-4C17-A147-966EAC152536}" type="slidenum">
              <a:rPr lang="en-GB" smtClean="0"/>
              <a:pPr/>
              <a:t>29</a:t>
            </a:fld>
            <a:endParaRPr lang="en-GB"/>
          </a:p>
        </p:txBody>
      </p:sp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Next 2 weeks...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Next week is “enrichment activities week”</a:t>
            </a:r>
          </a:p>
          <a:p>
            <a:pPr lvl="1"/>
            <a:r>
              <a:rPr lang="en-GB" dirty="0" smtClean="0"/>
              <a:t>No lecture Tuesday 30</a:t>
            </a:r>
            <a:r>
              <a:rPr lang="en-GB" baseline="30000" dirty="0" smtClean="0"/>
              <a:t>th</a:t>
            </a:r>
            <a:r>
              <a:rPr lang="en-GB" dirty="0" smtClean="0"/>
              <a:t> October</a:t>
            </a:r>
          </a:p>
          <a:p>
            <a:pPr lvl="1"/>
            <a:r>
              <a:rPr lang="en-GB" dirty="0" smtClean="0"/>
              <a:t>No lab class Thursday 1</a:t>
            </a:r>
            <a:r>
              <a:rPr lang="en-GB" baseline="30000" dirty="0" smtClean="0"/>
              <a:t>st</a:t>
            </a:r>
            <a:r>
              <a:rPr lang="en-GB" dirty="0" smtClean="0"/>
              <a:t> November</a:t>
            </a:r>
          </a:p>
          <a:p>
            <a:pPr lvl="1">
              <a:buNone/>
            </a:pPr>
            <a:r>
              <a:rPr lang="en-GB" dirty="0" smtClean="0"/>
              <a:t>... Lots of time to finish the exercises and the reading in order to make progress on Minesweeper!</a:t>
            </a:r>
          </a:p>
          <a:p>
            <a:pPr lvl="1"/>
            <a:r>
              <a:rPr lang="en-GB" dirty="0" smtClean="0">
                <a:solidFill>
                  <a:srgbClr val="FFFF00"/>
                </a:solidFill>
              </a:rPr>
              <a:t>That week  might be a good week to ask for feedback on work – email me if you want to book some time.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smtClean="0"/>
              <a:t>CO2013/CO3013</a:t>
            </a:r>
            <a:br>
              <a:rPr lang="en-GB" dirty="0" smtClean="0"/>
            </a:br>
            <a:r>
              <a:rPr lang="en-GB" dirty="0" smtClean="0"/>
              <a:t>Web Technologies</a:t>
            </a:r>
            <a:endParaRPr lang="en-GB" dirty="0">
              <a:latin typeface="Georgia" pitchFamily="18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C8D794-CB87-4C17-A147-966EAC152536}" type="slidenum">
              <a:rPr lang="en-GB" smtClean="0"/>
              <a:pPr/>
              <a:t>3</a:t>
            </a:fld>
            <a:endParaRPr lang="en-GB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CO2013/CO3013</a:t>
            </a:r>
            <a:br>
              <a:rPr lang="en-GB" smtClean="0"/>
            </a:br>
            <a:r>
              <a:rPr lang="en-GB" smtClean="0"/>
              <a:t>Web Technologies</a:t>
            </a:r>
            <a:endParaRPr lang="en-GB" dirty="0">
              <a:latin typeface="Georgia" pitchFamily="18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C8D794-CB87-4C17-A147-966EAC152536}" type="slidenum">
              <a:rPr lang="en-GB" smtClean="0"/>
              <a:pPr/>
              <a:t>30</a:t>
            </a:fld>
            <a:endParaRPr lang="en-GB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Quick mid-module review</a:t>
            </a:r>
            <a:endParaRPr lang="en-GB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TPQuestion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200" dirty="0" smtClean="0"/>
              <a:t>On a scale of 1 to 5, how much progress do you feel you’ve made with the module?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CO2013/CO3013</a:t>
            </a:r>
            <a:br>
              <a:rPr lang="en-GB"/>
            </a:br>
            <a:r>
              <a:rPr lang="en-GB"/>
              <a:t>Web Technologies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B0CF863-8181-46F1-BB19-284F72F37F81}" type="slidenum">
              <a:rPr lang="en-GB"/>
              <a:pPr>
                <a:defRPr/>
              </a:pPr>
              <a:t>31</a:t>
            </a:fld>
            <a:endParaRPr lang="en-GB"/>
          </a:p>
        </p:txBody>
      </p:sp>
      <p:sp>
        <p:nvSpPr>
          <p:cNvPr id="8198" name="vote">
            <a:hlinkClick r:id="rId6" action="ppaction://program"/>
          </p:cNvPr>
          <p:cNvSpPr>
            <a:spLocks noChangeArrowheads="1"/>
          </p:cNvSpPr>
          <p:nvPr/>
        </p:nvSpPr>
        <p:spPr bwMode="auto">
          <a:xfrm>
            <a:off x="8229600" y="5943600"/>
            <a:ext cx="9144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8" name="TPChart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2710083517"/>
              </p:ext>
            </p:extLst>
          </p:nvPr>
        </p:nvGraphicFramePr>
        <p:xfrm>
          <a:off x="4508500" y="1651000"/>
          <a:ext cx="4572000" cy="5143500"/>
        </p:xfrm>
        <a:graphic>
          <a:graphicData uri="http://schemas.openxmlformats.org/presentationml/2006/ole">
            <p:oleObj spid="_x0000_s2058246" name="Chart" r:id="rId7" imgW="4572000" imgH="5143470" progId="MSGraph.Chart.8">
              <p:embed followColorScheme="full"/>
            </p:oleObj>
          </a:graphicData>
        </a:graphic>
      </p:graphicFrame>
      <p:sp>
        <p:nvSpPr>
          <p:cNvPr id="8197" name="TPAnswers"/>
          <p:cNvSpPr>
            <a:spLocks noGrp="1" noChangeArrowheads="1"/>
          </p:cNvSpPr>
          <p:nvPr>
            <p:ph idx="1"/>
            <p:custDataLst>
              <p:tags r:id="rId3"/>
            </p:custDataLst>
          </p:nvPr>
        </p:nvSpPr>
        <p:spPr>
          <a:xfrm>
            <a:off x="685800" y="1600200"/>
            <a:ext cx="7772400" cy="4708525"/>
          </a:xfrm>
        </p:spPr>
        <p:txBody>
          <a:bodyPr rIns="3420000">
            <a:noAutofit/>
          </a:bodyPr>
          <a:lstStyle/>
          <a:p>
            <a:pPr marL="457200" indent="-457200">
              <a:buFontTx/>
              <a:buAutoNum type="arabicPeriod"/>
            </a:pPr>
            <a:r>
              <a:rPr lang="en-GB" sz="2400" dirty="0" smtClean="0"/>
              <a:t> Virtually no progress: I know nothing new and have remembered little</a:t>
            </a:r>
          </a:p>
          <a:p>
            <a:pPr marL="457200" indent="-457200">
              <a:buFontTx/>
              <a:buAutoNum type="arabicPeriod"/>
            </a:pPr>
            <a:r>
              <a:rPr lang="en-GB" sz="2400" dirty="0" smtClean="0"/>
              <a:t> Some progress: I've learnt or remembered something</a:t>
            </a:r>
          </a:p>
          <a:p>
            <a:pPr marL="457200" indent="-457200">
              <a:buFontTx/>
              <a:buAutoNum type="arabicPeriod"/>
            </a:pPr>
            <a:r>
              <a:rPr lang="en-GB" sz="2400" dirty="0" smtClean="0"/>
              <a:t> OK: I'm making steady progress</a:t>
            </a:r>
          </a:p>
          <a:p>
            <a:pPr marL="457200" indent="-457200">
              <a:buFontTx/>
              <a:buAutoNum type="arabicPeriod"/>
            </a:pPr>
            <a:r>
              <a:rPr lang="en-GB" sz="2400" dirty="0" smtClean="0"/>
              <a:t> Good: I've learnt something and feel comfortable so-far</a:t>
            </a:r>
          </a:p>
          <a:p>
            <a:pPr marL="457200" indent="-457200">
              <a:buFontTx/>
              <a:buAutoNum type="arabicPeriod"/>
            </a:pPr>
            <a:r>
              <a:rPr lang="en-GB" sz="2400" dirty="0" smtClean="0"/>
              <a:t> Excellent: I've learnt and remembered a lot</a:t>
            </a:r>
          </a:p>
        </p:txBody>
      </p:sp>
    </p:spTree>
    <p:custDataLst>
      <p:tags r:id="rId2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8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TPQuestion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000" dirty="0" smtClean="0">
                <a:sym typeface="Symbol"/>
              </a:rPr>
              <a:t>W</a:t>
            </a:r>
            <a:r>
              <a:rPr lang="en-GB" sz="4000" dirty="0" smtClean="0"/>
              <a:t>hat would you like </a:t>
            </a:r>
            <a:r>
              <a:rPr lang="en-GB" sz="4000" i="1" dirty="0" smtClean="0">
                <a:solidFill>
                  <a:schemeClr val="accent4"/>
                </a:solidFill>
              </a:rPr>
              <a:t>more</a:t>
            </a:r>
            <a:r>
              <a:rPr lang="en-GB" sz="4000" dirty="0" smtClean="0"/>
              <a:t> of?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CO2013/CO3013</a:t>
            </a:r>
            <a:br>
              <a:rPr lang="en-GB"/>
            </a:br>
            <a:r>
              <a:rPr lang="en-GB"/>
              <a:t>Web Technologies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B0CF863-8181-46F1-BB19-284F72F37F81}" type="slidenum">
              <a:rPr lang="en-GB"/>
              <a:pPr>
                <a:defRPr/>
              </a:pPr>
              <a:t>32</a:t>
            </a:fld>
            <a:endParaRPr lang="en-GB"/>
          </a:p>
        </p:txBody>
      </p:sp>
      <p:sp>
        <p:nvSpPr>
          <p:cNvPr id="8198" name="vote">
            <a:hlinkClick r:id="rId6" action="ppaction://program"/>
          </p:cNvPr>
          <p:cNvSpPr>
            <a:spLocks noChangeArrowheads="1"/>
          </p:cNvSpPr>
          <p:nvPr/>
        </p:nvSpPr>
        <p:spPr bwMode="auto">
          <a:xfrm>
            <a:off x="8229600" y="5943600"/>
            <a:ext cx="9144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8" name="TPChart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3044996075"/>
              </p:ext>
            </p:extLst>
          </p:nvPr>
        </p:nvGraphicFramePr>
        <p:xfrm>
          <a:off x="4508500" y="1651000"/>
          <a:ext cx="4572000" cy="5143500"/>
        </p:xfrm>
        <a:graphic>
          <a:graphicData uri="http://schemas.openxmlformats.org/presentationml/2006/ole">
            <p:oleObj spid="_x0000_s2059270" name="Chart" r:id="rId7" imgW="4572000" imgH="5143470" progId="MSGraph.Chart.8">
              <p:embed followColorScheme="full"/>
            </p:oleObj>
          </a:graphicData>
        </a:graphic>
      </p:graphicFrame>
      <p:sp>
        <p:nvSpPr>
          <p:cNvPr id="8197" name="TPAnswers"/>
          <p:cNvSpPr>
            <a:spLocks noGrp="1" noChangeArrowheads="1"/>
          </p:cNvSpPr>
          <p:nvPr>
            <p:ph idx="1"/>
            <p:custDataLst>
              <p:tags r:id="rId3"/>
            </p:custDataLst>
          </p:nvPr>
        </p:nvSpPr>
        <p:spPr>
          <a:xfrm>
            <a:off x="685800" y="1600200"/>
            <a:ext cx="7772400" cy="4708525"/>
          </a:xfrm>
        </p:spPr>
        <p:txBody>
          <a:bodyPr rIns="3420000">
            <a:noAutofit/>
          </a:bodyPr>
          <a:lstStyle/>
          <a:p>
            <a:pPr marL="457200" indent="-457200">
              <a:buFontTx/>
              <a:buAutoNum type="arabicPeriod"/>
            </a:pPr>
            <a:r>
              <a:rPr lang="en-GB" sz="2400" dirty="0" smtClean="0"/>
              <a:t>Exercise-style examples </a:t>
            </a:r>
          </a:p>
          <a:p>
            <a:pPr marL="457200" indent="-457200">
              <a:buFontTx/>
              <a:buAutoNum type="arabicPeriod"/>
            </a:pPr>
            <a:r>
              <a:rPr lang="en-GB" sz="2400" dirty="0" smtClean="0"/>
              <a:t>Project-style examples</a:t>
            </a:r>
          </a:p>
          <a:p>
            <a:pPr marL="457200" indent="-457200">
              <a:buFontTx/>
              <a:buAutoNum type="arabicPeriod"/>
            </a:pPr>
            <a:r>
              <a:rPr lang="en-GB" sz="2400" dirty="0" smtClean="0"/>
              <a:t>Lecture notes</a:t>
            </a:r>
          </a:p>
          <a:p>
            <a:pPr marL="457200" indent="-457200">
              <a:buFontTx/>
              <a:buAutoNum type="arabicPeriod"/>
            </a:pPr>
            <a:r>
              <a:rPr lang="en-GB" sz="2400" dirty="0" smtClean="0"/>
              <a:t>Lab assistants</a:t>
            </a:r>
          </a:p>
          <a:p>
            <a:pPr marL="457200" indent="-457200">
              <a:buFontTx/>
              <a:buAutoNum type="arabicPeriod"/>
            </a:pPr>
            <a:r>
              <a:rPr lang="en-GB" sz="2400" dirty="0" smtClean="0"/>
              <a:t>Lab time</a:t>
            </a:r>
          </a:p>
          <a:p>
            <a:pPr marL="457200" indent="-457200">
              <a:buFontTx/>
              <a:buAutoNum type="arabicPeriod"/>
            </a:pPr>
            <a:r>
              <a:rPr lang="en-GB" sz="2400" dirty="0" smtClean="0"/>
              <a:t>Reading</a:t>
            </a:r>
          </a:p>
          <a:p>
            <a:pPr marL="457200" indent="-457200">
              <a:buFontTx/>
              <a:buAutoNum type="arabicPeriod"/>
            </a:pPr>
            <a:r>
              <a:rPr lang="en-GB" sz="2400" dirty="0" smtClean="0"/>
              <a:t>Quizzes</a:t>
            </a:r>
          </a:p>
          <a:p>
            <a:pPr marL="457200" indent="-457200">
              <a:buFontTx/>
              <a:buAutoNum type="arabicPeriod"/>
            </a:pPr>
            <a:r>
              <a:rPr lang="en-GB" sz="2400" dirty="0" smtClean="0"/>
              <a:t>Nothing </a:t>
            </a:r>
            <a:r>
              <a:rPr lang="en-GB" sz="2400" dirty="0" smtClean="0">
                <a:sym typeface="Wingdings" pitchFamily="2" charset="2"/>
              </a:rPr>
              <a:t></a:t>
            </a:r>
            <a:endParaRPr lang="en-GB" sz="2400" dirty="0" smtClean="0"/>
          </a:p>
        </p:txBody>
      </p:sp>
    </p:spTree>
    <p:custDataLst>
      <p:tags r:id="rId2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8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TPQuestion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000" dirty="0" smtClean="0">
                <a:sym typeface="Symbol"/>
              </a:rPr>
              <a:t>W</a:t>
            </a:r>
            <a:r>
              <a:rPr lang="en-GB" sz="4000" dirty="0" smtClean="0"/>
              <a:t>hat would you like </a:t>
            </a:r>
            <a:r>
              <a:rPr lang="en-GB" sz="4000" i="1" dirty="0" smtClean="0">
                <a:solidFill>
                  <a:schemeClr val="accent3"/>
                </a:solidFill>
              </a:rPr>
              <a:t>less</a:t>
            </a:r>
            <a:r>
              <a:rPr lang="en-GB" sz="4000" i="1" dirty="0" smtClean="0"/>
              <a:t> </a:t>
            </a:r>
            <a:r>
              <a:rPr lang="en-GB" sz="4000" dirty="0" smtClean="0"/>
              <a:t>of?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CO2013/CO3013</a:t>
            </a:r>
            <a:br>
              <a:rPr lang="en-GB"/>
            </a:br>
            <a:r>
              <a:rPr lang="en-GB"/>
              <a:t>Web Technologies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B0CF863-8181-46F1-BB19-284F72F37F81}" type="slidenum">
              <a:rPr lang="en-GB"/>
              <a:pPr>
                <a:defRPr/>
              </a:pPr>
              <a:t>33</a:t>
            </a:fld>
            <a:endParaRPr lang="en-GB"/>
          </a:p>
        </p:txBody>
      </p:sp>
      <p:sp>
        <p:nvSpPr>
          <p:cNvPr id="8198" name="vote">
            <a:hlinkClick r:id="rId6" action="ppaction://program"/>
          </p:cNvPr>
          <p:cNvSpPr>
            <a:spLocks noChangeArrowheads="1"/>
          </p:cNvSpPr>
          <p:nvPr/>
        </p:nvSpPr>
        <p:spPr bwMode="auto">
          <a:xfrm>
            <a:off x="8229600" y="5943600"/>
            <a:ext cx="9144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8" name="TPChart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280106998"/>
              </p:ext>
            </p:extLst>
          </p:nvPr>
        </p:nvGraphicFramePr>
        <p:xfrm>
          <a:off x="4508500" y="1651000"/>
          <a:ext cx="4572000" cy="5143500"/>
        </p:xfrm>
        <a:graphic>
          <a:graphicData uri="http://schemas.openxmlformats.org/presentationml/2006/ole">
            <p:oleObj spid="_x0000_s2060294" name="Chart" r:id="rId7" imgW="4572000" imgH="5143470" progId="MSGraph.Chart.8">
              <p:embed followColorScheme="full"/>
            </p:oleObj>
          </a:graphicData>
        </a:graphic>
      </p:graphicFrame>
      <p:sp>
        <p:nvSpPr>
          <p:cNvPr id="8197" name="TPAnswers"/>
          <p:cNvSpPr>
            <a:spLocks noGrp="1" noChangeArrowheads="1"/>
          </p:cNvSpPr>
          <p:nvPr>
            <p:ph idx="1"/>
            <p:custDataLst>
              <p:tags r:id="rId3"/>
            </p:custDataLst>
          </p:nvPr>
        </p:nvSpPr>
        <p:spPr>
          <a:xfrm>
            <a:off x="685800" y="1600200"/>
            <a:ext cx="7772400" cy="4708525"/>
          </a:xfrm>
        </p:spPr>
        <p:txBody>
          <a:bodyPr rIns="3420000">
            <a:noAutofit/>
          </a:bodyPr>
          <a:lstStyle/>
          <a:p>
            <a:pPr marL="457200" indent="-457200">
              <a:buFontTx/>
              <a:buAutoNum type="arabicPeriod"/>
            </a:pPr>
            <a:r>
              <a:rPr lang="en-GB" sz="2400" dirty="0" smtClean="0"/>
              <a:t>Exercise-style examples </a:t>
            </a:r>
          </a:p>
          <a:p>
            <a:pPr marL="457200" indent="-457200">
              <a:buFontTx/>
              <a:buAutoNum type="arabicPeriod"/>
            </a:pPr>
            <a:r>
              <a:rPr lang="en-GB" sz="2400" dirty="0" smtClean="0"/>
              <a:t>Project-style examples</a:t>
            </a:r>
          </a:p>
          <a:p>
            <a:pPr marL="457200" indent="-457200">
              <a:buFontTx/>
              <a:buAutoNum type="arabicPeriod"/>
            </a:pPr>
            <a:r>
              <a:rPr lang="en-GB" sz="2400" dirty="0" smtClean="0"/>
              <a:t>Lecture notes</a:t>
            </a:r>
          </a:p>
          <a:p>
            <a:pPr marL="457200" indent="-457200">
              <a:buFontTx/>
              <a:buAutoNum type="arabicPeriod"/>
            </a:pPr>
            <a:r>
              <a:rPr lang="en-GB" sz="2400" dirty="0" smtClean="0"/>
              <a:t>Lab assistants</a:t>
            </a:r>
          </a:p>
          <a:p>
            <a:pPr marL="457200" indent="-457200">
              <a:buFontTx/>
              <a:buAutoNum type="arabicPeriod"/>
            </a:pPr>
            <a:r>
              <a:rPr lang="en-GB" sz="2400" dirty="0" smtClean="0"/>
              <a:t>Lab time</a:t>
            </a:r>
          </a:p>
          <a:p>
            <a:pPr marL="457200" indent="-457200">
              <a:buFontTx/>
              <a:buAutoNum type="arabicPeriod"/>
            </a:pPr>
            <a:r>
              <a:rPr lang="en-GB" sz="2400" dirty="0" smtClean="0"/>
              <a:t>Reading</a:t>
            </a:r>
          </a:p>
          <a:p>
            <a:pPr marL="457200" indent="-457200">
              <a:buFontTx/>
              <a:buAutoNum type="arabicPeriod"/>
            </a:pPr>
            <a:r>
              <a:rPr lang="en-GB" sz="2400" dirty="0" smtClean="0"/>
              <a:t>Quizzes</a:t>
            </a:r>
          </a:p>
          <a:p>
            <a:pPr marL="457200" indent="-457200">
              <a:buFontTx/>
              <a:buAutoNum type="arabicPeriod"/>
            </a:pPr>
            <a:r>
              <a:rPr lang="en-GB" sz="2400" dirty="0" smtClean="0"/>
              <a:t>Nothing </a:t>
            </a:r>
            <a:r>
              <a:rPr lang="en-GB" sz="2400" dirty="0" smtClean="0">
                <a:sym typeface="Wingdings" pitchFamily="2" charset="2"/>
              </a:rPr>
              <a:t></a:t>
            </a:r>
            <a:endParaRPr lang="en-GB" sz="2400" dirty="0" smtClean="0"/>
          </a:p>
        </p:txBody>
      </p:sp>
    </p:spTree>
    <p:custDataLst>
      <p:tags r:id="rId2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8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TPQuestion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000" dirty="0" smtClean="0">
                <a:sym typeface="Symbol"/>
              </a:rPr>
              <a:t>W</a:t>
            </a:r>
            <a:r>
              <a:rPr lang="en-GB" sz="4000" dirty="0" smtClean="0"/>
              <a:t>hat would </a:t>
            </a:r>
            <a:r>
              <a:rPr lang="en-GB" sz="4000" dirty="0" smtClean="0">
                <a:solidFill>
                  <a:schemeClr val="accent2"/>
                </a:solidFill>
              </a:rPr>
              <a:t>I</a:t>
            </a:r>
            <a:r>
              <a:rPr lang="en-GB" sz="4000" dirty="0" smtClean="0"/>
              <a:t> like </a:t>
            </a:r>
            <a:r>
              <a:rPr lang="en-GB" sz="4000" i="1" dirty="0" smtClean="0">
                <a:solidFill>
                  <a:schemeClr val="accent3"/>
                </a:solidFill>
              </a:rPr>
              <a:t>less</a:t>
            </a:r>
            <a:r>
              <a:rPr lang="en-GB" sz="4000" i="1" dirty="0" smtClean="0"/>
              <a:t> </a:t>
            </a:r>
            <a:r>
              <a:rPr lang="en-GB" sz="4000" dirty="0" smtClean="0"/>
              <a:t>or </a:t>
            </a:r>
            <a:r>
              <a:rPr lang="en-GB" sz="4000" i="1" dirty="0" smtClean="0">
                <a:solidFill>
                  <a:schemeClr val="accent4"/>
                </a:solidFill>
              </a:rPr>
              <a:t>more</a:t>
            </a:r>
            <a:r>
              <a:rPr lang="en-GB" sz="4000" dirty="0" smtClean="0"/>
              <a:t> of?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CO2013/CO3013</a:t>
            </a:r>
            <a:br>
              <a:rPr lang="en-GB"/>
            </a:br>
            <a:r>
              <a:rPr lang="en-GB"/>
              <a:t>Web Technologies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B0CF863-8181-46F1-BB19-284F72F37F81}" type="slidenum">
              <a:rPr lang="en-GB"/>
              <a:pPr>
                <a:defRPr/>
              </a:pPr>
              <a:t>34</a:t>
            </a:fld>
            <a:endParaRPr lang="en-GB"/>
          </a:p>
        </p:txBody>
      </p:sp>
      <p:sp>
        <p:nvSpPr>
          <p:cNvPr id="8198" name="vote">
            <a:hlinkClick r:id="rId5" action="ppaction://program"/>
          </p:cNvPr>
          <p:cNvSpPr>
            <a:spLocks noChangeArrowheads="1"/>
          </p:cNvSpPr>
          <p:nvPr/>
        </p:nvSpPr>
        <p:spPr bwMode="auto">
          <a:xfrm>
            <a:off x="8229600" y="5943600"/>
            <a:ext cx="9144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197" name="TPAnswers"/>
          <p:cNvSpPr>
            <a:spLocks noGrp="1" noChangeArrowheads="1"/>
          </p:cNvSpPr>
          <p:nvPr>
            <p:ph idx="1"/>
            <p:custDataLst>
              <p:tags r:id="rId2"/>
            </p:custDataLst>
          </p:nvPr>
        </p:nvSpPr>
        <p:spPr>
          <a:xfrm>
            <a:off x="685800" y="1600200"/>
            <a:ext cx="7772400" cy="4708525"/>
          </a:xfrm>
        </p:spPr>
        <p:txBody>
          <a:bodyPr rIns="3420000">
            <a:noAutofit/>
          </a:bodyPr>
          <a:lstStyle/>
          <a:p>
            <a:pPr marL="514350" indent="-514350">
              <a:buAutoNum type="arabicPeriod"/>
            </a:pPr>
            <a:r>
              <a:rPr lang="en-GB" sz="3200" dirty="0" smtClean="0">
                <a:solidFill>
                  <a:schemeClr val="accent3"/>
                </a:solidFill>
              </a:rPr>
              <a:t>Less</a:t>
            </a:r>
          </a:p>
          <a:p>
            <a:pPr marL="889254" lvl="1" indent="-514350">
              <a:buAutoNum type="arabicPeriod"/>
            </a:pPr>
            <a:r>
              <a:rPr lang="en-GB" sz="2800" dirty="0" smtClean="0"/>
              <a:t>Talking</a:t>
            </a:r>
          </a:p>
          <a:p>
            <a:pPr marL="889254" lvl="1" indent="-514350">
              <a:buAutoNum type="arabicPeriod"/>
            </a:pPr>
            <a:r>
              <a:rPr lang="en-GB" sz="2800" dirty="0" smtClean="0"/>
              <a:t>Lateness</a:t>
            </a:r>
          </a:p>
          <a:p>
            <a:pPr marL="889254" lvl="1" indent="-514350">
              <a:buAutoNum type="arabicPeriod"/>
            </a:pPr>
            <a:r>
              <a:rPr lang="en-GB" sz="2800" dirty="0" smtClean="0"/>
              <a:t>Absence</a:t>
            </a:r>
          </a:p>
          <a:p>
            <a:pPr marL="514350" indent="-514350">
              <a:buAutoNum type="arabicPeriod"/>
            </a:pPr>
            <a:r>
              <a:rPr lang="en-GB" sz="3200" dirty="0" smtClean="0">
                <a:solidFill>
                  <a:schemeClr val="accent4"/>
                </a:solidFill>
              </a:rPr>
              <a:t>More</a:t>
            </a:r>
          </a:p>
          <a:p>
            <a:pPr marL="889254" lvl="1" indent="-514350">
              <a:buAutoNum type="arabicPeriod"/>
            </a:pPr>
            <a:r>
              <a:rPr lang="en-GB" sz="2800" dirty="0" smtClean="0"/>
              <a:t>Attention</a:t>
            </a:r>
          </a:p>
          <a:p>
            <a:pPr marL="889254" lvl="1" indent="-514350">
              <a:buAutoNum type="arabicPeriod"/>
            </a:pPr>
            <a:r>
              <a:rPr lang="en-GB" sz="2800" dirty="0" smtClean="0"/>
              <a:t>Progress with the exercises</a:t>
            </a:r>
          </a:p>
          <a:p>
            <a:pPr marL="889254" lvl="1" indent="-514350">
              <a:buAutoNum type="arabicPeriod"/>
            </a:pPr>
            <a:r>
              <a:rPr lang="en-GB" sz="2800" dirty="0" smtClean="0"/>
              <a:t>Reading being done</a:t>
            </a:r>
          </a:p>
        </p:txBody>
      </p:sp>
      <mc:AlternateContent xmlns:mc="http://schemas.openxmlformats.org/markup-compatibility/2006">
        <mc:Choice xmlns:p14="http://schemas.microsoft.com/office/powerpoint/2010/main" xmlns="" Requires="p14">
          <p:contentPart p14:bwMode="auto" r:id="rId6">
            <p14:nvContentPartPr>
              <p14:cNvPr id="3" name="Ink 2"/>
              <p14:cNvContentPartPr/>
              <p14:nvPr/>
            </p14:nvContentPartPr>
            <p14:xfrm>
              <a:off x="6365160" y="2528640"/>
              <a:ext cx="360" cy="360"/>
            </p14:xfrm>
          </p:contentPart>
        </mc:Choice>
        <mc:Fallback>
          <p:pic>
            <p:nvPicPr>
              <p:cNvPr id="3" name="Ink 2"/>
              <p:cNvPicPr/>
              <p:nvPr/>
            </p:nvPicPr>
            <p:blipFill>
              <a:blip r:embed="rId7" cstate="print"/>
              <a:stretch>
                <a:fillRect/>
              </a:stretch>
            </p:blipFill>
            <p:spPr>
              <a:xfrm>
                <a:off x="6355800" y="2519280"/>
                <a:ext cx="19080" cy="19080"/>
              </a:xfrm>
              <a:prstGeom prst="rect">
                <a:avLst/>
              </a:prstGeom>
            </p:spPr>
          </p:pic>
        </mc:Fallback>
      </mc:AlternateContent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CO2013/CO3013</a:t>
            </a:r>
            <a:br>
              <a:rPr lang="en-GB" smtClean="0"/>
            </a:br>
            <a:r>
              <a:rPr lang="en-GB" smtClean="0"/>
              <a:t>Web Technologies</a:t>
            </a:r>
            <a:endParaRPr lang="en-GB" dirty="0">
              <a:latin typeface="Georgia" pitchFamily="18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C8D794-CB87-4C17-A147-966EAC152536}" type="slidenum">
              <a:rPr lang="en-GB" smtClean="0"/>
              <a:pPr/>
              <a:t>35</a:t>
            </a:fld>
            <a:endParaRPr lang="en-GB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Back to the JavaScript language</a:t>
            </a:r>
            <a:endParaRPr lang="en-GB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i="1" dirty="0" smtClean="0"/>
              <a:t>for</a:t>
            </a:r>
            <a:r>
              <a:rPr lang="en-GB" dirty="0" smtClean="0"/>
              <a:t>  loops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0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JavaScript </a:t>
            </a:r>
            <a:r>
              <a:rPr lang="en-GB" i="1" smtClean="0"/>
              <a:t>while </a:t>
            </a:r>
            <a:r>
              <a:rPr lang="en-GB" smtClean="0"/>
              <a:t>loops</a:t>
            </a:r>
          </a:p>
        </p:txBody>
      </p:sp>
      <p:sp>
        <p:nvSpPr>
          <p:cNvPr id="2970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endParaRPr lang="en-GB" sz="3200" b="1" dirty="0" smtClean="0">
              <a:latin typeface="Courier New" pitchFamily="49" charset="0"/>
            </a:endParaRPr>
          </a:p>
          <a:p>
            <a:pPr>
              <a:lnSpc>
                <a:spcPct val="90000"/>
              </a:lnSpc>
              <a:buFontTx/>
              <a:buNone/>
            </a:pPr>
            <a:endParaRPr lang="en-GB" sz="3200" b="1" dirty="0" smtClean="0">
              <a:latin typeface="Courier New" pitchFamily="49" charset="0"/>
            </a:endParaRPr>
          </a:p>
          <a:p>
            <a:pPr>
              <a:lnSpc>
                <a:spcPct val="90000"/>
              </a:lnSpc>
              <a:buFontTx/>
              <a:buNone/>
            </a:pPr>
            <a:endParaRPr lang="en-GB" sz="3200" b="1" dirty="0" smtClean="0">
              <a:latin typeface="Courier New" pitchFamily="49" charset="0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en-GB" sz="3200" dirty="0" err="1" smtClean="0">
                <a:latin typeface="Consolas" pitchFamily="49" charset="0"/>
              </a:rPr>
              <a:t>i</a:t>
            </a:r>
            <a:r>
              <a:rPr lang="en-GB" sz="3200" dirty="0" smtClean="0">
                <a:latin typeface="Consolas" pitchFamily="49" charset="0"/>
              </a:rPr>
              <a:t>=0;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GB" sz="3200" dirty="0" smtClean="0">
                <a:latin typeface="Consolas" pitchFamily="49" charset="0"/>
              </a:rPr>
              <a:t>while (</a:t>
            </a:r>
            <a:r>
              <a:rPr lang="en-GB" sz="3200" dirty="0" err="1" smtClean="0">
                <a:latin typeface="Consolas" pitchFamily="49" charset="0"/>
              </a:rPr>
              <a:t>i</a:t>
            </a:r>
            <a:r>
              <a:rPr lang="en-GB" sz="3200" dirty="0" smtClean="0">
                <a:latin typeface="Consolas" pitchFamily="49" charset="0"/>
              </a:rPr>
              <a:t>&lt;10) {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GB" sz="3200" dirty="0" smtClean="0">
                <a:latin typeface="Consolas" pitchFamily="49" charset="0"/>
              </a:rPr>
              <a:t>	</a:t>
            </a:r>
            <a:r>
              <a:rPr lang="en-GB" sz="3200" dirty="0" err="1" smtClean="0">
                <a:latin typeface="Consolas" pitchFamily="49" charset="0"/>
              </a:rPr>
              <a:t>document.write</a:t>
            </a:r>
            <a:r>
              <a:rPr lang="en-GB" sz="3200" dirty="0" smtClean="0">
                <a:latin typeface="Consolas" pitchFamily="49" charset="0"/>
              </a:rPr>
              <a:t>('&lt;p&gt;Hi!&lt;/p&gt;');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GB" sz="3200" dirty="0" smtClean="0">
                <a:latin typeface="Consolas" pitchFamily="49" charset="0"/>
              </a:rPr>
              <a:t>	</a:t>
            </a:r>
            <a:r>
              <a:rPr lang="en-GB" sz="3200" dirty="0" err="1" smtClean="0">
                <a:latin typeface="Consolas" pitchFamily="49" charset="0"/>
              </a:rPr>
              <a:t>i</a:t>
            </a:r>
            <a:r>
              <a:rPr lang="en-GB" sz="3200" dirty="0" smtClean="0">
                <a:latin typeface="Consolas" pitchFamily="49" charset="0"/>
              </a:rPr>
              <a:t>++;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GB" sz="3200" dirty="0" smtClean="0">
                <a:latin typeface="Consolas" pitchFamily="49" charset="0"/>
              </a:rPr>
              <a:t>}</a:t>
            </a: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CO2013/CO3013</a:t>
            </a:r>
            <a:br>
              <a:rPr lang="en-GB"/>
            </a:br>
            <a:r>
              <a:rPr lang="en-GB"/>
              <a:t>Web Technologies</a:t>
            </a: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3BF8F65-7F9A-4C7B-90F8-FBA4D254A471}" type="slidenum">
              <a:rPr lang="en-GB"/>
              <a:pPr>
                <a:defRPr/>
              </a:pPr>
              <a:t>36</a:t>
            </a:fld>
            <a:endParaRPr lang="en-GB"/>
          </a:p>
        </p:txBody>
      </p:sp>
      <p:sp>
        <p:nvSpPr>
          <p:cNvPr id="29702" name="Rectangle 4"/>
          <p:cNvSpPr>
            <a:spLocks noChangeArrowheads="1"/>
          </p:cNvSpPr>
          <p:nvPr/>
        </p:nvSpPr>
        <p:spPr bwMode="auto">
          <a:xfrm>
            <a:off x="2743200" y="1828800"/>
            <a:ext cx="4235450" cy="13827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GB" sz="2800" b="1">
                <a:solidFill>
                  <a:schemeClr val="hlink"/>
                </a:solidFill>
                <a:latin typeface="Courier New" pitchFamily="49" charset="0"/>
              </a:rPr>
              <a:t>while (condition) {</a:t>
            </a:r>
          </a:p>
          <a:p>
            <a:pPr algn="l"/>
            <a:r>
              <a:rPr lang="en-GB" sz="2800" b="1">
                <a:solidFill>
                  <a:schemeClr val="hlink"/>
                </a:solidFill>
                <a:latin typeface="Courier New" pitchFamily="49" charset="0"/>
              </a:rPr>
              <a:t>	statement</a:t>
            </a:r>
          </a:p>
          <a:p>
            <a:pPr algn="l"/>
            <a:r>
              <a:rPr lang="en-GB" sz="2800" b="1">
                <a:solidFill>
                  <a:schemeClr val="hlink"/>
                </a:solidFill>
                <a:latin typeface="Courier New" pitchFamily="49" charset="0"/>
              </a:rPr>
              <a:t>}</a:t>
            </a: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2057400" y="5046663"/>
            <a:ext cx="5967413" cy="758825"/>
            <a:chOff x="1296" y="3020"/>
            <a:chExt cx="3759" cy="478"/>
          </a:xfrm>
        </p:grpSpPr>
        <p:sp>
          <p:nvSpPr>
            <p:cNvPr id="29704" name="Line 6"/>
            <p:cNvSpPr>
              <a:spLocks noChangeShapeType="1"/>
            </p:cNvSpPr>
            <p:nvPr/>
          </p:nvSpPr>
          <p:spPr bwMode="auto">
            <a:xfrm flipH="1">
              <a:off x="1296" y="3072"/>
              <a:ext cx="177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9705" name="Text Box 7"/>
            <p:cNvSpPr txBox="1">
              <a:spLocks noChangeArrowheads="1"/>
            </p:cNvSpPr>
            <p:nvPr/>
          </p:nvSpPr>
          <p:spPr bwMode="auto">
            <a:xfrm>
              <a:off x="3072" y="3020"/>
              <a:ext cx="1983" cy="47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en-GB">
                  <a:latin typeface="Verdana" pitchFamily="34" charset="0"/>
                </a:rPr>
                <a:t>increment operator</a:t>
              </a:r>
              <a:br>
                <a:rPr lang="en-GB">
                  <a:latin typeface="Verdana" pitchFamily="34" charset="0"/>
                </a:rPr>
              </a:br>
              <a:r>
                <a:rPr lang="en-GB">
                  <a:latin typeface="Verdana" pitchFamily="34" charset="0"/>
                </a:rPr>
                <a:t>“</a:t>
              </a:r>
              <a:r>
                <a:rPr lang="en-GB" b="1">
                  <a:latin typeface="Courier New" pitchFamily="49" charset="0"/>
                </a:rPr>
                <a:t>i=i+1</a:t>
              </a:r>
              <a:r>
                <a:rPr lang="en-GB">
                  <a:latin typeface="Verdana" pitchFamily="34" charset="0"/>
                </a:rPr>
                <a:t>”</a:t>
              </a:r>
              <a:endParaRPr lang="en-GB"/>
            </a:p>
          </p:txBody>
        </p:sp>
      </p:grpSp>
      <mc:AlternateContent xmlns:mc="http://schemas.openxmlformats.org/markup-compatibility/2006">
        <mc:Choice xmlns:p14="http://schemas.microsoft.com/office/powerpoint/2010/main" xmlns="" Requires="p14">
          <p:contentPart p14:bwMode="auto" r:id="rId4">
            <p14:nvContentPartPr>
              <p14:cNvPr id="3" name="Ink 2"/>
              <p14:cNvContentPartPr/>
              <p14:nvPr/>
            </p14:nvContentPartPr>
            <p14:xfrm>
              <a:off x="521640" y="3828960"/>
              <a:ext cx="3036240" cy="814680"/>
            </p14:xfrm>
          </p:contentPart>
        </mc:Choice>
        <mc:Fallback>
          <p:pic>
            <p:nvPicPr>
              <p:cNvPr id="3" name="Ink 2"/>
              <p:cNvPicPr/>
              <p:nvPr/>
            </p:nvPicPr>
            <p:blipFill>
              <a:blip r:embed="rId5" cstate="print"/>
              <a:stretch>
                <a:fillRect/>
              </a:stretch>
            </p:blipFill>
            <p:spPr>
              <a:xfrm>
                <a:off x="512280" y="3819600"/>
                <a:ext cx="3054960" cy="833400"/>
              </a:xfrm>
              <a:prstGeom prst="rect">
                <a:avLst/>
              </a:prstGeom>
            </p:spPr>
          </p:pic>
        </mc:Fallback>
      </mc:AlternateContent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JavaScript </a:t>
            </a:r>
            <a:r>
              <a:rPr lang="en-GB" i="1" smtClean="0"/>
              <a:t>do </a:t>
            </a:r>
            <a:r>
              <a:rPr lang="en-GB" smtClean="0"/>
              <a:t>loops</a:t>
            </a:r>
          </a:p>
        </p:txBody>
      </p:sp>
      <p:sp>
        <p:nvSpPr>
          <p:cNvPr id="3072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endParaRPr lang="en-GB" sz="3200" dirty="0" smtClean="0">
              <a:latin typeface="Consolas" pitchFamily="49" charset="0"/>
            </a:endParaRPr>
          </a:p>
          <a:p>
            <a:pPr>
              <a:lnSpc>
                <a:spcPct val="90000"/>
              </a:lnSpc>
              <a:buFontTx/>
              <a:buNone/>
            </a:pPr>
            <a:endParaRPr lang="en-GB" sz="3200" dirty="0" smtClean="0">
              <a:latin typeface="Consolas" pitchFamily="49" charset="0"/>
            </a:endParaRPr>
          </a:p>
          <a:p>
            <a:pPr>
              <a:lnSpc>
                <a:spcPct val="90000"/>
              </a:lnSpc>
              <a:buFontTx/>
              <a:buNone/>
            </a:pPr>
            <a:endParaRPr lang="en-GB" sz="3200" dirty="0" smtClean="0">
              <a:latin typeface="Consolas" pitchFamily="49" charset="0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en-GB" sz="3200" dirty="0" err="1" smtClean="0">
                <a:latin typeface="Consolas" pitchFamily="49" charset="0"/>
              </a:rPr>
              <a:t>i</a:t>
            </a:r>
            <a:r>
              <a:rPr lang="en-GB" sz="3200" dirty="0" smtClean="0">
                <a:latin typeface="Consolas" pitchFamily="49" charset="0"/>
              </a:rPr>
              <a:t>=0;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GB" sz="3200" dirty="0" smtClean="0">
                <a:latin typeface="Consolas" pitchFamily="49" charset="0"/>
              </a:rPr>
              <a:t>do {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GB" sz="3200" dirty="0" smtClean="0">
                <a:latin typeface="Consolas" pitchFamily="49" charset="0"/>
              </a:rPr>
              <a:t>	</a:t>
            </a:r>
            <a:r>
              <a:rPr lang="en-GB" sz="3200" dirty="0" err="1" smtClean="0">
                <a:latin typeface="Consolas" pitchFamily="49" charset="0"/>
              </a:rPr>
              <a:t>document.write</a:t>
            </a:r>
            <a:r>
              <a:rPr lang="en-GB" sz="3200" dirty="0" smtClean="0">
                <a:latin typeface="Consolas" pitchFamily="49" charset="0"/>
              </a:rPr>
              <a:t>('&lt;p&gt;Boo!&lt;/p&gt;');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GB" sz="3200" dirty="0" smtClean="0">
                <a:latin typeface="Consolas" pitchFamily="49" charset="0"/>
              </a:rPr>
              <a:t>	</a:t>
            </a:r>
            <a:r>
              <a:rPr lang="en-GB" sz="3200" dirty="0" err="1" smtClean="0">
                <a:latin typeface="Consolas" pitchFamily="49" charset="0"/>
              </a:rPr>
              <a:t>i</a:t>
            </a:r>
            <a:r>
              <a:rPr lang="en-GB" sz="3200" dirty="0" smtClean="0">
                <a:latin typeface="Consolas" pitchFamily="49" charset="0"/>
              </a:rPr>
              <a:t>++;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GB" sz="3200" dirty="0" smtClean="0">
                <a:latin typeface="Consolas" pitchFamily="49" charset="0"/>
              </a:rPr>
              <a:t>} while (</a:t>
            </a:r>
            <a:r>
              <a:rPr lang="en-GB" sz="3200" dirty="0" err="1" smtClean="0">
                <a:latin typeface="Consolas" pitchFamily="49" charset="0"/>
              </a:rPr>
              <a:t>i</a:t>
            </a:r>
            <a:r>
              <a:rPr lang="en-GB" sz="3200" dirty="0" smtClean="0">
                <a:latin typeface="Consolas" pitchFamily="49" charset="0"/>
              </a:rPr>
              <a:t>&lt;10);</a:t>
            </a: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CO2013/CO3013</a:t>
            </a:r>
            <a:br>
              <a:rPr lang="en-GB"/>
            </a:br>
            <a:r>
              <a:rPr lang="en-GB"/>
              <a:t>Web Technologies</a:t>
            </a: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BFF851E-10CE-4CF3-B5AC-B1F3FE97120B}" type="slidenum">
              <a:rPr lang="en-GB"/>
              <a:pPr>
                <a:defRPr/>
              </a:pPr>
              <a:t>37</a:t>
            </a:fld>
            <a:endParaRPr lang="en-GB"/>
          </a:p>
        </p:txBody>
      </p:sp>
      <p:sp>
        <p:nvSpPr>
          <p:cNvPr id="30726" name="Rectangle 4"/>
          <p:cNvSpPr>
            <a:spLocks noChangeArrowheads="1"/>
          </p:cNvSpPr>
          <p:nvPr/>
        </p:nvSpPr>
        <p:spPr bwMode="auto">
          <a:xfrm>
            <a:off x="2743200" y="1828800"/>
            <a:ext cx="4448175" cy="13827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GB" sz="2800" b="1">
                <a:solidFill>
                  <a:schemeClr val="hlink"/>
                </a:solidFill>
                <a:latin typeface="Courier New" pitchFamily="49" charset="0"/>
              </a:rPr>
              <a:t>do {</a:t>
            </a:r>
          </a:p>
          <a:p>
            <a:pPr algn="l"/>
            <a:r>
              <a:rPr lang="en-GB" sz="2800" b="1">
                <a:solidFill>
                  <a:schemeClr val="hlink"/>
                </a:solidFill>
                <a:latin typeface="Courier New" pitchFamily="49" charset="0"/>
              </a:rPr>
              <a:t>	statement</a:t>
            </a:r>
          </a:p>
          <a:p>
            <a:pPr algn="l"/>
            <a:r>
              <a:rPr lang="en-GB" sz="2800" b="1">
                <a:solidFill>
                  <a:schemeClr val="hlink"/>
                </a:solidFill>
                <a:latin typeface="Courier New" pitchFamily="49" charset="0"/>
              </a:rPr>
              <a:t>} while (condition);</a:t>
            </a:r>
            <a:endParaRPr lang="en-GB" sz="2000" b="1">
              <a:latin typeface="Courier New" pitchFamily="49" charset="0"/>
            </a:endParaRP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2057400" y="5118100"/>
            <a:ext cx="5967413" cy="758825"/>
            <a:chOff x="1296" y="3020"/>
            <a:chExt cx="3759" cy="478"/>
          </a:xfrm>
        </p:grpSpPr>
        <p:sp>
          <p:nvSpPr>
            <p:cNvPr id="30728" name="Line 6"/>
            <p:cNvSpPr>
              <a:spLocks noChangeShapeType="1"/>
            </p:cNvSpPr>
            <p:nvPr/>
          </p:nvSpPr>
          <p:spPr bwMode="auto">
            <a:xfrm flipH="1">
              <a:off x="1296" y="3072"/>
              <a:ext cx="177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729" name="Text Box 7"/>
            <p:cNvSpPr txBox="1">
              <a:spLocks noChangeArrowheads="1"/>
            </p:cNvSpPr>
            <p:nvPr/>
          </p:nvSpPr>
          <p:spPr bwMode="auto">
            <a:xfrm>
              <a:off x="3072" y="3020"/>
              <a:ext cx="1983" cy="47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en-GB">
                  <a:latin typeface="Verdana" pitchFamily="34" charset="0"/>
                </a:rPr>
                <a:t>increment operator</a:t>
              </a:r>
              <a:br>
                <a:rPr lang="en-GB">
                  <a:latin typeface="Verdana" pitchFamily="34" charset="0"/>
                </a:rPr>
              </a:br>
              <a:r>
                <a:rPr lang="en-GB">
                  <a:latin typeface="Verdana" pitchFamily="34" charset="0"/>
                </a:rPr>
                <a:t>“</a:t>
              </a:r>
              <a:r>
                <a:rPr lang="en-GB" b="1">
                  <a:latin typeface="Courier New" pitchFamily="49" charset="0"/>
                </a:rPr>
                <a:t>i=i+1</a:t>
              </a:r>
              <a:r>
                <a:rPr lang="en-GB">
                  <a:latin typeface="Verdana" pitchFamily="34" charset="0"/>
                </a:rPr>
                <a:t>”</a:t>
              </a:r>
              <a:endParaRPr lang="en-GB"/>
            </a:p>
          </p:txBody>
        </p:sp>
      </p:grpSp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3200" b="0" smtClean="0">
                <a:latin typeface="Courier New" pitchFamily="49" charset="0"/>
              </a:rPr>
              <a:t>while</a:t>
            </a:r>
            <a:r>
              <a:rPr lang="en-GB" sz="3200" smtClean="0"/>
              <a:t>/</a:t>
            </a:r>
            <a:r>
              <a:rPr lang="en-GB" sz="3200" b="0" smtClean="0">
                <a:latin typeface="Courier New" pitchFamily="49" charset="0"/>
              </a:rPr>
              <a:t>do…while</a:t>
            </a:r>
            <a:r>
              <a:rPr lang="en-GB" sz="3200" smtClean="0"/>
              <a:t>: Difference? </a:t>
            </a:r>
            <a:r>
              <a:rPr lang="en-GB" sz="3200" smtClean="0">
                <a:solidFill>
                  <a:srgbClr val="D60093"/>
                </a:solidFill>
              </a:rPr>
              <a:t>No</a:t>
            </a:r>
            <a:r>
              <a:rPr lang="en-GB" sz="3200" smtClean="0"/>
              <a:t>!</a:t>
            </a:r>
          </a:p>
        </p:txBody>
      </p:sp>
      <p:sp>
        <p:nvSpPr>
          <p:cNvPr id="3174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en-GB" sz="2400" smtClean="0">
                <a:solidFill>
                  <a:srgbClr val="D60093"/>
                </a:solidFill>
                <a:latin typeface="Consolas" pitchFamily="49" charset="0"/>
              </a:rPr>
              <a:t>i=0;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2400" smtClean="0">
                <a:latin typeface="Consolas" pitchFamily="49" charset="0"/>
              </a:rPr>
              <a:t>while (i&lt;10) 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2400" smtClean="0">
                <a:latin typeface="Consolas" pitchFamily="49" charset="0"/>
              </a:rPr>
              <a:t>	document.write('&lt;p&gt;Hi!&lt;/p&gt;')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2400" smtClean="0">
                <a:latin typeface="Consolas" pitchFamily="49" charset="0"/>
              </a:rPr>
              <a:t>	i++;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2400" smtClean="0">
                <a:latin typeface="Consolas" pitchFamily="49" charset="0"/>
              </a:rPr>
              <a:t>}</a:t>
            </a:r>
          </a:p>
          <a:p>
            <a:pPr>
              <a:lnSpc>
                <a:spcPct val="80000"/>
              </a:lnSpc>
              <a:buFontTx/>
              <a:buNone/>
            </a:pPr>
            <a:endParaRPr lang="en-GB" sz="2400" smtClean="0">
              <a:latin typeface="Consolas" pitchFamily="49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2400" smtClean="0">
                <a:solidFill>
                  <a:srgbClr val="D60093"/>
                </a:solidFill>
                <a:latin typeface="Consolas" pitchFamily="49" charset="0"/>
              </a:rPr>
              <a:t>i=0;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2400" smtClean="0">
                <a:latin typeface="Consolas" pitchFamily="49" charset="0"/>
              </a:rPr>
              <a:t>do 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2400" smtClean="0">
                <a:latin typeface="Consolas" pitchFamily="49" charset="0"/>
              </a:rPr>
              <a:t>	document.write('&lt;p&gt;Boo!&lt;/p&gt;')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2400" smtClean="0">
                <a:latin typeface="Consolas" pitchFamily="49" charset="0"/>
              </a:rPr>
              <a:t>	i++;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2400" smtClean="0">
                <a:latin typeface="Consolas" pitchFamily="49" charset="0"/>
              </a:rPr>
              <a:t>} while (i&lt;10);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CO2013/CO3013</a:t>
            </a:r>
            <a:br>
              <a:rPr lang="en-GB"/>
            </a:br>
            <a:r>
              <a:rPr lang="en-GB"/>
              <a:t>Web Technologies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F8A857C-49CA-4EC8-ADE3-AB422948BD96}" type="slidenum">
              <a:rPr lang="en-GB"/>
              <a:pPr>
                <a:defRPr/>
              </a:pPr>
              <a:t>38</a:t>
            </a:fld>
            <a:endParaRPr lang="en-GB"/>
          </a:p>
        </p:txBody>
      </p:sp>
      <p:sp>
        <p:nvSpPr>
          <p:cNvPr id="31750" name="Line 4"/>
          <p:cNvSpPr>
            <a:spLocks noChangeShapeType="1"/>
          </p:cNvSpPr>
          <p:nvPr/>
        </p:nvSpPr>
        <p:spPr bwMode="auto">
          <a:xfrm>
            <a:off x="682625" y="3573463"/>
            <a:ext cx="7777163" cy="0"/>
          </a:xfrm>
          <a:prstGeom prst="line">
            <a:avLst/>
          </a:prstGeom>
          <a:noFill/>
          <a:ln w="76200">
            <a:solidFill>
              <a:srgbClr val="6699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7669213" y="5635625"/>
            <a:ext cx="7905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dirty="0">
                <a:latin typeface="Verdana" pitchFamily="34" charset="0"/>
                <a:hlinkClick r:id="rId4"/>
              </a:rPr>
              <a:t>URL</a:t>
            </a:r>
            <a:endParaRPr lang="en-GB" dirty="0">
              <a:latin typeface="Verdana" pitchFamily="34" charset="0"/>
            </a:endParaRPr>
          </a:p>
        </p:txBody>
      </p:sp>
      <mc:AlternateContent xmlns:mc="http://schemas.openxmlformats.org/markup-compatibility/2006">
        <mc:Choice xmlns:p14="http://schemas.microsoft.com/office/powerpoint/2010/main" xmlns="" Requires="p14">
          <p:contentPart p14:bwMode="auto" r:id="rId5">
            <p14:nvContentPartPr>
              <p14:cNvPr id="2" name="Ink 1"/>
              <p14:cNvContentPartPr/>
              <p14:nvPr/>
            </p14:nvContentPartPr>
            <p14:xfrm>
              <a:off x="1650240" y="2593080"/>
              <a:ext cx="1686240" cy="3400920"/>
            </p14:xfrm>
          </p:contentPart>
        </mc:Choice>
        <mc:Fallback>
          <p:pic>
            <p:nvPicPr>
              <p:cNvPr id="2" name="Ink 1"/>
              <p:cNvPicPr/>
              <p:nvPr/>
            </p:nvPicPr>
            <p:blipFill>
              <a:blip r:embed="rId6" cstate="print"/>
              <a:stretch>
                <a:fillRect/>
              </a:stretch>
            </p:blipFill>
            <p:spPr>
              <a:xfrm>
                <a:off x="1640880" y="2583720"/>
                <a:ext cx="1704960" cy="3419640"/>
              </a:xfrm>
              <a:prstGeom prst="rect">
                <a:avLst/>
              </a:prstGeom>
            </p:spPr>
          </p:pic>
        </mc:Fallback>
      </mc:AlternateContent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3200" b="0" smtClean="0">
                <a:latin typeface="Courier New" pitchFamily="49" charset="0"/>
              </a:rPr>
              <a:t>while</a:t>
            </a:r>
            <a:r>
              <a:rPr lang="en-GB" sz="3200" smtClean="0"/>
              <a:t>/</a:t>
            </a:r>
            <a:r>
              <a:rPr lang="en-GB" sz="3200" b="0" smtClean="0">
                <a:latin typeface="Courier New" pitchFamily="49" charset="0"/>
              </a:rPr>
              <a:t>do…while</a:t>
            </a:r>
            <a:r>
              <a:rPr lang="en-GB" sz="3200" smtClean="0"/>
              <a:t>: Difference? </a:t>
            </a:r>
            <a:r>
              <a:rPr lang="en-GB" sz="3200" smtClean="0">
                <a:solidFill>
                  <a:srgbClr val="D60093"/>
                </a:solidFill>
              </a:rPr>
              <a:t>Yes</a:t>
            </a:r>
            <a:r>
              <a:rPr lang="en-GB" sz="3200" smtClean="0"/>
              <a:t>!</a:t>
            </a:r>
          </a:p>
        </p:txBody>
      </p:sp>
      <p:sp>
        <p:nvSpPr>
          <p:cNvPr id="3277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en-GB" sz="2400" smtClean="0">
                <a:solidFill>
                  <a:srgbClr val="D60093"/>
                </a:solidFill>
                <a:latin typeface="Consolas" pitchFamily="49" charset="0"/>
              </a:rPr>
              <a:t>i=100;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2400" smtClean="0">
                <a:latin typeface="Consolas" pitchFamily="49" charset="0"/>
              </a:rPr>
              <a:t>while (i&lt;10) 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2400" smtClean="0">
                <a:latin typeface="Consolas" pitchFamily="49" charset="0"/>
              </a:rPr>
              <a:t>	document.write('&lt;p&gt;Hi!&lt;/p&gt;')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2400" smtClean="0">
                <a:latin typeface="Consolas" pitchFamily="49" charset="0"/>
              </a:rPr>
              <a:t>	i++;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2400" smtClean="0">
                <a:latin typeface="Consolas" pitchFamily="49" charset="0"/>
              </a:rPr>
              <a:t>}</a:t>
            </a:r>
          </a:p>
          <a:p>
            <a:pPr>
              <a:lnSpc>
                <a:spcPct val="80000"/>
              </a:lnSpc>
              <a:buFontTx/>
              <a:buNone/>
            </a:pPr>
            <a:endParaRPr lang="en-GB" sz="2400" smtClean="0">
              <a:latin typeface="Consolas" pitchFamily="49" charset="0"/>
            </a:endParaRPr>
          </a:p>
          <a:p>
            <a:pPr>
              <a:lnSpc>
                <a:spcPct val="80000"/>
              </a:lnSpc>
              <a:buFontTx/>
              <a:buNone/>
            </a:pPr>
            <a:endParaRPr lang="en-GB" sz="2400" smtClean="0">
              <a:latin typeface="Consolas" pitchFamily="49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2400" smtClean="0">
                <a:solidFill>
                  <a:srgbClr val="D60093"/>
                </a:solidFill>
                <a:latin typeface="Consolas" pitchFamily="49" charset="0"/>
              </a:rPr>
              <a:t>i=100;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2400" smtClean="0">
                <a:latin typeface="Consolas" pitchFamily="49" charset="0"/>
              </a:rPr>
              <a:t>do 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2400" smtClean="0">
                <a:latin typeface="Consolas" pitchFamily="49" charset="0"/>
              </a:rPr>
              <a:t>	document.write('&lt;p&gt;Boo!&lt;/p&gt;')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2400" smtClean="0">
                <a:latin typeface="Consolas" pitchFamily="49" charset="0"/>
              </a:rPr>
              <a:t>	i++;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2400" smtClean="0">
                <a:latin typeface="Consolas" pitchFamily="49" charset="0"/>
              </a:rPr>
              <a:t>} while (i&lt;10);</a:t>
            </a: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CO2013/CO3013</a:t>
            </a:r>
            <a:br>
              <a:rPr lang="en-GB"/>
            </a:br>
            <a:r>
              <a:rPr lang="en-GB"/>
              <a:t>Web Technologies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650A500-933E-438A-B5B8-AFFCACDC400C}" type="slidenum">
              <a:rPr lang="en-GB"/>
              <a:pPr>
                <a:defRPr/>
              </a:pPr>
              <a:t>39</a:t>
            </a:fld>
            <a:endParaRPr lang="en-GB"/>
          </a:p>
        </p:txBody>
      </p:sp>
      <p:sp>
        <p:nvSpPr>
          <p:cNvPr id="32774" name="Line 4"/>
          <p:cNvSpPr>
            <a:spLocks noChangeShapeType="1"/>
          </p:cNvSpPr>
          <p:nvPr/>
        </p:nvSpPr>
        <p:spPr bwMode="auto">
          <a:xfrm>
            <a:off x="682625" y="3860800"/>
            <a:ext cx="7777163" cy="0"/>
          </a:xfrm>
          <a:prstGeom prst="line">
            <a:avLst/>
          </a:prstGeom>
          <a:noFill/>
          <a:ln w="76200">
            <a:solidFill>
              <a:srgbClr val="6699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32775" name="Text Box 5"/>
          <p:cNvSpPr txBox="1">
            <a:spLocks noChangeArrowheads="1"/>
          </p:cNvSpPr>
          <p:nvPr/>
        </p:nvSpPr>
        <p:spPr bwMode="auto">
          <a:xfrm>
            <a:off x="7669213" y="5635625"/>
            <a:ext cx="7905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dirty="0">
                <a:latin typeface="Verdana" pitchFamily="34" charset="0"/>
                <a:hlinkClick r:id="rId4"/>
              </a:rPr>
              <a:t>URL</a:t>
            </a:r>
            <a:endParaRPr lang="en-GB" dirty="0">
              <a:latin typeface="Verdana" pitchFamily="34" charset="0"/>
            </a:endParaRPr>
          </a:p>
        </p:txBody>
      </p:sp>
      <mc:AlternateContent xmlns:mc="http://schemas.openxmlformats.org/markup-compatibility/2006">
        <mc:Choice xmlns:p14="http://schemas.microsoft.com/office/powerpoint/2010/main" xmlns="" Requires="p14">
          <p:contentPart p14:bwMode="auto" r:id="rId5">
            <p14:nvContentPartPr>
              <p14:cNvPr id="2" name="Ink 1"/>
              <p14:cNvContentPartPr/>
              <p14:nvPr/>
            </p14:nvContentPartPr>
            <p14:xfrm>
              <a:off x="0" y="2028600"/>
              <a:ext cx="6329880" cy="4358160"/>
            </p14:xfrm>
          </p:contentPart>
        </mc:Choice>
        <mc:Fallback>
          <p:pic>
            <p:nvPicPr>
              <p:cNvPr id="2" name="Ink 1"/>
              <p:cNvPicPr/>
              <p:nvPr/>
            </p:nvPicPr>
            <p:blipFill>
              <a:blip r:embed="rId6" cstate="print"/>
              <a:stretch>
                <a:fillRect/>
              </a:stretch>
            </p:blipFill>
            <p:spPr>
              <a:xfrm>
                <a:off x="-9360" y="2019240"/>
                <a:ext cx="6348600" cy="4376880"/>
              </a:xfrm>
              <a:prstGeom prst="rect">
                <a:avLst/>
              </a:prstGeom>
            </p:spPr>
          </p:pic>
        </mc:Fallback>
      </mc:AlternateContent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More copies of CSS3 book in LRC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GB" dirty="0" smtClean="0"/>
              <a:t>If you want more help with CSS I’d recommend the CSS3 book:</a:t>
            </a:r>
            <a:endParaRPr lang="en-GB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CO2013/CO3013</a:t>
            </a:r>
            <a:br>
              <a:rPr lang="en-GB" smtClean="0"/>
            </a:br>
            <a:r>
              <a:rPr lang="en-GB" smtClean="0"/>
              <a:t>Web Technologies</a:t>
            </a:r>
            <a:endParaRPr lang="en-GB" dirty="0">
              <a:latin typeface="Georgia" pitchFamily="18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C8D794-CB87-4C17-A147-966EAC152536}" type="slidenum">
              <a:rPr lang="en-GB" smtClean="0"/>
              <a:pPr/>
              <a:t>4</a:t>
            </a:fld>
            <a:endParaRPr lang="en-GB"/>
          </a:p>
        </p:txBody>
      </p:sp>
      <p:pic>
        <p:nvPicPr>
          <p:cNvPr id="1935362" name="Picture 2" descr="http://vig-fp.prenhall.com/bigcovers/0321719638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860032" y="1844824"/>
            <a:ext cx="3336305" cy="4315221"/>
          </a:xfrm>
          <a:prstGeom prst="rect">
            <a:avLst/>
          </a:prstGeom>
          <a:noFill/>
        </p:spPr>
      </p:pic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CO2013/CO3013</a:t>
            </a:r>
            <a:br>
              <a:rPr lang="en-GB" smtClean="0"/>
            </a:br>
            <a:r>
              <a:rPr lang="en-GB" smtClean="0"/>
              <a:t>Web Technologies</a:t>
            </a:r>
            <a:endParaRPr lang="en-GB" dirty="0">
              <a:latin typeface="Georgia" pitchFamily="18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5320E-3EE3-449B-8D64-90C9DF04BB94}" type="slidenum">
              <a:rPr lang="en-GB" smtClean="0"/>
              <a:pPr/>
              <a:t>40</a:t>
            </a:fld>
            <a:endParaRPr lang="en-GB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JavaScript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Logic, if-tests and Booleans (true/false)</a:t>
            </a:r>
            <a:endParaRPr lang="en-GB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JavaScript </a:t>
            </a:r>
            <a:r>
              <a:rPr lang="en-GB" i="1" smtClean="0"/>
              <a:t>if </a:t>
            </a:r>
            <a:r>
              <a:rPr lang="en-GB" smtClean="0"/>
              <a:t>statements</a:t>
            </a:r>
          </a:p>
        </p:txBody>
      </p:sp>
      <p:sp>
        <p:nvSpPr>
          <p:cNvPr id="3077" name="Rectangle 3"/>
          <p:cNvSpPr>
            <a:spLocks noGrp="1" noChangeArrowheads="1"/>
          </p:cNvSpPr>
          <p:nvPr>
            <p:ph idx="1"/>
          </p:nvPr>
        </p:nvSpPr>
        <p:spPr>
          <a:xfrm>
            <a:off x="468313" y="1600200"/>
            <a:ext cx="8207375" cy="4495800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  <a:buFontTx/>
              <a:buNone/>
            </a:pPr>
            <a:r>
              <a:rPr lang="en-GB" sz="3200" b="1" smtClean="0">
                <a:latin typeface="Courier New" pitchFamily="49" charset="0"/>
              </a:rPr>
              <a:t>if (</a:t>
            </a:r>
            <a:r>
              <a:rPr lang="en-GB" sz="3200" b="1" i="1" smtClean="0">
                <a:solidFill>
                  <a:srgbClr val="FF9900"/>
                </a:solidFill>
                <a:latin typeface="Courier New" pitchFamily="49" charset="0"/>
              </a:rPr>
              <a:t>condition</a:t>
            </a:r>
            <a:r>
              <a:rPr lang="en-GB" sz="3200" b="1" smtClean="0">
                <a:latin typeface="Courier New" pitchFamily="49" charset="0"/>
              </a:rPr>
              <a:t>) statement</a:t>
            </a:r>
            <a:br>
              <a:rPr lang="en-GB" sz="3200" b="1" smtClean="0">
                <a:latin typeface="Courier New" pitchFamily="49" charset="0"/>
              </a:rPr>
            </a:br>
            <a:r>
              <a:rPr lang="en-GB" sz="3200" b="1" smtClean="0">
                <a:latin typeface="Courier New" pitchFamily="49" charset="0"/>
              </a:rPr>
              <a:t>else </a:t>
            </a:r>
            <a:r>
              <a:rPr lang="en-GB" sz="3200" b="1" smtClean="0">
                <a:solidFill>
                  <a:schemeClr val="folHlink"/>
                </a:solidFill>
                <a:latin typeface="Courier New" pitchFamily="49" charset="0"/>
              </a:rPr>
              <a:t>statement</a:t>
            </a:r>
            <a:r>
              <a:rPr lang="en-GB" sz="3200" b="1" smtClean="0">
                <a:latin typeface="Courier New" pitchFamily="49" charset="0"/>
              </a:rPr>
              <a:t>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3200" b="1" smtClean="0">
                <a:solidFill>
                  <a:schemeClr val="folHlink"/>
                </a:solidFill>
                <a:latin typeface="Courier New" pitchFamily="49" charset="0"/>
              </a:rPr>
              <a:t>statement</a:t>
            </a:r>
            <a:r>
              <a:rPr lang="en-GB" sz="3200" b="1" smtClean="0">
                <a:latin typeface="Courier New" pitchFamily="49" charset="0"/>
              </a:rPr>
              <a:t> </a:t>
            </a:r>
            <a:r>
              <a:rPr lang="en-GB" sz="3200" smtClean="0"/>
              <a:t>can be compound: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3200" b="1" smtClean="0">
                <a:solidFill>
                  <a:schemeClr val="folHlink"/>
                </a:solidFill>
                <a:latin typeface="Courier New" pitchFamily="49" charset="0"/>
              </a:rPr>
              <a:t>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3200" b="1" smtClean="0">
                <a:solidFill>
                  <a:schemeClr val="folHlink"/>
                </a:solidFill>
                <a:latin typeface="Courier New" pitchFamily="49" charset="0"/>
              </a:rPr>
              <a:t>	statement1;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3200" b="1" smtClean="0">
                <a:solidFill>
                  <a:schemeClr val="folHlink"/>
                </a:solidFill>
                <a:latin typeface="Courier New" pitchFamily="49" charset="0"/>
              </a:rPr>
              <a:t>	statement2;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3200" b="1" smtClean="0">
                <a:solidFill>
                  <a:schemeClr val="folHlink"/>
                </a:solidFill>
                <a:latin typeface="Courier New" pitchFamily="49" charset="0"/>
              </a:rPr>
              <a:t>	…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3200" b="1" smtClean="0">
                <a:solidFill>
                  <a:schemeClr val="folHlink"/>
                </a:solidFill>
                <a:latin typeface="Courier New" pitchFamily="49" charset="0"/>
              </a:rPr>
              <a:t>}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3200" b="1" i="1" smtClean="0">
                <a:solidFill>
                  <a:srgbClr val="FF9900"/>
                </a:solidFill>
                <a:latin typeface="Courier New" pitchFamily="49" charset="0"/>
              </a:rPr>
              <a:t>condition</a:t>
            </a:r>
            <a:r>
              <a:rPr lang="en-GB" sz="3200" smtClean="0"/>
              <a:t> is a logical (Boolean) expression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CO2013/CO3013</a:t>
            </a:r>
            <a:br>
              <a:rPr lang="en-GB"/>
            </a:br>
            <a:r>
              <a:rPr lang="en-GB"/>
              <a:t>Web Technologies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C782AA-E2DE-4276-92CF-2659E5E41D8B}" type="slidenum">
              <a:rPr lang="en-GB"/>
              <a:pPr>
                <a:defRPr/>
              </a:pPr>
              <a:t>41</a:t>
            </a:fld>
            <a:endParaRPr lang="en-GB"/>
          </a:p>
        </p:txBody>
      </p:sp>
      <mc:AlternateContent xmlns:mc="http://schemas.openxmlformats.org/markup-compatibility/2006">
        <mc:Choice xmlns:p14="http://schemas.microsoft.com/office/powerpoint/2010/main" xmlns="" Requires="p14">
          <p:contentPart p14:bwMode="auto" r:id="rId4">
            <p14:nvContentPartPr>
              <p14:cNvPr id="2" name="Ink 1"/>
              <p14:cNvContentPartPr/>
              <p14:nvPr/>
            </p14:nvContentPartPr>
            <p14:xfrm>
              <a:off x="657360" y="1892880"/>
              <a:ext cx="5922360" cy="500400"/>
            </p14:xfrm>
          </p:contentPart>
        </mc:Choice>
        <mc:Fallback>
          <p:pic>
            <p:nvPicPr>
              <p:cNvPr id="2" name="Ink 1"/>
              <p:cNvPicPr/>
              <p:nvPr/>
            </p:nvPicPr>
            <p:blipFill>
              <a:blip r:embed="rId5" cstate="print"/>
              <a:stretch>
                <a:fillRect/>
              </a:stretch>
            </p:blipFill>
            <p:spPr>
              <a:xfrm>
                <a:off x="648000" y="1883520"/>
                <a:ext cx="5941080" cy="519120"/>
              </a:xfrm>
              <a:prstGeom prst="rect">
                <a:avLst/>
              </a:prstGeom>
            </p:spPr>
          </p:pic>
        </mc:Fallback>
      </mc:AlternateContent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JavaScript: Boolean type</a:t>
            </a:r>
          </a:p>
        </p:txBody>
      </p:sp>
      <p:sp>
        <p:nvSpPr>
          <p:cNvPr id="4101" name="Rectangle 3"/>
          <p:cNvSpPr>
            <a:spLocks noGrp="1" noChangeArrowheads="1"/>
          </p:cNvSpPr>
          <p:nvPr>
            <p:ph idx="1"/>
          </p:nvPr>
        </p:nvSpPr>
        <p:spPr>
          <a:xfrm>
            <a:off x="395288" y="1600200"/>
            <a:ext cx="8353425" cy="4495800"/>
          </a:xfrm>
        </p:spPr>
        <p:txBody>
          <a:bodyPr/>
          <a:lstStyle/>
          <a:p>
            <a:pPr>
              <a:lnSpc>
                <a:spcPct val="120000"/>
              </a:lnSpc>
            </a:pPr>
            <a:r>
              <a:rPr lang="en-GB" sz="3200" smtClean="0">
                <a:sym typeface="Symbol" pitchFamily="18" charset="2"/>
              </a:rPr>
              <a:t>A true boolean type</a:t>
            </a:r>
          </a:p>
          <a:p>
            <a:pPr lvl="1">
              <a:lnSpc>
                <a:spcPct val="120000"/>
              </a:lnSpc>
            </a:pPr>
            <a:r>
              <a:rPr lang="en-GB" sz="2800" smtClean="0">
                <a:sym typeface="Symbol" pitchFamily="18" charset="2"/>
              </a:rPr>
              <a:t>The reserved words </a:t>
            </a:r>
            <a:r>
              <a:rPr lang="en-GB" sz="2800" b="1" smtClean="0">
                <a:solidFill>
                  <a:schemeClr val="folHlink"/>
                </a:solidFill>
                <a:latin typeface="Courier New" pitchFamily="49" charset="0"/>
                <a:sym typeface="Symbol" pitchFamily="18" charset="2"/>
              </a:rPr>
              <a:t>true</a:t>
            </a:r>
            <a:r>
              <a:rPr lang="en-GB" sz="2800" smtClean="0">
                <a:sym typeface="Symbol" pitchFamily="18" charset="2"/>
              </a:rPr>
              <a:t> and </a:t>
            </a:r>
            <a:r>
              <a:rPr lang="en-GB" sz="2800" b="1" smtClean="0">
                <a:solidFill>
                  <a:schemeClr val="folHlink"/>
                </a:solidFill>
                <a:latin typeface="Courier New" pitchFamily="49" charset="0"/>
                <a:sym typeface="Symbol" pitchFamily="18" charset="2"/>
              </a:rPr>
              <a:t>false</a:t>
            </a:r>
            <a:r>
              <a:rPr lang="en-GB" sz="2800" smtClean="0">
                <a:sym typeface="Symbol" pitchFamily="18" charset="2"/>
              </a:rPr>
              <a:t> are distinct from </a:t>
            </a:r>
            <a:r>
              <a:rPr lang="en-GB" sz="2800" b="1" smtClean="0">
                <a:solidFill>
                  <a:schemeClr val="folHlink"/>
                </a:solidFill>
                <a:latin typeface="Courier New" pitchFamily="49" charset="0"/>
                <a:sym typeface="Symbol" pitchFamily="18" charset="2"/>
              </a:rPr>
              <a:t>1</a:t>
            </a:r>
            <a:r>
              <a:rPr lang="en-GB" sz="2800" smtClean="0">
                <a:sym typeface="Symbol" pitchFamily="18" charset="2"/>
              </a:rPr>
              <a:t> and </a:t>
            </a:r>
            <a:r>
              <a:rPr lang="en-GB" sz="2800" b="1" smtClean="0">
                <a:solidFill>
                  <a:schemeClr val="folHlink"/>
                </a:solidFill>
                <a:latin typeface="Courier New" pitchFamily="49" charset="0"/>
                <a:sym typeface="Symbol" pitchFamily="18" charset="2"/>
              </a:rPr>
              <a:t>0</a:t>
            </a:r>
            <a:r>
              <a:rPr lang="en-GB" sz="2800" smtClean="0">
                <a:sym typeface="Symbol" pitchFamily="18" charset="2"/>
              </a:rPr>
              <a:t>.</a:t>
            </a:r>
          </a:p>
          <a:p>
            <a:pPr lvl="1">
              <a:lnSpc>
                <a:spcPct val="120000"/>
              </a:lnSpc>
            </a:pPr>
            <a:r>
              <a:rPr lang="en-GB" sz="2800" smtClean="0">
                <a:sym typeface="Symbol" pitchFamily="18" charset="2"/>
              </a:rPr>
              <a:t>Often automatically converted to/from numbers</a:t>
            </a:r>
            <a:endParaRPr lang="en-GB" smtClean="0">
              <a:sym typeface="Symbol" pitchFamily="18" charset="2"/>
            </a:endParaRPr>
          </a:p>
          <a:p>
            <a:pPr>
              <a:lnSpc>
                <a:spcPct val="120000"/>
              </a:lnSpc>
            </a:pPr>
            <a:r>
              <a:rPr lang="en-GB" sz="3200" smtClean="0">
                <a:sym typeface="Symbol" pitchFamily="18" charset="2"/>
              </a:rPr>
              <a:t>Booleans are ‘primitive types’ passed by </a:t>
            </a:r>
            <a:r>
              <a:rPr lang="en-GB" sz="3200" i="1" smtClean="0">
                <a:sym typeface="Symbol" pitchFamily="18" charset="2"/>
              </a:rPr>
              <a:t>value</a:t>
            </a:r>
            <a:r>
              <a:rPr lang="en-GB" sz="3200" smtClean="0">
                <a:sym typeface="Symbol" pitchFamily="18" charset="2"/>
              </a:rPr>
              <a:t> (or copy) rather than by </a:t>
            </a:r>
            <a:r>
              <a:rPr lang="en-GB" sz="3200" i="1" smtClean="0">
                <a:sym typeface="Symbol" pitchFamily="18" charset="2"/>
              </a:rPr>
              <a:t>reference</a:t>
            </a:r>
            <a:r>
              <a:rPr lang="en-GB" sz="3200" smtClean="0">
                <a:sym typeface="Symbol" pitchFamily="18" charset="2"/>
              </a:rPr>
              <a:t>.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CO2013/CO3013</a:t>
            </a:r>
            <a:br>
              <a:rPr lang="en-GB"/>
            </a:br>
            <a:r>
              <a:rPr lang="en-GB"/>
              <a:t>Web Technologies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7C3A077-9280-4DE5-AE45-7A65E60061CB}" type="slidenum">
              <a:rPr lang="en-GB"/>
              <a:pPr>
                <a:defRPr/>
              </a:pPr>
              <a:t>42</a:t>
            </a:fld>
            <a:endParaRPr lang="en-GB"/>
          </a:p>
        </p:txBody>
      </p:sp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JavaScript conditions</a:t>
            </a:r>
          </a:p>
        </p:txBody>
      </p:sp>
      <p:sp>
        <p:nvSpPr>
          <p:cNvPr id="512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GB" sz="3200" smtClean="0"/>
              <a:t>==		equality	(</a:t>
            </a:r>
            <a:r>
              <a:rPr lang="en-GB" sz="3200" i="1" smtClean="0"/>
              <a:t>not</a:t>
            </a:r>
            <a:r>
              <a:rPr lang="en-GB" sz="3200" smtClean="0"/>
              <a:t> assignment)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GB" sz="3200" smtClean="0"/>
              <a:t>===		identity	(</a:t>
            </a:r>
            <a:r>
              <a:rPr lang="en-GB" sz="3200" i="1" smtClean="0"/>
              <a:t>not</a:t>
            </a:r>
            <a:r>
              <a:rPr lang="en-GB" sz="3200" smtClean="0"/>
              <a:t> equality)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GB" sz="3200" smtClean="0"/>
              <a:t>!=			not equal to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GB" sz="3200" smtClean="0"/>
              <a:t>!==		not identical to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GB" sz="3200" smtClean="0"/>
              <a:t>&lt;			less than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GB" sz="3200" smtClean="0"/>
              <a:t>&lt;=		less than or equal to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GB" sz="3200" smtClean="0"/>
              <a:t>&gt;			greater than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GB" sz="3200" smtClean="0"/>
              <a:t>&gt;=		greater than or equal to</a:t>
            </a: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CO2013/CO3013</a:t>
            </a:r>
            <a:br>
              <a:rPr lang="en-GB"/>
            </a:br>
            <a:r>
              <a:rPr lang="en-GB"/>
              <a:t>Web Technologies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2F5B544-B271-4D54-ACED-A20ECBABEFDF}" type="slidenum">
              <a:rPr lang="en-GB"/>
              <a:pPr>
                <a:defRPr/>
              </a:pPr>
              <a:t>43</a:t>
            </a:fld>
            <a:endParaRPr lang="en-GB"/>
          </a:p>
        </p:txBody>
      </p:sp>
      <mc:AlternateContent xmlns:mc="http://schemas.openxmlformats.org/markup-compatibility/2006">
        <mc:Choice xmlns:p14="http://schemas.microsoft.com/office/powerpoint/2010/main" xmlns="" Requires="p14">
          <p:contentPart p14:bwMode="auto" r:id="rId4">
            <p14:nvContentPartPr>
              <p14:cNvPr id="2" name="Ink 1"/>
              <p14:cNvContentPartPr/>
              <p14:nvPr/>
            </p14:nvContentPartPr>
            <p14:xfrm>
              <a:off x="150120" y="1807200"/>
              <a:ext cx="1422000" cy="4279680"/>
            </p14:xfrm>
          </p:contentPart>
        </mc:Choice>
        <mc:Fallback>
          <p:pic>
            <p:nvPicPr>
              <p:cNvPr id="2" name="Ink 1"/>
              <p:cNvPicPr/>
              <p:nvPr/>
            </p:nvPicPr>
            <p:blipFill>
              <a:blip r:embed="rId5" cstate="print"/>
              <a:stretch>
                <a:fillRect/>
              </a:stretch>
            </p:blipFill>
            <p:spPr>
              <a:xfrm>
                <a:off x="140760" y="1797840"/>
                <a:ext cx="1440720" cy="4298400"/>
              </a:xfrm>
              <a:prstGeom prst="rect">
                <a:avLst/>
              </a:prstGeom>
            </p:spPr>
          </p:pic>
        </mc:Fallback>
      </mc:AlternateContent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28600"/>
            <a:ext cx="8686800" cy="1143000"/>
          </a:xfrm>
        </p:spPr>
        <p:txBody>
          <a:bodyPr/>
          <a:lstStyle/>
          <a:p>
            <a:r>
              <a:rPr lang="en-GB" smtClean="0"/>
              <a:t>Comparison and primitive </a:t>
            </a:r>
            <a:r>
              <a:rPr lang="en-GB" i="1" smtClean="0"/>
              <a:t>types</a:t>
            </a:r>
            <a:endParaRPr lang="en-GB" smtClean="0"/>
          </a:p>
        </p:txBody>
      </p:sp>
      <p:sp>
        <p:nvSpPr>
          <p:cNvPr id="583683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1600200"/>
            <a:ext cx="8686800" cy="4495800"/>
          </a:xfrm>
        </p:spPr>
        <p:txBody>
          <a:bodyPr/>
          <a:lstStyle/>
          <a:p>
            <a:pPr marL="533400" indent="-533400">
              <a:lnSpc>
                <a:spcPct val="110000"/>
              </a:lnSpc>
            </a:pPr>
            <a:r>
              <a:rPr lang="en-GB" sz="2400" smtClean="0"/>
              <a:t>Conditional comparisons return</a:t>
            </a:r>
            <a:br>
              <a:rPr lang="en-GB" sz="2400" smtClean="0"/>
            </a:br>
            <a:r>
              <a:rPr lang="en-GB" sz="2400" b="1" smtClean="0">
                <a:solidFill>
                  <a:schemeClr val="hlink"/>
                </a:solidFill>
                <a:latin typeface="Courier New" pitchFamily="49" charset="0"/>
              </a:rPr>
              <a:t>true</a:t>
            </a:r>
            <a:r>
              <a:rPr lang="en-GB" sz="2400" smtClean="0"/>
              <a:t> or </a:t>
            </a:r>
            <a:r>
              <a:rPr lang="en-GB" sz="2400" b="1" smtClean="0">
                <a:solidFill>
                  <a:schemeClr val="hlink"/>
                </a:solidFill>
                <a:latin typeface="Courier New" pitchFamily="49" charset="0"/>
              </a:rPr>
              <a:t>false</a:t>
            </a:r>
            <a:r>
              <a:rPr lang="en-GB" sz="2400" smtClean="0"/>
              <a:t> (JS boolean type) </a:t>
            </a:r>
            <a:r>
              <a:rPr lang="en-GB" sz="2400" smtClean="0">
                <a:sym typeface="Symbol" pitchFamily="18" charset="2"/>
              </a:rPr>
              <a:t> [0,1]</a:t>
            </a:r>
          </a:p>
          <a:p>
            <a:pPr marL="914400" lvl="1" indent="-457200">
              <a:lnSpc>
                <a:spcPct val="110000"/>
              </a:lnSpc>
            </a:pPr>
            <a:r>
              <a:rPr lang="en-GB" sz="2000" i="1" smtClean="0"/>
              <a:t>E.g.</a:t>
            </a:r>
            <a:r>
              <a:rPr lang="en-GB" sz="2000" smtClean="0"/>
              <a:t> (true===1) is </a:t>
            </a:r>
            <a:r>
              <a:rPr lang="en-GB" sz="2000" smtClean="0">
                <a:solidFill>
                  <a:schemeClr val="hlink"/>
                </a:solidFill>
              </a:rPr>
              <a:t>false</a:t>
            </a:r>
            <a:r>
              <a:rPr lang="en-GB" sz="2000" smtClean="0"/>
              <a:t> but (true==1) is </a:t>
            </a:r>
            <a:r>
              <a:rPr lang="en-GB" sz="2000" smtClean="0">
                <a:solidFill>
                  <a:schemeClr val="hlink"/>
                </a:solidFill>
              </a:rPr>
              <a:t>true</a:t>
            </a:r>
            <a:endParaRPr lang="en-GB" sz="2000" i="1" smtClean="0">
              <a:solidFill>
                <a:schemeClr val="hlink"/>
              </a:solidFill>
            </a:endParaRPr>
          </a:p>
          <a:p>
            <a:pPr marL="533400" indent="-533400">
              <a:lnSpc>
                <a:spcPct val="110000"/>
              </a:lnSpc>
            </a:pPr>
            <a:r>
              <a:rPr lang="en-GB" sz="2400" smtClean="0"/>
              <a:t>Numbers, strings</a:t>
            </a:r>
            <a:r>
              <a:rPr lang="en-GB" sz="2400" baseline="30000" smtClean="0"/>
              <a:t>1</a:t>
            </a:r>
            <a:r>
              <a:rPr lang="en-GB" sz="2400" smtClean="0"/>
              <a:t> &amp; boolean types are compared by </a:t>
            </a:r>
            <a:r>
              <a:rPr lang="en-GB" sz="2400" i="1" smtClean="0"/>
              <a:t>value </a:t>
            </a:r>
            <a:r>
              <a:rPr lang="en-GB" sz="2400" smtClean="0"/>
              <a:t>(or </a:t>
            </a:r>
            <a:r>
              <a:rPr lang="en-GB" sz="2400" i="1" smtClean="0"/>
              <a:t>content</a:t>
            </a:r>
            <a:r>
              <a:rPr lang="en-GB" sz="2400" smtClean="0"/>
              <a:t>)</a:t>
            </a:r>
            <a:r>
              <a:rPr lang="en-GB" sz="2400" i="1" smtClean="0"/>
              <a:t>.</a:t>
            </a:r>
            <a:endParaRPr lang="en-GB" sz="2400" smtClean="0"/>
          </a:p>
          <a:p>
            <a:pPr marL="914400" lvl="1" indent="-457200">
              <a:lnSpc>
                <a:spcPct val="110000"/>
              </a:lnSpc>
            </a:pPr>
            <a:r>
              <a:rPr lang="en-GB" sz="2000" smtClean="0"/>
              <a:t>Equality only when they </a:t>
            </a:r>
            <a:r>
              <a:rPr lang="en-GB" sz="2000" u="sng" smtClean="0"/>
              <a:t>have the same value</a:t>
            </a:r>
            <a:r>
              <a:rPr lang="en-GB" sz="2000" smtClean="0"/>
              <a:t> (!)</a:t>
            </a:r>
            <a:br>
              <a:rPr lang="en-GB" sz="2000" smtClean="0"/>
            </a:br>
            <a:r>
              <a:rPr lang="en-GB" sz="2000" baseline="30000" smtClean="0"/>
              <a:t>1</a:t>
            </a:r>
            <a:r>
              <a:rPr lang="en-GB" sz="2000" smtClean="0"/>
              <a:t>Strings are ~ alphabetic (lexical)</a:t>
            </a:r>
          </a:p>
          <a:p>
            <a:pPr marL="1295400" lvl="2" indent="-381000">
              <a:lnSpc>
                <a:spcPct val="110000"/>
              </a:lnSpc>
            </a:pPr>
            <a:r>
              <a:rPr lang="en-GB" sz="1800" i="1" smtClean="0"/>
              <a:t>E.g.</a:t>
            </a:r>
            <a:r>
              <a:rPr lang="en-GB" sz="1800" smtClean="0"/>
              <a:t> 	('abc' &gt; 'ABC') == </a:t>
            </a:r>
            <a:r>
              <a:rPr lang="en-GB" sz="1800" b="1" smtClean="0">
                <a:solidFill>
                  <a:schemeClr val="hlink"/>
                </a:solidFill>
                <a:latin typeface="Courier New" pitchFamily="49" charset="0"/>
              </a:rPr>
              <a:t>true;</a:t>
            </a:r>
            <a:r>
              <a:rPr lang="en-GB" sz="1800" smtClean="0"/>
              <a:t/>
            </a:r>
            <a:br>
              <a:rPr lang="en-GB" sz="1800" smtClean="0"/>
            </a:br>
            <a:r>
              <a:rPr lang="en-GB" sz="1800" smtClean="0"/>
              <a:t>		('abcdef' &gt; 'ABC') == </a:t>
            </a:r>
            <a:r>
              <a:rPr lang="en-GB" sz="1800" b="1" smtClean="0">
                <a:solidFill>
                  <a:schemeClr val="hlink"/>
                </a:solidFill>
                <a:latin typeface="Courier New" pitchFamily="49" charset="0"/>
              </a:rPr>
              <a:t>true</a:t>
            </a:r>
            <a:r>
              <a:rPr lang="en-GB" sz="1800" smtClean="0"/>
              <a:t> also!</a:t>
            </a:r>
            <a:br>
              <a:rPr lang="en-GB" sz="1800" smtClean="0"/>
            </a:br>
            <a:r>
              <a:rPr lang="en-GB" sz="1800" i="1" smtClean="0"/>
              <a:t>Because</a:t>
            </a:r>
            <a:r>
              <a:rPr lang="en-GB" sz="1800" smtClean="0"/>
              <a:t> ASCII 'a' is CHAR(97), 'A' is CHAR(65)</a:t>
            </a:r>
            <a:endParaRPr lang="en-GB" sz="1800" i="1" smtClean="0"/>
          </a:p>
          <a:p>
            <a:pPr marL="1714500" lvl="3" indent="-342900">
              <a:lnSpc>
                <a:spcPct val="110000"/>
              </a:lnSpc>
              <a:buFontTx/>
              <a:buChar char="•"/>
            </a:pPr>
            <a:r>
              <a:rPr lang="en-GB" sz="1600" smtClean="0"/>
              <a:t>ASCII code ~ Unicode comparison</a:t>
            </a: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CO2013/CO3013</a:t>
            </a:r>
            <a:br>
              <a:rPr lang="en-GB"/>
            </a:br>
            <a:r>
              <a:rPr lang="en-GB"/>
              <a:t>Web Technologies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0957B3C-D278-4D1F-A4D2-7472BC3A90FB}" type="slidenum">
              <a:rPr lang="en-GB"/>
              <a:pPr>
                <a:defRPr/>
              </a:pPr>
              <a:t>44</a:t>
            </a:fld>
            <a:endParaRPr lang="en-GB"/>
          </a:p>
        </p:txBody>
      </p:sp>
      <mc:AlternateContent xmlns:mc="http://schemas.openxmlformats.org/markup-compatibility/2006">
        <mc:Choice xmlns:p14="http://schemas.microsoft.com/office/powerpoint/2010/main" xmlns="" Requires="p14">
          <p:contentPart p14:bwMode="auto" r:id="rId4">
            <p14:nvContentPartPr>
              <p14:cNvPr id="2" name="Ink 1"/>
              <p14:cNvContentPartPr/>
              <p14:nvPr/>
            </p14:nvContentPartPr>
            <p14:xfrm>
              <a:off x="2014560" y="4500360"/>
              <a:ext cx="2700720" cy="622080"/>
            </p14:xfrm>
          </p:contentPart>
        </mc:Choice>
        <mc:Fallback>
          <p:pic>
            <p:nvPicPr>
              <p:cNvPr id="2" name="Ink 1"/>
              <p:cNvPicPr/>
              <p:nvPr/>
            </p:nvPicPr>
            <p:blipFill>
              <a:blip r:embed="rId5" cstate="print"/>
              <a:stretch>
                <a:fillRect/>
              </a:stretch>
            </p:blipFill>
            <p:spPr>
              <a:xfrm>
                <a:off x="2005200" y="4491000"/>
                <a:ext cx="2719440" cy="640800"/>
              </a:xfrm>
              <a:prstGeom prst="rect">
                <a:avLst/>
              </a:prstGeom>
            </p:spPr>
          </p:pic>
        </mc:Fallback>
      </mc:AlternateContent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6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836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6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5836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6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5836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6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5836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6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5836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500"/>
                            </p:stCondLst>
                            <p:childTnLst>
                              <p:par>
                                <p:cTn id="2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6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5836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28600"/>
            <a:ext cx="8686800" cy="1143000"/>
          </a:xfrm>
        </p:spPr>
        <p:txBody>
          <a:bodyPr/>
          <a:lstStyle/>
          <a:p>
            <a:r>
              <a:rPr lang="en-GB" smtClean="0"/>
              <a:t>Comparison and reference </a:t>
            </a:r>
            <a:r>
              <a:rPr lang="en-GB" i="1" smtClean="0"/>
              <a:t>types</a:t>
            </a:r>
            <a:endParaRPr lang="en-GB" smtClean="0"/>
          </a:p>
        </p:txBody>
      </p:sp>
      <p:sp>
        <p:nvSpPr>
          <p:cNvPr id="551939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1600200"/>
            <a:ext cx="8686800" cy="4495800"/>
          </a:xfrm>
        </p:spPr>
        <p:txBody>
          <a:bodyPr/>
          <a:lstStyle/>
          <a:p>
            <a:pPr marL="533400" indent="-533400">
              <a:lnSpc>
                <a:spcPct val="110000"/>
              </a:lnSpc>
            </a:pPr>
            <a:r>
              <a:rPr lang="en-GB" sz="2800" dirty="0" smtClean="0"/>
              <a:t>Objects (all DOM objects!), arrays, Date(), functions are compared by </a:t>
            </a:r>
            <a:r>
              <a:rPr lang="en-GB" sz="2800" i="1" dirty="0" smtClean="0"/>
              <a:t>reference</a:t>
            </a:r>
            <a:endParaRPr lang="en-GB" sz="2800" dirty="0" smtClean="0"/>
          </a:p>
          <a:p>
            <a:pPr marL="533400" indent="-533400">
              <a:lnSpc>
                <a:spcPct val="110000"/>
              </a:lnSpc>
            </a:pPr>
            <a:r>
              <a:rPr lang="en-GB" sz="2800" dirty="0" smtClean="0"/>
              <a:t>Equal when they </a:t>
            </a:r>
            <a:r>
              <a:rPr lang="en-GB" sz="2800" u="sng" dirty="0" smtClean="0"/>
              <a:t>refer to the same object</a:t>
            </a:r>
            <a:r>
              <a:rPr lang="en-GB" sz="2800" dirty="0" smtClean="0"/>
              <a:t/>
            </a:r>
            <a:br>
              <a:rPr lang="en-GB" sz="2800" dirty="0" smtClean="0"/>
            </a:br>
            <a:r>
              <a:rPr lang="en-GB" sz="2800" dirty="0" smtClean="0"/>
              <a:t>(or property, memory address </a:t>
            </a:r>
            <a:r>
              <a:rPr lang="en-GB" sz="2800" i="1" dirty="0" smtClean="0"/>
              <a:t>etc</a:t>
            </a:r>
            <a:r>
              <a:rPr lang="en-GB" sz="2800" dirty="0" smtClean="0"/>
              <a:t>)</a:t>
            </a:r>
          </a:p>
          <a:p>
            <a:pPr marL="762000" lvl="1" indent="0">
              <a:lnSpc>
                <a:spcPct val="110000"/>
              </a:lnSpc>
              <a:buFontTx/>
              <a:buNone/>
            </a:pPr>
            <a:r>
              <a:rPr lang="en-GB" sz="2400" i="1" dirty="0" smtClean="0"/>
              <a:t>E.g.</a:t>
            </a:r>
          </a:p>
          <a:p>
            <a:pPr marL="762000" lvl="1" indent="0">
              <a:lnSpc>
                <a:spcPct val="110000"/>
              </a:lnSpc>
              <a:buFontTx/>
              <a:buNone/>
            </a:pPr>
            <a:r>
              <a:rPr lang="en-GB" sz="2400" dirty="0" smtClean="0"/>
              <a:t>		</a:t>
            </a:r>
            <a:r>
              <a:rPr lang="en-GB" sz="2400" b="1" dirty="0" smtClean="0">
                <a:solidFill>
                  <a:schemeClr val="hlink"/>
                </a:solidFill>
                <a:latin typeface="Courier New" pitchFamily="49" charset="0"/>
              </a:rPr>
              <a:t>d1 = new Date(2011, 0, 1);</a:t>
            </a:r>
          </a:p>
          <a:p>
            <a:pPr marL="762000" lvl="1" indent="0">
              <a:lnSpc>
                <a:spcPct val="110000"/>
              </a:lnSpc>
              <a:buFontTx/>
              <a:buNone/>
            </a:pPr>
            <a:r>
              <a:rPr lang="en-GB" sz="2400" b="1" dirty="0" smtClean="0">
                <a:solidFill>
                  <a:schemeClr val="hlink"/>
                </a:solidFill>
                <a:latin typeface="Courier New" pitchFamily="49" charset="0"/>
              </a:rPr>
              <a:t>		d2 = new Date(2011, 0, 1);</a:t>
            </a:r>
          </a:p>
          <a:p>
            <a:pPr marL="762000" lvl="1" indent="0">
              <a:lnSpc>
                <a:spcPct val="110000"/>
              </a:lnSpc>
              <a:buFontTx/>
              <a:buNone/>
            </a:pPr>
            <a:r>
              <a:rPr lang="en-GB" sz="2400" dirty="0" smtClean="0"/>
              <a:t>What are </a:t>
            </a:r>
            <a:r>
              <a:rPr lang="en-GB" sz="2400" b="1" dirty="0" smtClean="0">
                <a:solidFill>
                  <a:schemeClr val="hlink"/>
                </a:solidFill>
                <a:latin typeface="Courier New" pitchFamily="49" charset="0"/>
              </a:rPr>
              <a:t>d1 </a:t>
            </a:r>
            <a:r>
              <a:rPr lang="en-GB" sz="2400" dirty="0" smtClean="0"/>
              <a:t>&amp; </a:t>
            </a:r>
            <a:r>
              <a:rPr lang="en-GB" sz="2400" b="1" dirty="0" smtClean="0">
                <a:solidFill>
                  <a:schemeClr val="hlink"/>
                </a:solidFill>
                <a:latin typeface="Courier New" pitchFamily="49" charset="0"/>
              </a:rPr>
              <a:t>d2?</a:t>
            </a:r>
            <a:r>
              <a:rPr lang="en-GB" sz="2400" dirty="0" smtClean="0"/>
              <a:t> What does </a:t>
            </a:r>
            <a:r>
              <a:rPr lang="en-GB" sz="2400" b="1" dirty="0" smtClean="0">
                <a:solidFill>
                  <a:schemeClr val="hlink"/>
                </a:solidFill>
                <a:latin typeface="Courier New" pitchFamily="49" charset="0"/>
              </a:rPr>
              <a:t>(d1 == d2)</a:t>
            </a:r>
            <a:r>
              <a:rPr lang="en-GB" sz="2400" dirty="0" smtClean="0"/>
              <a:t> return?</a:t>
            </a: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CO2013/CO3013</a:t>
            </a:r>
            <a:br>
              <a:rPr lang="en-GB"/>
            </a:br>
            <a:r>
              <a:rPr lang="en-GB"/>
              <a:t>Web Technologies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E8929E5-44D2-44F3-AFFB-1EE98277B711}" type="slidenum">
              <a:rPr lang="en-GB"/>
              <a:pPr>
                <a:defRPr/>
              </a:pPr>
              <a:t>45</a:t>
            </a:fld>
            <a:endParaRPr lang="en-GB"/>
          </a:p>
        </p:txBody>
      </p:sp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1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51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1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51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1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551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19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5519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19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5519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"/>
                            </p:stCondLst>
                            <p:childTnLst>
                              <p:par>
                                <p:cTn id="2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19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5519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2657450"/>
          </a:xfrm>
        </p:spPr>
        <p:txBody>
          <a:bodyPr>
            <a:noAutofit/>
          </a:bodyPr>
          <a:lstStyle/>
          <a:p>
            <a:pPr marL="762000" lvl="1" indent="0">
              <a:lnSpc>
                <a:spcPct val="110000"/>
              </a:lnSpc>
            </a:pPr>
            <a:r>
              <a:rPr lang="en-GB" sz="2800" i="1" dirty="0" smtClean="0">
                <a:solidFill>
                  <a:schemeClr val="tx1"/>
                </a:solidFill>
              </a:rPr>
              <a:t>E.g.</a:t>
            </a:r>
            <a:r>
              <a:rPr lang="en-GB" sz="2800" i="1" dirty="0" smtClean="0"/>
              <a:t/>
            </a:r>
            <a:br>
              <a:rPr lang="en-GB" sz="2800" i="1" dirty="0" smtClean="0"/>
            </a:br>
            <a:r>
              <a:rPr lang="en-GB" sz="2800" dirty="0" smtClean="0"/>
              <a:t>		</a:t>
            </a:r>
            <a:r>
              <a:rPr lang="en-GB" sz="2800" b="1" dirty="0" smtClean="0">
                <a:solidFill>
                  <a:schemeClr val="hlink"/>
                </a:solidFill>
                <a:latin typeface="Courier New" pitchFamily="49" charset="0"/>
              </a:rPr>
              <a:t>d1 = new Date(2011, 0, 1);</a:t>
            </a:r>
            <a:br>
              <a:rPr lang="en-GB" sz="2800" b="1" dirty="0" smtClean="0">
                <a:solidFill>
                  <a:schemeClr val="hlink"/>
                </a:solidFill>
                <a:latin typeface="Courier New" pitchFamily="49" charset="0"/>
              </a:rPr>
            </a:br>
            <a:r>
              <a:rPr lang="en-GB" sz="2800" b="1" dirty="0" smtClean="0">
                <a:solidFill>
                  <a:schemeClr val="hlink"/>
                </a:solidFill>
                <a:latin typeface="Courier New" pitchFamily="49" charset="0"/>
              </a:rPr>
              <a:t>		d2 = new Date(2011, 0, 1);</a:t>
            </a:r>
            <a:br>
              <a:rPr lang="en-GB" sz="2800" b="1" dirty="0" smtClean="0">
                <a:solidFill>
                  <a:schemeClr val="hlink"/>
                </a:solidFill>
                <a:latin typeface="Courier New" pitchFamily="49" charset="0"/>
              </a:rPr>
            </a:br>
            <a:r>
              <a:rPr lang="en-GB" sz="2800" dirty="0" smtClean="0">
                <a:solidFill>
                  <a:schemeClr val="tx1"/>
                </a:solidFill>
              </a:rPr>
              <a:t>What are </a:t>
            </a:r>
            <a:r>
              <a:rPr lang="en-GB" sz="2800" b="1" dirty="0" smtClean="0">
                <a:solidFill>
                  <a:schemeClr val="hlink"/>
                </a:solidFill>
                <a:latin typeface="Courier New" pitchFamily="49" charset="0"/>
              </a:rPr>
              <a:t>d1 </a:t>
            </a:r>
            <a:r>
              <a:rPr lang="en-GB" sz="2800" dirty="0">
                <a:solidFill>
                  <a:schemeClr val="tx1"/>
                </a:solidFill>
              </a:rPr>
              <a:t>&amp;</a:t>
            </a:r>
            <a:r>
              <a:rPr lang="en-GB" sz="2800" dirty="0" smtClean="0"/>
              <a:t> </a:t>
            </a:r>
            <a:r>
              <a:rPr lang="en-GB" sz="2800" b="1" dirty="0" smtClean="0">
                <a:solidFill>
                  <a:schemeClr val="hlink"/>
                </a:solidFill>
                <a:latin typeface="Courier New" pitchFamily="49" charset="0"/>
              </a:rPr>
              <a:t>d2?</a:t>
            </a:r>
            <a:r>
              <a:rPr lang="en-GB" sz="2800" dirty="0" smtClean="0"/>
              <a:t> </a:t>
            </a:r>
            <a:r>
              <a:rPr lang="en-GB" sz="2800" dirty="0">
                <a:solidFill>
                  <a:schemeClr val="tx1"/>
                </a:solidFill>
              </a:rPr>
              <a:t>What does </a:t>
            </a:r>
            <a:r>
              <a:rPr lang="en-GB" sz="2800" b="1" dirty="0" smtClean="0">
                <a:solidFill>
                  <a:schemeClr val="hlink"/>
                </a:solidFill>
                <a:latin typeface="Courier New" pitchFamily="49" charset="0"/>
              </a:rPr>
              <a:t>(d1 == d2)</a:t>
            </a:r>
            <a:r>
              <a:rPr lang="en-GB" sz="2800" dirty="0" smtClean="0"/>
              <a:t> </a:t>
            </a:r>
            <a:r>
              <a:rPr lang="en-GB" sz="2800" dirty="0">
                <a:solidFill>
                  <a:schemeClr val="tx1"/>
                </a:solidFill>
              </a:rPr>
              <a:t>return?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CO2013/CO3013</a:t>
            </a:r>
            <a:br>
              <a:rPr lang="en-GB" smtClean="0"/>
            </a:br>
            <a:r>
              <a:rPr lang="en-GB" smtClean="0"/>
              <a:t>Web Technologies</a:t>
            </a:r>
            <a:endParaRPr lang="en-GB" dirty="0">
              <a:latin typeface="Georgia" pitchFamily="18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C8D794-CB87-4C17-A147-966EAC152536}" type="slidenum">
              <a:rPr lang="en-GB" smtClean="0"/>
              <a:pPr/>
              <a:t>46</a:t>
            </a:fld>
            <a:endParaRPr lang="en-GB"/>
          </a:p>
        </p:txBody>
      </p:sp>
      <p:graphicFrame>
        <p:nvGraphicFramePr>
          <p:cNvPr id="7" name="TPChart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173293889"/>
              </p:ext>
            </p:extLst>
          </p:nvPr>
        </p:nvGraphicFramePr>
        <p:xfrm>
          <a:off x="-812800" y="3001963"/>
          <a:ext cx="9134475" cy="2565400"/>
        </p:xfrm>
        <a:graphic>
          <a:graphicData uri="http://schemas.openxmlformats.org/presentationml/2006/ole">
            <p:oleObj spid="_x0000_s1736711" name="Chart" r:id="rId7" imgW="9144000" imgH="2562144" progId="MSGraph.Chart.8">
              <p:embed followColorScheme="full"/>
            </p:oleObj>
          </a:graphicData>
        </a:graphic>
      </p:graphicFrame>
      <p:sp>
        <p:nvSpPr>
          <p:cNvPr id="3" name="TPAnswers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457200" y="3140968"/>
            <a:ext cx="8229600" cy="3313840"/>
          </a:xfrm>
        </p:spPr>
        <p:txBody>
          <a:bodyPr>
            <a:noAutofit/>
          </a:bodyPr>
          <a:lstStyle/>
          <a:p>
            <a:pPr marL="578358" indent="-514350">
              <a:buFont typeface="Wingdings 2"/>
              <a:buAutoNum type="arabicPeriod"/>
            </a:pPr>
            <a:r>
              <a:rPr lang="en-GB" dirty="0" smtClean="0"/>
              <a:t>true</a:t>
            </a:r>
          </a:p>
          <a:p>
            <a:pPr marL="578358" indent="-514350">
              <a:buFont typeface="Wingdings 2"/>
              <a:buAutoNum type="arabicPeriod"/>
            </a:pPr>
            <a:r>
              <a:rPr lang="en-GB" dirty="0" smtClean="0"/>
              <a:t>false</a:t>
            </a:r>
          </a:p>
          <a:p>
            <a:pPr marL="578358" indent="-514350">
              <a:buFont typeface="Wingdings 2"/>
              <a:buAutoNum type="arabicPeriod"/>
            </a:pPr>
            <a:r>
              <a:rPr lang="en-GB" dirty="0" err="1" smtClean="0"/>
              <a:t>NaN</a:t>
            </a:r>
            <a:endParaRPr lang="en-GB" dirty="0" smtClean="0"/>
          </a:p>
          <a:p>
            <a:pPr marL="578358" indent="-514350">
              <a:buFont typeface="Wingdings 2"/>
              <a:buAutoNum type="arabicPeriod"/>
            </a:pPr>
            <a:r>
              <a:rPr lang="en-GB" dirty="0" smtClean="0"/>
              <a:t>undefined</a:t>
            </a:r>
            <a:endParaRPr lang="en-GB" dirty="0"/>
          </a:p>
        </p:txBody>
      </p:sp>
      <p:sp>
        <p:nvSpPr>
          <p:cNvPr id="6" name="CAI1"/>
          <p:cNvSpPr/>
          <p:nvPr>
            <p:custDataLst>
              <p:tags r:id="rId4"/>
            </p:custDataLst>
          </p:nvPr>
        </p:nvSpPr>
        <p:spPr>
          <a:xfrm rot="10800000">
            <a:off x="193040" y="3753955"/>
            <a:ext cx="330200" cy="330200"/>
          </a:xfrm>
          <a:custGeom>
            <a:avLst/>
            <a:gdLst/>
            <a:ahLst/>
            <a:cxnLst/>
            <a:rect l="0" t="0" r="0" b="0"/>
            <a:pathLst>
              <a:path w="1524001" h="1752601">
                <a:moveTo>
                  <a:pt x="1295400" y="1066800"/>
                </a:moveTo>
                <a:lnTo>
                  <a:pt x="1524000" y="533400"/>
                </a:lnTo>
                <a:lnTo>
                  <a:pt x="914400" y="0"/>
                </a:lnTo>
                <a:lnTo>
                  <a:pt x="0" y="1447800"/>
                </a:lnTo>
                <a:lnTo>
                  <a:pt x="0" y="1752600"/>
                </a:lnTo>
                <a:lnTo>
                  <a:pt x="990600" y="533400"/>
                </a:lnTo>
                <a:close/>
              </a:path>
            </a:pathLst>
          </a:custGeom>
          <a:solidFill>
            <a:srgbClr val="00C800"/>
          </a:solidFill>
          <a:ln w="25400" cap="flat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xmlns="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>
        <mc:Choice xmlns:p14="http://schemas.microsoft.com/office/powerpoint/2010/main" xmlns="" Requires="p14">
          <p:contentPart p14:bwMode="auto" r:id="rId10">
            <p14:nvContentPartPr>
              <p14:cNvPr id="8" name="Ink 7"/>
              <p14:cNvContentPartPr/>
              <p14:nvPr/>
            </p14:nvContentPartPr>
            <p14:xfrm>
              <a:off x="1078560" y="4664880"/>
              <a:ext cx="1836360" cy="743040"/>
            </p14:xfrm>
          </p:contentPart>
        </mc:Choice>
        <mc:Fallback>
          <p:pic>
            <p:nvPicPr>
              <p:cNvPr id="8" name="Ink 7"/>
              <p:cNvPicPr/>
              <p:nvPr/>
            </p:nvPicPr>
            <p:blipFill>
              <a:blip r:embed="rId11" cstate="print"/>
              <a:stretch>
                <a:fillRect/>
              </a:stretch>
            </p:blipFill>
            <p:spPr>
              <a:xfrm>
                <a:off x="1069200" y="4655520"/>
                <a:ext cx="1855080" cy="761760"/>
              </a:xfrm>
              <a:prstGeom prst="rect">
                <a:avLst/>
              </a:prstGeom>
            </p:spPr>
          </p:pic>
        </mc:Fallback>
      </mc:AlternateContent>
    </p:spTree>
    <p:custDataLst>
      <p:tags r:id="rId2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7" grpId="0"/>
      <p:bldP spid="6" grpId="0" animBg="1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28600"/>
            <a:ext cx="8686800" cy="1143000"/>
          </a:xfrm>
        </p:spPr>
        <p:txBody>
          <a:bodyPr/>
          <a:lstStyle/>
          <a:p>
            <a:r>
              <a:rPr lang="en-GB" smtClean="0"/>
              <a:t>Comparison and reference </a:t>
            </a:r>
            <a:r>
              <a:rPr lang="en-GB" i="1" smtClean="0"/>
              <a:t>types</a:t>
            </a:r>
            <a:endParaRPr lang="en-GB" smtClean="0"/>
          </a:p>
        </p:txBody>
      </p:sp>
      <p:sp>
        <p:nvSpPr>
          <p:cNvPr id="551939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1600200"/>
            <a:ext cx="8686800" cy="4495800"/>
          </a:xfrm>
        </p:spPr>
        <p:txBody>
          <a:bodyPr/>
          <a:lstStyle/>
          <a:p>
            <a:pPr marL="533400" indent="-533400">
              <a:lnSpc>
                <a:spcPct val="110000"/>
              </a:lnSpc>
            </a:pPr>
            <a:r>
              <a:rPr lang="en-GB" sz="2800" dirty="0" smtClean="0"/>
              <a:t>Objects (all DOM objects!), arrays, Date(), functions are compared by </a:t>
            </a:r>
            <a:r>
              <a:rPr lang="en-GB" sz="2800" i="1" dirty="0" smtClean="0"/>
              <a:t>reference</a:t>
            </a:r>
            <a:endParaRPr lang="en-GB" sz="2800" dirty="0" smtClean="0"/>
          </a:p>
          <a:p>
            <a:pPr marL="533400" indent="-533400">
              <a:lnSpc>
                <a:spcPct val="110000"/>
              </a:lnSpc>
            </a:pPr>
            <a:r>
              <a:rPr lang="en-GB" sz="2800" dirty="0" smtClean="0"/>
              <a:t>Equal when they </a:t>
            </a:r>
            <a:r>
              <a:rPr lang="en-GB" sz="2800" u="sng" dirty="0" smtClean="0"/>
              <a:t>refer to the same object</a:t>
            </a:r>
            <a:r>
              <a:rPr lang="en-GB" sz="2800" dirty="0" smtClean="0"/>
              <a:t/>
            </a:r>
            <a:br>
              <a:rPr lang="en-GB" sz="2800" dirty="0" smtClean="0"/>
            </a:br>
            <a:r>
              <a:rPr lang="en-GB" sz="2800" dirty="0" smtClean="0"/>
              <a:t>(or property, memory address </a:t>
            </a:r>
            <a:r>
              <a:rPr lang="en-GB" sz="2800" i="1" dirty="0" smtClean="0"/>
              <a:t>etc</a:t>
            </a:r>
            <a:r>
              <a:rPr lang="en-GB" sz="2800" dirty="0" smtClean="0"/>
              <a:t>)</a:t>
            </a:r>
          </a:p>
          <a:p>
            <a:pPr marL="762000" lvl="1" indent="0">
              <a:lnSpc>
                <a:spcPct val="110000"/>
              </a:lnSpc>
              <a:buFontTx/>
              <a:buNone/>
            </a:pPr>
            <a:r>
              <a:rPr lang="en-GB" sz="2400" i="1" dirty="0" smtClean="0"/>
              <a:t>E.g.</a:t>
            </a:r>
          </a:p>
          <a:p>
            <a:pPr marL="762000" lvl="1" indent="0">
              <a:lnSpc>
                <a:spcPct val="110000"/>
              </a:lnSpc>
              <a:buFontTx/>
              <a:buNone/>
            </a:pPr>
            <a:r>
              <a:rPr lang="en-GB" sz="2400" dirty="0" smtClean="0"/>
              <a:t>		</a:t>
            </a:r>
            <a:r>
              <a:rPr lang="en-GB" sz="2400" b="1" dirty="0" smtClean="0">
                <a:solidFill>
                  <a:schemeClr val="hlink"/>
                </a:solidFill>
                <a:latin typeface="Courier New" pitchFamily="49" charset="0"/>
              </a:rPr>
              <a:t>d1 = new Date(2011, 0, 1);</a:t>
            </a:r>
          </a:p>
          <a:p>
            <a:pPr marL="762000" lvl="1" indent="0">
              <a:lnSpc>
                <a:spcPct val="110000"/>
              </a:lnSpc>
              <a:buFontTx/>
              <a:buNone/>
            </a:pPr>
            <a:r>
              <a:rPr lang="en-GB" sz="2400" b="1" dirty="0" smtClean="0">
                <a:solidFill>
                  <a:schemeClr val="hlink"/>
                </a:solidFill>
                <a:latin typeface="Courier New" pitchFamily="49" charset="0"/>
              </a:rPr>
              <a:t>		d2 = new Date(2011, 0, 1);</a:t>
            </a:r>
          </a:p>
          <a:p>
            <a:pPr marL="762000" lvl="1" indent="0">
              <a:lnSpc>
                <a:spcPct val="110000"/>
              </a:lnSpc>
              <a:buFontTx/>
              <a:buNone/>
            </a:pPr>
            <a:r>
              <a:rPr lang="en-GB" sz="2400" dirty="0" smtClean="0"/>
              <a:t>What are </a:t>
            </a:r>
            <a:r>
              <a:rPr lang="en-GB" sz="2400" b="1" dirty="0" smtClean="0">
                <a:solidFill>
                  <a:schemeClr val="hlink"/>
                </a:solidFill>
                <a:latin typeface="Courier New" pitchFamily="49" charset="0"/>
              </a:rPr>
              <a:t>d1 </a:t>
            </a:r>
            <a:r>
              <a:rPr lang="en-GB" sz="2400" dirty="0" smtClean="0"/>
              <a:t>&amp; </a:t>
            </a:r>
            <a:r>
              <a:rPr lang="en-GB" sz="2400" b="1" dirty="0" smtClean="0">
                <a:solidFill>
                  <a:schemeClr val="hlink"/>
                </a:solidFill>
                <a:latin typeface="Courier New" pitchFamily="49" charset="0"/>
              </a:rPr>
              <a:t>d2?</a:t>
            </a:r>
            <a:r>
              <a:rPr lang="en-GB" sz="2400" dirty="0" smtClean="0"/>
              <a:t> What does </a:t>
            </a:r>
            <a:r>
              <a:rPr lang="en-GB" sz="2400" b="1" dirty="0" smtClean="0">
                <a:solidFill>
                  <a:schemeClr val="hlink"/>
                </a:solidFill>
                <a:latin typeface="Courier New" pitchFamily="49" charset="0"/>
              </a:rPr>
              <a:t>(d1 == d2)</a:t>
            </a:r>
            <a:r>
              <a:rPr lang="en-GB" sz="2400" dirty="0" smtClean="0"/>
              <a:t> return?</a:t>
            </a: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CO2013/CO3013</a:t>
            </a:r>
            <a:br>
              <a:rPr lang="en-GB"/>
            </a:br>
            <a:r>
              <a:rPr lang="en-GB"/>
              <a:t>Web Technologies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E8929E5-44D2-44F3-AFFB-1EE98277B711}" type="slidenum">
              <a:rPr lang="en-GB"/>
              <a:pPr>
                <a:defRPr/>
              </a:pPr>
              <a:t>47</a:t>
            </a:fld>
            <a:endParaRPr lang="en-GB"/>
          </a:p>
        </p:txBody>
      </p:sp>
      <p:sp>
        <p:nvSpPr>
          <p:cNvPr id="551940" name="Text Box 4"/>
          <p:cNvSpPr txBox="1">
            <a:spLocks noChangeArrowheads="1"/>
          </p:cNvSpPr>
          <p:nvPr/>
        </p:nvSpPr>
        <p:spPr bwMode="auto">
          <a:xfrm>
            <a:off x="2514600" y="5486400"/>
            <a:ext cx="6280150" cy="4953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GB" b="1">
                <a:solidFill>
                  <a:schemeClr val="hlink"/>
                </a:solidFill>
                <a:latin typeface="Courier New" pitchFamily="49" charset="0"/>
              </a:rPr>
              <a:t>false</a:t>
            </a:r>
            <a:r>
              <a:rPr lang="en-GB">
                <a:solidFill>
                  <a:schemeClr val="folHlink"/>
                </a:solidFill>
                <a:latin typeface="Verdana" pitchFamily="34" charset="0"/>
              </a:rPr>
              <a:t> because they're </a:t>
            </a:r>
            <a:r>
              <a:rPr lang="en-GB" i="1">
                <a:solidFill>
                  <a:schemeClr val="folHlink"/>
                </a:solidFill>
                <a:latin typeface="Verdana" pitchFamily="34" charset="0"/>
              </a:rPr>
              <a:t>different objects</a:t>
            </a:r>
            <a:endParaRPr lang="en-GB"/>
          </a:p>
        </p:txBody>
      </p:sp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1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51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1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51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1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551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19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5519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19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5519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"/>
                            </p:stCondLst>
                            <p:childTnLst>
                              <p:par>
                                <p:cTn id="2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19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5519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19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519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5519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1940" grpId="0" animBg="1" autoUpdateAnimBg="0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JavaScript:</a:t>
            </a:r>
            <a:br>
              <a:rPr lang="en-GB" smtClean="0"/>
            </a:br>
            <a:r>
              <a:rPr lang="en-GB" i="1" smtClean="0"/>
              <a:t>Reference</a:t>
            </a:r>
            <a:r>
              <a:rPr lang="en-GB" smtClean="0"/>
              <a:t> types - Arrays</a:t>
            </a:r>
          </a:p>
        </p:txBody>
      </p:sp>
      <p:sp>
        <p:nvSpPr>
          <p:cNvPr id="56422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30000"/>
              </a:lnSpc>
            </a:pPr>
            <a:r>
              <a:rPr lang="en-GB" sz="2800" dirty="0" smtClean="0">
                <a:sym typeface="Symbol" pitchFamily="18" charset="2"/>
              </a:rPr>
              <a:t>Arrays: fundamental objects</a:t>
            </a:r>
          </a:p>
          <a:p>
            <a:pPr lvl="1">
              <a:lnSpc>
                <a:spcPct val="130000"/>
              </a:lnSpc>
            </a:pPr>
            <a:r>
              <a:rPr lang="en-GB" sz="2400" b="1" dirty="0" err="1" smtClean="0">
                <a:solidFill>
                  <a:schemeClr val="folHlink"/>
                </a:solidFill>
                <a:latin typeface="Courier New" pitchFamily="49" charset="0"/>
                <a:sym typeface="Symbol" pitchFamily="18" charset="2"/>
              </a:rPr>
              <a:t>var</a:t>
            </a:r>
            <a:r>
              <a:rPr lang="en-GB" sz="2400" b="1" dirty="0" smtClean="0">
                <a:solidFill>
                  <a:schemeClr val="folHlink"/>
                </a:solidFill>
                <a:latin typeface="Courier New" pitchFamily="49" charset="0"/>
                <a:sym typeface="Symbol" pitchFamily="18" charset="2"/>
              </a:rPr>
              <a:t> </a:t>
            </a:r>
            <a:r>
              <a:rPr lang="en-GB" sz="2400" b="1" i="1" dirty="0" err="1" smtClean="0">
                <a:solidFill>
                  <a:schemeClr val="folHlink"/>
                </a:solidFill>
                <a:latin typeface="Courier New" pitchFamily="49" charset="0"/>
                <a:sym typeface="Symbol" pitchFamily="18" charset="2"/>
              </a:rPr>
              <a:t>newarray</a:t>
            </a:r>
            <a:r>
              <a:rPr lang="en-GB" sz="2400" b="1" dirty="0" smtClean="0">
                <a:solidFill>
                  <a:schemeClr val="folHlink"/>
                </a:solidFill>
                <a:latin typeface="Courier New" pitchFamily="49" charset="0"/>
                <a:sym typeface="Symbol" pitchFamily="18" charset="2"/>
              </a:rPr>
              <a:t> = [1,'a',f,new Date()];</a:t>
            </a:r>
          </a:p>
          <a:p>
            <a:pPr lvl="1">
              <a:lnSpc>
                <a:spcPct val="130000"/>
              </a:lnSpc>
            </a:pPr>
            <a:r>
              <a:rPr lang="en-GB" sz="2400" b="1" dirty="0" err="1" smtClean="0">
                <a:solidFill>
                  <a:schemeClr val="folHlink"/>
                </a:solidFill>
                <a:latin typeface="Courier New" pitchFamily="49" charset="0"/>
                <a:sym typeface="Symbol" pitchFamily="18" charset="2"/>
              </a:rPr>
              <a:t>var</a:t>
            </a:r>
            <a:r>
              <a:rPr lang="en-GB" sz="2400" b="1" dirty="0" smtClean="0">
                <a:solidFill>
                  <a:schemeClr val="folHlink"/>
                </a:solidFill>
                <a:latin typeface="Courier New" pitchFamily="49" charset="0"/>
                <a:sym typeface="Symbol" pitchFamily="18" charset="2"/>
              </a:rPr>
              <a:t> </a:t>
            </a:r>
            <a:r>
              <a:rPr lang="en-GB" sz="2400" b="1" i="1" dirty="0" err="1" smtClean="0">
                <a:solidFill>
                  <a:schemeClr val="folHlink"/>
                </a:solidFill>
                <a:latin typeface="Courier New" pitchFamily="49" charset="0"/>
                <a:sym typeface="Symbol" pitchFamily="18" charset="2"/>
              </a:rPr>
              <a:t>newarray</a:t>
            </a:r>
            <a:r>
              <a:rPr lang="en-GB" sz="2400" b="1" i="1" dirty="0" smtClean="0">
                <a:solidFill>
                  <a:schemeClr val="folHlink"/>
                </a:solidFill>
                <a:latin typeface="Courier New" pitchFamily="49" charset="0"/>
                <a:sym typeface="Symbol" pitchFamily="18" charset="2"/>
              </a:rPr>
              <a:t> </a:t>
            </a:r>
            <a:r>
              <a:rPr lang="en-GB" sz="2400" b="1" dirty="0" smtClean="0">
                <a:solidFill>
                  <a:schemeClr val="folHlink"/>
                </a:solidFill>
                <a:latin typeface="Courier New" pitchFamily="49" charset="0"/>
                <a:sym typeface="Symbol" pitchFamily="18" charset="2"/>
              </a:rPr>
              <a:t>= new Array(4);</a:t>
            </a:r>
          </a:p>
          <a:p>
            <a:pPr lvl="1">
              <a:lnSpc>
                <a:spcPct val="130000"/>
              </a:lnSpc>
            </a:pPr>
            <a:r>
              <a:rPr lang="en-GB" sz="2400" b="1" dirty="0" err="1" smtClean="0">
                <a:solidFill>
                  <a:schemeClr val="folHlink"/>
                </a:solidFill>
                <a:latin typeface="Courier New" pitchFamily="49" charset="0"/>
                <a:sym typeface="Symbol" pitchFamily="18" charset="2"/>
              </a:rPr>
              <a:t>var</a:t>
            </a:r>
            <a:r>
              <a:rPr lang="en-GB" sz="2400" b="1" dirty="0" smtClean="0">
                <a:solidFill>
                  <a:schemeClr val="folHlink"/>
                </a:solidFill>
                <a:latin typeface="Courier New" pitchFamily="49" charset="0"/>
                <a:sym typeface="Symbol" pitchFamily="18" charset="2"/>
              </a:rPr>
              <a:t> </a:t>
            </a:r>
            <a:r>
              <a:rPr lang="en-GB" sz="2400" b="1" i="1" dirty="0" err="1" smtClean="0">
                <a:solidFill>
                  <a:schemeClr val="folHlink"/>
                </a:solidFill>
                <a:latin typeface="Courier New" pitchFamily="49" charset="0"/>
                <a:sym typeface="Symbol" pitchFamily="18" charset="2"/>
              </a:rPr>
              <a:t>newarray</a:t>
            </a:r>
            <a:r>
              <a:rPr lang="en-GB" sz="2400" b="1" dirty="0" smtClean="0">
                <a:solidFill>
                  <a:schemeClr val="folHlink"/>
                </a:solidFill>
                <a:latin typeface="Courier New" pitchFamily="49" charset="0"/>
                <a:sym typeface="Symbol" pitchFamily="18" charset="2"/>
              </a:rPr>
              <a:t> = new Array(1,2,3,4);</a:t>
            </a:r>
          </a:p>
          <a:p>
            <a:pPr lvl="1">
              <a:lnSpc>
                <a:spcPct val="130000"/>
              </a:lnSpc>
            </a:pPr>
            <a:r>
              <a:rPr lang="en-GB" sz="2400" dirty="0" smtClean="0">
                <a:sym typeface="Symbol" pitchFamily="18" charset="2"/>
              </a:rPr>
              <a:t>Indexed from</a:t>
            </a:r>
            <a:r>
              <a:rPr lang="en-GB" sz="2400" b="1" dirty="0" smtClean="0">
                <a:solidFill>
                  <a:schemeClr val="folHlink"/>
                </a:solidFill>
                <a:latin typeface="Courier New" pitchFamily="49" charset="0"/>
                <a:sym typeface="Symbol" pitchFamily="18" charset="2"/>
              </a:rPr>
              <a:t> </a:t>
            </a:r>
            <a:r>
              <a:rPr lang="en-GB" sz="2400" b="1" dirty="0" err="1" smtClean="0">
                <a:solidFill>
                  <a:schemeClr val="folHlink"/>
                </a:solidFill>
                <a:latin typeface="Courier New" pitchFamily="49" charset="0"/>
                <a:sym typeface="Symbol" pitchFamily="18" charset="2"/>
              </a:rPr>
              <a:t>newarray</a:t>
            </a:r>
            <a:r>
              <a:rPr lang="en-GB" sz="2400" b="1" dirty="0" smtClean="0">
                <a:solidFill>
                  <a:schemeClr val="folHlink"/>
                </a:solidFill>
                <a:latin typeface="Courier New" pitchFamily="49" charset="0"/>
                <a:sym typeface="Symbol" pitchFamily="18" charset="2"/>
              </a:rPr>
              <a:t>[0] </a:t>
            </a:r>
            <a:br>
              <a:rPr lang="en-GB" sz="2400" b="1" dirty="0" smtClean="0">
                <a:solidFill>
                  <a:schemeClr val="folHlink"/>
                </a:solidFill>
                <a:latin typeface="Courier New" pitchFamily="49" charset="0"/>
                <a:sym typeface="Symbol" pitchFamily="18" charset="2"/>
              </a:rPr>
            </a:br>
            <a:r>
              <a:rPr lang="en-GB" sz="2400" dirty="0" smtClean="0">
                <a:sym typeface="Symbol" pitchFamily="18" charset="2"/>
              </a:rPr>
              <a:t>like C &amp; Java </a:t>
            </a:r>
          </a:p>
          <a:p>
            <a:pPr lvl="1">
              <a:lnSpc>
                <a:spcPct val="130000"/>
              </a:lnSpc>
            </a:pPr>
            <a:r>
              <a:rPr lang="en-GB" sz="2400" b="1" dirty="0" smtClean="0">
                <a:sym typeface="Symbol" pitchFamily="18" charset="2"/>
              </a:rPr>
              <a:t>Remember:</a:t>
            </a:r>
            <a:r>
              <a:rPr lang="en-GB" sz="2400" dirty="0" smtClean="0">
                <a:sym typeface="Symbol" pitchFamily="18" charset="2"/>
              </a:rPr>
              <a:t> JavaScript uses </a:t>
            </a:r>
            <a:r>
              <a:rPr lang="en-GB" sz="2400" u="sng" dirty="0" smtClean="0">
                <a:sym typeface="Symbol" pitchFamily="18" charset="2"/>
              </a:rPr>
              <a:t>square brackets</a:t>
            </a:r>
            <a:r>
              <a:rPr lang="en-GB" sz="2400" dirty="0" smtClean="0">
                <a:sym typeface="Symbol" pitchFamily="18" charset="2"/>
              </a:rPr>
              <a:t>!</a:t>
            </a: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CO2013/CO3013</a:t>
            </a:r>
            <a:br>
              <a:rPr lang="en-GB"/>
            </a:br>
            <a:r>
              <a:rPr lang="en-GB"/>
              <a:t>Web Technologies</a:t>
            </a: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B563034-1014-4087-9273-B9E906B11F6E}" type="slidenum">
              <a:rPr lang="en-GB"/>
              <a:pPr>
                <a:defRPr/>
              </a:pPr>
              <a:t>48</a:t>
            </a:fld>
            <a:endParaRPr lang="en-GB"/>
          </a:p>
        </p:txBody>
      </p:sp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4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64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4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64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4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564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4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564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42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5642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42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5642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3200" smtClean="0"/>
              <a:t>JavaScript: Array methods &amp; properties</a:t>
            </a:r>
          </a:p>
        </p:txBody>
      </p:sp>
      <p:sp>
        <p:nvSpPr>
          <p:cNvPr id="560131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1600200"/>
            <a:ext cx="8686800" cy="4495800"/>
          </a:xfrm>
        </p:spPr>
        <p:txBody>
          <a:bodyPr/>
          <a:lstStyle/>
          <a:p>
            <a:r>
              <a:rPr lang="en-GB" sz="3200" smtClean="0">
                <a:sym typeface="Symbol" pitchFamily="18" charset="2"/>
              </a:rPr>
              <a:t>Methods:</a:t>
            </a:r>
          </a:p>
          <a:p>
            <a:pPr lvl="2"/>
            <a:r>
              <a:rPr lang="en-GB" sz="2400" b="1" i="1" smtClean="0">
                <a:solidFill>
                  <a:schemeClr val="folHlink"/>
                </a:solidFill>
                <a:latin typeface="Courier New" pitchFamily="49" charset="0"/>
                <a:sym typeface="Symbol" pitchFamily="18" charset="2"/>
              </a:rPr>
              <a:t>newarray</a:t>
            </a:r>
            <a:r>
              <a:rPr lang="en-GB" sz="2400" b="1" smtClean="0">
                <a:solidFill>
                  <a:schemeClr val="folHlink"/>
                </a:solidFill>
                <a:latin typeface="Courier New" pitchFamily="49" charset="0"/>
                <a:sym typeface="Symbol" pitchFamily="18" charset="2"/>
              </a:rPr>
              <a:t>.length;</a:t>
            </a:r>
          </a:p>
          <a:p>
            <a:pPr lvl="3"/>
            <a:r>
              <a:rPr lang="en-GB" sz="2000" smtClean="0">
                <a:sym typeface="Symbol" pitchFamily="18" charset="2"/>
              </a:rPr>
              <a:t>returns array max index + 1</a:t>
            </a:r>
            <a:endParaRPr lang="en-GB" sz="2000" b="1" smtClean="0">
              <a:solidFill>
                <a:schemeClr val="folHlink"/>
              </a:solidFill>
              <a:latin typeface="Courier New" pitchFamily="49" charset="0"/>
              <a:sym typeface="Symbol" pitchFamily="18" charset="2"/>
            </a:endParaRPr>
          </a:p>
          <a:p>
            <a:pPr lvl="2"/>
            <a:r>
              <a:rPr lang="en-GB" sz="2400" b="1" i="1" smtClean="0">
                <a:solidFill>
                  <a:schemeClr val="folHlink"/>
                </a:solidFill>
                <a:latin typeface="Courier New" pitchFamily="49" charset="0"/>
                <a:sym typeface="Symbol" pitchFamily="18" charset="2"/>
              </a:rPr>
              <a:t>newarray</a:t>
            </a:r>
            <a:r>
              <a:rPr lang="en-GB" sz="2400" b="1" smtClean="0">
                <a:solidFill>
                  <a:schemeClr val="folHlink"/>
                </a:solidFill>
                <a:latin typeface="Courier New" pitchFamily="49" charset="0"/>
                <a:sym typeface="Symbol" pitchFamily="18" charset="2"/>
              </a:rPr>
              <a:t>.sort();</a:t>
            </a:r>
          </a:p>
          <a:p>
            <a:pPr lvl="3"/>
            <a:r>
              <a:rPr lang="en-GB" sz="2000" smtClean="0">
                <a:sym typeface="Symbol" pitchFamily="18" charset="2"/>
              </a:rPr>
              <a:t>by default sorts array alphanumerically</a:t>
            </a:r>
          </a:p>
          <a:p>
            <a:pPr lvl="3"/>
            <a:r>
              <a:rPr lang="en-GB" sz="2000" smtClean="0">
                <a:sym typeface="Symbol" pitchFamily="18" charset="2"/>
              </a:rPr>
              <a:t>optional argument to define an </a:t>
            </a:r>
            <a:r>
              <a:rPr lang="en-GB" sz="2000" i="1" smtClean="0">
                <a:sym typeface="Symbol" pitchFamily="18" charset="2"/>
              </a:rPr>
              <a:t>ordering function</a:t>
            </a:r>
            <a:endParaRPr lang="en-GB" sz="2000" b="1" smtClean="0">
              <a:solidFill>
                <a:schemeClr val="folHlink"/>
              </a:solidFill>
              <a:latin typeface="Courier New" pitchFamily="49" charset="0"/>
              <a:sym typeface="Symbol" pitchFamily="18" charset="2"/>
            </a:endParaRPr>
          </a:p>
          <a:p>
            <a:pPr lvl="2"/>
            <a:r>
              <a:rPr lang="en-GB" sz="2400" b="1" i="1" smtClean="0">
                <a:solidFill>
                  <a:schemeClr val="folHlink"/>
                </a:solidFill>
                <a:latin typeface="Courier New" pitchFamily="49" charset="0"/>
                <a:sym typeface="Symbol" pitchFamily="18" charset="2"/>
              </a:rPr>
              <a:t>newarray</a:t>
            </a:r>
            <a:r>
              <a:rPr lang="en-GB" sz="2400" b="1" smtClean="0">
                <a:solidFill>
                  <a:schemeClr val="folHlink"/>
                </a:solidFill>
                <a:latin typeface="Courier New" pitchFamily="49" charset="0"/>
                <a:sym typeface="Symbol" pitchFamily="18" charset="2"/>
              </a:rPr>
              <a:t>.toString();</a:t>
            </a:r>
          </a:p>
          <a:p>
            <a:pPr lvl="3"/>
            <a:r>
              <a:rPr lang="en-GB" sz="2000" smtClean="0">
                <a:sym typeface="Symbol" pitchFamily="18" charset="2"/>
              </a:rPr>
              <a:t>standard is to return a string containing  elements (converted as necessary)</a:t>
            </a:r>
          </a:p>
          <a:p>
            <a:pPr lvl="2"/>
            <a:r>
              <a:rPr lang="en-GB" sz="2400" b="1" i="1" smtClean="0">
                <a:solidFill>
                  <a:schemeClr val="folHlink"/>
                </a:solidFill>
                <a:latin typeface="Courier New" pitchFamily="49" charset="0"/>
                <a:sym typeface="Symbol" pitchFamily="18" charset="2"/>
              </a:rPr>
              <a:t>newarray</a:t>
            </a:r>
            <a:r>
              <a:rPr lang="en-GB" sz="2400" b="1" smtClean="0">
                <a:solidFill>
                  <a:schemeClr val="folHlink"/>
                </a:solidFill>
                <a:latin typeface="Courier New" pitchFamily="49" charset="0"/>
                <a:sym typeface="Symbol" pitchFamily="18" charset="2"/>
              </a:rPr>
              <a:t>.reverse();</a:t>
            </a:r>
          </a:p>
          <a:p>
            <a:pPr lvl="3"/>
            <a:r>
              <a:rPr lang="en-GB" sz="2000" smtClean="0">
                <a:sym typeface="Symbol" pitchFamily="18" charset="2"/>
              </a:rPr>
              <a:t>Reverses the (numerical key) order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CO2013/CO3013</a:t>
            </a:r>
            <a:br>
              <a:rPr lang="en-GB"/>
            </a:br>
            <a:r>
              <a:rPr lang="en-GB"/>
              <a:t>Web Technologies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509EE54-9304-4E4D-A04F-9F005C9DA5DC}" type="slidenum">
              <a:rPr lang="en-GB"/>
              <a:pPr>
                <a:defRPr/>
              </a:pPr>
              <a:t>49</a:t>
            </a:fld>
            <a:endParaRPr lang="en-GB"/>
          </a:p>
        </p:txBody>
      </p:sp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0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60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01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601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0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560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01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5601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01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5601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01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5601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01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5601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01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5601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013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56013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013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56013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4434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GB" dirty="0" smtClean="0"/>
              <a:t>For the next 2 weeks: </a:t>
            </a:r>
            <a:r>
              <a:rPr lang="en-GB" dirty="0"/>
              <a:t>JavaScript</a:t>
            </a:r>
          </a:p>
        </p:txBody>
      </p:sp>
      <p:sp>
        <p:nvSpPr>
          <p:cNvPr id="914435" name="Rectangle 3"/>
          <p:cNvSpPr>
            <a:spLocks noGrp="1" noChangeArrowheads="1"/>
          </p:cNvSpPr>
          <p:nvPr>
            <p:ph idx="1"/>
          </p:nvPr>
        </p:nvSpPr>
        <p:spPr>
          <a:xfrm>
            <a:off x="684213" y="1484313"/>
            <a:ext cx="7772400" cy="4495800"/>
          </a:xfrm>
          <a:ln/>
        </p:spPr>
        <p:txBody>
          <a:bodyPr/>
          <a:lstStyle/>
          <a:p>
            <a:pPr>
              <a:lnSpc>
                <a:spcPct val="90000"/>
              </a:lnSpc>
            </a:pPr>
            <a:r>
              <a:rPr lang="en-GB" sz="2400" dirty="0"/>
              <a:t>“JavaScript for the WWW”</a:t>
            </a:r>
          </a:p>
          <a:p>
            <a:pPr lvl="1">
              <a:lnSpc>
                <a:spcPct val="90000"/>
              </a:lnSpc>
            </a:pPr>
            <a:r>
              <a:rPr lang="en-GB" sz="2000" dirty="0"/>
              <a:t>Chapters </a:t>
            </a:r>
            <a:r>
              <a:rPr lang="en-GB" sz="2000" dirty="0" smtClean="0"/>
              <a:t>1—3 + </a:t>
            </a:r>
            <a:r>
              <a:rPr lang="en-GB" sz="2000" b="1" dirty="0" smtClean="0">
                <a:solidFill>
                  <a:srgbClr val="FF0000"/>
                </a:solidFill>
              </a:rPr>
              <a:t>10</a:t>
            </a:r>
            <a:r>
              <a:rPr lang="en-GB" sz="2000" dirty="0" smtClean="0"/>
              <a:t> (DOM: 7</a:t>
            </a:r>
            <a:r>
              <a:rPr lang="en-GB" sz="2000" baseline="30000" dirty="0" smtClean="0"/>
              <a:t>e</a:t>
            </a:r>
            <a:r>
              <a:rPr lang="en-GB" sz="2000" dirty="0" smtClean="0"/>
              <a:t>=</a:t>
            </a:r>
            <a:r>
              <a:rPr lang="en-GB" sz="2000" dirty="0" err="1" smtClean="0"/>
              <a:t>ch</a:t>
            </a:r>
            <a:r>
              <a:rPr lang="en-GB" sz="2000" dirty="0" smtClean="0"/>
              <a:t>. 11)</a:t>
            </a:r>
            <a:endParaRPr lang="en-GB" sz="2000" dirty="0"/>
          </a:p>
          <a:p>
            <a:pPr>
              <a:lnSpc>
                <a:spcPct val="90000"/>
              </a:lnSpc>
            </a:pPr>
            <a:r>
              <a:rPr lang="en-GB" sz="2400" i="1" dirty="0"/>
              <a:t>“Head First JavaScript”</a:t>
            </a:r>
          </a:p>
          <a:p>
            <a:pPr lvl="1">
              <a:lnSpc>
                <a:spcPct val="90000"/>
              </a:lnSpc>
            </a:pPr>
            <a:r>
              <a:rPr lang="en-GB" sz="2000" dirty="0"/>
              <a:t>Chapters </a:t>
            </a:r>
            <a:r>
              <a:rPr lang="en-GB" sz="2000" dirty="0" smtClean="0"/>
              <a:t>1—2 + </a:t>
            </a:r>
            <a:r>
              <a:rPr lang="en-GB" sz="2000" b="1" dirty="0" smtClean="0">
                <a:solidFill>
                  <a:srgbClr val="FF0000"/>
                </a:solidFill>
              </a:rPr>
              <a:t>3—5</a:t>
            </a:r>
            <a:endParaRPr lang="en-GB" sz="2000" b="1" strike="sngStrike" dirty="0">
              <a:solidFill>
                <a:srgbClr val="FF0000"/>
              </a:solidFill>
            </a:endParaRPr>
          </a:p>
          <a:p>
            <a:pPr>
              <a:lnSpc>
                <a:spcPct val="90000"/>
              </a:lnSpc>
            </a:pPr>
            <a:r>
              <a:rPr lang="en-GB" sz="2400" i="1" dirty="0"/>
              <a:t>“Learning JavaScript”</a:t>
            </a:r>
          </a:p>
          <a:p>
            <a:pPr lvl="1">
              <a:lnSpc>
                <a:spcPct val="90000"/>
              </a:lnSpc>
            </a:pPr>
            <a:r>
              <a:rPr lang="en-GB" sz="2000" dirty="0"/>
              <a:t>Chapters </a:t>
            </a:r>
            <a:r>
              <a:rPr lang="en-GB" sz="2000" dirty="0" smtClean="0"/>
              <a:t>1—3 + </a:t>
            </a:r>
            <a:r>
              <a:rPr lang="en-GB" sz="2000" b="1" dirty="0" smtClean="0">
                <a:solidFill>
                  <a:srgbClr val="FF0000"/>
                </a:solidFill>
              </a:rPr>
              <a:t>9—10</a:t>
            </a:r>
            <a:endParaRPr lang="en-GB" sz="2000" b="1" dirty="0">
              <a:solidFill>
                <a:srgbClr val="FF0000"/>
              </a:solidFill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en-GB" sz="2400" i="1" dirty="0">
                <a:solidFill>
                  <a:schemeClr val="tx1">
                    <a:lumMod val="75000"/>
                  </a:schemeClr>
                </a:solidFill>
              </a:rPr>
              <a:t>Or</a:t>
            </a:r>
          </a:p>
          <a:p>
            <a:pPr lvl="1">
              <a:lnSpc>
                <a:spcPct val="90000"/>
              </a:lnSpc>
            </a:pPr>
            <a:r>
              <a:rPr lang="en-GB" sz="2000" dirty="0" err="1">
                <a:solidFill>
                  <a:schemeClr val="tx1">
                    <a:lumMod val="75000"/>
                  </a:schemeClr>
                </a:solidFill>
              </a:rPr>
              <a:t>Gosselin</a:t>
            </a:r>
            <a:r>
              <a:rPr lang="en-GB" sz="2000" dirty="0">
                <a:solidFill>
                  <a:schemeClr val="tx1">
                    <a:lumMod val="75000"/>
                  </a:schemeClr>
                </a:solidFill>
              </a:rPr>
              <a:t> “JavaScript 3e”</a:t>
            </a:r>
          </a:p>
          <a:p>
            <a:pPr lvl="2">
              <a:lnSpc>
                <a:spcPct val="90000"/>
              </a:lnSpc>
            </a:pPr>
            <a:r>
              <a:rPr lang="en-GB" sz="1800" dirty="0">
                <a:solidFill>
                  <a:schemeClr val="tx1">
                    <a:lumMod val="75000"/>
                  </a:schemeClr>
                </a:solidFill>
              </a:rPr>
              <a:t>Ch1 introduces JS, Ch2 introduces JS variables </a:t>
            </a:r>
            <a:r>
              <a:rPr lang="en-GB" sz="1800" i="1" dirty="0">
                <a:solidFill>
                  <a:schemeClr val="tx1">
                    <a:lumMod val="75000"/>
                  </a:schemeClr>
                </a:solidFill>
              </a:rPr>
              <a:t>etc</a:t>
            </a:r>
            <a:r>
              <a:rPr lang="en-GB" sz="1800" dirty="0">
                <a:solidFill>
                  <a:schemeClr val="tx1">
                    <a:lumMod val="75000"/>
                  </a:schemeClr>
                </a:solidFill>
              </a:rPr>
              <a:t>.</a:t>
            </a:r>
            <a:endParaRPr lang="en-GB" sz="1800" i="1" dirty="0">
              <a:solidFill>
                <a:schemeClr val="tx1">
                  <a:lumMod val="75000"/>
                </a:schemeClr>
              </a:solidFill>
            </a:endParaRPr>
          </a:p>
          <a:p>
            <a:pPr lvl="1">
              <a:lnSpc>
                <a:spcPct val="90000"/>
              </a:lnSpc>
            </a:pPr>
            <a:r>
              <a:rPr lang="en-GB" sz="2000" dirty="0">
                <a:solidFill>
                  <a:schemeClr val="tx1">
                    <a:lumMod val="75000"/>
                  </a:schemeClr>
                </a:solidFill>
              </a:rPr>
              <a:t>“JavaScript A programmer’s companion”</a:t>
            </a:r>
          </a:p>
          <a:p>
            <a:pPr lvl="2">
              <a:lnSpc>
                <a:spcPct val="90000"/>
              </a:lnSpc>
            </a:pPr>
            <a:r>
              <a:rPr lang="en-GB" sz="1800" dirty="0">
                <a:solidFill>
                  <a:schemeClr val="tx1">
                    <a:lumMod val="75000"/>
                  </a:schemeClr>
                </a:solidFill>
              </a:rPr>
              <a:t>chapters 1~5.</a:t>
            </a:r>
          </a:p>
          <a:p>
            <a:pPr algn="r">
              <a:lnSpc>
                <a:spcPct val="90000"/>
              </a:lnSpc>
              <a:buFontTx/>
              <a:buNone/>
            </a:pPr>
            <a:r>
              <a:rPr lang="en-GB" sz="2400" i="1" dirty="0">
                <a:solidFill>
                  <a:schemeClr val="tx1">
                    <a:lumMod val="75000"/>
                  </a:schemeClr>
                </a:solidFill>
              </a:rPr>
              <a:t>ETC…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smtClean="0"/>
              <a:t>CO2013/CO3013</a:t>
            </a:r>
            <a:r>
              <a:rPr lang="en-GB" dirty="0"/>
              <a:t/>
            </a:r>
            <a:br>
              <a:rPr lang="en-GB" dirty="0"/>
            </a:br>
            <a:r>
              <a:rPr lang="en-GB" dirty="0"/>
              <a:t>Web Technologies</a:t>
            </a:r>
            <a:endParaRPr lang="en-GB" dirty="0">
              <a:latin typeface="Georgia" pitchFamily="18" charset="0"/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42EA2-2170-46DD-951B-48F24ACF6979}" type="slidenum">
              <a:rPr lang="en-GB"/>
              <a:pPr/>
              <a:t>5</a:t>
            </a:fld>
            <a:endParaRPr lang="en-GB"/>
          </a:p>
        </p:txBody>
      </p:sp>
      <p:pic>
        <p:nvPicPr>
          <p:cNvPr id="914436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96336" y="2924945"/>
            <a:ext cx="631029" cy="81283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</p:pic>
      <p:pic>
        <p:nvPicPr>
          <p:cNvPr id="914437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932363" y="2565400"/>
            <a:ext cx="935037" cy="12255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</p:pic>
      <p:pic>
        <p:nvPicPr>
          <p:cNvPr id="914438" name="Picture 6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011863" y="2133600"/>
            <a:ext cx="1038225" cy="1143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</p:pic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668344" y="1484784"/>
            <a:ext cx="1080120" cy="13906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10" descr="ShowCover.aspx?isbn=0321602676&amp;type=f">
            <a:hlinkClick r:id="rId8"/>
          </p:cNvPr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8316415" y="2924944"/>
            <a:ext cx="674417" cy="864096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JavaScript: Array </a:t>
            </a:r>
            <a:r>
              <a:rPr lang="en-GB" b="0" smtClean="0">
                <a:latin typeface="Courier New" pitchFamily="49" charset="0"/>
              </a:rPr>
              <a:t>push</a:t>
            </a:r>
          </a:p>
        </p:txBody>
      </p:sp>
      <p:sp>
        <p:nvSpPr>
          <p:cNvPr id="58163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625475" indent="-442913">
              <a:buFontTx/>
              <a:buNone/>
            </a:pPr>
            <a:r>
              <a:rPr lang="en-GB" sz="3200" b="1" smtClean="0">
                <a:latin typeface="Courier New" pitchFamily="49" charset="0"/>
              </a:rPr>
              <a:t>var </a:t>
            </a:r>
            <a:r>
              <a:rPr lang="en-GB" sz="3200" b="1" smtClean="0">
                <a:solidFill>
                  <a:schemeClr val="accent2"/>
                </a:solidFill>
                <a:latin typeface="Courier New" pitchFamily="49" charset="0"/>
              </a:rPr>
              <a:t>list</a:t>
            </a:r>
            <a:r>
              <a:rPr lang="en-GB" sz="3200" b="1" smtClean="0">
                <a:latin typeface="Courier New" pitchFamily="49" charset="0"/>
              </a:rPr>
              <a:t> = new Array();</a:t>
            </a:r>
          </a:p>
          <a:p>
            <a:pPr marL="1090613" lvl="1"/>
            <a:r>
              <a:rPr lang="en-GB" sz="2800" smtClean="0"/>
              <a:t>Create an empty array</a:t>
            </a:r>
          </a:p>
          <a:p>
            <a:pPr marL="625475" indent="-442913">
              <a:buFontTx/>
              <a:buNone/>
            </a:pPr>
            <a:r>
              <a:rPr lang="en-GB" sz="3200" b="1" smtClean="0">
                <a:solidFill>
                  <a:schemeClr val="accent2"/>
                </a:solidFill>
                <a:latin typeface="Courier New" pitchFamily="49" charset="0"/>
              </a:rPr>
              <a:t>list</a:t>
            </a:r>
            <a:r>
              <a:rPr lang="en-GB" sz="3200" b="1" smtClean="0">
                <a:latin typeface="Courier New" pitchFamily="49" charset="0"/>
              </a:rPr>
              <a:t>.</a:t>
            </a:r>
            <a:r>
              <a:rPr lang="en-GB" sz="3200" b="1" smtClean="0">
                <a:solidFill>
                  <a:schemeClr val="folHlink"/>
                </a:solidFill>
                <a:latin typeface="Courier New" pitchFamily="49" charset="0"/>
              </a:rPr>
              <a:t>push</a:t>
            </a:r>
            <a:r>
              <a:rPr lang="en-GB" sz="3200" b="1" smtClean="0">
                <a:latin typeface="Courier New" pitchFamily="49" charset="0"/>
              </a:rPr>
              <a:t>('1st item');</a:t>
            </a:r>
          </a:p>
          <a:p>
            <a:pPr marL="1090613" lvl="1"/>
            <a:r>
              <a:rPr lang="en-GB" sz="2800" i="1" smtClean="0"/>
              <a:t>Push</a:t>
            </a:r>
            <a:r>
              <a:rPr lang="en-GB" sz="2800" smtClean="0"/>
              <a:t> the </a:t>
            </a:r>
            <a:r>
              <a:rPr lang="en-GB" sz="2800" i="1" smtClean="0"/>
              <a:t>argument</a:t>
            </a:r>
            <a:r>
              <a:rPr lang="en-GB" sz="2800" smtClean="0"/>
              <a:t> onto the top of the “stack”</a:t>
            </a:r>
          </a:p>
          <a:p>
            <a:pPr marL="625475" indent="-442913">
              <a:buFontTx/>
              <a:buNone/>
            </a:pPr>
            <a:r>
              <a:rPr lang="en-GB" sz="3200" b="1" smtClean="0">
                <a:solidFill>
                  <a:schemeClr val="accent2"/>
                </a:solidFill>
                <a:latin typeface="Courier New" pitchFamily="49" charset="0"/>
              </a:rPr>
              <a:t>list</a:t>
            </a:r>
            <a:r>
              <a:rPr lang="en-GB" sz="3200" b="1" smtClean="0">
                <a:latin typeface="Courier New" pitchFamily="49" charset="0"/>
              </a:rPr>
              <a:t>.</a:t>
            </a:r>
            <a:r>
              <a:rPr lang="en-GB" sz="3200" b="1" smtClean="0">
                <a:solidFill>
                  <a:schemeClr val="folHlink"/>
                </a:solidFill>
                <a:latin typeface="Courier New" pitchFamily="49" charset="0"/>
              </a:rPr>
              <a:t>push</a:t>
            </a:r>
            <a:r>
              <a:rPr lang="en-GB" sz="3200" b="1" smtClean="0">
                <a:latin typeface="Courier New" pitchFamily="49" charset="0"/>
              </a:rPr>
              <a:t>('2nd item');</a:t>
            </a:r>
          </a:p>
          <a:p>
            <a:pPr marL="1090613" lvl="1"/>
            <a:r>
              <a:rPr lang="en-GB" sz="2800" i="1" smtClean="0"/>
              <a:t>Push</a:t>
            </a:r>
            <a:r>
              <a:rPr lang="en-GB" sz="2800" smtClean="0"/>
              <a:t> the next </a:t>
            </a:r>
            <a:r>
              <a:rPr lang="en-GB" sz="2800" i="1" smtClean="0"/>
              <a:t>argument</a:t>
            </a:r>
            <a:r>
              <a:rPr lang="en-GB" sz="2800" smtClean="0"/>
              <a:t> onto the top of the “stack”</a:t>
            </a:r>
            <a:endParaRPr lang="en-GB" sz="2800" b="1" smtClean="0">
              <a:latin typeface="Courier New" pitchFamily="49" charset="0"/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CO2013/CO3013</a:t>
            </a:r>
            <a:br>
              <a:rPr lang="en-GB"/>
            </a:br>
            <a:r>
              <a:rPr lang="en-GB"/>
              <a:t>Web Technologies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96D4966-4925-4859-BC43-8735F7A042BC}" type="slidenum">
              <a:rPr lang="en-GB"/>
              <a:pPr>
                <a:defRPr/>
              </a:pPr>
              <a:t>50</a:t>
            </a:fld>
            <a:endParaRPr lang="en-GB"/>
          </a:p>
        </p:txBody>
      </p:sp>
      <p:sp>
        <p:nvSpPr>
          <p:cNvPr id="581638" name="Text Box 6"/>
          <p:cNvSpPr txBox="1">
            <a:spLocks noChangeArrowheads="1"/>
          </p:cNvSpPr>
          <p:nvPr/>
        </p:nvSpPr>
        <p:spPr bwMode="auto">
          <a:xfrm>
            <a:off x="7669213" y="5635625"/>
            <a:ext cx="7905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dirty="0">
                <a:latin typeface="Verdana" pitchFamily="34" charset="0"/>
                <a:hlinkClick r:id="rId4"/>
              </a:rPr>
              <a:t>URL</a:t>
            </a:r>
            <a:endParaRPr lang="en-GB" dirty="0">
              <a:latin typeface="Verdana" pitchFamily="34" charset="0"/>
            </a:endParaRPr>
          </a:p>
        </p:txBody>
      </p:sp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163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8163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16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5816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16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5816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16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5816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16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5816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16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5816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16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5816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16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" dur="500"/>
                                        <p:tgtEl>
                                          <p:spTgt spid="5816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1635" grpId="0" build="p" animBg="1"/>
      <p:bldP spid="581638" grpId="0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2" name="TPQuestion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3200" smtClean="0"/>
              <a:t>If we do two push operations what's in the array?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CO2013/CO3013</a:t>
            </a:r>
            <a:br>
              <a:rPr lang="en-GB"/>
            </a:br>
            <a:r>
              <a:rPr lang="en-GB"/>
              <a:t>Web Technologies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78BB109-2272-41BA-AD32-359254827E6D}" type="slidenum">
              <a:rPr lang="en-GB"/>
              <a:pPr>
                <a:defRPr/>
              </a:pPr>
              <a:t>51</a:t>
            </a:fld>
            <a:endParaRPr lang="en-GB" dirty="0"/>
          </a:p>
        </p:txBody>
      </p:sp>
      <p:sp>
        <p:nvSpPr>
          <p:cNvPr id="655365" name="Rectangle 5"/>
          <p:cNvSpPr>
            <a:spLocks noChangeArrowheads="1"/>
          </p:cNvSpPr>
          <p:nvPr/>
        </p:nvSpPr>
        <p:spPr bwMode="auto">
          <a:xfrm>
            <a:off x="1371632" y="1600200"/>
            <a:ext cx="5557822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25475" indent="-442913" algn="l">
              <a:lnSpc>
                <a:spcPct val="90000"/>
              </a:lnSpc>
              <a:spcBef>
                <a:spcPct val="20000"/>
              </a:spcBef>
            </a:pPr>
            <a:r>
              <a:rPr lang="en-GB" sz="2800" b="1" dirty="0" err="1">
                <a:latin typeface="Courier New" pitchFamily="49" charset="0"/>
              </a:rPr>
              <a:t>var</a:t>
            </a:r>
            <a:r>
              <a:rPr lang="en-GB" sz="2800" b="1" dirty="0">
                <a:latin typeface="Courier New" pitchFamily="49" charset="0"/>
              </a:rPr>
              <a:t> </a:t>
            </a:r>
            <a:r>
              <a:rPr lang="en-GB" sz="2800" b="1" dirty="0">
                <a:solidFill>
                  <a:schemeClr val="accent2"/>
                </a:solidFill>
                <a:latin typeface="Courier New" pitchFamily="49" charset="0"/>
              </a:rPr>
              <a:t>list</a:t>
            </a:r>
            <a:r>
              <a:rPr lang="en-GB" sz="2800" b="1" dirty="0">
                <a:latin typeface="Courier New" pitchFamily="49" charset="0"/>
              </a:rPr>
              <a:t> = new Array();</a:t>
            </a:r>
          </a:p>
          <a:p>
            <a:pPr marL="1090613" lvl="1" indent="-285750" algn="l">
              <a:lnSpc>
                <a:spcPct val="90000"/>
              </a:lnSpc>
              <a:spcBef>
                <a:spcPct val="20000"/>
              </a:spcBef>
              <a:buFontTx/>
              <a:buChar char="–"/>
            </a:pPr>
            <a:r>
              <a:rPr lang="en-GB" dirty="0">
                <a:latin typeface="Calibri" pitchFamily="34" charset="0"/>
              </a:rPr>
              <a:t>Create an empty array</a:t>
            </a:r>
          </a:p>
          <a:p>
            <a:pPr marL="625475" indent="-442913" algn="l">
              <a:lnSpc>
                <a:spcPct val="90000"/>
              </a:lnSpc>
              <a:spcBef>
                <a:spcPct val="20000"/>
              </a:spcBef>
            </a:pPr>
            <a:r>
              <a:rPr lang="en-GB" sz="2800" b="1" dirty="0" err="1">
                <a:solidFill>
                  <a:schemeClr val="accent2"/>
                </a:solidFill>
                <a:latin typeface="Courier New" pitchFamily="49" charset="0"/>
              </a:rPr>
              <a:t>list</a:t>
            </a:r>
            <a:r>
              <a:rPr lang="en-GB" sz="2800" b="1" dirty="0" err="1">
                <a:latin typeface="Courier New" pitchFamily="49" charset="0"/>
              </a:rPr>
              <a:t>.</a:t>
            </a:r>
            <a:r>
              <a:rPr lang="en-GB" sz="2800" b="1" dirty="0" err="1">
                <a:solidFill>
                  <a:schemeClr val="folHlink"/>
                </a:solidFill>
                <a:latin typeface="Courier New" pitchFamily="49" charset="0"/>
              </a:rPr>
              <a:t>push</a:t>
            </a:r>
            <a:r>
              <a:rPr lang="en-GB" sz="2800" b="1" dirty="0">
                <a:latin typeface="Courier New" pitchFamily="49" charset="0"/>
              </a:rPr>
              <a:t>('1st item');</a:t>
            </a:r>
          </a:p>
          <a:p>
            <a:pPr marL="625475" indent="-442913" algn="l">
              <a:lnSpc>
                <a:spcPct val="90000"/>
              </a:lnSpc>
              <a:spcBef>
                <a:spcPct val="20000"/>
              </a:spcBef>
            </a:pPr>
            <a:r>
              <a:rPr lang="en-GB" sz="2800" b="1" dirty="0" err="1">
                <a:solidFill>
                  <a:schemeClr val="accent2"/>
                </a:solidFill>
                <a:latin typeface="Courier New" pitchFamily="49" charset="0"/>
              </a:rPr>
              <a:t>list</a:t>
            </a:r>
            <a:r>
              <a:rPr lang="en-GB" sz="2800" b="1" dirty="0" err="1">
                <a:latin typeface="Courier New" pitchFamily="49" charset="0"/>
              </a:rPr>
              <a:t>.</a:t>
            </a:r>
            <a:r>
              <a:rPr lang="en-GB" sz="2800" b="1" dirty="0" err="1">
                <a:solidFill>
                  <a:schemeClr val="folHlink"/>
                </a:solidFill>
                <a:latin typeface="Courier New" pitchFamily="49" charset="0"/>
              </a:rPr>
              <a:t>push</a:t>
            </a:r>
            <a:r>
              <a:rPr lang="en-GB" sz="2800" b="1" dirty="0">
                <a:latin typeface="Courier New" pitchFamily="49" charset="0"/>
              </a:rPr>
              <a:t>('2nd item');</a:t>
            </a:r>
          </a:p>
        </p:txBody>
      </p:sp>
      <p:sp>
        <p:nvSpPr>
          <p:cNvPr id="12295" name="vote">
            <a:hlinkClick r:id="rId7" action="ppaction://program"/>
          </p:cNvPr>
          <p:cNvSpPr>
            <a:spLocks noChangeArrowheads="1"/>
          </p:cNvSpPr>
          <p:nvPr/>
        </p:nvSpPr>
        <p:spPr bwMode="auto">
          <a:xfrm>
            <a:off x="8229600" y="5943600"/>
            <a:ext cx="9144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55369" name="Text Box 9"/>
          <p:cNvSpPr txBox="1">
            <a:spLocks noChangeArrowheads="1"/>
          </p:cNvSpPr>
          <p:nvPr/>
        </p:nvSpPr>
        <p:spPr bwMode="auto">
          <a:xfrm>
            <a:off x="7669213" y="884238"/>
            <a:ext cx="7905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dirty="0">
                <a:latin typeface="Verdana" pitchFamily="34" charset="0"/>
                <a:hlinkClick r:id="rId8"/>
              </a:rPr>
              <a:t>URL</a:t>
            </a:r>
            <a:endParaRPr lang="en-GB" dirty="0">
              <a:latin typeface="Verdana" pitchFamily="34" charset="0"/>
            </a:endParaRPr>
          </a:p>
        </p:txBody>
      </p:sp>
      <p:graphicFrame>
        <p:nvGraphicFramePr>
          <p:cNvPr id="17" name="TPChart"/>
          <p:cNvGraphicFramePr>
            <a:graphicFrameLocks noChangeAspect="1"/>
          </p:cNvGraphicFramePr>
          <p:nvPr/>
        </p:nvGraphicFramePr>
        <p:xfrm>
          <a:off x="4419600" y="2743200"/>
          <a:ext cx="4724400" cy="4114800"/>
        </p:xfrm>
        <a:graphic>
          <a:graphicData uri="http://schemas.openxmlformats.org/presentationml/2006/ole">
            <p:oleObj spid="_x0000_s1304582" name="Chart" r:id="rId9" imgW="4724319" imgH="4114719" progId="MSGraph.Chart.8">
              <p:embed followColorScheme="full"/>
            </p:oleObj>
          </a:graphicData>
        </a:graphic>
      </p:graphicFrame>
      <p:sp>
        <p:nvSpPr>
          <p:cNvPr id="12293" name="TPAnswers"/>
          <p:cNvSpPr>
            <a:spLocks noGrp="1" noChangeArrowheads="1"/>
          </p:cNvSpPr>
          <p:nvPr>
            <p:ph idx="1"/>
            <p:custDataLst>
              <p:tags r:id="rId3"/>
            </p:custDataLst>
          </p:nvPr>
        </p:nvSpPr>
        <p:spPr>
          <a:xfrm>
            <a:off x="285720" y="3500438"/>
            <a:ext cx="7773988" cy="2592387"/>
          </a:xfrm>
          <a:noFill/>
        </p:spPr>
        <p:txBody>
          <a:bodyPr anchor="ctr">
            <a:noAutofit/>
          </a:bodyPr>
          <a:lstStyle/>
          <a:p>
            <a:pPr marL="722313" indent="-722313">
              <a:buFontTx/>
              <a:buAutoNum type="arabicPeriod"/>
            </a:pPr>
            <a:r>
              <a:rPr lang="pt-BR" sz="2400" b="1" dirty="0" smtClean="0">
                <a:latin typeface="Courier New" pitchFamily="49" charset="0"/>
              </a:rPr>
              <a:t>list[0]=='1st item';</a:t>
            </a:r>
            <a:br>
              <a:rPr lang="pt-BR" sz="2400" b="1" dirty="0" smtClean="0">
                <a:latin typeface="Courier New" pitchFamily="49" charset="0"/>
              </a:rPr>
            </a:br>
            <a:r>
              <a:rPr lang="pt-BR" sz="2400" b="1" dirty="0" smtClean="0">
                <a:latin typeface="Courier New" pitchFamily="49" charset="0"/>
              </a:rPr>
              <a:t>list[1]=='2nd item';</a:t>
            </a:r>
          </a:p>
          <a:p>
            <a:pPr marL="722313" indent="-722313">
              <a:buFontTx/>
              <a:buAutoNum type="arabicPeriod"/>
            </a:pPr>
            <a:r>
              <a:rPr lang="pt-BR" sz="2400" b="1" dirty="0" smtClean="0">
                <a:latin typeface="Courier New" pitchFamily="49" charset="0"/>
              </a:rPr>
              <a:t>list[0]=='2nd item';</a:t>
            </a:r>
            <a:br>
              <a:rPr lang="pt-BR" sz="2400" b="1" dirty="0" smtClean="0">
                <a:latin typeface="Courier New" pitchFamily="49" charset="0"/>
              </a:rPr>
            </a:br>
            <a:r>
              <a:rPr lang="pt-BR" sz="2400" b="1" dirty="0" smtClean="0">
                <a:latin typeface="Courier New" pitchFamily="49" charset="0"/>
              </a:rPr>
              <a:t>list[1]=='1st item';</a:t>
            </a:r>
            <a:endParaRPr lang="en-GB" sz="2400" b="1" dirty="0" smtClean="0">
              <a:latin typeface="Courier New" pitchFamily="49" charset="0"/>
            </a:endParaRPr>
          </a:p>
        </p:txBody>
      </p:sp>
      <p:sp>
        <p:nvSpPr>
          <p:cNvPr id="2" name="CAI1"/>
          <p:cNvSpPr/>
          <p:nvPr>
            <p:custDataLst>
              <p:tags r:id="rId4"/>
            </p:custDataLst>
          </p:nvPr>
        </p:nvSpPr>
        <p:spPr>
          <a:xfrm rot="10800000">
            <a:off x="-69880" y="4176702"/>
            <a:ext cx="444500" cy="444500"/>
          </a:xfrm>
          <a:custGeom>
            <a:avLst/>
            <a:gdLst/>
            <a:ahLst/>
            <a:cxnLst/>
            <a:rect l="0" t="0" r="0" b="0"/>
            <a:pathLst>
              <a:path w="1524001" h="1752601">
                <a:moveTo>
                  <a:pt x="1295400" y="1066800"/>
                </a:moveTo>
                <a:lnTo>
                  <a:pt x="1524000" y="533400"/>
                </a:lnTo>
                <a:lnTo>
                  <a:pt x="914400" y="0"/>
                </a:lnTo>
                <a:lnTo>
                  <a:pt x="0" y="1447800"/>
                </a:lnTo>
                <a:lnTo>
                  <a:pt x="0" y="1752600"/>
                </a:lnTo>
                <a:lnTo>
                  <a:pt x="990600" y="533400"/>
                </a:lnTo>
                <a:close/>
              </a:path>
            </a:pathLst>
          </a:custGeom>
          <a:solidFill>
            <a:srgbClr val="00C800"/>
          </a:solidFill>
          <a:ln w="25400" cap="flat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xmlns="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custDataLst>
      <p:tags r:id="rId2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17" grpId="0"/>
      <p:bldP spid="2" grpId="0" animBg="1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JavaScript: Array </a:t>
            </a:r>
            <a:r>
              <a:rPr lang="en-GB" b="0" smtClean="0">
                <a:latin typeface="Courier New" pitchFamily="49" charset="0"/>
              </a:rPr>
              <a:t>pop</a:t>
            </a:r>
          </a:p>
        </p:txBody>
      </p:sp>
      <p:sp>
        <p:nvSpPr>
          <p:cNvPr id="58265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625475" indent="-442913">
              <a:buFontTx/>
              <a:buNone/>
            </a:pPr>
            <a:r>
              <a:rPr lang="en-GB" sz="3200" b="1" dirty="0" err="1" smtClean="0">
                <a:latin typeface="Courier New" pitchFamily="49" charset="0"/>
              </a:rPr>
              <a:t>var</a:t>
            </a:r>
            <a:r>
              <a:rPr lang="en-GB" sz="3200" b="1" dirty="0" smtClean="0">
                <a:latin typeface="Courier New" pitchFamily="49" charset="0"/>
              </a:rPr>
              <a:t> </a:t>
            </a:r>
            <a:r>
              <a:rPr lang="en-GB" sz="3200" b="1" dirty="0" smtClean="0">
                <a:solidFill>
                  <a:schemeClr val="accent2"/>
                </a:solidFill>
                <a:latin typeface="Courier New" pitchFamily="49" charset="0"/>
              </a:rPr>
              <a:t>list</a:t>
            </a:r>
            <a:r>
              <a:rPr lang="en-GB" sz="3200" b="1" dirty="0" smtClean="0">
                <a:latin typeface="Courier New" pitchFamily="49" charset="0"/>
              </a:rPr>
              <a:t>=[	'1st item',</a:t>
            </a:r>
            <a:br>
              <a:rPr lang="en-GB" sz="3200" b="1" dirty="0" smtClean="0">
                <a:latin typeface="Courier New" pitchFamily="49" charset="0"/>
              </a:rPr>
            </a:br>
            <a:r>
              <a:rPr lang="en-GB" sz="3200" b="1" dirty="0" smtClean="0">
                <a:latin typeface="Courier New" pitchFamily="49" charset="0"/>
              </a:rPr>
              <a:t>			'2nd item' ];</a:t>
            </a:r>
          </a:p>
          <a:p>
            <a:pPr marL="1090613" lvl="1"/>
            <a:r>
              <a:rPr lang="en-GB" sz="2800" dirty="0" smtClean="0"/>
              <a:t>Create an array with 2 elements</a:t>
            </a:r>
          </a:p>
          <a:p>
            <a:pPr marL="625475" indent="-442913">
              <a:buFontTx/>
              <a:buNone/>
            </a:pPr>
            <a:r>
              <a:rPr lang="en-GB" sz="3200" b="1" dirty="0" err="1" smtClean="0">
                <a:latin typeface="Courier New" pitchFamily="49" charset="0"/>
              </a:rPr>
              <a:t>var</a:t>
            </a:r>
            <a:r>
              <a:rPr lang="en-GB" sz="3200" b="1" dirty="0" smtClean="0">
                <a:latin typeface="Courier New" pitchFamily="49" charset="0"/>
              </a:rPr>
              <a:t>	</a:t>
            </a:r>
            <a:r>
              <a:rPr lang="en-GB" sz="3200" b="1" dirty="0" smtClean="0">
                <a:solidFill>
                  <a:schemeClr val="folHlink"/>
                </a:solidFill>
                <a:latin typeface="Courier New" pitchFamily="49" charset="0"/>
              </a:rPr>
              <a:t>element</a:t>
            </a:r>
            <a:r>
              <a:rPr lang="en-GB" sz="3200" b="1" dirty="0" smtClean="0">
                <a:latin typeface="Courier New" pitchFamily="49" charset="0"/>
              </a:rPr>
              <a:t> =</a:t>
            </a:r>
            <a:r>
              <a:rPr lang="en-GB" sz="3200" b="1" dirty="0" smtClean="0">
                <a:solidFill>
                  <a:schemeClr val="accent2"/>
                </a:solidFill>
                <a:latin typeface="Courier New" pitchFamily="49" charset="0"/>
              </a:rPr>
              <a:t> list</a:t>
            </a:r>
            <a:r>
              <a:rPr lang="en-GB" sz="3200" b="1" dirty="0" smtClean="0">
                <a:latin typeface="Courier New" pitchFamily="49" charset="0"/>
              </a:rPr>
              <a:t>.</a:t>
            </a:r>
            <a:r>
              <a:rPr lang="en-GB" sz="3200" b="1" dirty="0" smtClean="0">
                <a:solidFill>
                  <a:schemeClr val="folHlink"/>
                </a:solidFill>
                <a:latin typeface="Courier New" pitchFamily="49" charset="0"/>
              </a:rPr>
              <a:t>pop</a:t>
            </a:r>
            <a:r>
              <a:rPr lang="en-GB" sz="3200" b="1" dirty="0" smtClean="0">
                <a:latin typeface="Courier New" pitchFamily="49" charset="0"/>
              </a:rPr>
              <a:t>();</a:t>
            </a:r>
          </a:p>
          <a:p>
            <a:pPr marL="1090613" lvl="1"/>
            <a:r>
              <a:rPr lang="en-GB" sz="2800" i="1" dirty="0" smtClean="0"/>
              <a:t>Pop</a:t>
            </a:r>
            <a:r>
              <a:rPr lang="en-GB" sz="2800" dirty="0" smtClean="0"/>
              <a:t> the </a:t>
            </a:r>
            <a:r>
              <a:rPr lang="en-GB" sz="2800" i="1" dirty="0" smtClean="0"/>
              <a:t>element</a:t>
            </a:r>
            <a:r>
              <a:rPr lang="en-GB" sz="2800" dirty="0" smtClean="0"/>
              <a:t> off the top of the “stack”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CO2013/CO3013</a:t>
            </a:r>
            <a:br>
              <a:rPr lang="en-GB"/>
            </a:br>
            <a:r>
              <a:rPr lang="en-GB"/>
              <a:t>Web Technologies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1C7464D-FB52-4C2C-AE71-3DCD6E1FE9F1}" type="slidenum">
              <a:rPr lang="en-GB"/>
              <a:pPr>
                <a:defRPr/>
              </a:pPr>
              <a:t>52</a:t>
            </a:fld>
            <a:endParaRPr lang="en-GB"/>
          </a:p>
        </p:txBody>
      </p:sp>
      <p:sp>
        <p:nvSpPr>
          <p:cNvPr id="582662" name="Text Box 6"/>
          <p:cNvSpPr txBox="1">
            <a:spLocks noChangeArrowheads="1"/>
          </p:cNvSpPr>
          <p:nvPr/>
        </p:nvSpPr>
        <p:spPr bwMode="auto">
          <a:xfrm>
            <a:off x="7669213" y="5635625"/>
            <a:ext cx="7905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dirty="0">
                <a:latin typeface="Verdana" pitchFamily="34" charset="0"/>
                <a:hlinkClick r:id="rId4"/>
              </a:rPr>
              <a:t>URL</a:t>
            </a:r>
            <a:endParaRPr lang="en-GB" dirty="0">
              <a:latin typeface="Verdana" pitchFamily="34" charset="0"/>
            </a:endParaRPr>
          </a:p>
        </p:txBody>
      </p:sp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265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82659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26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5826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26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5826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26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5826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26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5826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26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5826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2659" grpId="0" build="p" animBg="1"/>
      <p:bldP spid="582662" grpId="0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1" name="TPAnswers"/>
          <p:cNvSpPr>
            <a:spLocks noGrp="1" noChangeArrowheads="1"/>
          </p:cNvSpPr>
          <p:nvPr>
            <p:ph idx="1"/>
            <p:custDataLst>
              <p:tags r:id="rId3"/>
            </p:custDataLst>
          </p:nvPr>
        </p:nvSpPr>
        <p:spPr>
          <a:xfrm>
            <a:off x="685800" y="1600200"/>
            <a:ext cx="7773988" cy="2400304"/>
          </a:xfrm>
        </p:spPr>
        <p:txBody>
          <a:bodyPr>
            <a:noAutofit/>
          </a:bodyPr>
          <a:lstStyle/>
          <a:p>
            <a:pPr marL="457200" indent="-457200">
              <a:buFontTx/>
              <a:buAutoNum type="arabicPeriod"/>
            </a:pPr>
            <a:r>
              <a:rPr lang="en-GB" sz="2100" b="1" dirty="0" smtClean="0">
                <a:latin typeface="Courier New" pitchFamily="49" charset="0"/>
              </a:rPr>
              <a:t> '2nd item', '2nd item', '2nd item'</a:t>
            </a:r>
          </a:p>
          <a:p>
            <a:pPr marL="457200" indent="-457200">
              <a:buFontTx/>
              <a:buAutoNum type="arabicPeriod"/>
            </a:pPr>
            <a:r>
              <a:rPr lang="en-GB" sz="2100" b="1" dirty="0" smtClean="0">
                <a:latin typeface="Courier New" pitchFamily="49" charset="0"/>
              </a:rPr>
              <a:t> '1st item', '1st item', '1st item'</a:t>
            </a:r>
          </a:p>
          <a:p>
            <a:pPr marL="457200" indent="-457200">
              <a:buFontTx/>
              <a:buAutoNum type="arabicPeriod"/>
            </a:pPr>
            <a:r>
              <a:rPr lang="en-GB" sz="2100" b="1" dirty="0" smtClean="0">
                <a:latin typeface="Courier New" pitchFamily="49" charset="0"/>
              </a:rPr>
              <a:t> '1st item', '2nd item', '2nd item'</a:t>
            </a:r>
          </a:p>
          <a:p>
            <a:pPr marL="457200" indent="-457200">
              <a:buFontTx/>
              <a:buAutoNum type="arabicPeriod"/>
            </a:pPr>
            <a:r>
              <a:rPr lang="en-GB" sz="2100" b="1" dirty="0" smtClean="0">
                <a:latin typeface="Courier New" pitchFamily="49" charset="0"/>
              </a:rPr>
              <a:t> '2nd item', '1st item', '1st item'</a:t>
            </a:r>
          </a:p>
          <a:p>
            <a:pPr marL="457200" indent="-457200">
              <a:buFontTx/>
              <a:buAutoNum type="arabicPeriod"/>
            </a:pPr>
            <a:r>
              <a:rPr lang="en-GB" sz="2100" b="1" dirty="0" smtClean="0">
                <a:latin typeface="Courier New" pitchFamily="49" charset="0"/>
              </a:rPr>
              <a:t> '1st item', '2nd item', undefined</a:t>
            </a:r>
          </a:p>
          <a:p>
            <a:pPr marL="457200" indent="-457200">
              <a:buFontTx/>
              <a:buAutoNum type="arabicPeriod"/>
            </a:pPr>
            <a:r>
              <a:rPr lang="en-GB" sz="2100" b="1" dirty="0" smtClean="0">
                <a:latin typeface="Courier New" pitchFamily="49" charset="0"/>
              </a:rPr>
              <a:t> '2nd item', '1st item', undefined</a:t>
            </a:r>
          </a:p>
        </p:txBody>
      </p:sp>
      <p:graphicFrame>
        <p:nvGraphicFramePr>
          <p:cNvPr id="9" name="TPChart"/>
          <p:cNvGraphicFramePr>
            <a:graphicFrameLocks/>
          </p:cNvGraphicFramePr>
          <p:nvPr/>
        </p:nvGraphicFramePr>
        <p:xfrm>
          <a:off x="714348" y="1428736"/>
          <a:ext cx="7786742" cy="5222888"/>
        </p:xfrm>
        <a:graphic>
          <a:graphicData uri="http://schemas.openxmlformats.org/presentationml/2006/ole">
            <p:oleObj spid="_x0000_s1305605" name="Chart" r:id="rId7" imgW="4572163" imgH="5143398" progId="MSGraph.Chart.8">
              <p:embed followColorScheme="full"/>
            </p:oleObj>
          </a:graphicData>
        </a:graphic>
      </p:graphicFrame>
      <p:sp>
        <p:nvSpPr>
          <p:cNvPr id="14340" name="TPQuestion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2400" b="0" smtClean="0">
                <a:latin typeface="Courier New" pitchFamily="49" charset="0"/>
              </a:rPr>
              <a:t>var </a:t>
            </a:r>
            <a:r>
              <a:rPr lang="en-GB" sz="2400" b="0" smtClean="0">
                <a:solidFill>
                  <a:schemeClr val="accent2"/>
                </a:solidFill>
                <a:latin typeface="Courier New" pitchFamily="49" charset="0"/>
              </a:rPr>
              <a:t>list</a:t>
            </a:r>
            <a:r>
              <a:rPr lang="en-GB" sz="2400" b="0" smtClean="0">
                <a:latin typeface="Courier New" pitchFamily="49" charset="0"/>
              </a:rPr>
              <a:t> = [ '1st item', '2nd item' ];</a:t>
            </a:r>
            <a:br>
              <a:rPr lang="en-GB" sz="2400" b="0" smtClean="0">
                <a:latin typeface="Courier New" pitchFamily="49" charset="0"/>
              </a:rPr>
            </a:br>
            <a:r>
              <a:rPr lang="es-ES" sz="2400" b="0" smtClean="0">
                <a:solidFill>
                  <a:schemeClr val="accent2"/>
                </a:solidFill>
                <a:latin typeface="Courier New" pitchFamily="49" charset="0"/>
              </a:rPr>
              <a:t>list</a:t>
            </a:r>
            <a:r>
              <a:rPr lang="es-ES" sz="2400" b="0" smtClean="0">
                <a:latin typeface="Courier New" pitchFamily="49" charset="0"/>
              </a:rPr>
              <a:t>.pop();</a:t>
            </a:r>
            <a:r>
              <a:rPr lang="es-ES" sz="2400" smtClean="0"/>
              <a:t> three times, left to right:</a:t>
            </a:r>
            <a:endParaRPr lang="en-GB" sz="2400" smtClean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CO2013/CO3013</a:t>
            </a:r>
            <a:br>
              <a:rPr lang="en-GB"/>
            </a:br>
            <a:r>
              <a:rPr lang="en-GB"/>
              <a:t>Web Technologies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8DB122F-4580-4C21-9E13-A929DB179D3F}" type="slidenum">
              <a:rPr lang="en-GB"/>
              <a:pPr>
                <a:defRPr/>
              </a:pPr>
              <a:t>53</a:t>
            </a:fld>
            <a:endParaRPr lang="en-GB"/>
          </a:p>
        </p:txBody>
      </p:sp>
      <p:sp>
        <p:nvSpPr>
          <p:cNvPr id="14342" name="vote">
            <a:hlinkClick r:id="rId8" action="ppaction://program"/>
          </p:cNvPr>
          <p:cNvSpPr>
            <a:spLocks noChangeArrowheads="1"/>
          </p:cNvSpPr>
          <p:nvPr/>
        </p:nvSpPr>
        <p:spPr bwMode="auto">
          <a:xfrm>
            <a:off x="8229600" y="5943600"/>
            <a:ext cx="9144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58438" name="Text Box 6"/>
          <p:cNvSpPr txBox="1">
            <a:spLocks noChangeArrowheads="1"/>
          </p:cNvSpPr>
          <p:nvPr/>
        </p:nvSpPr>
        <p:spPr bwMode="auto">
          <a:xfrm>
            <a:off x="7669213" y="1676400"/>
            <a:ext cx="7905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dirty="0">
                <a:latin typeface="Verdana" pitchFamily="34" charset="0"/>
                <a:hlinkClick r:id="rId9"/>
              </a:rPr>
              <a:t>URL</a:t>
            </a:r>
            <a:endParaRPr lang="en-GB" dirty="0">
              <a:latin typeface="Verdana" pitchFamily="34" charset="0"/>
            </a:endParaRPr>
          </a:p>
        </p:txBody>
      </p:sp>
      <p:sp>
        <p:nvSpPr>
          <p:cNvPr id="2" name="CAI1"/>
          <p:cNvSpPr/>
          <p:nvPr>
            <p:custDataLst>
              <p:tags r:id="rId4"/>
            </p:custDataLst>
          </p:nvPr>
        </p:nvSpPr>
        <p:spPr>
          <a:xfrm rot="10800000">
            <a:off x="502920" y="3578352"/>
            <a:ext cx="228600" cy="228600"/>
          </a:xfrm>
          <a:custGeom>
            <a:avLst/>
            <a:gdLst/>
            <a:ahLst/>
            <a:cxnLst/>
            <a:rect l="0" t="0" r="0" b="0"/>
            <a:pathLst>
              <a:path w="1524001" h="1752601">
                <a:moveTo>
                  <a:pt x="1295400" y="1066800"/>
                </a:moveTo>
                <a:lnTo>
                  <a:pt x="1524000" y="533400"/>
                </a:lnTo>
                <a:lnTo>
                  <a:pt x="914400" y="0"/>
                </a:lnTo>
                <a:lnTo>
                  <a:pt x="0" y="1447800"/>
                </a:lnTo>
                <a:lnTo>
                  <a:pt x="0" y="1752600"/>
                </a:lnTo>
                <a:lnTo>
                  <a:pt x="990600" y="533400"/>
                </a:lnTo>
                <a:close/>
              </a:path>
            </a:pathLst>
          </a:custGeom>
          <a:solidFill>
            <a:srgbClr val="00C800"/>
          </a:solidFill>
          <a:ln w="25400" cap="flat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xmlns="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custDataLst>
      <p:tags r:id="rId2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9" grpId="0"/>
      <p:bldP spid="2" grpId="0" animBg="1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JavaScript:</a:t>
            </a:r>
            <a:br>
              <a:rPr lang="en-GB" smtClean="0"/>
            </a:br>
            <a:r>
              <a:rPr lang="en-GB" i="1" smtClean="0"/>
              <a:t>Reference</a:t>
            </a:r>
            <a:r>
              <a:rPr lang="en-GB" smtClean="0"/>
              <a:t> types - Arrays</a:t>
            </a:r>
          </a:p>
        </p:txBody>
      </p:sp>
      <p:sp>
        <p:nvSpPr>
          <p:cNvPr id="56217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20000"/>
              </a:lnSpc>
            </a:pPr>
            <a:r>
              <a:rPr lang="en-GB" sz="2400" dirty="0" smtClean="0">
                <a:sym typeface="Symbol" pitchFamily="18" charset="2"/>
              </a:rPr>
              <a:t>Arrays example: Days of the week</a:t>
            </a:r>
            <a:endParaRPr lang="en-GB" sz="2800" dirty="0" smtClean="0">
              <a:sym typeface="Symbol" pitchFamily="18" charset="2"/>
            </a:endParaRPr>
          </a:p>
          <a:p>
            <a:pPr lvl="1">
              <a:lnSpc>
                <a:spcPct val="120000"/>
              </a:lnSpc>
              <a:buFontTx/>
              <a:buNone/>
            </a:pPr>
            <a:r>
              <a:rPr lang="en-GB" sz="2400" b="1" dirty="0" err="1" smtClean="0">
                <a:solidFill>
                  <a:schemeClr val="folHlink"/>
                </a:solidFill>
                <a:latin typeface="Courier New" pitchFamily="49" charset="0"/>
                <a:sym typeface="Symbol" pitchFamily="18" charset="2"/>
              </a:rPr>
              <a:t>var</a:t>
            </a:r>
            <a:r>
              <a:rPr lang="en-GB" sz="2400" b="1" dirty="0" smtClean="0">
                <a:solidFill>
                  <a:schemeClr val="folHlink"/>
                </a:solidFill>
                <a:latin typeface="Courier New" pitchFamily="49" charset="0"/>
                <a:sym typeface="Symbol" pitchFamily="18" charset="2"/>
              </a:rPr>
              <a:t> </a:t>
            </a:r>
            <a:r>
              <a:rPr lang="en-GB" sz="2400" b="1" dirty="0" err="1" smtClean="0">
                <a:solidFill>
                  <a:schemeClr val="folHlink"/>
                </a:solidFill>
                <a:latin typeface="Courier New" pitchFamily="49" charset="0"/>
                <a:sym typeface="Symbol" pitchFamily="18" charset="2"/>
              </a:rPr>
              <a:t>dow</a:t>
            </a:r>
            <a:r>
              <a:rPr lang="en-GB" sz="2400" b="1" dirty="0" smtClean="0">
                <a:solidFill>
                  <a:schemeClr val="folHlink"/>
                </a:solidFill>
                <a:latin typeface="Courier New" pitchFamily="49" charset="0"/>
                <a:sym typeface="Symbol" pitchFamily="18" charset="2"/>
              </a:rPr>
              <a:t> = ['</a:t>
            </a:r>
            <a:r>
              <a:rPr lang="en-GB" sz="2400" b="1" dirty="0" err="1" smtClean="0">
                <a:solidFill>
                  <a:schemeClr val="folHlink"/>
                </a:solidFill>
                <a:latin typeface="Courier New" pitchFamily="49" charset="0"/>
                <a:sym typeface="Symbol" pitchFamily="18" charset="2"/>
              </a:rPr>
              <a:t>Sunday','Monday</a:t>
            </a:r>
            <a:r>
              <a:rPr lang="en-GB" sz="2400" b="1" dirty="0" smtClean="0">
                <a:solidFill>
                  <a:schemeClr val="folHlink"/>
                </a:solidFill>
                <a:latin typeface="Courier New" pitchFamily="49" charset="0"/>
                <a:sym typeface="Symbol" pitchFamily="18" charset="2"/>
              </a:rPr>
              <a:t>',…];</a:t>
            </a:r>
          </a:p>
          <a:p>
            <a:pPr lvl="1">
              <a:lnSpc>
                <a:spcPct val="120000"/>
              </a:lnSpc>
              <a:buFontTx/>
              <a:buNone/>
            </a:pPr>
            <a:r>
              <a:rPr lang="en-GB" sz="2400" b="1" dirty="0" err="1" smtClean="0">
                <a:solidFill>
                  <a:schemeClr val="folHlink"/>
                </a:solidFill>
                <a:latin typeface="Courier New" pitchFamily="49" charset="0"/>
                <a:sym typeface="Symbol" pitchFamily="18" charset="2"/>
              </a:rPr>
              <a:t>dow.length</a:t>
            </a:r>
            <a:r>
              <a:rPr lang="en-GB" sz="2400" b="1" dirty="0" smtClean="0">
                <a:solidFill>
                  <a:schemeClr val="folHlink"/>
                </a:solidFill>
                <a:latin typeface="Courier New" pitchFamily="49" charset="0"/>
                <a:sym typeface="Symbol" pitchFamily="18" charset="2"/>
              </a:rPr>
              <a:t> </a:t>
            </a:r>
            <a:r>
              <a:rPr lang="en-GB" sz="2400" dirty="0" smtClean="0">
                <a:sym typeface="Symbol" pitchFamily="18" charset="2"/>
              </a:rPr>
              <a:t>is then 7 (7 days, indexed </a:t>
            </a:r>
            <a:r>
              <a:rPr lang="en-GB" sz="2400" b="1" dirty="0" err="1" smtClean="0">
                <a:solidFill>
                  <a:schemeClr val="folHlink"/>
                </a:solidFill>
                <a:latin typeface="Courier New" pitchFamily="49" charset="0"/>
                <a:sym typeface="Symbol" pitchFamily="18" charset="2"/>
              </a:rPr>
              <a:t>dow</a:t>
            </a:r>
            <a:r>
              <a:rPr lang="en-GB" sz="2400" b="1" dirty="0" smtClean="0">
                <a:solidFill>
                  <a:schemeClr val="folHlink"/>
                </a:solidFill>
                <a:latin typeface="Courier New" pitchFamily="49" charset="0"/>
                <a:sym typeface="Symbol" pitchFamily="18" charset="2"/>
              </a:rPr>
              <a:t>[0]</a:t>
            </a:r>
            <a:r>
              <a:rPr lang="en-GB" sz="2400" dirty="0" smtClean="0">
                <a:sym typeface="Symbol" pitchFamily="18" charset="2"/>
              </a:rPr>
              <a:t> to </a:t>
            </a:r>
            <a:r>
              <a:rPr lang="en-GB" sz="2400" b="1" dirty="0" err="1" smtClean="0">
                <a:solidFill>
                  <a:schemeClr val="folHlink"/>
                </a:solidFill>
                <a:latin typeface="Courier New" pitchFamily="49" charset="0"/>
                <a:sym typeface="Symbol" pitchFamily="18" charset="2"/>
              </a:rPr>
              <a:t>dow</a:t>
            </a:r>
            <a:r>
              <a:rPr lang="en-GB" sz="2400" b="1" dirty="0" smtClean="0">
                <a:solidFill>
                  <a:schemeClr val="folHlink"/>
                </a:solidFill>
                <a:latin typeface="Courier New" pitchFamily="49" charset="0"/>
                <a:sym typeface="Symbol" pitchFamily="18" charset="2"/>
              </a:rPr>
              <a:t>[6]</a:t>
            </a:r>
            <a:r>
              <a:rPr lang="en-GB" sz="2400" dirty="0" smtClean="0">
                <a:sym typeface="Symbol" pitchFamily="18" charset="2"/>
              </a:rPr>
              <a:t> so </a:t>
            </a:r>
            <a:r>
              <a:rPr lang="en-GB" sz="2400" b="1" dirty="0" smtClean="0">
                <a:solidFill>
                  <a:schemeClr val="folHlink"/>
                </a:solidFill>
                <a:latin typeface="Courier New" pitchFamily="49" charset="0"/>
                <a:sym typeface="Symbol" pitchFamily="18" charset="2"/>
              </a:rPr>
              <a:t>length</a:t>
            </a:r>
            <a:r>
              <a:rPr lang="en-GB" sz="2400" dirty="0" smtClean="0">
                <a:sym typeface="Symbol" pitchFamily="18" charset="2"/>
              </a:rPr>
              <a:t> is 6+1</a:t>
            </a:r>
          </a:p>
          <a:p>
            <a:pPr lvl="1">
              <a:lnSpc>
                <a:spcPct val="120000"/>
              </a:lnSpc>
              <a:buFontTx/>
              <a:buNone/>
            </a:pPr>
            <a:r>
              <a:rPr lang="en-GB" sz="2400" dirty="0" smtClean="0">
                <a:sym typeface="Symbol" pitchFamily="18" charset="2"/>
              </a:rPr>
              <a:t>So to print out the current day from a </a:t>
            </a:r>
            <a:r>
              <a:rPr lang="en-GB" sz="2400" b="1" dirty="0" smtClean="0">
                <a:solidFill>
                  <a:schemeClr val="folHlink"/>
                </a:solidFill>
                <a:latin typeface="Courier New" pitchFamily="49" charset="0"/>
                <a:sym typeface="Symbol" pitchFamily="18" charset="2"/>
              </a:rPr>
              <a:t>Date</a:t>
            </a:r>
            <a:r>
              <a:rPr lang="en-GB" sz="2400" dirty="0" smtClean="0">
                <a:sym typeface="Symbol" pitchFamily="18" charset="2"/>
              </a:rPr>
              <a:t> object called </a:t>
            </a:r>
            <a:r>
              <a:rPr lang="en-GB" sz="2400" b="1" dirty="0" smtClean="0">
                <a:solidFill>
                  <a:schemeClr val="folHlink"/>
                </a:solidFill>
                <a:latin typeface="Courier New" pitchFamily="49" charset="0"/>
                <a:sym typeface="Symbol" pitchFamily="18" charset="2"/>
              </a:rPr>
              <a:t>today</a:t>
            </a:r>
            <a:r>
              <a:rPr lang="en-GB" sz="2400" dirty="0" smtClean="0">
                <a:sym typeface="Symbol" pitchFamily="18" charset="2"/>
              </a:rPr>
              <a:t>:</a:t>
            </a:r>
          </a:p>
          <a:p>
            <a:pPr lvl="1">
              <a:lnSpc>
                <a:spcPct val="120000"/>
              </a:lnSpc>
              <a:buFontTx/>
              <a:buNone/>
            </a:pPr>
            <a:r>
              <a:rPr lang="en-GB" sz="2400" b="1" dirty="0" err="1" smtClean="0">
                <a:solidFill>
                  <a:schemeClr val="folHlink"/>
                </a:solidFill>
                <a:latin typeface="Courier New" pitchFamily="49" charset="0"/>
                <a:sym typeface="Symbol" pitchFamily="18" charset="2"/>
              </a:rPr>
              <a:t>var</a:t>
            </a:r>
            <a:r>
              <a:rPr lang="en-GB" sz="2400" b="1" dirty="0" smtClean="0">
                <a:solidFill>
                  <a:schemeClr val="folHlink"/>
                </a:solidFill>
                <a:latin typeface="Courier New" pitchFamily="49" charset="0"/>
                <a:sym typeface="Symbol" pitchFamily="18" charset="2"/>
              </a:rPr>
              <a:t> today = new Date();</a:t>
            </a:r>
            <a:endParaRPr lang="en-GB" sz="2400" dirty="0" smtClean="0">
              <a:sym typeface="Symbol" pitchFamily="18" charset="2"/>
            </a:endParaRPr>
          </a:p>
          <a:p>
            <a:pPr lvl="1">
              <a:lnSpc>
                <a:spcPct val="120000"/>
              </a:lnSpc>
              <a:buFontTx/>
              <a:buNone/>
            </a:pPr>
            <a:r>
              <a:rPr lang="en-GB" sz="2400" b="1" dirty="0" err="1" smtClean="0">
                <a:solidFill>
                  <a:schemeClr val="folHlink"/>
                </a:solidFill>
                <a:latin typeface="Courier New" pitchFamily="49" charset="0"/>
                <a:sym typeface="Symbol" pitchFamily="18" charset="2"/>
              </a:rPr>
              <a:t>document.write</a:t>
            </a:r>
            <a:r>
              <a:rPr lang="en-GB" sz="2400" b="1" dirty="0" smtClean="0">
                <a:solidFill>
                  <a:schemeClr val="folHlink"/>
                </a:solidFill>
                <a:latin typeface="Courier New" pitchFamily="49" charset="0"/>
                <a:sym typeface="Symbol" pitchFamily="18" charset="2"/>
              </a:rPr>
              <a:t>('Today is ' + </a:t>
            </a:r>
            <a:r>
              <a:rPr lang="en-GB" sz="2400" b="1" dirty="0" err="1" smtClean="0">
                <a:solidFill>
                  <a:schemeClr val="folHlink"/>
                </a:solidFill>
                <a:latin typeface="Courier New" pitchFamily="49" charset="0"/>
                <a:sym typeface="Symbol" pitchFamily="18" charset="2"/>
              </a:rPr>
              <a:t>dow</a:t>
            </a:r>
            <a:r>
              <a:rPr lang="en-GB" sz="2400" b="1" dirty="0" smtClean="0">
                <a:solidFill>
                  <a:schemeClr val="folHlink"/>
                </a:solidFill>
                <a:latin typeface="Courier New" pitchFamily="49" charset="0"/>
                <a:sym typeface="Symbol" pitchFamily="18" charset="2"/>
              </a:rPr>
              <a:t>[</a:t>
            </a:r>
            <a:r>
              <a:rPr lang="en-GB" sz="2400" b="1" dirty="0" err="1" smtClean="0">
                <a:solidFill>
                  <a:schemeClr val="folHlink"/>
                </a:solidFill>
                <a:latin typeface="Courier New" pitchFamily="49" charset="0"/>
                <a:sym typeface="Symbol" pitchFamily="18" charset="2"/>
              </a:rPr>
              <a:t>today.getDay</a:t>
            </a:r>
            <a:r>
              <a:rPr lang="en-GB" sz="2400" b="1" dirty="0" smtClean="0">
                <a:solidFill>
                  <a:schemeClr val="folHlink"/>
                </a:solidFill>
                <a:latin typeface="Courier New" pitchFamily="49" charset="0"/>
                <a:sym typeface="Symbol" pitchFamily="18" charset="2"/>
              </a:rPr>
              <a:t>()] + '!');   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CO2013/CO3013</a:t>
            </a:r>
            <a:br>
              <a:rPr lang="en-GB"/>
            </a:br>
            <a:r>
              <a:rPr lang="en-GB"/>
              <a:t>Web Technologies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A95FCE1-EF70-414C-88C7-957B2D8C27D2}" type="slidenum">
              <a:rPr lang="en-GB"/>
              <a:pPr>
                <a:defRPr/>
              </a:pPr>
              <a:t>54</a:t>
            </a:fld>
            <a:endParaRPr lang="en-GB"/>
          </a:p>
        </p:txBody>
      </p:sp>
      <p:sp>
        <p:nvSpPr>
          <p:cNvPr id="15366" name="Rectangle 4"/>
          <p:cNvSpPr>
            <a:spLocks noChangeArrowheads="1"/>
          </p:cNvSpPr>
          <p:nvPr/>
        </p:nvSpPr>
        <p:spPr bwMode="auto">
          <a:xfrm>
            <a:off x="7848600" y="5715000"/>
            <a:ext cx="590550" cy="3667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GB" sz="1800" dirty="0">
                <a:latin typeface="Arial" charset="0"/>
              </a:rPr>
              <a:t>(</a:t>
            </a:r>
            <a:r>
              <a:rPr lang="en-GB" sz="1800" dirty="0">
                <a:latin typeface="Arial" charset="0"/>
                <a:hlinkClick r:id="rId4"/>
              </a:rPr>
              <a:t>url</a:t>
            </a:r>
            <a:r>
              <a:rPr lang="en-GB" sz="1800" dirty="0">
                <a:latin typeface="Arial" charset="0"/>
              </a:rPr>
              <a:t>)</a:t>
            </a:r>
          </a:p>
        </p:txBody>
      </p:sp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2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62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21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5621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21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5621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21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5621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21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5621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000"/>
                            </p:stCondLst>
                            <p:childTnLst>
                              <p:par>
                                <p:cTn id="2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21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5621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Example: Halloween days </a:t>
            </a:r>
            <a:r>
              <a:rPr lang="en-GB" sz="2800" dirty="0" smtClean="0"/>
              <a:t>(</a:t>
            </a:r>
            <a:r>
              <a:rPr lang="en-GB" sz="2800" dirty="0" err="1" smtClean="0">
                <a:hlinkClick r:id="rId4"/>
              </a:rPr>
              <a:t>url</a:t>
            </a:r>
            <a:r>
              <a:rPr lang="en-GB" sz="2800" dirty="0" smtClean="0"/>
              <a:t>)</a:t>
            </a:r>
          </a:p>
        </p:txBody>
      </p:sp>
      <p:sp>
        <p:nvSpPr>
          <p:cNvPr id="16389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1600200"/>
            <a:ext cx="8686800" cy="4495800"/>
          </a:xfrm>
        </p:spPr>
        <p:txBody>
          <a:bodyPr>
            <a:normAutofit fontScale="85000" lnSpcReduction="10000"/>
          </a:bodyPr>
          <a:lstStyle/>
          <a:p>
            <a:pPr>
              <a:lnSpc>
                <a:spcPct val="150000"/>
              </a:lnSpc>
              <a:buFontTx/>
              <a:buNone/>
            </a:pPr>
            <a:r>
              <a:rPr lang="en-GB" sz="2400" b="1" dirty="0" err="1" smtClean="0">
                <a:latin typeface="Courier New" pitchFamily="49" charset="0"/>
                <a:sym typeface="Symbol" pitchFamily="18" charset="2"/>
              </a:rPr>
              <a:t>dow</a:t>
            </a:r>
            <a:r>
              <a:rPr lang="en-GB" sz="2400" b="1" dirty="0" smtClean="0">
                <a:latin typeface="Courier New" pitchFamily="49" charset="0"/>
                <a:sym typeface="Symbol" pitchFamily="18" charset="2"/>
              </a:rPr>
              <a:t> = ['Sunday', 'Monday', 'Tuesday', …];</a:t>
            </a:r>
          </a:p>
          <a:p>
            <a:pPr>
              <a:lnSpc>
                <a:spcPct val="150000"/>
              </a:lnSpc>
              <a:buFontTx/>
              <a:buNone/>
            </a:pPr>
            <a:r>
              <a:rPr lang="en-GB" sz="2400" b="1" dirty="0" err="1" smtClean="0">
                <a:latin typeface="Courier New" pitchFamily="49" charset="0"/>
                <a:sym typeface="Symbol" pitchFamily="18" charset="2"/>
              </a:rPr>
              <a:t>var</a:t>
            </a:r>
            <a:r>
              <a:rPr lang="en-GB" sz="2400" b="1" dirty="0" smtClean="0">
                <a:latin typeface="Courier New" pitchFamily="49" charset="0"/>
                <a:sym typeface="Symbol" pitchFamily="18" charset="2"/>
              </a:rPr>
              <a:t> d = new Date(2012, 9, 31);</a:t>
            </a:r>
          </a:p>
          <a:p>
            <a:pPr>
              <a:lnSpc>
                <a:spcPct val="150000"/>
              </a:lnSpc>
              <a:buFontTx/>
              <a:buNone/>
            </a:pPr>
            <a:r>
              <a:rPr lang="en-GB" sz="2400" b="1" dirty="0" err="1" smtClean="0">
                <a:latin typeface="Courier New" pitchFamily="49" charset="0"/>
                <a:sym typeface="Symbol" pitchFamily="18" charset="2"/>
              </a:rPr>
              <a:t>var</a:t>
            </a:r>
            <a:r>
              <a:rPr lang="en-GB" sz="2400" b="1" dirty="0" smtClean="0">
                <a:latin typeface="Courier New" pitchFamily="49" charset="0"/>
                <a:sym typeface="Symbol" pitchFamily="18" charset="2"/>
              </a:rPr>
              <a:t> h = new Array(10);</a:t>
            </a:r>
          </a:p>
          <a:p>
            <a:pPr>
              <a:lnSpc>
                <a:spcPct val="150000"/>
              </a:lnSpc>
              <a:buFontTx/>
              <a:buNone/>
            </a:pPr>
            <a:r>
              <a:rPr lang="en-GB" sz="2400" b="1" dirty="0" smtClean="0">
                <a:latin typeface="Courier New" pitchFamily="49" charset="0"/>
                <a:sym typeface="Symbol" pitchFamily="18" charset="2"/>
              </a:rPr>
              <a:t>for (</a:t>
            </a:r>
            <a:r>
              <a:rPr lang="en-GB" sz="2400" b="1" dirty="0" err="1" smtClean="0">
                <a:latin typeface="Courier New" pitchFamily="49" charset="0"/>
                <a:sym typeface="Symbol" pitchFamily="18" charset="2"/>
              </a:rPr>
              <a:t>var</a:t>
            </a:r>
            <a:r>
              <a:rPr lang="en-GB" sz="2400" b="1" dirty="0" smtClean="0">
                <a:latin typeface="Courier New" pitchFamily="49" charset="0"/>
                <a:sym typeface="Symbol" pitchFamily="18" charset="2"/>
              </a:rPr>
              <a:t> </a:t>
            </a:r>
            <a:r>
              <a:rPr lang="en-GB" sz="2400" b="1" dirty="0" err="1" smtClean="0">
                <a:latin typeface="Courier New" pitchFamily="49" charset="0"/>
                <a:sym typeface="Symbol" pitchFamily="18" charset="2"/>
              </a:rPr>
              <a:t>i</a:t>
            </a:r>
            <a:r>
              <a:rPr lang="en-GB" sz="2400" b="1" dirty="0" smtClean="0">
                <a:latin typeface="Courier New" pitchFamily="49" charset="0"/>
                <a:sym typeface="Symbol" pitchFamily="18" charset="2"/>
              </a:rPr>
              <a:t>=0; </a:t>
            </a:r>
            <a:r>
              <a:rPr lang="en-GB" sz="2400" b="1" dirty="0" err="1" smtClean="0">
                <a:latin typeface="Courier New" pitchFamily="49" charset="0"/>
                <a:sym typeface="Symbol" pitchFamily="18" charset="2"/>
              </a:rPr>
              <a:t>i</a:t>
            </a:r>
            <a:r>
              <a:rPr lang="en-GB" sz="2400" b="1" dirty="0" smtClean="0">
                <a:latin typeface="Courier New" pitchFamily="49" charset="0"/>
                <a:sym typeface="Symbol" pitchFamily="18" charset="2"/>
              </a:rPr>
              <a:t>&lt;10; </a:t>
            </a:r>
            <a:r>
              <a:rPr lang="en-GB" sz="2400" b="1" dirty="0" err="1" smtClean="0">
                <a:latin typeface="Courier New" pitchFamily="49" charset="0"/>
                <a:sym typeface="Symbol" pitchFamily="18" charset="2"/>
              </a:rPr>
              <a:t>i</a:t>
            </a:r>
            <a:r>
              <a:rPr lang="en-GB" sz="2400" b="1" dirty="0" smtClean="0">
                <a:latin typeface="Courier New" pitchFamily="49" charset="0"/>
                <a:sym typeface="Symbol" pitchFamily="18" charset="2"/>
              </a:rPr>
              <a:t>++) {</a:t>
            </a:r>
          </a:p>
          <a:p>
            <a:pPr>
              <a:lnSpc>
                <a:spcPct val="150000"/>
              </a:lnSpc>
              <a:buFontTx/>
              <a:buNone/>
            </a:pPr>
            <a:r>
              <a:rPr lang="en-GB" sz="2400" b="1" dirty="0" smtClean="0">
                <a:latin typeface="Courier New" pitchFamily="49" charset="0"/>
                <a:sym typeface="Symbol" pitchFamily="18" charset="2"/>
              </a:rPr>
              <a:t>	h[</a:t>
            </a:r>
            <a:r>
              <a:rPr lang="en-GB" sz="2400" b="1" dirty="0" err="1" smtClean="0">
                <a:latin typeface="Courier New" pitchFamily="49" charset="0"/>
                <a:sym typeface="Symbol" pitchFamily="18" charset="2"/>
              </a:rPr>
              <a:t>i</a:t>
            </a:r>
            <a:r>
              <a:rPr lang="en-GB" sz="2400" b="1" dirty="0" smtClean="0">
                <a:latin typeface="Courier New" pitchFamily="49" charset="0"/>
                <a:sym typeface="Symbol" pitchFamily="18" charset="2"/>
              </a:rPr>
              <a:t>] = </a:t>
            </a:r>
            <a:r>
              <a:rPr lang="en-GB" sz="2400" b="1" dirty="0" err="1" smtClean="0">
                <a:latin typeface="Courier New" pitchFamily="49" charset="0"/>
                <a:sym typeface="Symbol" pitchFamily="18" charset="2"/>
              </a:rPr>
              <a:t>dow</a:t>
            </a:r>
            <a:r>
              <a:rPr lang="en-GB" sz="2400" b="1" dirty="0" smtClean="0">
                <a:latin typeface="Courier New" pitchFamily="49" charset="0"/>
                <a:sym typeface="Symbol" pitchFamily="18" charset="2"/>
              </a:rPr>
              <a:t>[</a:t>
            </a:r>
            <a:r>
              <a:rPr lang="en-GB" sz="2400" b="1" dirty="0" err="1" smtClean="0">
                <a:latin typeface="Courier New" pitchFamily="49" charset="0"/>
                <a:sym typeface="Symbol" pitchFamily="18" charset="2"/>
              </a:rPr>
              <a:t>d.getDay</a:t>
            </a:r>
            <a:r>
              <a:rPr lang="en-GB" sz="2400" b="1" dirty="0" smtClean="0">
                <a:latin typeface="Courier New" pitchFamily="49" charset="0"/>
                <a:sym typeface="Symbol" pitchFamily="18" charset="2"/>
              </a:rPr>
              <a:t>()];</a:t>
            </a:r>
          </a:p>
          <a:p>
            <a:pPr>
              <a:lnSpc>
                <a:spcPct val="150000"/>
              </a:lnSpc>
              <a:buFontTx/>
              <a:buNone/>
            </a:pPr>
            <a:r>
              <a:rPr lang="en-GB" sz="2400" b="1" dirty="0" smtClean="0">
                <a:latin typeface="Courier New" pitchFamily="49" charset="0"/>
                <a:sym typeface="Symbol" pitchFamily="18" charset="2"/>
              </a:rPr>
              <a:t>	</a:t>
            </a:r>
            <a:r>
              <a:rPr lang="en-GB" sz="2400" b="1" dirty="0" err="1" smtClean="0">
                <a:latin typeface="Courier New" pitchFamily="49" charset="0"/>
                <a:sym typeface="Symbol" pitchFamily="18" charset="2"/>
              </a:rPr>
              <a:t>document.write</a:t>
            </a:r>
            <a:r>
              <a:rPr lang="en-GB" sz="2400" b="1" dirty="0" smtClean="0">
                <a:latin typeface="Courier New" pitchFamily="49" charset="0"/>
                <a:sym typeface="Symbol" pitchFamily="18" charset="2"/>
              </a:rPr>
              <a:t>('&lt;</a:t>
            </a:r>
            <a:r>
              <a:rPr lang="en-GB" sz="2400" b="1" dirty="0" err="1" smtClean="0">
                <a:latin typeface="Courier New" pitchFamily="49" charset="0"/>
                <a:sym typeface="Symbol" pitchFamily="18" charset="2"/>
              </a:rPr>
              <a:t>li</a:t>
            </a:r>
            <a:r>
              <a:rPr lang="en-GB" sz="2400" b="1" dirty="0" smtClean="0">
                <a:latin typeface="Courier New" pitchFamily="49" charset="0"/>
                <a:sym typeface="Symbol" pitchFamily="18" charset="2"/>
              </a:rPr>
              <a:t>&gt;'+</a:t>
            </a:r>
            <a:r>
              <a:rPr lang="en-GB" sz="2400" b="1" dirty="0" err="1" smtClean="0">
                <a:latin typeface="Courier New" pitchFamily="49" charset="0"/>
                <a:sym typeface="Symbol" pitchFamily="18" charset="2"/>
              </a:rPr>
              <a:t>d.getFullYear</a:t>
            </a:r>
            <a:r>
              <a:rPr lang="en-GB" sz="2400" b="1" dirty="0" smtClean="0">
                <a:latin typeface="Courier New" pitchFamily="49" charset="0"/>
                <a:sym typeface="Symbol" pitchFamily="18" charset="2"/>
              </a:rPr>
              <a:t>()+': ');</a:t>
            </a:r>
          </a:p>
          <a:p>
            <a:pPr>
              <a:lnSpc>
                <a:spcPct val="150000"/>
              </a:lnSpc>
              <a:buFontTx/>
              <a:buNone/>
            </a:pPr>
            <a:r>
              <a:rPr lang="en-GB" sz="2400" b="1" dirty="0" smtClean="0">
                <a:latin typeface="Courier New" pitchFamily="49" charset="0"/>
                <a:sym typeface="Symbol" pitchFamily="18" charset="2"/>
              </a:rPr>
              <a:t>	</a:t>
            </a:r>
            <a:r>
              <a:rPr lang="en-GB" sz="2400" b="1" dirty="0" err="1" smtClean="0">
                <a:latin typeface="Courier New" pitchFamily="49" charset="0"/>
                <a:sym typeface="Symbol" pitchFamily="18" charset="2"/>
              </a:rPr>
              <a:t>document.write</a:t>
            </a:r>
            <a:r>
              <a:rPr lang="en-GB" sz="2400" b="1" dirty="0" smtClean="0">
                <a:latin typeface="Courier New" pitchFamily="49" charset="0"/>
                <a:sym typeface="Symbol" pitchFamily="18" charset="2"/>
              </a:rPr>
              <a:t>(h[</a:t>
            </a:r>
            <a:r>
              <a:rPr lang="en-GB" sz="2400" b="1" dirty="0" err="1" smtClean="0">
                <a:latin typeface="Courier New" pitchFamily="49" charset="0"/>
                <a:sym typeface="Symbol" pitchFamily="18" charset="2"/>
              </a:rPr>
              <a:t>i</a:t>
            </a:r>
            <a:r>
              <a:rPr lang="en-GB" sz="2400" b="1" dirty="0" smtClean="0">
                <a:latin typeface="Courier New" pitchFamily="49" charset="0"/>
                <a:sym typeface="Symbol" pitchFamily="18" charset="2"/>
              </a:rPr>
              <a:t>]+'&lt;/</a:t>
            </a:r>
            <a:r>
              <a:rPr lang="en-GB" sz="2400" b="1" dirty="0" err="1" smtClean="0">
                <a:latin typeface="Courier New" pitchFamily="49" charset="0"/>
                <a:sym typeface="Symbol" pitchFamily="18" charset="2"/>
              </a:rPr>
              <a:t>li</a:t>
            </a:r>
            <a:r>
              <a:rPr lang="en-GB" sz="2400" b="1" dirty="0" smtClean="0">
                <a:latin typeface="Courier New" pitchFamily="49" charset="0"/>
                <a:sym typeface="Symbol" pitchFamily="18" charset="2"/>
              </a:rPr>
              <a:t>&gt;');</a:t>
            </a:r>
          </a:p>
          <a:p>
            <a:pPr>
              <a:lnSpc>
                <a:spcPct val="150000"/>
              </a:lnSpc>
              <a:buFontTx/>
              <a:buNone/>
            </a:pPr>
            <a:r>
              <a:rPr lang="en-GB" sz="2400" b="1" dirty="0" smtClean="0">
                <a:latin typeface="Courier New" pitchFamily="49" charset="0"/>
                <a:sym typeface="Symbol" pitchFamily="18" charset="2"/>
              </a:rPr>
              <a:t>	d = new 	Date(</a:t>
            </a:r>
            <a:r>
              <a:rPr lang="en-GB" sz="2400" b="1" dirty="0" err="1" smtClean="0">
                <a:latin typeface="Courier New" pitchFamily="49" charset="0"/>
                <a:sym typeface="Symbol" pitchFamily="18" charset="2"/>
              </a:rPr>
              <a:t>d.setFullYear</a:t>
            </a:r>
            <a:r>
              <a:rPr lang="en-GB" sz="2400" b="1" dirty="0" smtClean="0">
                <a:latin typeface="Courier New" pitchFamily="49" charset="0"/>
                <a:sym typeface="Symbol" pitchFamily="18" charset="2"/>
              </a:rPr>
              <a:t>(</a:t>
            </a:r>
            <a:r>
              <a:rPr lang="en-GB" sz="2400" b="1" dirty="0" err="1" smtClean="0">
                <a:latin typeface="Courier New" pitchFamily="49" charset="0"/>
                <a:sym typeface="Symbol" pitchFamily="18" charset="2"/>
              </a:rPr>
              <a:t>d.getFullYear</a:t>
            </a:r>
            <a:r>
              <a:rPr lang="en-GB" sz="2400" b="1" dirty="0" smtClean="0">
                <a:latin typeface="Courier New" pitchFamily="49" charset="0"/>
                <a:sym typeface="Symbol" pitchFamily="18" charset="2"/>
              </a:rPr>
              <a:t>()+1));</a:t>
            </a:r>
          </a:p>
          <a:p>
            <a:pPr>
              <a:lnSpc>
                <a:spcPct val="150000"/>
              </a:lnSpc>
              <a:buFontTx/>
              <a:buNone/>
            </a:pPr>
            <a:r>
              <a:rPr lang="en-GB" sz="2400" b="1" dirty="0" smtClean="0">
                <a:latin typeface="Courier New" pitchFamily="49" charset="0"/>
                <a:sym typeface="Symbol" pitchFamily="18" charset="2"/>
              </a:rPr>
              <a:t>}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CO2013/CO3013</a:t>
            </a:r>
            <a:br>
              <a:rPr lang="en-GB"/>
            </a:br>
            <a:r>
              <a:rPr lang="en-GB"/>
              <a:t>Web Technologies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8EEBA82-6DED-4154-B619-6157C372ECA0}" type="slidenum">
              <a:rPr lang="en-GB"/>
              <a:pPr>
                <a:defRPr/>
              </a:pPr>
              <a:t>55</a:t>
            </a:fld>
            <a:endParaRPr lang="en-GB"/>
          </a:p>
        </p:txBody>
      </p:sp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Better example?</a:t>
            </a:r>
            <a:endParaRPr lang="en-GB" sz="2800" smtClean="0"/>
          </a:p>
        </p:txBody>
      </p:sp>
      <p:sp>
        <p:nvSpPr>
          <p:cNvPr id="17413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1600200"/>
            <a:ext cx="8686800" cy="4495800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en-GB" sz="2400" b="1" dirty="0" err="1" smtClean="0">
                <a:latin typeface="Courier New" pitchFamily="49" charset="0"/>
                <a:sym typeface="Symbol" pitchFamily="18" charset="2"/>
              </a:rPr>
              <a:t>dow</a:t>
            </a:r>
            <a:r>
              <a:rPr lang="en-GB" sz="2400" b="1" dirty="0" smtClean="0">
                <a:latin typeface="Courier New" pitchFamily="49" charset="0"/>
                <a:sym typeface="Symbol" pitchFamily="18" charset="2"/>
              </a:rPr>
              <a:t> = ['Sunday', 'Monday', 'Tuesday', …];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2400" b="1" dirty="0" err="1" smtClean="0">
                <a:latin typeface="Courier New" pitchFamily="49" charset="0"/>
                <a:sym typeface="Symbol" pitchFamily="18" charset="2"/>
              </a:rPr>
              <a:t>var</a:t>
            </a:r>
            <a:r>
              <a:rPr lang="en-GB" sz="2400" b="1" dirty="0" smtClean="0">
                <a:latin typeface="Courier New" pitchFamily="49" charset="0"/>
                <a:sym typeface="Symbol" pitchFamily="18" charset="2"/>
              </a:rPr>
              <a:t> d = new Date( </a:t>
            </a:r>
            <a:r>
              <a:rPr lang="en-GB" sz="2400" b="1" i="1" dirty="0" smtClean="0">
                <a:solidFill>
                  <a:srgbClr val="FFFF00"/>
                </a:solidFill>
                <a:latin typeface="Courier New" pitchFamily="49" charset="0"/>
                <a:sym typeface="Symbol" pitchFamily="18" charset="2"/>
              </a:rPr>
              <a:t>automatic?</a:t>
            </a:r>
            <a:r>
              <a:rPr lang="en-GB" sz="2400" b="1" i="1" dirty="0" smtClean="0">
                <a:latin typeface="Courier New" pitchFamily="49" charset="0"/>
                <a:sym typeface="Symbol" pitchFamily="18" charset="2"/>
              </a:rPr>
              <a:t> </a:t>
            </a:r>
            <a:r>
              <a:rPr lang="en-GB" sz="2400" b="1" dirty="0" smtClean="0">
                <a:latin typeface="Courier New" pitchFamily="49" charset="0"/>
                <a:sym typeface="Symbol" pitchFamily="18" charset="2"/>
              </a:rPr>
              <a:t>, 9, 31);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2400" b="1" dirty="0" err="1" smtClean="0">
                <a:latin typeface="Courier New" pitchFamily="49" charset="0"/>
                <a:sym typeface="Symbol" pitchFamily="18" charset="2"/>
              </a:rPr>
              <a:t>var</a:t>
            </a:r>
            <a:r>
              <a:rPr lang="en-GB" sz="2400" b="1" dirty="0" smtClean="0">
                <a:latin typeface="Courier New" pitchFamily="49" charset="0"/>
                <a:sym typeface="Symbol" pitchFamily="18" charset="2"/>
              </a:rPr>
              <a:t> h = new Array(10);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2400" b="1" dirty="0" smtClean="0">
                <a:latin typeface="Courier New" pitchFamily="49" charset="0"/>
                <a:sym typeface="Symbol" pitchFamily="18" charset="2"/>
              </a:rPr>
              <a:t>for (</a:t>
            </a:r>
            <a:r>
              <a:rPr lang="en-GB" sz="2400" b="1" dirty="0" err="1" smtClean="0">
                <a:latin typeface="Courier New" pitchFamily="49" charset="0"/>
                <a:sym typeface="Symbol" pitchFamily="18" charset="2"/>
              </a:rPr>
              <a:t>var</a:t>
            </a:r>
            <a:r>
              <a:rPr lang="en-GB" sz="2400" b="1" dirty="0" smtClean="0">
                <a:latin typeface="Courier New" pitchFamily="49" charset="0"/>
                <a:sym typeface="Symbol" pitchFamily="18" charset="2"/>
              </a:rPr>
              <a:t> </a:t>
            </a:r>
            <a:r>
              <a:rPr lang="en-GB" sz="2400" b="1" dirty="0" err="1" smtClean="0">
                <a:latin typeface="Courier New" pitchFamily="49" charset="0"/>
                <a:sym typeface="Symbol" pitchFamily="18" charset="2"/>
              </a:rPr>
              <a:t>i</a:t>
            </a:r>
            <a:r>
              <a:rPr lang="en-GB" sz="2400" b="1" dirty="0" smtClean="0">
                <a:latin typeface="Courier New" pitchFamily="49" charset="0"/>
                <a:sym typeface="Symbol" pitchFamily="18" charset="2"/>
              </a:rPr>
              <a:t>=0; </a:t>
            </a:r>
            <a:r>
              <a:rPr lang="en-GB" sz="2400" b="1" dirty="0" err="1" smtClean="0">
                <a:latin typeface="Courier New" pitchFamily="49" charset="0"/>
                <a:sym typeface="Symbol" pitchFamily="18" charset="2"/>
              </a:rPr>
              <a:t>i</a:t>
            </a:r>
            <a:r>
              <a:rPr lang="en-GB" sz="2400" b="1" dirty="0" smtClean="0">
                <a:latin typeface="Courier New" pitchFamily="49" charset="0"/>
                <a:sym typeface="Symbol" pitchFamily="18" charset="2"/>
              </a:rPr>
              <a:t>&lt;10; </a:t>
            </a:r>
            <a:r>
              <a:rPr lang="en-GB" sz="2400" b="1" dirty="0" err="1" smtClean="0">
                <a:latin typeface="Courier New" pitchFamily="49" charset="0"/>
                <a:sym typeface="Symbol" pitchFamily="18" charset="2"/>
              </a:rPr>
              <a:t>i</a:t>
            </a:r>
            <a:r>
              <a:rPr lang="en-GB" sz="2400" b="1" dirty="0" smtClean="0">
                <a:latin typeface="Courier New" pitchFamily="49" charset="0"/>
                <a:sym typeface="Symbol" pitchFamily="18" charset="2"/>
              </a:rPr>
              <a:t>++) 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2400" b="1" dirty="0" smtClean="0">
                <a:latin typeface="Courier New" pitchFamily="49" charset="0"/>
                <a:sym typeface="Symbol" pitchFamily="18" charset="2"/>
              </a:rPr>
              <a:t>	h[</a:t>
            </a:r>
            <a:r>
              <a:rPr lang="en-GB" sz="2400" b="1" dirty="0" err="1" smtClean="0">
                <a:latin typeface="Courier New" pitchFamily="49" charset="0"/>
                <a:sym typeface="Symbol" pitchFamily="18" charset="2"/>
              </a:rPr>
              <a:t>i</a:t>
            </a:r>
            <a:r>
              <a:rPr lang="en-GB" sz="2400" b="1" dirty="0" smtClean="0">
                <a:latin typeface="Courier New" pitchFamily="49" charset="0"/>
                <a:sym typeface="Symbol" pitchFamily="18" charset="2"/>
              </a:rPr>
              <a:t>] = </a:t>
            </a:r>
            <a:r>
              <a:rPr lang="en-GB" sz="2400" b="1" dirty="0" err="1" smtClean="0">
                <a:latin typeface="Courier New" pitchFamily="49" charset="0"/>
                <a:sym typeface="Symbol" pitchFamily="18" charset="2"/>
              </a:rPr>
              <a:t>dow</a:t>
            </a:r>
            <a:r>
              <a:rPr lang="en-GB" sz="2400" b="1" dirty="0" smtClean="0">
                <a:latin typeface="Courier New" pitchFamily="49" charset="0"/>
                <a:sym typeface="Symbol" pitchFamily="18" charset="2"/>
              </a:rPr>
              <a:t>[</a:t>
            </a:r>
            <a:r>
              <a:rPr lang="en-GB" sz="2400" b="1" dirty="0" err="1" smtClean="0">
                <a:latin typeface="Courier New" pitchFamily="49" charset="0"/>
                <a:sym typeface="Symbol" pitchFamily="18" charset="2"/>
              </a:rPr>
              <a:t>d.getDay</a:t>
            </a:r>
            <a:r>
              <a:rPr lang="en-GB" sz="2400" b="1" dirty="0" smtClean="0">
                <a:latin typeface="Courier New" pitchFamily="49" charset="0"/>
                <a:sym typeface="Symbol" pitchFamily="18" charset="2"/>
              </a:rPr>
              <a:t>()];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2400" b="1" dirty="0" smtClean="0">
                <a:latin typeface="Courier New" pitchFamily="49" charset="0"/>
                <a:sym typeface="Symbol" pitchFamily="18" charset="2"/>
              </a:rPr>
              <a:t>	</a:t>
            </a:r>
            <a:r>
              <a:rPr lang="en-GB" sz="2400" b="1" dirty="0" err="1" smtClean="0">
                <a:latin typeface="Courier New" pitchFamily="49" charset="0"/>
                <a:sym typeface="Symbol" pitchFamily="18" charset="2"/>
              </a:rPr>
              <a:t>document.write</a:t>
            </a:r>
            <a:r>
              <a:rPr lang="en-GB" sz="2400" b="1" dirty="0" smtClean="0">
                <a:latin typeface="Courier New" pitchFamily="49" charset="0"/>
                <a:sym typeface="Symbol" pitchFamily="18" charset="2"/>
              </a:rPr>
              <a:t>('&lt;</a:t>
            </a:r>
            <a:r>
              <a:rPr lang="en-GB" sz="2400" b="1" dirty="0" err="1" smtClean="0">
                <a:latin typeface="Courier New" pitchFamily="49" charset="0"/>
                <a:sym typeface="Symbol" pitchFamily="18" charset="2"/>
              </a:rPr>
              <a:t>li</a:t>
            </a:r>
            <a:r>
              <a:rPr lang="en-GB" sz="2400" b="1" dirty="0" smtClean="0">
                <a:latin typeface="Courier New" pitchFamily="49" charset="0"/>
                <a:sym typeface="Symbol" pitchFamily="18" charset="2"/>
              </a:rPr>
              <a:t>&gt;'+</a:t>
            </a:r>
            <a:r>
              <a:rPr lang="en-GB" sz="2400" b="1" dirty="0" err="1" smtClean="0">
                <a:latin typeface="Courier New" pitchFamily="49" charset="0"/>
                <a:sym typeface="Symbol" pitchFamily="18" charset="2"/>
              </a:rPr>
              <a:t>d.getFullYear</a:t>
            </a:r>
            <a:r>
              <a:rPr lang="en-GB" sz="2400" b="1" dirty="0" smtClean="0">
                <a:latin typeface="Courier New" pitchFamily="49" charset="0"/>
                <a:sym typeface="Symbol" pitchFamily="18" charset="2"/>
              </a:rPr>
              <a:t>()+': ');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2400" b="1" dirty="0" smtClean="0">
                <a:latin typeface="Courier New" pitchFamily="49" charset="0"/>
                <a:sym typeface="Symbol" pitchFamily="18" charset="2"/>
              </a:rPr>
              <a:t>	</a:t>
            </a:r>
            <a:r>
              <a:rPr lang="en-GB" sz="2400" b="1" dirty="0" err="1" smtClean="0">
                <a:latin typeface="Courier New" pitchFamily="49" charset="0"/>
                <a:sym typeface="Symbol" pitchFamily="18" charset="2"/>
              </a:rPr>
              <a:t>document.write</a:t>
            </a:r>
            <a:r>
              <a:rPr lang="en-GB" sz="2400" b="1" dirty="0" smtClean="0">
                <a:latin typeface="Courier New" pitchFamily="49" charset="0"/>
                <a:sym typeface="Symbol" pitchFamily="18" charset="2"/>
              </a:rPr>
              <a:t>(h[</a:t>
            </a:r>
            <a:r>
              <a:rPr lang="en-GB" sz="2400" b="1" dirty="0" err="1" smtClean="0">
                <a:latin typeface="Courier New" pitchFamily="49" charset="0"/>
                <a:sym typeface="Symbol" pitchFamily="18" charset="2"/>
              </a:rPr>
              <a:t>i</a:t>
            </a:r>
            <a:r>
              <a:rPr lang="en-GB" sz="2400" b="1" dirty="0" smtClean="0">
                <a:latin typeface="Courier New" pitchFamily="49" charset="0"/>
                <a:sym typeface="Symbol" pitchFamily="18" charset="2"/>
              </a:rPr>
              <a:t>]+'&lt;/</a:t>
            </a:r>
            <a:r>
              <a:rPr lang="en-GB" sz="2400" b="1" dirty="0" err="1" smtClean="0">
                <a:latin typeface="Courier New" pitchFamily="49" charset="0"/>
                <a:sym typeface="Symbol" pitchFamily="18" charset="2"/>
              </a:rPr>
              <a:t>li</a:t>
            </a:r>
            <a:r>
              <a:rPr lang="en-GB" sz="2400" b="1" dirty="0" smtClean="0">
                <a:latin typeface="Courier New" pitchFamily="49" charset="0"/>
                <a:sym typeface="Symbol" pitchFamily="18" charset="2"/>
              </a:rPr>
              <a:t>&gt;');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2400" b="1" dirty="0" smtClean="0">
                <a:latin typeface="Courier New" pitchFamily="49" charset="0"/>
                <a:sym typeface="Symbol" pitchFamily="18" charset="2"/>
              </a:rPr>
              <a:t>	d = new 	Date(</a:t>
            </a:r>
            <a:r>
              <a:rPr lang="en-GB" sz="2400" b="1" dirty="0" err="1" smtClean="0">
                <a:latin typeface="Courier New" pitchFamily="49" charset="0"/>
                <a:sym typeface="Symbol" pitchFamily="18" charset="2"/>
              </a:rPr>
              <a:t>d.setFullYear</a:t>
            </a:r>
            <a:r>
              <a:rPr lang="en-GB" sz="2400" b="1" dirty="0" smtClean="0">
                <a:latin typeface="Courier New" pitchFamily="49" charset="0"/>
                <a:sym typeface="Symbol" pitchFamily="18" charset="2"/>
              </a:rPr>
              <a:t>(</a:t>
            </a:r>
            <a:r>
              <a:rPr lang="en-GB" sz="2400" b="1" dirty="0" err="1" smtClean="0">
                <a:latin typeface="Courier New" pitchFamily="49" charset="0"/>
                <a:sym typeface="Symbol" pitchFamily="18" charset="2"/>
              </a:rPr>
              <a:t>d.getFullYear</a:t>
            </a:r>
            <a:r>
              <a:rPr lang="en-GB" sz="2400" b="1" dirty="0" smtClean="0">
                <a:latin typeface="Courier New" pitchFamily="49" charset="0"/>
                <a:sym typeface="Symbol" pitchFamily="18" charset="2"/>
              </a:rPr>
              <a:t>()+1));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2400" b="1" dirty="0" smtClean="0">
                <a:latin typeface="Courier New" pitchFamily="49" charset="0"/>
                <a:sym typeface="Symbol" pitchFamily="18" charset="2"/>
              </a:rPr>
              <a:t>}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CO2013/CO3013</a:t>
            </a:r>
            <a:br>
              <a:rPr lang="en-GB"/>
            </a:br>
            <a:r>
              <a:rPr lang="en-GB"/>
              <a:t>Web Technologies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E1349B2-B8F0-4CF2-9CE4-062B769E3497}" type="slidenum">
              <a:rPr lang="en-GB"/>
              <a:pPr>
                <a:defRPr/>
              </a:pPr>
              <a:t>56</a:t>
            </a:fld>
            <a:endParaRPr lang="en-GB"/>
          </a:p>
        </p:txBody>
      </p:sp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Introducing JavaScript</a:t>
            </a:r>
            <a:br>
              <a:rPr lang="en-GB" smtClean="0"/>
            </a:br>
            <a:r>
              <a:rPr lang="en-GB" i="1" smtClean="0"/>
              <a:t>Reference</a:t>
            </a:r>
            <a:r>
              <a:rPr lang="en-GB" smtClean="0"/>
              <a:t> types: Functions</a:t>
            </a:r>
          </a:p>
        </p:txBody>
      </p:sp>
      <p:sp>
        <p:nvSpPr>
          <p:cNvPr id="442371" name="Rectangle 3"/>
          <p:cNvSpPr>
            <a:spLocks noGrp="1" noChangeArrowheads="1"/>
          </p:cNvSpPr>
          <p:nvPr>
            <p:ph idx="1"/>
          </p:nvPr>
        </p:nvSpPr>
        <p:spPr>
          <a:xfrm>
            <a:off x="0" y="1670050"/>
            <a:ext cx="9144000" cy="4495800"/>
          </a:xfrm>
        </p:spPr>
        <p:txBody>
          <a:bodyPr/>
          <a:lstStyle/>
          <a:p>
            <a:pPr>
              <a:lnSpc>
                <a:spcPct val="120000"/>
              </a:lnSpc>
            </a:pPr>
            <a:r>
              <a:rPr lang="en-GB" sz="2800" dirty="0" smtClean="0">
                <a:sym typeface="Symbol" pitchFamily="18" charset="2"/>
              </a:rPr>
              <a:t>Functions - </a:t>
            </a:r>
            <a:r>
              <a:rPr lang="en-GB" sz="2800" i="1" dirty="0" smtClean="0">
                <a:sym typeface="Symbol" pitchFamily="18" charset="2"/>
              </a:rPr>
              <a:t>three</a:t>
            </a:r>
            <a:r>
              <a:rPr lang="en-GB" sz="2800" dirty="0" smtClean="0">
                <a:sym typeface="Symbol" pitchFamily="18" charset="2"/>
              </a:rPr>
              <a:t> ways to declare a function!</a:t>
            </a:r>
          </a:p>
          <a:p>
            <a:pPr lvl="1">
              <a:lnSpc>
                <a:spcPct val="120000"/>
              </a:lnSpc>
              <a:buSzPct val="75000"/>
              <a:buFont typeface="Wingdings" pitchFamily="2" charset="2"/>
              <a:buChar char="Ø"/>
            </a:pPr>
            <a:r>
              <a:rPr lang="en-GB" sz="2800" dirty="0" smtClean="0">
                <a:sym typeface="Symbol" pitchFamily="18" charset="2"/>
              </a:rPr>
              <a:t>Function statement, </a:t>
            </a:r>
            <a:r>
              <a:rPr lang="en-GB" sz="2800" i="1" dirty="0" smtClean="0">
                <a:sym typeface="Symbol" pitchFamily="18" charset="2"/>
              </a:rPr>
              <a:t>e.g.</a:t>
            </a:r>
            <a:r>
              <a:rPr lang="en-GB" sz="2800" dirty="0" smtClean="0">
                <a:sym typeface="Symbol" pitchFamily="18" charset="2"/>
              </a:rPr>
              <a:t>:</a:t>
            </a:r>
          </a:p>
          <a:p>
            <a:pPr>
              <a:lnSpc>
                <a:spcPct val="80000"/>
              </a:lnSpc>
            </a:pPr>
            <a:r>
              <a:rPr lang="en-GB" sz="2000" b="1" dirty="0" smtClean="0">
                <a:solidFill>
                  <a:schemeClr val="folHlink"/>
                </a:solidFill>
                <a:latin typeface="Courier New" pitchFamily="49" charset="0"/>
                <a:sym typeface="Symbol" pitchFamily="18" charset="2"/>
              </a:rPr>
              <a:t>function year(</a:t>
            </a:r>
            <a:r>
              <a:rPr lang="en-GB" sz="2000" b="1" dirty="0" smtClean="0">
                <a:solidFill>
                  <a:srgbClr val="FF0000"/>
                </a:solidFill>
                <a:latin typeface="Courier New" pitchFamily="49" charset="0"/>
                <a:sym typeface="Symbol" pitchFamily="18" charset="2"/>
              </a:rPr>
              <a:t>d</a:t>
            </a:r>
            <a:r>
              <a:rPr lang="en-GB" sz="2000" b="1" dirty="0" smtClean="0">
                <a:solidFill>
                  <a:schemeClr val="folHlink"/>
                </a:solidFill>
                <a:latin typeface="Courier New" pitchFamily="49" charset="0"/>
                <a:sym typeface="Symbol" pitchFamily="18" charset="2"/>
              </a:rPr>
              <a:t>)</a:t>
            </a:r>
            <a:br>
              <a:rPr lang="en-GB" sz="2000" b="1" dirty="0" smtClean="0">
                <a:solidFill>
                  <a:schemeClr val="folHlink"/>
                </a:solidFill>
                <a:latin typeface="Courier New" pitchFamily="49" charset="0"/>
                <a:sym typeface="Symbol" pitchFamily="18" charset="2"/>
              </a:rPr>
            </a:br>
            <a:r>
              <a:rPr lang="en-GB" sz="2000" b="1" dirty="0" smtClean="0">
                <a:solidFill>
                  <a:schemeClr val="folHlink"/>
                </a:solidFill>
                <a:latin typeface="Courier New" pitchFamily="49" charset="0"/>
                <a:sym typeface="Symbol" pitchFamily="18" charset="2"/>
              </a:rPr>
              <a:t>{</a:t>
            </a:r>
            <a:br>
              <a:rPr lang="en-GB" sz="2000" b="1" dirty="0" smtClean="0">
                <a:solidFill>
                  <a:schemeClr val="folHlink"/>
                </a:solidFill>
                <a:latin typeface="Courier New" pitchFamily="49" charset="0"/>
                <a:sym typeface="Symbol" pitchFamily="18" charset="2"/>
              </a:rPr>
            </a:br>
            <a:r>
              <a:rPr lang="en-GB" sz="2000" b="1" dirty="0" smtClean="0">
                <a:solidFill>
                  <a:schemeClr val="folHlink"/>
                </a:solidFill>
                <a:latin typeface="Courier New" pitchFamily="49" charset="0"/>
                <a:sym typeface="Symbol" pitchFamily="18" charset="2"/>
              </a:rPr>
              <a:t>  </a:t>
            </a:r>
            <a:r>
              <a:rPr lang="en-GB" sz="2000" b="1" dirty="0" smtClean="0">
                <a:solidFill>
                  <a:schemeClr val="accent2"/>
                </a:solidFill>
                <a:latin typeface="Courier New" pitchFamily="49" charset="0"/>
                <a:sym typeface="Symbol" pitchFamily="18" charset="2"/>
              </a:rPr>
              <a:t>return </a:t>
            </a:r>
            <a:r>
              <a:rPr lang="en-GB" sz="2000" b="1" dirty="0" err="1" smtClean="0">
                <a:solidFill>
                  <a:srgbClr val="FF0000"/>
                </a:solidFill>
                <a:latin typeface="Courier New" pitchFamily="49" charset="0"/>
                <a:sym typeface="Symbol" pitchFamily="18" charset="2"/>
              </a:rPr>
              <a:t>d</a:t>
            </a:r>
            <a:r>
              <a:rPr lang="en-GB" sz="2000" b="1" dirty="0" err="1" smtClean="0">
                <a:solidFill>
                  <a:schemeClr val="accent2"/>
                </a:solidFill>
                <a:latin typeface="Courier New" pitchFamily="49" charset="0"/>
                <a:sym typeface="Symbol" pitchFamily="18" charset="2"/>
              </a:rPr>
              <a:t>.getFullYear</a:t>
            </a:r>
            <a:r>
              <a:rPr lang="en-GB" sz="2000" b="1" dirty="0" smtClean="0">
                <a:solidFill>
                  <a:schemeClr val="accent2"/>
                </a:solidFill>
                <a:latin typeface="Courier New" pitchFamily="49" charset="0"/>
                <a:sym typeface="Symbol" pitchFamily="18" charset="2"/>
              </a:rPr>
              <a:t>();</a:t>
            </a:r>
            <a:r>
              <a:rPr lang="en-GB" sz="2000" b="1" dirty="0" smtClean="0">
                <a:solidFill>
                  <a:schemeClr val="folHlink"/>
                </a:solidFill>
                <a:latin typeface="Courier New" pitchFamily="49" charset="0"/>
                <a:sym typeface="Symbol" pitchFamily="18" charset="2"/>
              </a:rPr>
              <a:t/>
            </a:r>
            <a:br>
              <a:rPr lang="en-GB" sz="2000" b="1" dirty="0" smtClean="0">
                <a:solidFill>
                  <a:schemeClr val="folHlink"/>
                </a:solidFill>
                <a:latin typeface="Courier New" pitchFamily="49" charset="0"/>
                <a:sym typeface="Symbol" pitchFamily="18" charset="2"/>
              </a:rPr>
            </a:br>
            <a:r>
              <a:rPr lang="en-GB" sz="2000" b="1" dirty="0" smtClean="0">
                <a:solidFill>
                  <a:schemeClr val="folHlink"/>
                </a:solidFill>
                <a:latin typeface="Courier New" pitchFamily="49" charset="0"/>
                <a:sym typeface="Symbol" pitchFamily="18" charset="2"/>
              </a:rPr>
              <a:t>}</a:t>
            </a:r>
          </a:p>
          <a:p>
            <a:pPr lvl="1">
              <a:lnSpc>
                <a:spcPct val="120000"/>
              </a:lnSpc>
              <a:buSzPct val="75000"/>
              <a:buFont typeface="Wingdings" pitchFamily="2" charset="2"/>
              <a:buChar char="Ø"/>
            </a:pPr>
            <a:r>
              <a:rPr lang="en-GB" sz="2800" dirty="0" smtClean="0">
                <a:sym typeface="Symbol" pitchFamily="18" charset="2"/>
              </a:rPr>
              <a:t>Function operator, </a:t>
            </a:r>
            <a:r>
              <a:rPr lang="en-GB" sz="2800" i="1" dirty="0" smtClean="0">
                <a:sym typeface="Symbol" pitchFamily="18" charset="2"/>
              </a:rPr>
              <a:t>e.g.</a:t>
            </a:r>
            <a:r>
              <a:rPr lang="en-GB" sz="2800" dirty="0" smtClean="0">
                <a:sym typeface="Symbol" pitchFamily="18" charset="2"/>
              </a:rPr>
              <a:t>:</a:t>
            </a:r>
          </a:p>
          <a:p>
            <a:pPr>
              <a:lnSpc>
                <a:spcPct val="120000"/>
              </a:lnSpc>
            </a:pPr>
            <a:r>
              <a:rPr lang="en-GB" sz="2000" b="1" dirty="0" err="1" smtClean="0">
                <a:solidFill>
                  <a:schemeClr val="folHlink"/>
                </a:solidFill>
                <a:latin typeface="Courier New" pitchFamily="49" charset="0"/>
                <a:sym typeface="Symbol" pitchFamily="18" charset="2"/>
              </a:rPr>
              <a:t>var</a:t>
            </a:r>
            <a:r>
              <a:rPr lang="en-GB" sz="2000" b="1" dirty="0" smtClean="0">
                <a:solidFill>
                  <a:schemeClr val="folHlink"/>
                </a:solidFill>
                <a:latin typeface="Courier New" pitchFamily="49" charset="0"/>
                <a:sym typeface="Symbol" pitchFamily="18" charset="2"/>
              </a:rPr>
              <a:t> year = new Function('</a:t>
            </a:r>
            <a:r>
              <a:rPr lang="en-GB" sz="2000" b="1" dirty="0" err="1" smtClean="0">
                <a:solidFill>
                  <a:srgbClr val="FF0000"/>
                </a:solidFill>
                <a:latin typeface="Courier New" pitchFamily="49" charset="0"/>
                <a:sym typeface="Symbol" pitchFamily="18" charset="2"/>
              </a:rPr>
              <a:t>d</a:t>
            </a:r>
            <a:r>
              <a:rPr lang="en-GB" sz="2000" b="1" dirty="0" err="1" smtClean="0">
                <a:solidFill>
                  <a:schemeClr val="folHlink"/>
                </a:solidFill>
                <a:latin typeface="Courier New" pitchFamily="49" charset="0"/>
                <a:sym typeface="Symbol" pitchFamily="18" charset="2"/>
              </a:rPr>
              <a:t>','</a:t>
            </a:r>
            <a:r>
              <a:rPr lang="en-GB" sz="2000" b="1" dirty="0" err="1" smtClean="0">
                <a:solidFill>
                  <a:schemeClr val="accent2"/>
                </a:solidFill>
                <a:latin typeface="Courier New" pitchFamily="49" charset="0"/>
                <a:sym typeface="Symbol" pitchFamily="18" charset="2"/>
              </a:rPr>
              <a:t>return</a:t>
            </a:r>
            <a:r>
              <a:rPr lang="en-GB" sz="2000" b="1" dirty="0" smtClean="0">
                <a:solidFill>
                  <a:schemeClr val="accent2"/>
                </a:solidFill>
                <a:latin typeface="Courier New" pitchFamily="49" charset="0"/>
                <a:sym typeface="Symbol" pitchFamily="18" charset="2"/>
              </a:rPr>
              <a:t> </a:t>
            </a:r>
            <a:r>
              <a:rPr lang="en-GB" sz="2000" b="1" dirty="0" err="1" smtClean="0">
                <a:solidFill>
                  <a:srgbClr val="FF0000"/>
                </a:solidFill>
                <a:latin typeface="Courier New" pitchFamily="49" charset="0"/>
                <a:sym typeface="Symbol" pitchFamily="18" charset="2"/>
              </a:rPr>
              <a:t>d</a:t>
            </a:r>
            <a:r>
              <a:rPr lang="en-GB" sz="2000" b="1" dirty="0" err="1" smtClean="0">
                <a:solidFill>
                  <a:schemeClr val="accent2"/>
                </a:solidFill>
                <a:latin typeface="Courier New" pitchFamily="49" charset="0"/>
                <a:sym typeface="Symbol" pitchFamily="18" charset="2"/>
              </a:rPr>
              <a:t>.getFullYear</a:t>
            </a:r>
            <a:r>
              <a:rPr lang="en-GB" sz="2000" b="1" dirty="0" smtClean="0">
                <a:solidFill>
                  <a:schemeClr val="accent2"/>
                </a:solidFill>
                <a:latin typeface="Courier New" pitchFamily="49" charset="0"/>
                <a:sym typeface="Symbol" pitchFamily="18" charset="2"/>
              </a:rPr>
              <a:t>();</a:t>
            </a:r>
            <a:r>
              <a:rPr lang="en-GB" sz="2000" b="1" dirty="0" smtClean="0">
                <a:solidFill>
                  <a:schemeClr val="folHlink"/>
                </a:solidFill>
                <a:latin typeface="Courier New" pitchFamily="49" charset="0"/>
                <a:sym typeface="Symbol" pitchFamily="18" charset="2"/>
              </a:rPr>
              <a:t>');</a:t>
            </a:r>
          </a:p>
          <a:p>
            <a:pPr lvl="1">
              <a:lnSpc>
                <a:spcPct val="120000"/>
              </a:lnSpc>
              <a:buSzPct val="75000"/>
              <a:buFont typeface="Wingdings" pitchFamily="2" charset="2"/>
              <a:buChar char="Ø"/>
            </a:pPr>
            <a:r>
              <a:rPr lang="en-GB" sz="2800" dirty="0" smtClean="0">
                <a:sym typeface="Symbol" pitchFamily="18" charset="2"/>
              </a:rPr>
              <a:t>Function literal (data type!), </a:t>
            </a:r>
            <a:r>
              <a:rPr lang="en-GB" sz="2800" i="1" dirty="0" smtClean="0">
                <a:sym typeface="Symbol" pitchFamily="18" charset="2"/>
              </a:rPr>
              <a:t>e.g.</a:t>
            </a:r>
            <a:r>
              <a:rPr lang="en-GB" sz="2800" dirty="0" smtClean="0">
                <a:sym typeface="Symbol" pitchFamily="18" charset="2"/>
              </a:rPr>
              <a:t>:</a:t>
            </a:r>
          </a:p>
          <a:p>
            <a:pPr>
              <a:lnSpc>
                <a:spcPct val="120000"/>
              </a:lnSpc>
            </a:pPr>
            <a:r>
              <a:rPr lang="en-GB" sz="2000" b="1" dirty="0" err="1" smtClean="0">
                <a:solidFill>
                  <a:schemeClr val="folHlink"/>
                </a:solidFill>
                <a:latin typeface="Courier New" pitchFamily="49" charset="0"/>
                <a:sym typeface="Symbol" pitchFamily="18" charset="2"/>
              </a:rPr>
              <a:t>var</a:t>
            </a:r>
            <a:r>
              <a:rPr lang="en-GB" sz="2000" b="1" dirty="0" smtClean="0">
                <a:solidFill>
                  <a:schemeClr val="folHlink"/>
                </a:solidFill>
                <a:latin typeface="Courier New" pitchFamily="49" charset="0"/>
                <a:sym typeface="Symbol" pitchFamily="18" charset="2"/>
              </a:rPr>
              <a:t> year = function(</a:t>
            </a:r>
            <a:r>
              <a:rPr lang="en-GB" sz="2000" b="1" dirty="0" smtClean="0">
                <a:solidFill>
                  <a:srgbClr val="FF0000"/>
                </a:solidFill>
                <a:latin typeface="Courier New" pitchFamily="49" charset="0"/>
                <a:sym typeface="Symbol" pitchFamily="18" charset="2"/>
              </a:rPr>
              <a:t>d</a:t>
            </a:r>
            <a:r>
              <a:rPr lang="en-GB" sz="2000" b="1" dirty="0" smtClean="0">
                <a:solidFill>
                  <a:schemeClr val="folHlink"/>
                </a:solidFill>
                <a:latin typeface="Courier New" pitchFamily="49" charset="0"/>
                <a:sym typeface="Symbol" pitchFamily="18" charset="2"/>
              </a:rPr>
              <a:t>) { </a:t>
            </a:r>
            <a:r>
              <a:rPr lang="en-GB" sz="2000" b="1" dirty="0" smtClean="0">
                <a:solidFill>
                  <a:schemeClr val="accent2"/>
                </a:solidFill>
                <a:latin typeface="Courier New" pitchFamily="49" charset="0"/>
                <a:sym typeface="Symbol" pitchFamily="18" charset="2"/>
              </a:rPr>
              <a:t>return </a:t>
            </a:r>
            <a:r>
              <a:rPr lang="en-GB" sz="2000" b="1" dirty="0" err="1" smtClean="0">
                <a:solidFill>
                  <a:srgbClr val="FF0000"/>
                </a:solidFill>
                <a:latin typeface="Courier New" pitchFamily="49" charset="0"/>
                <a:sym typeface="Symbol" pitchFamily="18" charset="2"/>
              </a:rPr>
              <a:t>d</a:t>
            </a:r>
            <a:r>
              <a:rPr lang="en-GB" sz="2000" b="1" dirty="0" err="1" smtClean="0">
                <a:solidFill>
                  <a:schemeClr val="accent2"/>
                </a:solidFill>
                <a:latin typeface="Courier New" pitchFamily="49" charset="0"/>
                <a:sym typeface="Symbol" pitchFamily="18" charset="2"/>
              </a:rPr>
              <a:t>.getFullYear</a:t>
            </a:r>
            <a:r>
              <a:rPr lang="en-GB" sz="2000" b="1" dirty="0" smtClean="0">
                <a:solidFill>
                  <a:schemeClr val="accent2"/>
                </a:solidFill>
                <a:latin typeface="Courier New" pitchFamily="49" charset="0"/>
                <a:sym typeface="Symbol" pitchFamily="18" charset="2"/>
              </a:rPr>
              <a:t>(); </a:t>
            </a:r>
            <a:r>
              <a:rPr lang="en-GB" sz="2000" b="1" dirty="0" smtClean="0">
                <a:solidFill>
                  <a:schemeClr val="folHlink"/>
                </a:solidFill>
                <a:latin typeface="Courier New" pitchFamily="49" charset="0"/>
                <a:sym typeface="Symbol" pitchFamily="18" charset="2"/>
              </a:rPr>
              <a:t>};</a:t>
            </a:r>
          </a:p>
        </p:txBody>
      </p:sp>
      <p:sp>
        <p:nvSpPr>
          <p:cNvPr id="2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CO2013/CO3013</a:t>
            </a:r>
            <a:br>
              <a:rPr lang="en-GB"/>
            </a:br>
            <a:r>
              <a:rPr lang="en-GB"/>
              <a:t>Web Technologies</a:t>
            </a:r>
          </a:p>
        </p:txBody>
      </p:sp>
      <p:sp>
        <p:nvSpPr>
          <p:cNvPr id="2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66BA341-3B1E-4AEF-9E28-B2EB5B05DAD4}" type="slidenum">
              <a:rPr lang="en-GB"/>
              <a:pPr>
                <a:defRPr/>
              </a:pPr>
              <a:t>57</a:t>
            </a:fld>
            <a:endParaRPr lang="en-GB"/>
          </a:p>
        </p:txBody>
      </p:sp>
      <p:sp>
        <p:nvSpPr>
          <p:cNvPr id="442374" name="Text Box 6"/>
          <p:cNvSpPr txBox="1">
            <a:spLocks noChangeArrowheads="1"/>
          </p:cNvSpPr>
          <p:nvPr/>
        </p:nvSpPr>
        <p:spPr bwMode="auto">
          <a:xfrm>
            <a:off x="4370388" y="3716338"/>
            <a:ext cx="178593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GB" sz="2000">
                <a:latin typeface="Verdana" pitchFamily="34" charset="0"/>
              </a:rPr>
              <a:t>argument(s)</a:t>
            </a:r>
            <a:endParaRPr lang="en-GB"/>
          </a:p>
        </p:txBody>
      </p:sp>
      <p:sp>
        <p:nvSpPr>
          <p:cNvPr id="442377" name="Text Box 9"/>
          <p:cNvSpPr txBox="1">
            <a:spLocks noChangeArrowheads="1"/>
          </p:cNvSpPr>
          <p:nvPr/>
        </p:nvSpPr>
        <p:spPr bwMode="auto">
          <a:xfrm>
            <a:off x="6467475" y="3716338"/>
            <a:ext cx="19208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GB" sz="2000">
                <a:latin typeface="Verdana" pitchFamily="34" charset="0"/>
              </a:rPr>
              <a:t>function body</a:t>
            </a:r>
            <a:endParaRPr lang="en-GB"/>
          </a:p>
        </p:txBody>
      </p:sp>
      <p:sp>
        <p:nvSpPr>
          <p:cNvPr id="442378" name="Rectangle 10"/>
          <p:cNvSpPr>
            <a:spLocks noChangeArrowheads="1"/>
          </p:cNvSpPr>
          <p:nvPr/>
        </p:nvSpPr>
        <p:spPr bwMode="auto">
          <a:xfrm>
            <a:off x="4129088" y="4572008"/>
            <a:ext cx="431800" cy="287338"/>
          </a:xfrm>
          <a:prstGeom prst="rect">
            <a:avLst/>
          </a:prstGeom>
          <a:noFill/>
          <a:ln w="9525" cap="rnd">
            <a:solidFill>
              <a:srgbClr val="FF0000"/>
            </a:solidFill>
            <a:prstDash val="sysDot"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2379" name="Rectangle 11"/>
          <p:cNvSpPr>
            <a:spLocks noChangeArrowheads="1"/>
          </p:cNvSpPr>
          <p:nvPr/>
        </p:nvSpPr>
        <p:spPr bwMode="auto">
          <a:xfrm>
            <a:off x="2439988" y="2814638"/>
            <a:ext cx="431800" cy="287337"/>
          </a:xfrm>
          <a:prstGeom prst="rect">
            <a:avLst/>
          </a:prstGeom>
          <a:noFill/>
          <a:ln w="9525" cap="rnd">
            <a:solidFill>
              <a:srgbClr val="FF0000"/>
            </a:solidFill>
            <a:prstDash val="sysDot"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2380" name="Rectangle 12"/>
          <p:cNvSpPr>
            <a:spLocks noChangeArrowheads="1"/>
          </p:cNvSpPr>
          <p:nvPr/>
        </p:nvSpPr>
        <p:spPr bwMode="auto">
          <a:xfrm>
            <a:off x="3348038" y="5572140"/>
            <a:ext cx="431800" cy="287337"/>
          </a:xfrm>
          <a:prstGeom prst="rect">
            <a:avLst/>
          </a:prstGeom>
          <a:noFill/>
          <a:ln w="9525" cap="rnd">
            <a:solidFill>
              <a:srgbClr val="FF0000"/>
            </a:solidFill>
            <a:prstDash val="sysDot"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2381" name="Rectangle 13"/>
          <p:cNvSpPr>
            <a:spLocks noChangeArrowheads="1"/>
          </p:cNvSpPr>
          <p:nvPr/>
        </p:nvSpPr>
        <p:spPr bwMode="auto">
          <a:xfrm>
            <a:off x="684213" y="3357563"/>
            <a:ext cx="3600450" cy="287337"/>
          </a:xfrm>
          <a:prstGeom prst="rect">
            <a:avLst/>
          </a:prstGeom>
          <a:noFill/>
          <a:ln w="9525" cap="rnd">
            <a:solidFill>
              <a:schemeClr val="accent2"/>
            </a:solidFill>
            <a:prstDash val="sysDot"/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solidFill>
                <a:schemeClr val="accent2"/>
              </a:solidFill>
            </a:endParaRPr>
          </a:p>
        </p:txBody>
      </p:sp>
      <p:sp>
        <p:nvSpPr>
          <p:cNvPr id="442384" name="Rectangle 16"/>
          <p:cNvSpPr>
            <a:spLocks noChangeArrowheads="1"/>
          </p:cNvSpPr>
          <p:nvPr/>
        </p:nvSpPr>
        <p:spPr bwMode="auto">
          <a:xfrm>
            <a:off x="4738688" y="4572008"/>
            <a:ext cx="3743325" cy="287337"/>
          </a:xfrm>
          <a:prstGeom prst="rect">
            <a:avLst/>
          </a:prstGeom>
          <a:noFill/>
          <a:ln w="9525" cap="rnd">
            <a:solidFill>
              <a:schemeClr val="accent2"/>
            </a:solidFill>
            <a:prstDash val="sysDot"/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solidFill>
                <a:schemeClr val="accent2"/>
              </a:solidFill>
            </a:endParaRPr>
          </a:p>
        </p:txBody>
      </p:sp>
      <p:sp>
        <p:nvSpPr>
          <p:cNvPr id="442385" name="Rectangle 17"/>
          <p:cNvSpPr>
            <a:spLocks noChangeArrowheads="1"/>
          </p:cNvSpPr>
          <p:nvPr/>
        </p:nvSpPr>
        <p:spPr bwMode="auto">
          <a:xfrm>
            <a:off x="4140200" y="5583252"/>
            <a:ext cx="3743325" cy="287338"/>
          </a:xfrm>
          <a:prstGeom prst="rect">
            <a:avLst/>
          </a:prstGeom>
          <a:noFill/>
          <a:ln w="9525" cap="rnd">
            <a:solidFill>
              <a:schemeClr val="accent2"/>
            </a:solidFill>
            <a:prstDash val="sysDot"/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solidFill>
                <a:schemeClr val="accent2"/>
              </a:solidFill>
            </a:endParaRPr>
          </a:p>
        </p:txBody>
      </p:sp>
      <p:sp>
        <p:nvSpPr>
          <p:cNvPr id="442386" name="Rectangle 18"/>
          <p:cNvSpPr>
            <a:spLocks noChangeArrowheads="1"/>
          </p:cNvSpPr>
          <p:nvPr/>
        </p:nvSpPr>
        <p:spPr bwMode="auto">
          <a:xfrm>
            <a:off x="4427538" y="3789363"/>
            <a:ext cx="1657350" cy="287337"/>
          </a:xfrm>
          <a:prstGeom prst="rect">
            <a:avLst/>
          </a:prstGeom>
          <a:noFill/>
          <a:ln w="9525" cap="rnd">
            <a:solidFill>
              <a:srgbClr val="FF0000"/>
            </a:solidFill>
            <a:prstDash val="sysDot"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2387" name="Rectangle 19"/>
          <p:cNvSpPr>
            <a:spLocks noChangeArrowheads="1"/>
          </p:cNvSpPr>
          <p:nvPr/>
        </p:nvSpPr>
        <p:spPr bwMode="auto">
          <a:xfrm>
            <a:off x="6443663" y="3789363"/>
            <a:ext cx="1873250" cy="287337"/>
          </a:xfrm>
          <a:prstGeom prst="rect">
            <a:avLst/>
          </a:prstGeom>
          <a:noFill/>
          <a:ln w="9525" cap="rnd">
            <a:solidFill>
              <a:schemeClr val="accent2"/>
            </a:solidFill>
            <a:prstDash val="sysDot"/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solidFill>
                <a:schemeClr val="accent2"/>
              </a:solidFill>
            </a:endParaRPr>
          </a:p>
        </p:txBody>
      </p:sp>
      <p:cxnSp>
        <p:nvCxnSpPr>
          <p:cNvPr id="442388" name="AutoShape 20"/>
          <p:cNvCxnSpPr>
            <a:cxnSpLocks noChangeShapeType="1"/>
            <a:stCxn id="442386" idx="0"/>
            <a:endCxn id="442379" idx="3"/>
          </p:cNvCxnSpPr>
          <p:nvPr/>
        </p:nvCxnSpPr>
        <p:spPr bwMode="auto">
          <a:xfrm rot="5400000" flipH="1">
            <a:off x="3648869" y="2182019"/>
            <a:ext cx="830263" cy="2384425"/>
          </a:xfrm>
          <a:prstGeom prst="curvedConnector2">
            <a:avLst/>
          </a:prstGeom>
          <a:noFill/>
          <a:ln w="9525" cap="rnd">
            <a:solidFill>
              <a:srgbClr val="FF0000"/>
            </a:solidFill>
            <a:prstDash val="sysDot"/>
            <a:round/>
            <a:headEnd/>
            <a:tailEnd type="triangle" w="med" len="med"/>
          </a:ln>
        </p:spPr>
      </p:cxnSp>
      <p:cxnSp>
        <p:nvCxnSpPr>
          <p:cNvPr id="442389" name="AutoShape 21"/>
          <p:cNvCxnSpPr>
            <a:cxnSpLocks noChangeShapeType="1"/>
            <a:stCxn id="442386" idx="2"/>
            <a:endCxn id="442378" idx="0"/>
          </p:cNvCxnSpPr>
          <p:nvPr/>
        </p:nvCxnSpPr>
        <p:spPr bwMode="auto">
          <a:xfrm rot="5400000">
            <a:off x="4552947" y="3868742"/>
            <a:ext cx="495308" cy="911225"/>
          </a:xfrm>
          <a:prstGeom prst="curvedConnector3">
            <a:avLst>
              <a:gd name="adj1" fmla="val 50000"/>
            </a:avLst>
          </a:prstGeom>
          <a:noFill/>
          <a:ln w="9525" cap="rnd">
            <a:solidFill>
              <a:srgbClr val="FF0000"/>
            </a:solidFill>
            <a:prstDash val="sysDot"/>
            <a:round/>
            <a:headEnd/>
            <a:tailEnd type="triangle" w="med" len="med"/>
          </a:ln>
        </p:spPr>
      </p:cxnSp>
      <p:cxnSp>
        <p:nvCxnSpPr>
          <p:cNvPr id="442390" name="AutoShape 22"/>
          <p:cNvCxnSpPr>
            <a:cxnSpLocks noChangeShapeType="1"/>
            <a:stCxn id="442386" idx="1"/>
            <a:endCxn id="442380" idx="0"/>
          </p:cNvCxnSpPr>
          <p:nvPr/>
        </p:nvCxnSpPr>
        <p:spPr bwMode="auto">
          <a:xfrm rot="10800000" flipV="1">
            <a:off x="3563938" y="3933032"/>
            <a:ext cx="863600" cy="1639108"/>
          </a:xfrm>
          <a:prstGeom prst="curvedConnector2">
            <a:avLst/>
          </a:prstGeom>
          <a:noFill/>
          <a:ln w="9525" cap="rnd">
            <a:solidFill>
              <a:srgbClr val="FF0000"/>
            </a:solidFill>
            <a:prstDash val="sysDot"/>
            <a:round/>
            <a:headEnd/>
            <a:tailEnd type="triangle" w="med" len="med"/>
          </a:ln>
        </p:spPr>
      </p:cxnSp>
      <p:cxnSp>
        <p:nvCxnSpPr>
          <p:cNvPr id="442391" name="AutoShape 23"/>
          <p:cNvCxnSpPr>
            <a:cxnSpLocks noChangeShapeType="1"/>
            <a:stCxn id="442387" idx="0"/>
            <a:endCxn id="442381" idx="3"/>
          </p:cNvCxnSpPr>
          <p:nvPr/>
        </p:nvCxnSpPr>
        <p:spPr bwMode="auto">
          <a:xfrm rot="5400000" flipH="1">
            <a:off x="5688807" y="2097881"/>
            <a:ext cx="287338" cy="3095625"/>
          </a:xfrm>
          <a:prstGeom prst="curvedConnector2">
            <a:avLst/>
          </a:prstGeom>
          <a:noFill/>
          <a:ln w="9525" cap="rnd">
            <a:solidFill>
              <a:schemeClr val="accent2"/>
            </a:solidFill>
            <a:prstDash val="sysDot"/>
            <a:round/>
            <a:headEnd/>
            <a:tailEnd type="triangle" w="med" len="med"/>
          </a:ln>
        </p:spPr>
      </p:cxnSp>
      <p:cxnSp>
        <p:nvCxnSpPr>
          <p:cNvPr id="442392" name="AutoShape 24"/>
          <p:cNvCxnSpPr>
            <a:cxnSpLocks noChangeShapeType="1"/>
            <a:stCxn id="442387" idx="2"/>
            <a:endCxn id="442384" idx="0"/>
          </p:cNvCxnSpPr>
          <p:nvPr/>
        </p:nvCxnSpPr>
        <p:spPr bwMode="auto">
          <a:xfrm rot="5400000">
            <a:off x="6747666" y="3939386"/>
            <a:ext cx="495308" cy="769937"/>
          </a:xfrm>
          <a:prstGeom prst="curvedConnector3">
            <a:avLst>
              <a:gd name="adj1" fmla="val 50000"/>
            </a:avLst>
          </a:prstGeom>
          <a:noFill/>
          <a:ln w="9525" cap="rnd">
            <a:solidFill>
              <a:schemeClr val="accent2"/>
            </a:solidFill>
            <a:prstDash val="sysDot"/>
            <a:round/>
            <a:headEnd/>
            <a:tailEnd type="triangle" w="med" len="med"/>
          </a:ln>
        </p:spPr>
      </p:cxnSp>
      <p:cxnSp>
        <p:nvCxnSpPr>
          <p:cNvPr id="442393" name="AutoShape 25"/>
          <p:cNvCxnSpPr>
            <a:cxnSpLocks noChangeShapeType="1"/>
            <a:stCxn id="442387" idx="3"/>
            <a:endCxn id="442385" idx="3"/>
          </p:cNvCxnSpPr>
          <p:nvPr/>
        </p:nvCxnSpPr>
        <p:spPr bwMode="auto">
          <a:xfrm flipH="1">
            <a:off x="7883525" y="3933032"/>
            <a:ext cx="433388" cy="1793889"/>
          </a:xfrm>
          <a:prstGeom prst="curvedConnector3">
            <a:avLst>
              <a:gd name="adj1" fmla="val -52747"/>
            </a:avLst>
          </a:prstGeom>
          <a:noFill/>
          <a:ln w="9525" cap="rnd">
            <a:solidFill>
              <a:schemeClr val="accent2"/>
            </a:solidFill>
            <a:prstDash val="sysDot"/>
            <a:round/>
            <a:headEnd/>
            <a:tailEnd type="triangle" w="med" len="med"/>
          </a:ln>
        </p:spPr>
      </p:cxnSp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2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4423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2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442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2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442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2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4423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2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0" dur="500"/>
                                        <p:tgtEl>
                                          <p:spTgt spid="4423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2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4423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2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7" dur="500"/>
                                        <p:tgtEl>
                                          <p:spTgt spid="4423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2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4423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2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4423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2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442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"/>
                            </p:stCondLst>
                            <p:childTnLst>
                              <p:par>
                                <p:cTn id="40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2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4423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2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5" dur="500"/>
                                        <p:tgtEl>
                                          <p:spTgt spid="4423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2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4423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000"/>
                            </p:stCondLst>
                            <p:childTnLst>
                              <p:par>
                                <p:cTn id="50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2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2" dur="500"/>
                                        <p:tgtEl>
                                          <p:spTgt spid="4423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2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5" dur="500"/>
                                        <p:tgtEl>
                                          <p:spTgt spid="4423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2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8" dur="500"/>
                                        <p:tgtEl>
                                          <p:spTgt spid="4423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2374" grpId="0"/>
      <p:bldP spid="442377" grpId="0"/>
      <p:bldP spid="442378" grpId="0" animBg="1"/>
      <p:bldP spid="442379" grpId="0" animBg="1"/>
      <p:bldP spid="442380" grpId="0" animBg="1"/>
      <p:bldP spid="442381" grpId="0" animBg="1"/>
      <p:bldP spid="442384" grpId="0" animBg="1"/>
      <p:bldP spid="442385" grpId="0" animBg="1"/>
      <p:bldP spid="442386" grpId="0" animBg="1"/>
      <p:bldP spid="442387" grpId="0" animBg="1"/>
    </p:bld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Functions and arguments</a:t>
            </a:r>
          </a:p>
        </p:txBody>
      </p:sp>
      <p:sp>
        <p:nvSpPr>
          <p:cNvPr id="48435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GB" sz="2800" b="1" dirty="0" smtClean="0">
                <a:solidFill>
                  <a:schemeClr val="folHlink"/>
                </a:solidFill>
                <a:latin typeface="Courier New" pitchFamily="49" charset="0"/>
                <a:sym typeface="Symbol" pitchFamily="18" charset="2"/>
              </a:rPr>
              <a:t>function year(</a:t>
            </a:r>
            <a:r>
              <a:rPr lang="en-GB" sz="2800" b="1" dirty="0" smtClean="0">
                <a:solidFill>
                  <a:srgbClr val="FF0000"/>
                </a:solidFill>
                <a:latin typeface="Courier New" pitchFamily="49" charset="0"/>
                <a:sym typeface="Symbol" pitchFamily="18" charset="2"/>
              </a:rPr>
              <a:t>d</a:t>
            </a:r>
            <a:r>
              <a:rPr lang="en-GB" sz="2800" b="1" dirty="0" smtClean="0">
                <a:solidFill>
                  <a:schemeClr val="folHlink"/>
                </a:solidFill>
                <a:latin typeface="Courier New" pitchFamily="49" charset="0"/>
                <a:sym typeface="Symbol" pitchFamily="18" charset="2"/>
              </a:rPr>
              <a:t>)</a:t>
            </a:r>
            <a:br>
              <a:rPr lang="en-GB" sz="2800" b="1" dirty="0" smtClean="0">
                <a:solidFill>
                  <a:schemeClr val="folHlink"/>
                </a:solidFill>
                <a:latin typeface="Courier New" pitchFamily="49" charset="0"/>
                <a:sym typeface="Symbol" pitchFamily="18" charset="2"/>
              </a:rPr>
            </a:br>
            <a:r>
              <a:rPr lang="en-GB" sz="2800" b="1" dirty="0" smtClean="0">
                <a:solidFill>
                  <a:schemeClr val="folHlink"/>
                </a:solidFill>
                <a:latin typeface="Courier New" pitchFamily="49" charset="0"/>
                <a:sym typeface="Symbol" pitchFamily="18" charset="2"/>
              </a:rPr>
              <a:t>{</a:t>
            </a:r>
            <a:br>
              <a:rPr lang="en-GB" sz="2800" b="1" dirty="0" smtClean="0">
                <a:solidFill>
                  <a:schemeClr val="folHlink"/>
                </a:solidFill>
                <a:latin typeface="Courier New" pitchFamily="49" charset="0"/>
                <a:sym typeface="Symbol" pitchFamily="18" charset="2"/>
              </a:rPr>
            </a:br>
            <a:r>
              <a:rPr lang="en-GB" sz="2800" b="1" dirty="0" smtClean="0">
                <a:solidFill>
                  <a:schemeClr val="folHlink"/>
                </a:solidFill>
                <a:latin typeface="Courier New" pitchFamily="49" charset="0"/>
                <a:sym typeface="Symbol" pitchFamily="18" charset="2"/>
              </a:rPr>
              <a:t>  </a:t>
            </a:r>
            <a:r>
              <a:rPr lang="en-GB" sz="2800" b="1" dirty="0" smtClean="0">
                <a:solidFill>
                  <a:schemeClr val="accent2"/>
                </a:solidFill>
                <a:latin typeface="Courier New" pitchFamily="49" charset="0"/>
                <a:sym typeface="Symbol" pitchFamily="18" charset="2"/>
              </a:rPr>
              <a:t>return </a:t>
            </a:r>
            <a:r>
              <a:rPr lang="en-GB" sz="2800" b="1" dirty="0" err="1" smtClean="0">
                <a:solidFill>
                  <a:srgbClr val="FF0000"/>
                </a:solidFill>
                <a:latin typeface="Courier New" pitchFamily="49" charset="0"/>
                <a:sym typeface="Symbol" pitchFamily="18" charset="2"/>
              </a:rPr>
              <a:t>d</a:t>
            </a:r>
            <a:r>
              <a:rPr lang="en-GB" sz="2800" b="1" dirty="0" err="1" smtClean="0">
                <a:solidFill>
                  <a:schemeClr val="accent2"/>
                </a:solidFill>
                <a:latin typeface="Courier New" pitchFamily="49" charset="0"/>
                <a:sym typeface="Symbol" pitchFamily="18" charset="2"/>
              </a:rPr>
              <a:t>.getFullYear</a:t>
            </a:r>
            <a:r>
              <a:rPr lang="en-GB" sz="2800" b="1" dirty="0" smtClean="0">
                <a:solidFill>
                  <a:schemeClr val="accent2"/>
                </a:solidFill>
                <a:latin typeface="Courier New" pitchFamily="49" charset="0"/>
                <a:sym typeface="Symbol" pitchFamily="18" charset="2"/>
              </a:rPr>
              <a:t>();</a:t>
            </a:r>
            <a:r>
              <a:rPr lang="en-GB" sz="2800" b="1" dirty="0" smtClean="0">
                <a:solidFill>
                  <a:schemeClr val="folHlink"/>
                </a:solidFill>
                <a:latin typeface="Courier New" pitchFamily="49" charset="0"/>
                <a:sym typeface="Symbol" pitchFamily="18" charset="2"/>
              </a:rPr>
              <a:t/>
            </a:r>
            <a:br>
              <a:rPr lang="en-GB" sz="2800" b="1" dirty="0" smtClean="0">
                <a:solidFill>
                  <a:schemeClr val="folHlink"/>
                </a:solidFill>
                <a:latin typeface="Courier New" pitchFamily="49" charset="0"/>
                <a:sym typeface="Symbol" pitchFamily="18" charset="2"/>
              </a:rPr>
            </a:br>
            <a:r>
              <a:rPr lang="en-GB" sz="2800" b="1" dirty="0" smtClean="0">
                <a:solidFill>
                  <a:schemeClr val="folHlink"/>
                </a:solidFill>
                <a:latin typeface="Courier New" pitchFamily="49" charset="0"/>
                <a:sym typeface="Symbol" pitchFamily="18" charset="2"/>
              </a:rPr>
              <a:t>}</a:t>
            </a:r>
            <a:endParaRPr lang="en-GB" sz="3200" dirty="0" smtClean="0"/>
          </a:p>
          <a:p>
            <a:pPr>
              <a:lnSpc>
                <a:spcPct val="90000"/>
              </a:lnSpc>
            </a:pPr>
            <a:r>
              <a:rPr lang="en-GB" sz="3200" dirty="0" smtClean="0"/>
              <a:t>So if </a:t>
            </a:r>
            <a:r>
              <a:rPr lang="en-GB" sz="2800" b="1" dirty="0" err="1" smtClean="0">
                <a:solidFill>
                  <a:schemeClr val="folHlink"/>
                </a:solidFill>
                <a:latin typeface="Courier New" pitchFamily="49" charset="0"/>
              </a:rPr>
              <a:t>var</a:t>
            </a:r>
            <a:r>
              <a:rPr lang="en-GB" sz="2800" b="1" dirty="0" smtClean="0">
                <a:solidFill>
                  <a:schemeClr val="folHlink"/>
                </a:solidFill>
                <a:latin typeface="Courier New" pitchFamily="49" charset="0"/>
              </a:rPr>
              <a:t> today = new Date();</a:t>
            </a:r>
          </a:p>
          <a:p>
            <a:pPr lvl="1">
              <a:lnSpc>
                <a:spcPct val="90000"/>
              </a:lnSpc>
            </a:pPr>
            <a:r>
              <a:rPr lang="en-GB" sz="2800" dirty="0" smtClean="0"/>
              <a:t>How do I get the year into variable </a:t>
            </a:r>
            <a:r>
              <a:rPr lang="en-GB" sz="2800" b="1" dirty="0" err="1" smtClean="0">
                <a:solidFill>
                  <a:schemeClr val="folHlink"/>
                </a:solidFill>
                <a:latin typeface="Courier New" pitchFamily="49" charset="0"/>
              </a:rPr>
              <a:t>thisYear</a:t>
            </a:r>
            <a:r>
              <a:rPr lang="en-GB" sz="2800" dirty="0" smtClean="0"/>
              <a:t>?</a:t>
            </a:r>
          </a:p>
          <a:p>
            <a:pPr lvl="2">
              <a:lnSpc>
                <a:spcPct val="90000"/>
              </a:lnSpc>
            </a:pPr>
            <a:r>
              <a:rPr lang="en-GB" b="1" dirty="0" err="1" smtClean="0">
                <a:solidFill>
                  <a:schemeClr val="folHlink"/>
                </a:solidFill>
                <a:latin typeface="Courier New" pitchFamily="49" charset="0"/>
              </a:rPr>
              <a:t>var</a:t>
            </a:r>
            <a:r>
              <a:rPr lang="en-GB" b="1" dirty="0" smtClean="0">
                <a:solidFill>
                  <a:schemeClr val="folHlink"/>
                </a:solidFill>
                <a:latin typeface="Courier New" pitchFamily="49" charset="0"/>
              </a:rPr>
              <a:t> </a:t>
            </a:r>
            <a:r>
              <a:rPr lang="en-GB" b="1" dirty="0" err="1" smtClean="0">
                <a:solidFill>
                  <a:schemeClr val="folHlink"/>
                </a:solidFill>
                <a:latin typeface="Courier New" pitchFamily="49" charset="0"/>
              </a:rPr>
              <a:t>thisYear</a:t>
            </a:r>
            <a:r>
              <a:rPr lang="en-GB" b="1" dirty="0" smtClean="0">
                <a:solidFill>
                  <a:schemeClr val="folHlink"/>
                </a:solidFill>
                <a:latin typeface="Courier New" pitchFamily="49" charset="0"/>
              </a:rPr>
              <a:t> = year(</a:t>
            </a:r>
            <a:r>
              <a:rPr lang="en-GB" b="1" dirty="0" smtClean="0">
                <a:solidFill>
                  <a:srgbClr val="FF0000"/>
                </a:solidFill>
                <a:latin typeface="Courier New" pitchFamily="49" charset="0"/>
              </a:rPr>
              <a:t>today</a:t>
            </a:r>
            <a:r>
              <a:rPr lang="en-GB" b="1" dirty="0" smtClean="0">
                <a:solidFill>
                  <a:schemeClr val="folHlink"/>
                </a:solidFill>
                <a:latin typeface="Courier New" pitchFamily="49" charset="0"/>
              </a:rPr>
              <a:t>)</a:t>
            </a:r>
          </a:p>
          <a:p>
            <a:pPr lvl="1">
              <a:lnSpc>
                <a:spcPct val="90000"/>
              </a:lnSpc>
            </a:pPr>
            <a:r>
              <a:rPr lang="en-GB" sz="2800" dirty="0" smtClean="0"/>
              <a:t>How do I </a:t>
            </a:r>
            <a:r>
              <a:rPr lang="en-GB" sz="2800" i="1" dirty="0" smtClean="0"/>
              <a:t>display</a:t>
            </a:r>
            <a:r>
              <a:rPr lang="en-GB" sz="2800" dirty="0" smtClean="0"/>
              <a:t> the year?</a:t>
            </a:r>
          </a:p>
          <a:p>
            <a:pPr lvl="2">
              <a:lnSpc>
                <a:spcPct val="90000"/>
              </a:lnSpc>
            </a:pPr>
            <a:r>
              <a:rPr lang="en-GB" b="1" dirty="0" err="1" smtClean="0">
                <a:solidFill>
                  <a:schemeClr val="folHlink"/>
                </a:solidFill>
                <a:latin typeface="Courier New" pitchFamily="49" charset="0"/>
              </a:rPr>
              <a:t>document.write</a:t>
            </a:r>
            <a:r>
              <a:rPr lang="en-GB" b="1" dirty="0" smtClean="0">
                <a:solidFill>
                  <a:schemeClr val="folHlink"/>
                </a:solidFill>
                <a:latin typeface="Courier New" pitchFamily="49" charset="0"/>
              </a:rPr>
              <a:t>( year(</a:t>
            </a:r>
            <a:r>
              <a:rPr lang="en-GB" b="1" dirty="0" smtClean="0">
                <a:solidFill>
                  <a:srgbClr val="FF0000"/>
                </a:solidFill>
                <a:latin typeface="Courier New" pitchFamily="49" charset="0"/>
              </a:rPr>
              <a:t>today</a:t>
            </a:r>
            <a:r>
              <a:rPr lang="en-GB" b="1" dirty="0" smtClean="0">
                <a:solidFill>
                  <a:schemeClr val="folHlink"/>
                </a:solidFill>
                <a:latin typeface="Courier New" pitchFamily="49" charset="0"/>
              </a:rPr>
              <a:t>) );</a:t>
            </a:r>
          </a:p>
          <a:p>
            <a:pPr lvl="2">
              <a:lnSpc>
                <a:spcPct val="90000"/>
              </a:lnSpc>
            </a:pPr>
            <a:r>
              <a:rPr lang="en-GB" b="1" dirty="0" smtClean="0">
                <a:solidFill>
                  <a:schemeClr val="folHlink"/>
                </a:solidFill>
                <a:latin typeface="Courier New" pitchFamily="49" charset="0"/>
              </a:rPr>
              <a:t>alert( year(</a:t>
            </a:r>
            <a:r>
              <a:rPr lang="en-GB" b="1" dirty="0" smtClean="0">
                <a:solidFill>
                  <a:srgbClr val="FF0000"/>
                </a:solidFill>
                <a:latin typeface="Courier New" pitchFamily="49" charset="0"/>
              </a:rPr>
              <a:t>today</a:t>
            </a:r>
            <a:r>
              <a:rPr lang="en-GB" b="1" dirty="0" smtClean="0">
                <a:solidFill>
                  <a:schemeClr val="folHlink"/>
                </a:solidFill>
                <a:latin typeface="Courier New" pitchFamily="49" charset="0"/>
              </a:rPr>
              <a:t>) );</a:t>
            </a: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CO2013/CO3013</a:t>
            </a:r>
            <a:br>
              <a:rPr lang="en-GB"/>
            </a:br>
            <a:r>
              <a:rPr lang="en-GB"/>
              <a:t>Web Technologies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BE533EC-24BD-4BBD-B3D9-1105CC136368}" type="slidenum">
              <a:rPr lang="en-GB"/>
              <a:pPr>
                <a:defRPr/>
              </a:pPr>
              <a:t>58</a:t>
            </a:fld>
            <a:endParaRPr lang="en-GB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43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843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43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843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43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4843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43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4843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43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4843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43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4843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43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4843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4" name="TPQuestion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3200" smtClean="0"/>
              <a:t>Which, if any, of these are different functions?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CO2013/CO3013</a:t>
            </a:r>
            <a:br>
              <a:rPr lang="en-GB"/>
            </a:br>
            <a:r>
              <a:rPr lang="en-GB"/>
              <a:t>Web Technologies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9B8FEE-9A15-4021-B072-C4466034295A}" type="slidenum">
              <a:rPr lang="en-GB"/>
              <a:pPr>
                <a:defRPr/>
              </a:pPr>
              <a:t>59</a:t>
            </a:fld>
            <a:endParaRPr lang="en-GB"/>
          </a:p>
        </p:txBody>
      </p:sp>
      <p:sp>
        <p:nvSpPr>
          <p:cNvPr id="20486" name="vote">
            <a:hlinkClick r:id="rId7" action="ppaction://program"/>
          </p:cNvPr>
          <p:cNvSpPr>
            <a:spLocks noChangeArrowheads="1"/>
          </p:cNvSpPr>
          <p:nvPr/>
        </p:nvSpPr>
        <p:spPr bwMode="auto">
          <a:xfrm>
            <a:off x="8229600" y="5943600"/>
            <a:ext cx="9144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8" name="TPChart"/>
          <p:cNvGraphicFramePr>
            <a:graphicFrameLocks/>
          </p:cNvGraphicFramePr>
          <p:nvPr/>
        </p:nvGraphicFramePr>
        <p:xfrm>
          <a:off x="714348" y="1571612"/>
          <a:ext cx="7715304" cy="5143500"/>
        </p:xfrm>
        <a:graphic>
          <a:graphicData uri="http://schemas.openxmlformats.org/presentationml/2006/ole">
            <p:oleObj spid="_x0000_s1306629" name="Chart" r:id="rId8" imgW="4572163" imgH="5143398" progId="MSGraph.Chart.8">
              <p:embed followColorScheme="full"/>
            </p:oleObj>
          </a:graphicData>
        </a:graphic>
      </p:graphicFrame>
      <p:sp>
        <p:nvSpPr>
          <p:cNvPr id="2" name="CAI1"/>
          <p:cNvSpPr/>
          <p:nvPr>
            <p:custDataLst>
              <p:tags r:id="rId3"/>
            </p:custDataLst>
          </p:nvPr>
        </p:nvSpPr>
        <p:spPr>
          <a:xfrm rot="10800000">
            <a:off x="502920" y="3578352"/>
            <a:ext cx="228600" cy="228600"/>
          </a:xfrm>
          <a:custGeom>
            <a:avLst/>
            <a:gdLst/>
            <a:ahLst/>
            <a:cxnLst/>
            <a:rect l="0" t="0" r="0" b="0"/>
            <a:pathLst>
              <a:path w="1524001" h="1752601">
                <a:moveTo>
                  <a:pt x="1295400" y="1066800"/>
                </a:moveTo>
                <a:lnTo>
                  <a:pt x="1524000" y="533400"/>
                </a:lnTo>
                <a:lnTo>
                  <a:pt x="914400" y="0"/>
                </a:lnTo>
                <a:lnTo>
                  <a:pt x="0" y="1447800"/>
                </a:lnTo>
                <a:lnTo>
                  <a:pt x="0" y="1752600"/>
                </a:lnTo>
                <a:lnTo>
                  <a:pt x="990600" y="533400"/>
                </a:lnTo>
                <a:close/>
              </a:path>
            </a:pathLst>
          </a:custGeom>
          <a:solidFill>
            <a:srgbClr val="00C800"/>
          </a:solidFill>
          <a:ln w="25400" cap="flat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xmlns="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485" name="TPAnswers"/>
          <p:cNvSpPr>
            <a:spLocks noGrp="1" noChangeArrowheads="1"/>
          </p:cNvSpPr>
          <p:nvPr>
            <p:ph idx="1"/>
            <p:custDataLst>
              <p:tags r:id="rId4"/>
            </p:custDataLst>
          </p:nvPr>
        </p:nvSpPr>
        <p:spPr>
          <a:xfrm>
            <a:off x="685800" y="1600200"/>
            <a:ext cx="7773988" cy="2343150"/>
          </a:xfrm>
        </p:spPr>
        <p:txBody>
          <a:bodyPr>
            <a:noAutofit/>
          </a:bodyPr>
          <a:lstStyle/>
          <a:p>
            <a:pPr marL="457200" indent="-457200">
              <a:buFontTx/>
              <a:buAutoNum type="arabicPeriod"/>
              <a:tabLst>
                <a:tab pos="3052763" algn="l"/>
              </a:tabLst>
            </a:pPr>
            <a:r>
              <a:rPr lang="en-GB" sz="2100" dirty="0" smtClean="0"/>
              <a:t> function year(d)	{return </a:t>
            </a:r>
            <a:r>
              <a:rPr lang="en-GB" sz="2100" dirty="0" err="1" smtClean="0"/>
              <a:t>d.getFullYear</a:t>
            </a:r>
            <a:r>
              <a:rPr lang="en-GB" sz="2100" dirty="0" smtClean="0"/>
              <a:t>(); }</a:t>
            </a:r>
          </a:p>
          <a:p>
            <a:pPr marL="457200" indent="-457200">
              <a:buFontTx/>
              <a:buAutoNum type="arabicPeriod"/>
              <a:tabLst>
                <a:tab pos="3052763" algn="l"/>
              </a:tabLst>
            </a:pPr>
            <a:r>
              <a:rPr lang="en-GB" sz="2100" dirty="0" smtClean="0"/>
              <a:t> function year(D)	{return </a:t>
            </a:r>
            <a:r>
              <a:rPr lang="en-GB" sz="2100" dirty="0" err="1" smtClean="0"/>
              <a:t>D.getFullYear</a:t>
            </a:r>
            <a:r>
              <a:rPr lang="en-GB" sz="2100" dirty="0" smtClean="0"/>
              <a:t>(); }</a:t>
            </a:r>
          </a:p>
          <a:p>
            <a:pPr marL="457200" indent="-457200">
              <a:buFontTx/>
              <a:buAutoNum type="arabicPeriod"/>
              <a:tabLst>
                <a:tab pos="3052763" algn="l"/>
              </a:tabLst>
            </a:pPr>
            <a:r>
              <a:rPr lang="en-GB" sz="2100" dirty="0" smtClean="0"/>
              <a:t> function year(Date)	{return </a:t>
            </a:r>
            <a:r>
              <a:rPr lang="en-GB" sz="2100" dirty="0" err="1" smtClean="0"/>
              <a:t>Date.getFullYear</a:t>
            </a:r>
            <a:r>
              <a:rPr lang="en-GB" sz="2100" dirty="0" smtClean="0"/>
              <a:t>(); }</a:t>
            </a:r>
          </a:p>
          <a:p>
            <a:pPr marL="457200" indent="-457200">
              <a:buFontTx/>
              <a:buAutoNum type="arabicPeriod"/>
              <a:tabLst>
                <a:tab pos="3052763" algn="l"/>
              </a:tabLst>
            </a:pPr>
            <a:r>
              <a:rPr lang="en-GB" sz="2100" dirty="0" smtClean="0"/>
              <a:t> function year(</a:t>
            </a:r>
            <a:r>
              <a:rPr lang="en-GB" sz="2100" dirty="0" err="1" smtClean="0"/>
              <a:t>i</a:t>
            </a:r>
            <a:r>
              <a:rPr lang="en-GB" sz="2100" dirty="0" smtClean="0"/>
              <a:t>)	{return </a:t>
            </a:r>
            <a:r>
              <a:rPr lang="en-GB" sz="2100" dirty="0" err="1" smtClean="0"/>
              <a:t>i.getFullYear</a:t>
            </a:r>
            <a:r>
              <a:rPr lang="en-GB" sz="2100" dirty="0" smtClean="0"/>
              <a:t>(); }</a:t>
            </a:r>
          </a:p>
          <a:p>
            <a:pPr marL="457200" indent="-457200">
              <a:buFontTx/>
              <a:buAutoNum type="arabicPeriod"/>
              <a:tabLst>
                <a:tab pos="3052763" algn="l"/>
              </a:tabLst>
            </a:pPr>
            <a:r>
              <a:rPr lang="en-GB" sz="2100" dirty="0" smtClean="0"/>
              <a:t> function year(n)	{return </a:t>
            </a:r>
            <a:r>
              <a:rPr lang="en-GB" sz="2100" dirty="0" err="1" smtClean="0"/>
              <a:t>n.getFullYear</a:t>
            </a:r>
            <a:r>
              <a:rPr lang="en-GB" sz="2100" dirty="0" smtClean="0"/>
              <a:t>(); }</a:t>
            </a:r>
          </a:p>
          <a:p>
            <a:pPr marL="457200" indent="-457200">
              <a:buFontTx/>
              <a:buAutoNum type="arabicPeriod"/>
              <a:tabLst>
                <a:tab pos="3052763" algn="l"/>
              </a:tabLst>
            </a:pPr>
            <a:r>
              <a:rPr lang="en-GB" sz="2100" dirty="0" smtClean="0"/>
              <a:t> They all create a function that does the same thing.</a:t>
            </a:r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7458" name="TPQuestion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GB" sz="3200"/>
              <a:t>How much of the reading have you done?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smtClean="0"/>
              <a:t>CO2013/CO3013</a:t>
            </a:r>
            <a:r>
              <a:rPr lang="en-GB" dirty="0"/>
              <a:t/>
            </a:r>
            <a:br>
              <a:rPr lang="en-GB" dirty="0"/>
            </a:br>
            <a:r>
              <a:rPr lang="en-GB" dirty="0"/>
              <a:t>Web Technologies</a:t>
            </a:r>
            <a:endParaRPr lang="en-GB" dirty="0">
              <a:latin typeface="Georgia" pitchFamily="18" charset="0"/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D434B-8D9B-4F14-B5BD-A076003F0EA8}" type="slidenum">
              <a:rPr lang="en-GB"/>
              <a:pPr/>
              <a:t>6</a:t>
            </a:fld>
            <a:endParaRPr lang="en-GB"/>
          </a:p>
        </p:txBody>
      </p:sp>
      <p:sp>
        <p:nvSpPr>
          <p:cNvPr id="787461" name="vote">
            <a:hlinkClick r:id="rId8" action="ppaction://program"/>
          </p:cNvPr>
          <p:cNvSpPr>
            <a:spLocks noChangeArrowheads="1"/>
          </p:cNvSpPr>
          <p:nvPr/>
        </p:nvSpPr>
        <p:spPr bwMode="auto">
          <a:xfrm>
            <a:off x="8229600" y="5943600"/>
            <a:ext cx="914400" cy="9144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787459" name="TPAnswers"/>
          <p:cNvSpPr>
            <a:spLocks noGrp="1" noChangeArrowheads="1"/>
          </p:cNvSpPr>
          <p:nvPr>
            <p:ph idx="1"/>
            <p:custDataLst>
              <p:tags r:id="rId3"/>
            </p:custDataLst>
          </p:nvPr>
        </p:nvSpPr>
        <p:spPr>
          <a:xfrm>
            <a:off x="685800" y="1600200"/>
            <a:ext cx="7773988" cy="4565650"/>
          </a:xfrm>
          <a:ln/>
        </p:spPr>
        <p:txBody>
          <a:bodyPr>
            <a:noAutofit/>
          </a:bodyPr>
          <a:lstStyle/>
          <a:p>
            <a:pPr marL="514350" indent="-514350">
              <a:buFontTx/>
              <a:buAutoNum type="arabicPeriod"/>
            </a:pPr>
            <a:r>
              <a:rPr lang="en-GB" sz="2800" dirty="0" smtClean="0"/>
              <a:t>0</a:t>
            </a:r>
            <a:r>
              <a:rPr lang="en-GB" sz="2800" dirty="0"/>
              <a:t>% (none of it)</a:t>
            </a:r>
          </a:p>
          <a:p>
            <a:pPr marL="514350" indent="-514350">
              <a:buFontTx/>
              <a:buAutoNum type="arabicPeriod"/>
            </a:pPr>
            <a:r>
              <a:rPr lang="en-GB" sz="2800" dirty="0" smtClean="0"/>
              <a:t>33</a:t>
            </a:r>
            <a:r>
              <a:rPr lang="en-GB" sz="2800" dirty="0"/>
              <a:t>% (about a third)</a:t>
            </a:r>
          </a:p>
          <a:p>
            <a:pPr marL="514350" indent="-514350">
              <a:buFontTx/>
              <a:buAutoNum type="arabicPeriod"/>
            </a:pPr>
            <a:r>
              <a:rPr lang="en-GB" sz="2800" dirty="0" smtClean="0"/>
              <a:t>50</a:t>
            </a:r>
            <a:r>
              <a:rPr lang="en-GB" sz="2800" dirty="0"/>
              <a:t>% (half)</a:t>
            </a:r>
          </a:p>
          <a:p>
            <a:pPr marL="514350" indent="-514350">
              <a:buFontTx/>
              <a:buAutoNum type="arabicPeriod"/>
            </a:pPr>
            <a:r>
              <a:rPr lang="en-GB" sz="2800" dirty="0" smtClean="0"/>
              <a:t>67</a:t>
            </a:r>
            <a:r>
              <a:rPr lang="en-GB" sz="2800" dirty="0"/>
              <a:t>% (most of it)</a:t>
            </a:r>
          </a:p>
          <a:p>
            <a:pPr marL="514350" indent="-514350">
              <a:buFontTx/>
              <a:buAutoNum type="arabicPeriod"/>
            </a:pPr>
            <a:r>
              <a:rPr lang="en-GB" sz="2800" dirty="0" smtClean="0"/>
              <a:t>100</a:t>
            </a:r>
            <a:r>
              <a:rPr lang="en-GB" sz="2800" dirty="0"/>
              <a:t>% (all of it)</a:t>
            </a:r>
          </a:p>
          <a:p>
            <a:pPr marL="514350" indent="-514350">
              <a:buFontTx/>
              <a:buAutoNum type="arabicPeriod"/>
            </a:pPr>
            <a:r>
              <a:rPr lang="en-GB" sz="2800" dirty="0" smtClean="0"/>
              <a:t>What </a:t>
            </a:r>
            <a:r>
              <a:rPr lang="en-GB" sz="2800" dirty="0"/>
              <a:t>reading?</a:t>
            </a:r>
          </a:p>
        </p:txBody>
      </p:sp>
      <p:graphicFrame>
        <p:nvGraphicFramePr>
          <p:cNvPr id="9" name="TPChart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400702042"/>
              </p:ext>
            </p:extLst>
          </p:nvPr>
        </p:nvGraphicFramePr>
        <p:xfrm>
          <a:off x="4508500" y="1651000"/>
          <a:ext cx="4572000" cy="5143500"/>
        </p:xfrm>
        <a:graphic>
          <a:graphicData uri="http://schemas.openxmlformats.org/presentationml/2006/ole">
            <p:oleObj spid="_x0000_s787466" name="Chart" r:id="rId9" imgW="4572000" imgH="5143470" progId="MSGraph.Chart.8">
              <p:embed followColorScheme="full"/>
            </p:oleObj>
          </a:graphicData>
        </a:graphic>
      </p:graphicFrame>
      <p:sp>
        <p:nvSpPr>
          <p:cNvPr id="2" name="CAI1"/>
          <p:cNvSpPr/>
          <p:nvPr>
            <p:custDataLst>
              <p:tags r:id="rId4"/>
            </p:custDataLst>
          </p:nvPr>
        </p:nvSpPr>
        <p:spPr>
          <a:xfrm>
            <a:off x="441960" y="3198368"/>
            <a:ext cx="304800" cy="304800"/>
          </a:xfrm>
          <a:prstGeom prst="star5">
            <a:avLst/>
          </a:prstGeom>
          <a:gradFill flip="none" rotWithShape="1">
            <a:gsLst>
              <a:gs pos="0">
                <a:srgbClr val="FFFF00"/>
              </a:gs>
              <a:gs pos="100000">
                <a:srgbClr val="FFFFFF"/>
              </a:gs>
            </a:gsLst>
            <a:path path="rect">
              <a:fillToRect l="50000" t="50000" r="50000" b="50000"/>
            </a:path>
            <a:tileRect/>
          </a:gradFill>
          <a:ln w="25400" cap="flat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xmlns="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CAI2"/>
          <p:cNvSpPr/>
          <p:nvPr>
            <p:custDataLst>
              <p:tags r:id="rId5"/>
            </p:custDataLst>
          </p:nvPr>
        </p:nvSpPr>
        <p:spPr>
          <a:xfrm>
            <a:off x="441960" y="3710432"/>
            <a:ext cx="304800" cy="304800"/>
          </a:xfrm>
          <a:prstGeom prst="star5">
            <a:avLst/>
          </a:prstGeom>
          <a:gradFill flip="none" rotWithShape="1">
            <a:gsLst>
              <a:gs pos="0">
                <a:srgbClr val="FFFF00"/>
              </a:gs>
              <a:gs pos="100000">
                <a:srgbClr val="FFFFFF"/>
              </a:gs>
            </a:gsLst>
            <a:path path="rect">
              <a:fillToRect l="50000" t="50000" r="50000" b="50000"/>
            </a:path>
            <a:tileRect/>
          </a:gradFill>
          <a:ln w="25400" cap="flat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xmlns="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repeatDur="0" restart="neve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9" grpId="0"/>
      <p:bldP spid="2" grpId="0" animBg="1"/>
      <p:bldP spid="3" grpId="0" animBg="1"/>
    </p:bld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CO2013/CO3013</a:t>
            </a:r>
            <a:br>
              <a:rPr lang="en-GB" smtClean="0"/>
            </a:br>
            <a:r>
              <a:rPr lang="en-GB" smtClean="0"/>
              <a:t>Web Technologies</a:t>
            </a:r>
            <a:endParaRPr lang="en-GB" dirty="0">
              <a:latin typeface="Georgia" pitchFamily="18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C8D794-CB87-4C17-A147-966EAC152536}" type="slidenum">
              <a:rPr lang="en-GB" smtClean="0"/>
              <a:pPr/>
              <a:t>60</a:t>
            </a:fld>
            <a:endParaRPr lang="en-GB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Events &amp; “event models”</a:t>
            </a:r>
            <a:endParaRPr lang="en-GB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Introduction …</a:t>
            </a:r>
            <a:endParaRPr lang="en-GB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2" name="Rectangle 2050"/>
          <p:cNvSpPr>
            <a:spLocks noGrp="1" noChangeArrowheads="1"/>
          </p:cNvSpPr>
          <p:nvPr>
            <p:ph type="title"/>
          </p:nvPr>
        </p:nvSpPr>
        <p:spPr>
          <a:xfrm>
            <a:off x="304800" y="228600"/>
            <a:ext cx="8534400" cy="1143000"/>
          </a:xfrm>
        </p:spPr>
        <p:txBody>
          <a:bodyPr/>
          <a:lstStyle/>
          <a:p>
            <a:r>
              <a:rPr lang="en-GB" smtClean="0"/>
              <a:t>Events</a:t>
            </a:r>
          </a:p>
        </p:txBody>
      </p:sp>
      <p:sp>
        <p:nvSpPr>
          <p:cNvPr id="22533" name="Rectangle 2051"/>
          <p:cNvSpPr>
            <a:spLocks noGrp="1" noChangeArrowheads="1"/>
          </p:cNvSpPr>
          <p:nvPr>
            <p:ph idx="1"/>
          </p:nvPr>
        </p:nvSpPr>
        <p:spPr>
          <a:xfrm>
            <a:off x="304800" y="1628775"/>
            <a:ext cx="8534400" cy="4495800"/>
          </a:xfrm>
        </p:spPr>
        <p:txBody>
          <a:bodyPr>
            <a:normAutofit lnSpcReduction="10000"/>
          </a:bodyPr>
          <a:lstStyle/>
          <a:p>
            <a:r>
              <a:rPr lang="en-GB" sz="3200" dirty="0" smtClean="0"/>
              <a:t>The BOM (“DOM Level 0”) </a:t>
            </a:r>
            <a:r>
              <a:rPr lang="en-GB" sz="3200" i="1" dirty="0" smtClean="0"/>
              <a:t>event model</a:t>
            </a:r>
            <a:r>
              <a:rPr lang="en-GB" sz="3200" dirty="0" smtClean="0"/>
              <a:t> is the one we'll use exclusively.</a:t>
            </a:r>
          </a:p>
          <a:p>
            <a:r>
              <a:rPr lang="en-GB" sz="3200" dirty="0" smtClean="0"/>
              <a:t>DOM Level 2 Events </a:t>
            </a:r>
            <a:r>
              <a:rPr lang="en-GB" sz="3200" i="1" dirty="0" smtClean="0"/>
              <a:t>module</a:t>
            </a:r>
            <a:r>
              <a:rPr lang="en-GB" sz="3200" dirty="0" smtClean="0"/>
              <a:t> defines a much more sophisticated/complex event model…</a:t>
            </a:r>
          </a:p>
          <a:p>
            <a:pPr lvl="1"/>
            <a:r>
              <a:rPr lang="en-GB" sz="2800" dirty="0" smtClean="0"/>
              <a:t>IE6 supports a similarly complex but incompatible model.</a:t>
            </a:r>
          </a:p>
          <a:p>
            <a:pPr lvl="1"/>
            <a:r>
              <a:rPr lang="en-GB" sz="2800" dirty="0" smtClean="0"/>
              <a:t>Mozilla follows the W3C standard.</a:t>
            </a:r>
          </a:p>
          <a:p>
            <a:pPr lvl="1"/>
            <a:r>
              <a:rPr lang="en-GB" sz="2800" dirty="0" smtClean="0"/>
              <a:t>See </a:t>
            </a:r>
            <a:r>
              <a:rPr lang="en-GB" sz="2800" i="1" dirty="0" smtClean="0"/>
              <a:t>JavaScript: The Definitive Guide</a:t>
            </a:r>
            <a:r>
              <a:rPr lang="en-GB" sz="2800" dirty="0" smtClean="0"/>
              <a:t> for </a:t>
            </a:r>
            <a:r>
              <a:rPr lang="en-GB" sz="2800" dirty="0" smtClean="0">
                <a:solidFill>
                  <a:schemeClr val="hlink"/>
                </a:solidFill>
              </a:rPr>
              <a:t>exhaustive</a:t>
            </a:r>
            <a:r>
              <a:rPr lang="en-GB" sz="2800" dirty="0" smtClean="0"/>
              <a:t> &amp; </a:t>
            </a:r>
            <a:r>
              <a:rPr lang="en-GB" sz="2800" dirty="0" smtClean="0">
                <a:solidFill>
                  <a:schemeClr val="folHlink"/>
                </a:solidFill>
              </a:rPr>
              <a:t>unnecessary</a:t>
            </a:r>
            <a:r>
              <a:rPr lang="en-GB" sz="2800" dirty="0" smtClean="0"/>
              <a:t> levels of detail! </a:t>
            </a:r>
            <a:r>
              <a:rPr lang="en-GB" sz="2800" dirty="0" smtClean="0">
                <a:sym typeface="Wingdings" pitchFamily="2" charset="2"/>
              </a:rPr>
              <a:t>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CO2013/CO3013</a:t>
            </a:r>
            <a:br>
              <a:rPr lang="en-GB"/>
            </a:br>
            <a:r>
              <a:rPr lang="en-GB"/>
              <a:t>Web Technologies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C408743-A843-4C67-9B96-DBE26A0BBA7D}" type="slidenum">
              <a:rPr lang="en-GB"/>
              <a:pPr>
                <a:defRPr/>
              </a:pPr>
              <a:t>61</a:t>
            </a:fld>
            <a:endParaRPr lang="en-GB"/>
          </a:p>
        </p:txBody>
      </p:sp>
      <mc:AlternateContent xmlns:mc="http://schemas.openxmlformats.org/markup-compatibility/2006">
        <mc:Choice xmlns:p14="http://schemas.microsoft.com/office/powerpoint/2010/main" xmlns="" Requires="p14">
          <p:contentPart p14:bwMode="auto" r:id="rId4">
            <p14:nvContentPartPr>
              <p14:cNvPr id="2" name="Ink 1"/>
              <p14:cNvContentPartPr/>
              <p14:nvPr/>
            </p14:nvContentPartPr>
            <p14:xfrm>
              <a:off x="1528920" y="4886280"/>
              <a:ext cx="4936680" cy="464760"/>
            </p14:xfrm>
          </p:contentPart>
        </mc:Choice>
        <mc:Fallback>
          <p:pic>
            <p:nvPicPr>
              <p:cNvPr id="2" name="Ink 1"/>
              <p:cNvPicPr/>
              <p:nvPr/>
            </p:nvPicPr>
            <p:blipFill>
              <a:blip r:embed="rId5" cstate="print"/>
              <a:stretch>
                <a:fillRect/>
              </a:stretch>
            </p:blipFill>
            <p:spPr>
              <a:xfrm>
                <a:off x="1519560" y="4876920"/>
                <a:ext cx="4955400" cy="483480"/>
              </a:xfrm>
              <a:prstGeom prst="rect">
                <a:avLst/>
              </a:prstGeom>
            </p:spPr>
          </p:pic>
        </mc:Fallback>
      </mc:AlternateContent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Event-driven programming</a:t>
            </a:r>
          </a:p>
        </p:txBody>
      </p:sp>
      <p:sp>
        <p:nvSpPr>
          <p:cNvPr id="48025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GB" sz="2800" dirty="0" smtClean="0"/>
              <a:t>Code does </a:t>
            </a:r>
            <a:r>
              <a:rPr lang="en-GB" sz="2800" i="1" dirty="0" smtClean="0"/>
              <a:t>nothing</a:t>
            </a:r>
            <a:r>
              <a:rPr lang="en-GB" sz="2800" dirty="0" smtClean="0"/>
              <a:t> until something happens that executes the code…</a:t>
            </a:r>
          </a:p>
          <a:p>
            <a:pPr lvl="1">
              <a:lnSpc>
                <a:spcPct val="80000"/>
              </a:lnSpc>
            </a:pPr>
            <a:r>
              <a:rPr lang="en-GB" sz="2400" i="1" dirty="0" smtClean="0"/>
              <a:t>E.g.</a:t>
            </a:r>
            <a:r>
              <a:rPr lang="en-GB" sz="2400" dirty="0" smtClean="0"/>
              <a:t> in Java the main() method executes when the “run” event happens.</a:t>
            </a:r>
          </a:p>
          <a:p>
            <a:pPr>
              <a:lnSpc>
                <a:spcPct val="80000"/>
              </a:lnSpc>
            </a:pPr>
            <a:r>
              <a:rPr lang="en-GB" sz="2800" dirty="0" smtClean="0"/>
              <a:t>In the browser there are many events that we can attach code to. Events include:</a:t>
            </a:r>
          </a:p>
          <a:p>
            <a:pPr lvl="1">
              <a:lnSpc>
                <a:spcPct val="80000"/>
              </a:lnSpc>
            </a:pPr>
            <a:r>
              <a:rPr lang="en-GB" sz="2400" dirty="0" smtClean="0"/>
              <a:t>The page finishing loading.</a:t>
            </a:r>
          </a:p>
          <a:p>
            <a:pPr lvl="1">
              <a:lnSpc>
                <a:spcPct val="80000"/>
              </a:lnSpc>
            </a:pPr>
            <a:r>
              <a:rPr lang="en-GB" sz="2400" dirty="0" smtClean="0"/>
              <a:t>The mouse moving over something.</a:t>
            </a:r>
          </a:p>
          <a:p>
            <a:pPr lvl="1">
              <a:lnSpc>
                <a:spcPct val="80000"/>
              </a:lnSpc>
            </a:pPr>
            <a:r>
              <a:rPr lang="en-GB" sz="2400" dirty="0" smtClean="0"/>
              <a:t>A key being pressed.</a:t>
            </a:r>
          </a:p>
          <a:p>
            <a:pPr lvl="1">
              <a:lnSpc>
                <a:spcPct val="80000"/>
              </a:lnSpc>
            </a:pPr>
            <a:r>
              <a:rPr lang="en-GB" sz="2400" dirty="0" smtClean="0"/>
              <a:t>Something being clicked.</a:t>
            </a:r>
          </a:p>
          <a:p>
            <a:pPr>
              <a:lnSpc>
                <a:spcPct val="80000"/>
              </a:lnSpc>
              <a:buFont typeface="Wingdings" pitchFamily="2" charset="2"/>
              <a:buChar char="Ø"/>
            </a:pPr>
            <a:r>
              <a:rPr lang="en-GB" sz="2800" dirty="0" smtClean="0"/>
              <a:t>We </a:t>
            </a:r>
            <a:r>
              <a:rPr lang="en-GB" sz="2800" i="1" dirty="0" smtClean="0"/>
              <a:t>need</a:t>
            </a:r>
            <a:r>
              <a:rPr lang="en-GB" sz="2800" dirty="0" smtClean="0"/>
              <a:t> an understanding of functions to cope with anything but basic “event handling”.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CO2013/CO3013</a:t>
            </a:r>
            <a:br>
              <a:rPr lang="en-GB"/>
            </a:br>
            <a:r>
              <a:rPr lang="en-GB"/>
              <a:t>Web Technologies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C108748-892F-4048-90DE-3ECAF3C06380}" type="slidenum">
              <a:rPr lang="en-GB"/>
              <a:pPr>
                <a:defRPr/>
              </a:pPr>
              <a:t>62</a:t>
            </a:fld>
            <a:endParaRPr lang="en-GB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025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80259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02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4802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02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4802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02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4802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02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4802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02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4802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02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500"/>
                                        <p:tgtEl>
                                          <p:spTgt spid="4802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02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4802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02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4802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0259" grpId="0" build="p" animBg="1"/>
    </p:bld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0" name="Rectangle 205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How events work</a:t>
            </a:r>
          </a:p>
        </p:txBody>
      </p:sp>
      <p:sp>
        <p:nvSpPr>
          <p:cNvPr id="13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CO2013/CO3013</a:t>
            </a:r>
            <a:br>
              <a:rPr lang="en-GB"/>
            </a:br>
            <a:r>
              <a:rPr lang="en-GB"/>
              <a:t>Web Technologies</a:t>
            </a:r>
          </a:p>
        </p:txBody>
      </p:sp>
      <p:sp>
        <p:nvSpPr>
          <p:cNvPr id="14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43D5D24-62BF-4F61-9053-2872E8B8D9A2}" type="slidenum">
              <a:rPr lang="en-GB"/>
              <a:pPr>
                <a:defRPr/>
              </a:pPr>
              <a:t>63</a:t>
            </a:fld>
            <a:endParaRPr lang="en-GB"/>
          </a:p>
        </p:txBody>
      </p:sp>
      <p:sp>
        <p:nvSpPr>
          <p:cNvPr id="24581" name="Text Box 2052"/>
          <p:cNvSpPr txBox="1">
            <a:spLocks noChangeArrowheads="1"/>
          </p:cNvSpPr>
          <p:nvPr/>
        </p:nvSpPr>
        <p:spPr bwMode="auto">
          <a:xfrm>
            <a:off x="1692275" y="1524000"/>
            <a:ext cx="5751831" cy="461665"/>
          </a:xfrm>
          <a:prstGeom prst="rect">
            <a:avLst/>
          </a:prstGeom>
          <a:noFill/>
          <a:ln w="28575">
            <a:solidFill>
              <a:schemeClr val="hlink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GB" i="0">
                <a:solidFill>
                  <a:schemeClr val="tx1"/>
                </a:solidFill>
                <a:latin typeface="Verdana" pitchFamily="34" charset="0"/>
              </a:rPr>
              <a:t>1. Web page defines event handlers</a:t>
            </a:r>
          </a:p>
        </p:txBody>
      </p:sp>
      <p:sp>
        <p:nvSpPr>
          <p:cNvPr id="24582" name="Text Box 2053"/>
          <p:cNvSpPr txBox="1">
            <a:spLocks noChangeArrowheads="1"/>
          </p:cNvSpPr>
          <p:nvPr/>
        </p:nvSpPr>
        <p:spPr bwMode="auto">
          <a:xfrm>
            <a:off x="1349375" y="2562225"/>
            <a:ext cx="6457217" cy="461665"/>
          </a:xfrm>
          <a:prstGeom prst="rect">
            <a:avLst/>
          </a:prstGeom>
          <a:noFill/>
          <a:ln w="28575">
            <a:solidFill>
              <a:schemeClr val="hlink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GB" i="0" dirty="0">
                <a:solidFill>
                  <a:schemeClr val="tx1"/>
                </a:solidFill>
                <a:latin typeface="Verdana" pitchFamily="34" charset="0"/>
              </a:rPr>
              <a:t>2. Event occurs, </a:t>
            </a:r>
            <a:r>
              <a:rPr lang="en-GB" b="1" i="0" dirty="0">
                <a:solidFill>
                  <a:schemeClr val="accent4"/>
                </a:solidFill>
                <a:latin typeface="Courier New" pitchFamily="49" charset="0"/>
              </a:rPr>
              <a:t>event</a:t>
            </a:r>
            <a:r>
              <a:rPr lang="en-GB" i="0" dirty="0">
                <a:solidFill>
                  <a:schemeClr val="tx1"/>
                </a:solidFill>
                <a:latin typeface="Verdana" pitchFamily="34" charset="0"/>
              </a:rPr>
              <a:t> object generated</a:t>
            </a:r>
          </a:p>
        </p:txBody>
      </p:sp>
      <p:sp>
        <p:nvSpPr>
          <p:cNvPr id="24583" name="Text Box 2054"/>
          <p:cNvSpPr txBox="1">
            <a:spLocks noChangeArrowheads="1"/>
          </p:cNvSpPr>
          <p:nvPr/>
        </p:nvSpPr>
        <p:spPr bwMode="auto">
          <a:xfrm>
            <a:off x="1112838" y="3614738"/>
            <a:ext cx="6952544" cy="461665"/>
          </a:xfrm>
          <a:prstGeom prst="rect">
            <a:avLst/>
          </a:prstGeom>
          <a:noFill/>
          <a:ln w="28575">
            <a:solidFill>
              <a:schemeClr val="hlink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GB" i="0" dirty="0">
                <a:solidFill>
                  <a:schemeClr val="tx1"/>
                </a:solidFill>
                <a:latin typeface="Verdana" pitchFamily="34" charset="0"/>
              </a:rPr>
              <a:t>3. Event handler runs (</a:t>
            </a:r>
            <a:r>
              <a:rPr lang="en-GB" b="1" i="0" dirty="0">
                <a:solidFill>
                  <a:schemeClr val="accent4"/>
                </a:solidFill>
                <a:latin typeface="Courier New" pitchFamily="49" charset="0"/>
              </a:rPr>
              <a:t>event</a:t>
            </a:r>
            <a:r>
              <a:rPr lang="en-GB" i="0" dirty="0">
                <a:solidFill>
                  <a:schemeClr val="tx1"/>
                </a:solidFill>
                <a:latin typeface="Verdana" pitchFamily="34" charset="0"/>
              </a:rPr>
              <a:t> may be used)</a:t>
            </a:r>
          </a:p>
        </p:txBody>
      </p:sp>
      <p:sp>
        <p:nvSpPr>
          <p:cNvPr id="24584" name="Text Box 2055"/>
          <p:cNvSpPr txBox="1">
            <a:spLocks noChangeArrowheads="1"/>
          </p:cNvSpPr>
          <p:nvPr/>
        </p:nvSpPr>
        <p:spPr bwMode="auto">
          <a:xfrm>
            <a:off x="304800" y="5740400"/>
            <a:ext cx="8567474" cy="461665"/>
          </a:xfrm>
          <a:prstGeom prst="rect">
            <a:avLst/>
          </a:prstGeom>
          <a:noFill/>
          <a:ln w="28575">
            <a:solidFill>
              <a:schemeClr val="hlink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GB" i="0">
                <a:solidFill>
                  <a:schemeClr val="tx1"/>
                </a:solidFill>
                <a:latin typeface="Verdana" pitchFamily="34" charset="0"/>
              </a:rPr>
              <a:t>5. Control returns to browser … waits for more events</a:t>
            </a:r>
          </a:p>
        </p:txBody>
      </p:sp>
      <p:sp>
        <p:nvSpPr>
          <p:cNvPr id="24585" name="AutoShape 2056"/>
          <p:cNvSpPr>
            <a:spLocks noChangeArrowheads="1"/>
          </p:cNvSpPr>
          <p:nvPr/>
        </p:nvSpPr>
        <p:spPr bwMode="auto">
          <a:xfrm>
            <a:off x="4114800" y="2009775"/>
            <a:ext cx="381000" cy="504825"/>
          </a:xfrm>
          <a:prstGeom prst="downArrow">
            <a:avLst>
              <a:gd name="adj1" fmla="val 50000"/>
              <a:gd name="adj2" fmla="val 66710"/>
            </a:avLst>
          </a:prstGeom>
          <a:solidFill>
            <a:schemeClr val="hlink"/>
          </a:solidFill>
          <a:ln w="9525">
            <a:solidFill>
              <a:schemeClr val="hlink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solidFill>
                <a:schemeClr val="hlink"/>
              </a:solidFill>
            </a:endParaRPr>
          </a:p>
        </p:txBody>
      </p:sp>
      <p:sp>
        <p:nvSpPr>
          <p:cNvPr id="24586" name="AutoShape 2057"/>
          <p:cNvSpPr>
            <a:spLocks noChangeArrowheads="1"/>
          </p:cNvSpPr>
          <p:nvPr/>
        </p:nvSpPr>
        <p:spPr bwMode="auto">
          <a:xfrm>
            <a:off x="4114800" y="3048000"/>
            <a:ext cx="381000" cy="533400"/>
          </a:xfrm>
          <a:prstGeom prst="downArrow">
            <a:avLst>
              <a:gd name="adj1" fmla="val 50000"/>
              <a:gd name="adj2" fmla="val 70486"/>
            </a:avLst>
          </a:prstGeom>
          <a:solidFill>
            <a:schemeClr val="hlink"/>
          </a:solidFill>
          <a:ln w="9525">
            <a:solidFill>
              <a:schemeClr val="hlink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solidFill>
                <a:schemeClr val="hlink"/>
              </a:solidFill>
            </a:endParaRPr>
          </a:p>
        </p:txBody>
      </p:sp>
      <p:sp>
        <p:nvSpPr>
          <p:cNvPr id="24587" name="AutoShape 2058"/>
          <p:cNvSpPr>
            <a:spLocks noChangeArrowheads="1"/>
          </p:cNvSpPr>
          <p:nvPr/>
        </p:nvSpPr>
        <p:spPr bwMode="auto">
          <a:xfrm>
            <a:off x="4114800" y="4114800"/>
            <a:ext cx="381000" cy="533400"/>
          </a:xfrm>
          <a:prstGeom prst="downArrow">
            <a:avLst>
              <a:gd name="adj1" fmla="val 50000"/>
              <a:gd name="adj2" fmla="val 70486"/>
            </a:avLst>
          </a:prstGeom>
          <a:solidFill>
            <a:schemeClr val="hlink"/>
          </a:solidFill>
          <a:ln w="9525">
            <a:solidFill>
              <a:schemeClr val="hlink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solidFill>
                <a:schemeClr val="hlink"/>
              </a:solidFill>
            </a:endParaRPr>
          </a:p>
        </p:txBody>
      </p:sp>
      <p:sp>
        <p:nvSpPr>
          <p:cNvPr id="24588" name="Text Box 2059"/>
          <p:cNvSpPr txBox="1">
            <a:spLocks noChangeArrowheads="1"/>
          </p:cNvSpPr>
          <p:nvPr/>
        </p:nvSpPr>
        <p:spPr bwMode="auto">
          <a:xfrm>
            <a:off x="379413" y="4681538"/>
            <a:ext cx="8435323" cy="461665"/>
          </a:xfrm>
          <a:prstGeom prst="rect">
            <a:avLst/>
          </a:prstGeom>
          <a:noFill/>
          <a:ln w="28575">
            <a:solidFill>
              <a:schemeClr val="hlink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GB" i="0" dirty="0">
                <a:solidFill>
                  <a:schemeClr val="tx1"/>
                </a:solidFill>
                <a:latin typeface="Verdana" pitchFamily="34" charset="0"/>
              </a:rPr>
              <a:t>4. Default action? Event handler returns </a:t>
            </a:r>
            <a:r>
              <a:rPr lang="en-GB" b="1" i="0" dirty="0">
                <a:solidFill>
                  <a:schemeClr val="accent3"/>
                </a:solidFill>
                <a:latin typeface="Courier New" pitchFamily="49" charset="0"/>
              </a:rPr>
              <a:t>true</a:t>
            </a:r>
            <a:r>
              <a:rPr lang="en-GB" i="0" dirty="0">
                <a:solidFill>
                  <a:schemeClr val="accent3"/>
                </a:solidFill>
                <a:latin typeface="Verdana" pitchFamily="34" charset="0"/>
              </a:rPr>
              <a:t>/</a:t>
            </a:r>
            <a:r>
              <a:rPr lang="en-GB" b="1" i="0" dirty="0">
                <a:solidFill>
                  <a:schemeClr val="accent3"/>
                </a:solidFill>
                <a:latin typeface="Courier New" pitchFamily="49" charset="0"/>
              </a:rPr>
              <a:t>false</a:t>
            </a:r>
            <a:r>
              <a:rPr lang="en-GB" i="0" dirty="0">
                <a:solidFill>
                  <a:schemeClr val="tx1"/>
                </a:solidFill>
                <a:latin typeface="Verdana" pitchFamily="34" charset="0"/>
              </a:rPr>
              <a:t>.</a:t>
            </a:r>
          </a:p>
        </p:txBody>
      </p:sp>
      <p:sp>
        <p:nvSpPr>
          <p:cNvPr id="24589" name="AutoShape 2060"/>
          <p:cNvSpPr>
            <a:spLocks noChangeArrowheads="1"/>
          </p:cNvSpPr>
          <p:nvPr/>
        </p:nvSpPr>
        <p:spPr bwMode="auto">
          <a:xfrm>
            <a:off x="4114800" y="5181600"/>
            <a:ext cx="381000" cy="533400"/>
          </a:xfrm>
          <a:prstGeom prst="downArrow">
            <a:avLst>
              <a:gd name="adj1" fmla="val 50000"/>
              <a:gd name="adj2" fmla="val 70486"/>
            </a:avLst>
          </a:prstGeom>
          <a:solidFill>
            <a:schemeClr val="hlink"/>
          </a:solidFill>
          <a:ln w="9525">
            <a:solidFill>
              <a:schemeClr val="hlink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solidFill>
                <a:schemeClr val="hlink"/>
              </a:solidFill>
            </a:endParaRPr>
          </a:p>
        </p:txBody>
      </p:sp>
      <mc:AlternateContent xmlns:mc="http://schemas.openxmlformats.org/markup-compatibility/2006">
        <mc:Choice xmlns:p14="http://schemas.microsoft.com/office/powerpoint/2010/main" xmlns="" Requires="p14">
          <p:contentPart p14:bwMode="auto" r:id="rId4">
            <p14:nvContentPartPr>
              <p14:cNvPr id="2" name="Ink 1"/>
              <p14:cNvContentPartPr/>
              <p14:nvPr/>
            </p14:nvContentPartPr>
            <p14:xfrm>
              <a:off x="0" y="1707120"/>
              <a:ext cx="5479560" cy="4279680"/>
            </p14:xfrm>
          </p:contentPart>
        </mc:Choice>
        <mc:Fallback>
          <p:pic>
            <p:nvPicPr>
              <p:cNvPr id="2" name="Ink 1"/>
              <p:cNvPicPr/>
              <p:nvPr/>
            </p:nvPicPr>
            <p:blipFill>
              <a:blip r:embed="rId5" cstate="print"/>
              <a:stretch>
                <a:fillRect/>
              </a:stretch>
            </p:blipFill>
            <p:spPr>
              <a:xfrm>
                <a:off x="-9360" y="1697760"/>
                <a:ext cx="5498280" cy="4298400"/>
              </a:xfrm>
              <a:prstGeom prst="rect">
                <a:avLst/>
              </a:prstGeom>
            </p:spPr>
          </p:pic>
        </mc:Fallback>
      </mc:AlternateContent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45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245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245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245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245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245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245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500"/>
                                        <p:tgtEl>
                                          <p:spTgt spid="245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9" dur="500"/>
                                        <p:tgtEl>
                                          <p:spTgt spid="245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81" grpId="0" animBg="1"/>
      <p:bldP spid="24582" grpId="0" animBg="1"/>
      <p:bldP spid="24583" grpId="0" animBg="1"/>
      <p:bldP spid="24584" grpId="0" animBg="1"/>
      <p:bldP spid="24585" grpId="0" animBg="1"/>
      <p:bldP spid="24586" grpId="0" animBg="1"/>
      <p:bldP spid="24587" grpId="0" animBg="1"/>
      <p:bldP spid="24588" grpId="0" animBg="1"/>
      <p:bldP spid="24589" grpId="0" animBg="1"/>
    </p:bld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Many types of events (</a:t>
            </a:r>
            <a:r>
              <a:rPr lang="en-GB" dirty="0" err="1" smtClean="0">
                <a:hlinkClick r:id="rId4"/>
              </a:rPr>
              <a:t>url</a:t>
            </a:r>
            <a:r>
              <a:rPr lang="en-GB" dirty="0" smtClean="0"/>
              <a:t>)</a:t>
            </a:r>
          </a:p>
        </p:txBody>
      </p:sp>
      <p:sp>
        <p:nvSpPr>
          <p:cNvPr id="2560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GB" sz="3200" dirty="0" smtClean="0"/>
              <a:t>Illustrate with an example for</a:t>
            </a:r>
          </a:p>
          <a:p>
            <a:pPr lvl="1">
              <a:lnSpc>
                <a:spcPct val="90000"/>
              </a:lnSpc>
            </a:pPr>
            <a:r>
              <a:rPr lang="en-GB" sz="2800" dirty="0" smtClean="0"/>
              <a:t>Page load/unload</a:t>
            </a:r>
          </a:p>
          <a:p>
            <a:pPr lvl="1">
              <a:lnSpc>
                <a:spcPct val="90000"/>
              </a:lnSpc>
            </a:pPr>
            <a:r>
              <a:rPr lang="en-GB" sz="2800" dirty="0" smtClean="0"/>
              <a:t>Mouse over/out/click/double-click</a:t>
            </a:r>
          </a:p>
          <a:p>
            <a:pPr lvl="1">
              <a:lnSpc>
                <a:spcPct val="90000"/>
              </a:lnSpc>
            </a:pPr>
            <a:r>
              <a:rPr lang="en-GB" sz="2800" dirty="0" smtClean="0"/>
              <a:t>Key press</a:t>
            </a:r>
          </a:p>
          <a:p>
            <a:pPr lvl="1">
              <a:lnSpc>
                <a:spcPct val="90000"/>
              </a:lnSpc>
            </a:pPr>
            <a:r>
              <a:rPr lang="en-GB" sz="2800" dirty="0" smtClean="0"/>
              <a:t>Form:</a:t>
            </a:r>
          </a:p>
          <a:p>
            <a:pPr lvl="2">
              <a:lnSpc>
                <a:spcPct val="90000"/>
              </a:lnSpc>
            </a:pPr>
            <a:r>
              <a:rPr lang="en-GB" sz="2400" dirty="0" smtClean="0"/>
              <a:t>Submit</a:t>
            </a:r>
          </a:p>
          <a:p>
            <a:pPr lvl="2">
              <a:lnSpc>
                <a:spcPct val="90000"/>
              </a:lnSpc>
            </a:pPr>
            <a:r>
              <a:rPr lang="en-GB" sz="2400" dirty="0" smtClean="0"/>
              <a:t>Reset</a:t>
            </a:r>
          </a:p>
          <a:p>
            <a:pPr lvl="2">
              <a:lnSpc>
                <a:spcPct val="90000"/>
              </a:lnSpc>
            </a:pPr>
            <a:r>
              <a:rPr lang="en-GB" sz="2400" dirty="0" smtClean="0"/>
              <a:t>Focus/Blur (</a:t>
            </a:r>
            <a:r>
              <a:rPr lang="en-GB" sz="2400" dirty="0" err="1" smtClean="0"/>
              <a:t>unfocus</a:t>
            </a:r>
            <a:r>
              <a:rPr lang="en-GB" sz="2400" dirty="0" smtClean="0"/>
              <a:t>)</a:t>
            </a:r>
          </a:p>
          <a:p>
            <a:pPr>
              <a:lnSpc>
                <a:spcPct val="90000"/>
              </a:lnSpc>
            </a:pPr>
            <a:r>
              <a:rPr lang="en-GB" sz="3200" b="1" dirty="0" smtClean="0"/>
              <a:t>NB</a:t>
            </a:r>
            <a:r>
              <a:rPr lang="en-GB" sz="3200" dirty="0" smtClean="0"/>
              <a:t>: IE and Mozilla differ (</a:t>
            </a:r>
            <a:r>
              <a:rPr lang="en-GB" sz="3200" dirty="0" err="1" smtClean="0">
                <a:hlinkClick r:id="rId5"/>
              </a:rPr>
              <a:t>url</a:t>
            </a:r>
            <a:r>
              <a:rPr lang="en-GB" sz="3200" dirty="0" smtClean="0"/>
              <a:t>)…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CO2013/CO3013</a:t>
            </a:r>
            <a:br>
              <a:rPr lang="en-GB"/>
            </a:br>
            <a:r>
              <a:rPr lang="en-GB"/>
              <a:t>Web Technologies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4EC5656-3A7E-411B-AEF8-ACC112AE637A}" type="slidenum">
              <a:rPr lang="en-GB"/>
              <a:pPr>
                <a:defRPr/>
              </a:pPr>
              <a:t>64</a:t>
            </a:fld>
            <a:endParaRPr lang="en-GB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Page load event handler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882808"/>
            <a:ext cx="8784976" cy="4572000"/>
          </a:xfrm>
          <a:ln>
            <a:solidFill>
              <a:schemeClr val="accent1">
                <a:lumMod val="40000"/>
                <a:lumOff val="60000"/>
              </a:schemeClr>
            </a:solidFill>
          </a:ln>
        </p:spPr>
        <p:txBody>
          <a:bodyPr>
            <a:normAutofit/>
          </a:bodyPr>
          <a:lstStyle/>
          <a:p>
            <a:r>
              <a:rPr lang="en-GB" dirty="0" smtClean="0"/>
              <a:t>HTML</a:t>
            </a:r>
          </a:p>
          <a:p>
            <a:pPr lvl="1"/>
            <a:r>
              <a:rPr lang="en-GB" dirty="0" smtClean="0">
                <a:latin typeface="Consolas" pitchFamily="49" charset="0"/>
                <a:cs typeface="Consolas" pitchFamily="49" charset="0"/>
              </a:rPr>
              <a:t>&lt;body </a:t>
            </a:r>
            <a:r>
              <a:rPr lang="en-GB" dirty="0" err="1" smtClean="0">
                <a:solidFill>
                  <a:schemeClr val="accent3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onload</a:t>
            </a:r>
            <a:r>
              <a:rPr lang="en-GB" dirty="0" smtClean="0">
                <a:latin typeface="Consolas" pitchFamily="49" charset="0"/>
                <a:cs typeface="Consolas" pitchFamily="49" charset="0"/>
              </a:rPr>
              <a:t>="</a:t>
            </a:r>
            <a:r>
              <a:rPr lang="en-GB" dirty="0" err="1" smtClean="0">
                <a:solidFill>
                  <a:schemeClr val="accent1">
                    <a:lumMod val="40000"/>
                    <a:lumOff val="60000"/>
                  </a:schemeClr>
                </a:solidFill>
                <a:latin typeface="Consolas" pitchFamily="49" charset="0"/>
                <a:cs typeface="Consolas" pitchFamily="49" charset="0"/>
              </a:rPr>
              <a:t>doSomething</a:t>
            </a:r>
            <a:r>
              <a:rPr lang="en-GB" dirty="0" smtClean="0">
                <a:latin typeface="Consolas" pitchFamily="49" charset="0"/>
                <a:cs typeface="Consolas" pitchFamily="49" charset="0"/>
              </a:rPr>
              <a:t>(</a:t>
            </a:r>
            <a:r>
              <a:rPr lang="en-GB" dirty="0" smtClean="0">
                <a:solidFill>
                  <a:schemeClr val="accent4"/>
                </a:solidFill>
                <a:latin typeface="Consolas" pitchFamily="49" charset="0"/>
                <a:cs typeface="Consolas" pitchFamily="49" charset="0"/>
              </a:rPr>
              <a:t>event</a:t>
            </a:r>
            <a:r>
              <a:rPr lang="en-GB" dirty="0" smtClean="0">
                <a:latin typeface="Consolas" pitchFamily="49" charset="0"/>
                <a:cs typeface="Consolas" pitchFamily="49" charset="0"/>
              </a:rPr>
              <a:t>)"&gt;</a:t>
            </a:r>
          </a:p>
          <a:p>
            <a:r>
              <a:rPr lang="en-GB" dirty="0" smtClean="0"/>
              <a:t>JavaScript</a:t>
            </a:r>
          </a:p>
          <a:p>
            <a:pPr lvl="1"/>
            <a:r>
              <a:rPr lang="en-GB" dirty="0" smtClean="0">
                <a:latin typeface="Consolas" pitchFamily="49" charset="0"/>
                <a:cs typeface="Consolas" pitchFamily="49" charset="0"/>
              </a:rPr>
              <a:t>function </a:t>
            </a:r>
            <a:r>
              <a:rPr lang="en-GB" dirty="0" err="1" smtClean="0">
                <a:solidFill>
                  <a:schemeClr val="accent1">
                    <a:lumMod val="40000"/>
                    <a:lumOff val="60000"/>
                  </a:schemeClr>
                </a:solidFill>
                <a:latin typeface="Consolas" pitchFamily="49" charset="0"/>
                <a:cs typeface="Consolas" pitchFamily="49" charset="0"/>
              </a:rPr>
              <a:t>doSomething</a:t>
            </a:r>
            <a:r>
              <a:rPr lang="en-GB" dirty="0" smtClean="0">
                <a:latin typeface="Consolas" pitchFamily="49" charset="0"/>
                <a:cs typeface="Consolas" pitchFamily="49" charset="0"/>
              </a:rPr>
              <a:t>(</a:t>
            </a:r>
            <a:r>
              <a:rPr lang="en-GB" dirty="0" smtClean="0">
                <a:solidFill>
                  <a:schemeClr val="accent4"/>
                </a:solidFill>
                <a:latin typeface="Consolas" pitchFamily="49" charset="0"/>
                <a:cs typeface="Consolas" pitchFamily="49" charset="0"/>
              </a:rPr>
              <a:t>e</a:t>
            </a:r>
            <a:r>
              <a:rPr lang="en-GB" dirty="0" smtClean="0">
                <a:latin typeface="Consolas" pitchFamily="49" charset="0"/>
                <a:cs typeface="Consolas" pitchFamily="49" charset="0"/>
              </a:rPr>
              <a:t>) {</a:t>
            </a:r>
            <a:br>
              <a:rPr lang="en-GB" dirty="0" smtClean="0">
                <a:latin typeface="Consolas" pitchFamily="49" charset="0"/>
                <a:cs typeface="Consolas" pitchFamily="49" charset="0"/>
              </a:rPr>
            </a:br>
            <a:r>
              <a:rPr lang="en-GB" dirty="0" smtClean="0">
                <a:latin typeface="Consolas" pitchFamily="49" charset="0"/>
                <a:cs typeface="Consolas" pitchFamily="49" charset="0"/>
              </a:rPr>
              <a:t>  alert('Houston, the page has loaded!');</a:t>
            </a:r>
          </a:p>
          <a:p>
            <a:pPr lvl="1"/>
            <a:r>
              <a:rPr lang="en-GB" dirty="0" smtClean="0">
                <a:latin typeface="Consolas" pitchFamily="49" charset="0"/>
                <a:cs typeface="Consolas" pitchFamily="49" charset="0"/>
              </a:rPr>
              <a:t>	}</a:t>
            </a:r>
          </a:p>
          <a:p>
            <a:r>
              <a:rPr lang="en-GB" dirty="0" smtClean="0"/>
              <a:t>Unfortunately easy stuff like </a:t>
            </a:r>
            <a:r>
              <a:rPr lang="en-GB" dirty="0" err="1" smtClean="0">
                <a:latin typeface="Consolas" pitchFamily="49" charset="0"/>
                <a:cs typeface="Consolas" pitchFamily="49" charset="0"/>
              </a:rPr>
              <a:t>document.write</a:t>
            </a:r>
            <a:r>
              <a:rPr lang="en-GB" dirty="0" smtClean="0"/>
              <a:t> can’t be used in an event handler ... we need the DOM stuff from the next lecture...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CO2013/CO3013</a:t>
            </a:r>
            <a:br>
              <a:rPr lang="en-GB" smtClean="0"/>
            </a:br>
            <a:r>
              <a:rPr lang="en-GB" smtClean="0"/>
              <a:t>Web Technologies</a:t>
            </a:r>
            <a:endParaRPr lang="en-GB" dirty="0">
              <a:latin typeface="Georgia" pitchFamily="18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C8D794-CB87-4C17-A147-966EAC152536}" type="slidenum">
              <a:rPr lang="en-GB" smtClean="0"/>
              <a:pPr/>
              <a:t>65</a:t>
            </a:fld>
            <a:endParaRPr lang="en-GB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CO2013/CO3013</a:t>
            </a:r>
            <a:br>
              <a:rPr lang="en-GB"/>
            </a:br>
            <a:r>
              <a:rPr lang="en-GB"/>
              <a:t>Web Technologies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ECBB9F6-EDFE-4D5A-8430-7076D2D18456}" type="slidenum">
              <a:rPr lang="en-GB"/>
              <a:pPr>
                <a:defRPr/>
              </a:pPr>
              <a:t>66</a:t>
            </a:fld>
            <a:endParaRPr lang="en-GB"/>
          </a:p>
        </p:txBody>
      </p:sp>
      <p:sp>
        <p:nvSpPr>
          <p:cNvPr id="2765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Finally</a:t>
            </a:r>
          </a:p>
        </p:txBody>
      </p:sp>
      <p:sp>
        <p:nvSpPr>
          <p:cNvPr id="2765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633536"/>
            <a:ext cx="6762768" cy="4367232"/>
          </a:xfrm>
        </p:spPr>
        <p:txBody>
          <a:bodyPr>
            <a:noAutofit/>
          </a:bodyPr>
          <a:lstStyle/>
          <a:p>
            <a:pPr>
              <a:lnSpc>
                <a:spcPct val="130000"/>
              </a:lnSpc>
            </a:pPr>
            <a:r>
              <a:rPr lang="en-GB" sz="3200" dirty="0" smtClean="0"/>
              <a:t>Quick project discussion…</a:t>
            </a:r>
          </a:p>
        </p:txBody>
      </p:sp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Randomising</a:t>
            </a:r>
          </a:p>
        </p:txBody>
      </p:sp>
      <p:sp>
        <p:nvSpPr>
          <p:cNvPr id="8243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GB" b="1" smtClean="0">
                <a:solidFill>
                  <a:schemeClr val="folHlink"/>
                </a:solidFill>
                <a:latin typeface="Courier New" pitchFamily="49" charset="0"/>
              </a:rPr>
              <a:t>Math</a:t>
            </a:r>
            <a:r>
              <a:rPr lang="en-GB" b="1" smtClean="0">
                <a:latin typeface="Courier New" pitchFamily="49" charset="0"/>
              </a:rPr>
              <a:t>.</a:t>
            </a:r>
            <a:r>
              <a:rPr lang="en-GB" b="1" smtClean="0">
                <a:solidFill>
                  <a:schemeClr val="accent2"/>
                </a:solidFill>
                <a:latin typeface="Courier New" pitchFamily="49" charset="0"/>
              </a:rPr>
              <a:t>random</a:t>
            </a:r>
            <a:r>
              <a:rPr lang="en-GB" b="1" smtClean="0">
                <a:latin typeface="Courier New" pitchFamily="49" charset="0"/>
              </a:rPr>
              <a:t>()</a:t>
            </a:r>
            <a:r>
              <a:rPr lang="en-GB" smtClean="0"/>
              <a:t> class method</a:t>
            </a:r>
          </a:p>
          <a:p>
            <a:pPr lvl="1"/>
            <a:r>
              <a:rPr lang="en-GB" b="1" smtClean="0">
                <a:solidFill>
                  <a:srgbClr val="FF6600"/>
                </a:solidFill>
                <a:latin typeface="Courier New" pitchFamily="49" charset="0"/>
              </a:rPr>
              <a:t>n</a:t>
            </a:r>
            <a:r>
              <a:rPr lang="en-GB" b="1" smtClean="0">
                <a:latin typeface="Courier New" pitchFamily="49" charset="0"/>
              </a:rPr>
              <a:t>=</a:t>
            </a:r>
            <a:r>
              <a:rPr lang="en-GB" b="1" smtClean="0">
                <a:solidFill>
                  <a:schemeClr val="folHlink"/>
                </a:solidFill>
                <a:latin typeface="Courier New" pitchFamily="49" charset="0"/>
              </a:rPr>
              <a:t>Math</a:t>
            </a:r>
            <a:r>
              <a:rPr lang="en-GB" b="1" smtClean="0">
                <a:latin typeface="Courier New" pitchFamily="49" charset="0"/>
              </a:rPr>
              <a:t>.</a:t>
            </a:r>
            <a:r>
              <a:rPr lang="en-GB" b="1" smtClean="0">
                <a:solidFill>
                  <a:schemeClr val="accent2"/>
                </a:solidFill>
                <a:latin typeface="Courier New" pitchFamily="49" charset="0"/>
              </a:rPr>
              <a:t>random</a:t>
            </a:r>
            <a:r>
              <a:rPr lang="en-GB" b="1" smtClean="0">
                <a:latin typeface="Courier New" pitchFamily="49" charset="0"/>
              </a:rPr>
              <a:t>();</a:t>
            </a:r>
            <a:r>
              <a:rPr lang="en-GB" smtClean="0"/>
              <a:t>  “pseudo-random” numbers </a:t>
            </a:r>
            <a:r>
              <a:rPr lang="en-GB" b="1" smtClean="0">
                <a:latin typeface="Courier New" pitchFamily="49" charset="0"/>
              </a:rPr>
              <a:t>0≤</a:t>
            </a:r>
            <a:r>
              <a:rPr lang="en-GB" b="1" smtClean="0">
                <a:solidFill>
                  <a:srgbClr val="FF6600"/>
                </a:solidFill>
                <a:latin typeface="Courier New" pitchFamily="49" charset="0"/>
              </a:rPr>
              <a:t>n</a:t>
            </a:r>
            <a:r>
              <a:rPr lang="en-GB" b="1" smtClean="0">
                <a:latin typeface="Courier New" pitchFamily="49" charset="0"/>
              </a:rPr>
              <a:t>&lt;1</a:t>
            </a:r>
          </a:p>
          <a:p>
            <a:r>
              <a:rPr lang="en-GB" smtClean="0"/>
              <a:t>Let’s say I want one number drawn at random from 1 to 5:</a:t>
            </a:r>
          </a:p>
          <a:p>
            <a:pPr lvl="1"/>
            <a:r>
              <a:rPr lang="en-GB" b="1" smtClean="0">
                <a:latin typeface="Courier New" pitchFamily="49" charset="0"/>
              </a:rPr>
              <a:t>var </a:t>
            </a:r>
            <a:r>
              <a:rPr lang="en-GB" b="1" smtClean="0">
                <a:solidFill>
                  <a:srgbClr val="FF6600"/>
                </a:solidFill>
                <a:latin typeface="Courier New" pitchFamily="49" charset="0"/>
              </a:rPr>
              <a:t>n</a:t>
            </a:r>
            <a:r>
              <a:rPr lang="en-GB" b="1" smtClean="0">
                <a:latin typeface="Courier New" pitchFamily="49" charset="0"/>
              </a:rPr>
              <a:t> = </a:t>
            </a:r>
            <a:r>
              <a:rPr lang="en-GB" b="1" smtClean="0">
                <a:solidFill>
                  <a:schemeClr val="folHlink"/>
                </a:solidFill>
                <a:latin typeface="Courier New" pitchFamily="49" charset="0"/>
              </a:rPr>
              <a:t>Math</a:t>
            </a:r>
            <a:r>
              <a:rPr lang="en-GB" b="1" smtClean="0">
                <a:latin typeface="Courier New" pitchFamily="49" charset="0"/>
              </a:rPr>
              <a:t>.floor(1+</a:t>
            </a:r>
            <a:r>
              <a:rPr lang="en-GB" b="1" smtClean="0">
                <a:solidFill>
                  <a:schemeClr val="folHlink"/>
                </a:solidFill>
                <a:latin typeface="Courier New" pitchFamily="49" charset="0"/>
              </a:rPr>
              <a:t>Math</a:t>
            </a:r>
            <a:r>
              <a:rPr lang="en-GB" b="1" smtClean="0">
                <a:latin typeface="Courier New" pitchFamily="49" charset="0"/>
              </a:rPr>
              <a:t>.</a:t>
            </a:r>
            <a:r>
              <a:rPr lang="en-GB" b="1" smtClean="0">
                <a:solidFill>
                  <a:schemeClr val="accent2"/>
                </a:solidFill>
                <a:latin typeface="Courier New" pitchFamily="49" charset="0"/>
              </a:rPr>
              <a:t>random</a:t>
            </a:r>
            <a:r>
              <a:rPr lang="en-GB" b="1" smtClean="0">
                <a:latin typeface="Courier New" pitchFamily="49" charset="0"/>
              </a:rPr>
              <a:t>()*5);</a:t>
            </a:r>
          </a:p>
        </p:txBody>
      </p:sp>
      <p:sp>
        <p:nvSpPr>
          <p:cNvPr id="43010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/>
              <a:t>CO2013/CO3013</a:t>
            </a:r>
            <a:br>
              <a:rPr lang="en-GB"/>
            </a:br>
            <a:r>
              <a:rPr lang="en-GB"/>
              <a:t>Web Technologies (lecture 5)</a:t>
            </a:r>
            <a:endParaRPr lang="en-GB">
              <a:latin typeface="Georgia" pitchFamily="18" charset="0"/>
            </a:endParaRPr>
          </a:p>
        </p:txBody>
      </p:sp>
      <p:sp>
        <p:nvSpPr>
          <p:cNvPr id="4301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529C954-E7BA-4124-8CC2-0D48029BA595}" type="slidenum">
              <a:rPr lang="en-GB"/>
              <a:pPr/>
              <a:t>67</a:t>
            </a:fld>
            <a:endParaRPr lang="en-GB"/>
          </a:p>
        </p:txBody>
      </p:sp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432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82432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4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824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4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824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4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824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43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8243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4323" grpId="0" build="p" animBg="1"/>
    </p:bld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Groups of random numbers</a:t>
            </a:r>
          </a:p>
        </p:txBody>
      </p:sp>
      <p:sp>
        <p:nvSpPr>
          <p:cNvPr id="44037" name="Rectangle 5"/>
          <p:cNvSpPr>
            <a:spLocks noGrp="1" noChangeArrowheads="1"/>
          </p:cNvSpPr>
          <p:nvPr>
            <p:ph idx="1"/>
          </p:nvPr>
        </p:nvSpPr>
        <p:spPr>
          <a:xfrm>
            <a:off x="685800" y="1600200"/>
            <a:ext cx="7773988" cy="442118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GB" sz="3200" dirty="0" smtClean="0"/>
              <a:t>Now, I want two different numbers drawn at random from 1 to 5</a:t>
            </a:r>
          </a:p>
          <a:p>
            <a:pPr lvl="1">
              <a:lnSpc>
                <a:spcPct val="90000"/>
              </a:lnSpc>
            </a:pPr>
            <a:r>
              <a:rPr lang="en-GB" sz="2800" b="1" dirty="0" err="1" smtClean="0">
                <a:latin typeface="Courier New" pitchFamily="49" charset="0"/>
              </a:rPr>
              <a:t>var</a:t>
            </a:r>
            <a:r>
              <a:rPr lang="en-GB" sz="2800" b="1" dirty="0" smtClean="0">
                <a:latin typeface="Courier New" pitchFamily="49" charset="0"/>
              </a:rPr>
              <a:t> </a:t>
            </a:r>
            <a:r>
              <a:rPr lang="en-GB" sz="2800" b="1" dirty="0" smtClean="0">
                <a:solidFill>
                  <a:srgbClr val="FF6600"/>
                </a:solidFill>
                <a:latin typeface="Courier New" pitchFamily="49" charset="0"/>
              </a:rPr>
              <a:t>n1</a:t>
            </a:r>
            <a:r>
              <a:rPr lang="en-GB" sz="2800" b="1" dirty="0" smtClean="0">
                <a:latin typeface="Courier New" pitchFamily="49" charset="0"/>
              </a:rPr>
              <a:t> =</a:t>
            </a:r>
            <a:br>
              <a:rPr lang="en-GB" sz="2800" b="1" dirty="0" smtClean="0">
                <a:latin typeface="Courier New" pitchFamily="49" charset="0"/>
              </a:rPr>
            </a:br>
            <a:r>
              <a:rPr lang="en-GB" sz="2800" b="1" dirty="0" smtClean="0">
                <a:latin typeface="Courier New" pitchFamily="49" charset="0"/>
              </a:rPr>
              <a:t>  </a:t>
            </a:r>
            <a:r>
              <a:rPr lang="en-GB" sz="2800" b="1" dirty="0" err="1" smtClean="0">
                <a:solidFill>
                  <a:schemeClr val="folHlink"/>
                </a:solidFill>
                <a:latin typeface="Courier New" pitchFamily="49" charset="0"/>
              </a:rPr>
              <a:t>Math</a:t>
            </a:r>
            <a:r>
              <a:rPr lang="en-GB" sz="2800" b="1" dirty="0" err="1" smtClean="0">
                <a:latin typeface="Courier New" pitchFamily="49" charset="0"/>
              </a:rPr>
              <a:t>.floor</a:t>
            </a:r>
            <a:r>
              <a:rPr lang="en-GB" sz="2800" b="1" dirty="0" smtClean="0">
                <a:latin typeface="Courier New" pitchFamily="49" charset="0"/>
              </a:rPr>
              <a:t>(1+</a:t>
            </a:r>
            <a:r>
              <a:rPr lang="en-GB" sz="2800" b="1" dirty="0" smtClean="0">
                <a:solidFill>
                  <a:schemeClr val="folHlink"/>
                </a:solidFill>
                <a:latin typeface="Courier New" pitchFamily="49" charset="0"/>
              </a:rPr>
              <a:t>Math</a:t>
            </a:r>
            <a:r>
              <a:rPr lang="en-GB" sz="2800" b="1" dirty="0" smtClean="0">
                <a:latin typeface="Courier New" pitchFamily="49" charset="0"/>
              </a:rPr>
              <a:t>.</a:t>
            </a:r>
            <a:r>
              <a:rPr lang="en-GB" sz="2800" b="1" dirty="0" smtClean="0">
                <a:solidFill>
                  <a:schemeClr val="accent2"/>
                </a:solidFill>
                <a:latin typeface="Courier New" pitchFamily="49" charset="0"/>
              </a:rPr>
              <a:t>random</a:t>
            </a:r>
            <a:r>
              <a:rPr lang="en-GB" sz="2800" b="1" dirty="0" smtClean="0">
                <a:latin typeface="Courier New" pitchFamily="49" charset="0"/>
              </a:rPr>
              <a:t>()*5);</a:t>
            </a:r>
          </a:p>
          <a:p>
            <a:pPr lvl="1">
              <a:lnSpc>
                <a:spcPct val="90000"/>
              </a:lnSpc>
            </a:pPr>
            <a:r>
              <a:rPr lang="en-GB" sz="2800" b="1" dirty="0" err="1" smtClean="0">
                <a:latin typeface="Courier New" pitchFamily="49" charset="0"/>
              </a:rPr>
              <a:t>var</a:t>
            </a:r>
            <a:r>
              <a:rPr lang="en-GB" sz="2800" b="1" dirty="0" smtClean="0">
                <a:latin typeface="Courier New" pitchFamily="49" charset="0"/>
              </a:rPr>
              <a:t> </a:t>
            </a:r>
            <a:r>
              <a:rPr lang="en-GB" sz="2800" b="1" dirty="0" smtClean="0">
                <a:solidFill>
                  <a:srgbClr val="FF6600"/>
                </a:solidFill>
                <a:latin typeface="Courier New" pitchFamily="49" charset="0"/>
              </a:rPr>
              <a:t>n2</a:t>
            </a:r>
            <a:r>
              <a:rPr lang="en-GB" sz="2800" b="1" dirty="0" smtClean="0">
                <a:latin typeface="Courier New" pitchFamily="49" charset="0"/>
              </a:rPr>
              <a:t> =</a:t>
            </a:r>
            <a:br>
              <a:rPr lang="en-GB" sz="2800" b="1" dirty="0" smtClean="0">
                <a:latin typeface="Courier New" pitchFamily="49" charset="0"/>
              </a:rPr>
            </a:br>
            <a:r>
              <a:rPr lang="en-GB" sz="2800" b="1" dirty="0" smtClean="0">
                <a:latin typeface="Courier New" pitchFamily="49" charset="0"/>
              </a:rPr>
              <a:t>  </a:t>
            </a:r>
            <a:r>
              <a:rPr lang="en-GB" sz="2800" b="1" dirty="0" err="1" smtClean="0">
                <a:solidFill>
                  <a:schemeClr val="folHlink"/>
                </a:solidFill>
                <a:latin typeface="Courier New" pitchFamily="49" charset="0"/>
              </a:rPr>
              <a:t>Math</a:t>
            </a:r>
            <a:r>
              <a:rPr lang="en-GB" sz="2800" b="1" dirty="0" err="1" smtClean="0">
                <a:latin typeface="Courier New" pitchFamily="49" charset="0"/>
              </a:rPr>
              <a:t>.floor</a:t>
            </a:r>
            <a:r>
              <a:rPr lang="en-GB" sz="2800" b="1" dirty="0" smtClean="0">
                <a:latin typeface="Courier New" pitchFamily="49" charset="0"/>
              </a:rPr>
              <a:t>(1+</a:t>
            </a:r>
            <a:r>
              <a:rPr lang="en-GB" sz="2800" b="1" dirty="0" smtClean="0">
                <a:solidFill>
                  <a:schemeClr val="folHlink"/>
                </a:solidFill>
                <a:latin typeface="Courier New" pitchFamily="49" charset="0"/>
              </a:rPr>
              <a:t>Math</a:t>
            </a:r>
            <a:r>
              <a:rPr lang="en-GB" sz="2800" b="1" dirty="0" smtClean="0">
                <a:latin typeface="Courier New" pitchFamily="49" charset="0"/>
              </a:rPr>
              <a:t>.</a:t>
            </a:r>
            <a:r>
              <a:rPr lang="en-GB" sz="2800" b="1" dirty="0" smtClean="0">
                <a:solidFill>
                  <a:schemeClr val="accent2"/>
                </a:solidFill>
                <a:latin typeface="Courier New" pitchFamily="49" charset="0"/>
              </a:rPr>
              <a:t>random</a:t>
            </a:r>
            <a:r>
              <a:rPr lang="en-GB" sz="2800" b="1" dirty="0" smtClean="0">
                <a:latin typeface="Courier New" pitchFamily="49" charset="0"/>
              </a:rPr>
              <a:t>()*5);</a:t>
            </a:r>
          </a:p>
        </p:txBody>
      </p:sp>
      <p:sp>
        <p:nvSpPr>
          <p:cNvPr id="44034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/>
              <a:t>CO2013/CO3013</a:t>
            </a:r>
            <a:br>
              <a:rPr lang="en-GB"/>
            </a:br>
            <a:r>
              <a:rPr lang="en-GB"/>
              <a:t>Web Technologies (lecture 5)</a:t>
            </a:r>
            <a:endParaRPr lang="en-GB">
              <a:latin typeface="Georgia" pitchFamily="18" charset="0"/>
            </a:endParaRPr>
          </a:p>
        </p:txBody>
      </p:sp>
      <p:sp>
        <p:nvSpPr>
          <p:cNvPr id="4403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E951D18-262C-4560-B10B-4ABF8FE12ABE}" type="slidenum">
              <a:rPr lang="en-GB"/>
              <a:pPr/>
              <a:t>68</a:t>
            </a:fld>
            <a:endParaRPr lang="en-GB"/>
          </a:p>
        </p:txBody>
      </p:sp>
      <p:sp>
        <p:nvSpPr>
          <p:cNvPr id="44038" name="vote">
            <a:hlinkClick r:id="rId4" action="ppaction://program"/>
          </p:cNvPr>
          <p:cNvSpPr>
            <a:spLocks noChangeArrowheads="1"/>
          </p:cNvSpPr>
          <p:nvPr/>
        </p:nvSpPr>
        <p:spPr bwMode="auto">
          <a:xfrm>
            <a:off x="8229600" y="5943600"/>
            <a:ext cx="9144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642910" y="274636"/>
            <a:ext cx="7858180" cy="4583124"/>
          </a:xfrm>
        </p:spPr>
        <p:txBody>
          <a:bodyPr>
            <a:normAutofit fontScale="90000"/>
          </a:bodyPr>
          <a:lstStyle/>
          <a:p>
            <a:pPr algn="l">
              <a:lnSpc>
                <a:spcPct val="90000"/>
              </a:lnSpc>
            </a:pPr>
            <a:r>
              <a:rPr lang="en-GB" sz="4400" u="sng" dirty="0" smtClean="0"/>
              <a:t>Groups of random numbers:</a:t>
            </a:r>
            <a:br>
              <a:rPr lang="en-GB" sz="4400" u="sng" dirty="0" smtClean="0"/>
            </a:br>
            <a:r>
              <a:rPr lang="en-GB" sz="4400" u="sng" dirty="0" smtClean="0"/>
              <a:t/>
            </a:r>
            <a:br>
              <a:rPr lang="en-GB" sz="4400" u="sng" dirty="0" smtClean="0"/>
            </a:br>
            <a:r>
              <a:rPr lang="en-GB" sz="3200" dirty="0" smtClean="0"/>
              <a:t>Let’s say I want two different numbers drawn at random from 1 to 5:</a:t>
            </a:r>
            <a:br>
              <a:rPr lang="en-GB" sz="3200" dirty="0" smtClean="0"/>
            </a:br>
            <a:r>
              <a:rPr lang="en-GB" sz="3200" dirty="0" smtClean="0"/>
              <a:t/>
            </a:r>
            <a:br>
              <a:rPr lang="en-GB" sz="3200" dirty="0" smtClean="0"/>
            </a:br>
            <a:r>
              <a:rPr lang="en-GB" sz="2400" b="1" dirty="0" err="1" smtClean="0">
                <a:latin typeface="Courier New" pitchFamily="49" charset="0"/>
              </a:rPr>
              <a:t>var</a:t>
            </a:r>
            <a:r>
              <a:rPr lang="en-GB" sz="2400" b="1" dirty="0" smtClean="0">
                <a:latin typeface="Courier New" pitchFamily="49" charset="0"/>
              </a:rPr>
              <a:t> </a:t>
            </a:r>
            <a:r>
              <a:rPr lang="en-GB" sz="2400" b="1" dirty="0" smtClean="0">
                <a:solidFill>
                  <a:srgbClr val="FF6600"/>
                </a:solidFill>
                <a:latin typeface="Courier New" pitchFamily="49" charset="0"/>
              </a:rPr>
              <a:t>n1</a:t>
            </a:r>
            <a:r>
              <a:rPr lang="en-GB" sz="2400" b="1" dirty="0" smtClean="0">
                <a:latin typeface="Courier New" pitchFamily="49" charset="0"/>
              </a:rPr>
              <a:t> =  </a:t>
            </a:r>
            <a:r>
              <a:rPr lang="en-GB" sz="2400" b="1" dirty="0" err="1" smtClean="0">
                <a:solidFill>
                  <a:schemeClr val="folHlink"/>
                </a:solidFill>
                <a:latin typeface="Courier New" pitchFamily="49" charset="0"/>
              </a:rPr>
              <a:t>Math</a:t>
            </a:r>
            <a:r>
              <a:rPr lang="en-GB" sz="2400" b="1" dirty="0" err="1" smtClean="0">
                <a:latin typeface="Courier New" pitchFamily="49" charset="0"/>
              </a:rPr>
              <a:t>.floor</a:t>
            </a:r>
            <a:r>
              <a:rPr lang="en-GB" sz="2400" b="1" dirty="0" smtClean="0">
                <a:latin typeface="Courier New" pitchFamily="49" charset="0"/>
              </a:rPr>
              <a:t>(1+</a:t>
            </a:r>
            <a:r>
              <a:rPr lang="en-GB" sz="2400" b="1" dirty="0" smtClean="0">
                <a:solidFill>
                  <a:schemeClr val="folHlink"/>
                </a:solidFill>
                <a:latin typeface="Courier New" pitchFamily="49" charset="0"/>
              </a:rPr>
              <a:t>Math</a:t>
            </a:r>
            <a:r>
              <a:rPr lang="en-GB" sz="2400" b="1" dirty="0" smtClean="0">
                <a:latin typeface="Courier New" pitchFamily="49" charset="0"/>
              </a:rPr>
              <a:t>.</a:t>
            </a:r>
            <a:r>
              <a:rPr lang="en-GB" sz="2400" b="1" dirty="0" smtClean="0">
                <a:solidFill>
                  <a:schemeClr val="accent2"/>
                </a:solidFill>
                <a:latin typeface="Courier New" pitchFamily="49" charset="0"/>
              </a:rPr>
              <a:t>random</a:t>
            </a:r>
            <a:r>
              <a:rPr lang="en-GB" sz="2400" b="1" dirty="0" smtClean="0">
                <a:latin typeface="Courier New" pitchFamily="49" charset="0"/>
              </a:rPr>
              <a:t>()*5);</a:t>
            </a:r>
            <a:br>
              <a:rPr lang="en-GB" sz="2400" b="1" dirty="0" smtClean="0">
                <a:latin typeface="Courier New" pitchFamily="49" charset="0"/>
              </a:rPr>
            </a:br>
            <a:r>
              <a:rPr lang="en-GB" sz="2400" b="1" dirty="0" err="1" smtClean="0">
                <a:latin typeface="Courier New" pitchFamily="49" charset="0"/>
              </a:rPr>
              <a:t>var</a:t>
            </a:r>
            <a:r>
              <a:rPr lang="en-GB" sz="2400" b="1" dirty="0" smtClean="0">
                <a:latin typeface="Courier New" pitchFamily="49" charset="0"/>
              </a:rPr>
              <a:t> </a:t>
            </a:r>
            <a:r>
              <a:rPr lang="en-GB" sz="2400" b="1" dirty="0" smtClean="0">
                <a:solidFill>
                  <a:srgbClr val="FF6600"/>
                </a:solidFill>
                <a:latin typeface="Courier New" pitchFamily="49" charset="0"/>
              </a:rPr>
              <a:t>n2</a:t>
            </a:r>
            <a:r>
              <a:rPr lang="en-GB" sz="2400" b="1" dirty="0" smtClean="0">
                <a:latin typeface="Courier New" pitchFamily="49" charset="0"/>
              </a:rPr>
              <a:t> =  </a:t>
            </a:r>
            <a:r>
              <a:rPr lang="en-GB" sz="2400" b="1" dirty="0" err="1" smtClean="0">
                <a:solidFill>
                  <a:schemeClr val="folHlink"/>
                </a:solidFill>
                <a:latin typeface="Courier New" pitchFamily="49" charset="0"/>
              </a:rPr>
              <a:t>Math</a:t>
            </a:r>
            <a:r>
              <a:rPr lang="en-GB" sz="2400" b="1" dirty="0" err="1" smtClean="0">
                <a:latin typeface="Courier New" pitchFamily="49" charset="0"/>
              </a:rPr>
              <a:t>.floor</a:t>
            </a:r>
            <a:r>
              <a:rPr lang="en-GB" sz="2400" b="1" dirty="0" smtClean="0">
                <a:latin typeface="Courier New" pitchFamily="49" charset="0"/>
              </a:rPr>
              <a:t>(1+</a:t>
            </a:r>
            <a:r>
              <a:rPr lang="en-GB" sz="2400" b="1" dirty="0" smtClean="0">
                <a:solidFill>
                  <a:schemeClr val="folHlink"/>
                </a:solidFill>
                <a:latin typeface="Courier New" pitchFamily="49" charset="0"/>
              </a:rPr>
              <a:t>Math</a:t>
            </a:r>
            <a:r>
              <a:rPr lang="en-GB" sz="2400" b="1" dirty="0" smtClean="0">
                <a:latin typeface="Courier New" pitchFamily="49" charset="0"/>
              </a:rPr>
              <a:t>.</a:t>
            </a:r>
            <a:r>
              <a:rPr lang="en-GB" sz="2400" b="1" dirty="0" smtClean="0">
                <a:solidFill>
                  <a:schemeClr val="accent2"/>
                </a:solidFill>
                <a:latin typeface="Courier New" pitchFamily="49" charset="0"/>
              </a:rPr>
              <a:t>random</a:t>
            </a:r>
            <a:r>
              <a:rPr lang="en-GB" sz="2400" b="1" dirty="0" smtClean="0">
                <a:latin typeface="Courier New" pitchFamily="49" charset="0"/>
              </a:rPr>
              <a:t>()*5);</a:t>
            </a:r>
            <a:r>
              <a:rPr lang="en-GB" sz="2800" b="1" dirty="0" smtClean="0">
                <a:latin typeface="Courier New" pitchFamily="49" charset="0"/>
              </a:rPr>
              <a:t/>
            </a:r>
            <a:br>
              <a:rPr lang="en-GB" sz="2800" b="1" dirty="0" smtClean="0">
                <a:latin typeface="Courier New" pitchFamily="49" charset="0"/>
              </a:rPr>
            </a:br>
            <a:r>
              <a:rPr lang="en-GB" sz="2800" b="1" dirty="0" smtClean="0">
                <a:latin typeface="Courier New" pitchFamily="49" charset="0"/>
              </a:rPr>
              <a:t/>
            </a:r>
            <a:br>
              <a:rPr lang="en-GB" sz="2800" b="1" dirty="0" smtClean="0">
                <a:latin typeface="Courier New" pitchFamily="49" charset="0"/>
              </a:rPr>
            </a:br>
            <a:r>
              <a:rPr lang="en-GB" sz="3200" dirty="0" smtClean="0"/>
              <a:t>Will that work?</a:t>
            </a:r>
            <a:endParaRPr lang="en-GB" sz="2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CO2013/CO3013</a:t>
            </a:r>
            <a:br>
              <a:rPr lang="en-GB" smtClean="0"/>
            </a:br>
            <a:r>
              <a:rPr lang="en-GB" smtClean="0"/>
              <a:t>Web Technologies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0CD06-5368-4716-AEDA-6B56AB79EF03}" type="slidenum">
              <a:rPr lang="en-GB" smtClean="0"/>
              <a:pPr/>
              <a:t>69</a:t>
            </a:fld>
            <a:endParaRPr lang="en-GB" dirty="0"/>
          </a:p>
        </p:txBody>
      </p:sp>
      <p:graphicFrame>
        <p:nvGraphicFramePr>
          <p:cNvPr id="7" name="TPChart"/>
          <p:cNvGraphicFramePr>
            <a:graphicFrameLocks noChangeAspect="1"/>
          </p:cNvGraphicFramePr>
          <p:nvPr/>
        </p:nvGraphicFramePr>
        <p:xfrm>
          <a:off x="4432300" y="2679700"/>
          <a:ext cx="4724400" cy="4114800"/>
        </p:xfrm>
        <a:graphic>
          <a:graphicData uri="http://schemas.openxmlformats.org/presentationml/2006/ole">
            <p:oleObj spid="_x0000_s1307654" name="Chart" r:id="rId6" imgW="4724319" imgH="4114719" progId="MSGraph.Chart.8">
              <p:embed followColorScheme="full"/>
            </p:oleObj>
          </a:graphicData>
        </a:graphic>
      </p:graphicFrame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642910" y="4857760"/>
            <a:ext cx="7858180" cy="1268402"/>
          </a:xfrm>
        </p:spPr>
        <p:txBody>
          <a:bodyPr lIns="810000" tIns="45719" rIns="450000" bIns="45719" anchor="ctr" anchorCtr="0">
            <a:noAutofit/>
          </a:bodyPr>
          <a:lstStyle/>
          <a:p>
            <a:pPr marL="578358" indent="-514350">
              <a:buFontTx/>
              <a:buAutoNum type="arabicPeriod"/>
            </a:pPr>
            <a:r>
              <a:rPr lang="en-GB" dirty="0" smtClean="0"/>
              <a:t> 1. Yes</a:t>
            </a:r>
          </a:p>
          <a:p>
            <a:pPr marL="578358" indent="-514350">
              <a:buFontTx/>
              <a:buAutoNum type="arabicPeriod"/>
            </a:pPr>
            <a:r>
              <a:rPr lang="en-GB" dirty="0" smtClean="0"/>
              <a:t> 2. No</a:t>
            </a:r>
          </a:p>
        </p:txBody>
      </p:sp>
    </p:spTree>
    <p:custDataLst>
      <p:tags r:id="rId2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7458" name="TPQuestion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>
            <a:normAutofit/>
          </a:bodyPr>
          <a:lstStyle/>
          <a:p>
            <a:r>
              <a:rPr lang="en-GB" sz="3200" dirty="0" smtClean="0"/>
              <a:t>What’s your module mark so-far?</a:t>
            </a:r>
            <a:endParaRPr lang="en-GB" sz="3200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smtClean="0"/>
              <a:t>CO2013/CO3013</a:t>
            </a:r>
            <a:r>
              <a:rPr lang="en-GB" dirty="0"/>
              <a:t/>
            </a:r>
            <a:br>
              <a:rPr lang="en-GB" dirty="0"/>
            </a:br>
            <a:r>
              <a:rPr lang="en-GB" dirty="0"/>
              <a:t>Web Technologies</a:t>
            </a:r>
            <a:endParaRPr lang="en-GB" dirty="0">
              <a:latin typeface="Georgia" pitchFamily="18" charset="0"/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D434B-8D9B-4F14-B5BD-A076003F0EA8}" type="slidenum">
              <a:rPr lang="en-GB"/>
              <a:pPr/>
              <a:t>7</a:t>
            </a:fld>
            <a:endParaRPr lang="en-GB"/>
          </a:p>
        </p:txBody>
      </p:sp>
      <p:sp>
        <p:nvSpPr>
          <p:cNvPr id="787461" name="vote">
            <a:hlinkClick r:id="rId8" action="ppaction://program"/>
          </p:cNvPr>
          <p:cNvSpPr>
            <a:spLocks noChangeArrowheads="1"/>
          </p:cNvSpPr>
          <p:nvPr/>
        </p:nvSpPr>
        <p:spPr bwMode="auto">
          <a:xfrm>
            <a:off x="8229600" y="5943600"/>
            <a:ext cx="914400" cy="9144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graphicFrame>
        <p:nvGraphicFramePr>
          <p:cNvPr id="9" name="TPChart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04486030"/>
              </p:ext>
            </p:extLst>
          </p:nvPr>
        </p:nvGraphicFramePr>
        <p:xfrm>
          <a:off x="4508500" y="1651000"/>
          <a:ext cx="4572000" cy="5143500"/>
        </p:xfrm>
        <a:graphic>
          <a:graphicData uri="http://schemas.openxmlformats.org/presentationml/2006/ole">
            <p:oleObj spid="_x0000_s2161669" name="Chart" r:id="rId9" imgW="4572000" imgH="5143470" progId="MSGraph.Chart.8">
              <p:embed followColorScheme="full"/>
            </p:oleObj>
          </a:graphicData>
        </a:graphic>
      </p:graphicFrame>
      <p:sp>
        <p:nvSpPr>
          <p:cNvPr id="787459" name="TPAnswers"/>
          <p:cNvSpPr>
            <a:spLocks noGrp="1" noChangeArrowheads="1"/>
          </p:cNvSpPr>
          <p:nvPr>
            <p:ph idx="1"/>
            <p:custDataLst>
              <p:tags r:id="rId3"/>
            </p:custDataLst>
          </p:nvPr>
        </p:nvSpPr>
        <p:spPr>
          <a:xfrm>
            <a:off x="685800" y="1600200"/>
            <a:ext cx="7773988" cy="4565650"/>
          </a:xfrm>
          <a:ln/>
        </p:spPr>
        <p:txBody>
          <a:bodyPr>
            <a:noAutofit/>
          </a:bodyPr>
          <a:lstStyle/>
          <a:p>
            <a:pPr marL="514350" indent="-514350">
              <a:buFontTx/>
              <a:buAutoNum type="arabicPeriod"/>
            </a:pPr>
            <a:r>
              <a:rPr lang="en-GB" sz="2800" dirty="0" smtClean="0"/>
              <a:t>There are quizzes?</a:t>
            </a:r>
            <a:br>
              <a:rPr lang="en-GB" sz="2800" dirty="0" smtClean="0"/>
            </a:br>
            <a:r>
              <a:rPr lang="en-GB" sz="2800" dirty="0" smtClean="0"/>
              <a:t>... f</a:t>
            </a:r>
            <a:r>
              <a:rPr lang="en-GB" sz="2800" i="1" dirty="0" smtClean="0"/>
              <a:t>or marks?!!!!!!</a:t>
            </a:r>
            <a:br>
              <a:rPr lang="en-GB" sz="2800" i="1" dirty="0" smtClean="0"/>
            </a:br>
            <a:r>
              <a:rPr lang="en-GB" sz="2800" i="1" dirty="0" smtClean="0"/>
              <a:t>... </a:t>
            </a:r>
            <a:r>
              <a:rPr lang="en-GB" sz="2800" i="1" dirty="0" err="1" smtClean="0"/>
              <a:t>OMFG</a:t>
            </a:r>
            <a:r>
              <a:rPr lang="en-GB" sz="2800" i="1" dirty="0" smtClean="0"/>
              <a:t>!</a:t>
            </a:r>
            <a:endParaRPr lang="en-GB" sz="2800" dirty="0" smtClean="0"/>
          </a:p>
          <a:p>
            <a:pPr marL="514350" indent="-514350">
              <a:buFontTx/>
              <a:buAutoNum type="arabicPeriod"/>
            </a:pPr>
            <a:r>
              <a:rPr lang="en-GB" sz="2800" dirty="0" smtClean="0"/>
              <a:t>0</a:t>
            </a:r>
            <a:r>
              <a:rPr lang="en-GB" sz="2800" dirty="0"/>
              <a:t>% </a:t>
            </a:r>
            <a:r>
              <a:rPr lang="en-GB" sz="2800" dirty="0" smtClean="0"/>
              <a:t>(no quizzes@100% for 1% each)</a:t>
            </a:r>
            <a:endParaRPr lang="en-GB" sz="2800" dirty="0"/>
          </a:p>
          <a:p>
            <a:pPr marL="514350" indent="-514350">
              <a:buFontTx/>
              <a:buAutoNum type="arabicPeriod"/>
            </a:pPr>
            <a:r>
              <a:rPr lang="en-GB" sz="2800" dirty="0" smtClean="0"/>
              <a:t>0—1% (</a:t>
            </a:r>
            <a:r>
              <a:rPr lang="en-GB" sz="2800" dirty="0" smtClean="0">
                <a:sym typeface="Symbol"/>
              </a:rPr>
              <a:t></a:t>
            </a:r>
            <a:r>
              <a:rPr lang="en-GB" sz="2800" dirty="0" smtClean="0"/>
              <a:t> 1 quiz@100%)</a:t>
            </a:r>
            <a:endParaRPr lang="en-GB" sz="2800" dirty="0"/>
          </a:p>
          <a:p>
            <a:pPr marL="514350" indent="-514350">
              <a:buFontTx/>
              <a:buAutoNum type="arabicPeriod"/>
            </a:pPr>
            <a:r>
              <a:rPr lang="en-GB" sz="2800" dirty="0" smtClean="0"/>
              <a:t>1—2% (</a:t>
            </a:r>
            <a:r>
              <a:rPr lang="en-GB" sz="2800" dirty="0" smtClean="0">
                <a:sym typeface="Symbol"/>
              </a:rPr>
              <a:t></a:t>
            </a:r>
            <a:r>
              <a:rPr lang="en-GB" sz="2800" dirty="0" smtClean="0"/>
              <a:t> 2 quizzes@100%)</a:t>
            </a:r>
          </a:p>
          <a:p>
            <a:pPr marL="514350" indent="-514350">
              <a:buFontTx/>
              <a:buAutoNum type="arabicPeriod"/>
            </a:pPr>
            <a:r>
              <a:rPr lang="en-GB" sz="2800" dirty="0" smtClean="0"/>
              <a:t>2—3% (</a:t>
            </a:r>
            <a:r>
              <a:rPr lang="en-GB" sz="2800" dirty="0" smtClean="0">
                <a:sym typeface="Symbol"/>
              </a:rPr>
              <a:t></a:t>
            </a:r>
            <a:r>
              <a:rPr lang="en-GB" sz="2800" dirty="0" smtClean="0"/>
              <a:t> 3 quizzes@100%)</a:t>
            </a:r>
          </a:p>
          <a:p>
            <a:pPr marL="514350" indent="-514350">
              <a:buFontTx/>
              <a:buAutoNum type="arabicPeriod"/>
            </a:pPr>
            <a:r>
              <a:rPr lang="en-GB" sz="2800" dirty="0" smtClean="0"/>
              <a:t>3—4% (</a:t>
            </a:r>
            <a:r>
              <a:rPr lang="en-GB" sz="2800" dirty="0" smtClean="0">
                <a:sym typeface="Symbol"/>
              </a:rPr>
              <a:t></a:t>
            </a:r>
            <a:r>
              <a:rPr lang="en-GB" sz="2800" dirty="0" smtClean="0"/>
              <a:t> 4 quizzes@100%)</a:t>
            </a:r>
          </a:p>
        </p:txBody>
      </p:sp>
      <p:sp>
        <p:nvSpPr>
          <p:cNvPr id="2" name="CAI1"/>
          <p:cNvSpPr/>
          <p:nvPr>
            <p:custDataLst>
              <p:tags r:id="rId4"/>
            </p:custDataLst>
          </p:nvPr>
        </p:nvSpPr>
        <p:spPr>
          <a:xfrm>
            <a:off x="441960" y="4563872"/>
            <a:ext cx="304800" cy="304800"/>
          </a:xfrm>
          <a:prstGeom prst="smileyFace">
            <a:avLst/>
          </a:prstGeom>
          <a:solidFill>
            <a:srgbClr val="FFFF00"/>
          </a:solidFill>
          <a:effectLst>
            <a:prstShdw prst="shdw14" dist="35921" dir="2700000">
              <a:scrgbClr r="0" g="0" b="0">
                <a:alpha val="50000"/>
              </a:scrgbClr>
            </a:prst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CAI2"/>
          <p:cNvSpPr/>
          <p:nvPr>
            <p:custDataLst>
              <p:tags r:id="rId5"/>
            </p:custDataLst>
          </p:nvPr>
        </p:nvSpPr>
        <p:spPr>
          <a:xfrm>
            <a:off x="441960" y="5075936"/>
            <a:ext cx="304800" cy="304800"/>
          </a:xfrm>
          <a:prstGeom prst="smileyFace">
            <a:avLst/>
          </a:prstGeom>
          <a:solidFill>
            <a:srgbClr val="FFFF00"/>
          </a:solidFill>
          <a:effectLst>
            <a:prstShdw prst="shdw14" dist="35921" dir="2700000">
              <a:scrgbClr r="0" g="0" b="0">
                <a:alpha val="50000"/>
              </a:scrgbClr>
            </a:prst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9" grpId="0"/>
      <p:bldP spid="2" grpId="0" animBg="1"/>
      <p:bldP spid="3" grpId="0" animBg="1"/>
    </p:bld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6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Think about it…</a:t>
            </a:r>
          </a:p>
        </p:txBody>
      </p:sp>
      <p:sp>
        <p:nvSpPr>
          <p:cNvPr id="83149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tabLst>
                <a:tab pos="987425" algn="l"/>
                <a:tab pos="1165225" algn="l"/>
              </a:tabLst>
            </a:pPr>
            <a:r>
              <a:rPr lang="en-GB" sz="2800" smtClean="0"/>
              <a:t>Let’s say the 1</a:t>
            </a:r>
            <a:r>
              <a:rPr lang="en-GB" sz="2800" baseline="30000" smtClean="0"/>
              <a:t>st</a:t>
            </a:r>
            <a:r>
              <a:rPr lang="en-GB" sz="2800" smtClean="0"/>
              <a:t> number picked at random is 2.</a:t>
            </a:r>
          </a:p>
          <a:p>
            <a:pPr>
              <a:tabLst>
                <a:tab pos="987425" algn="l"/>
                <a:tab pos="1165225" algn="l"/>
              </a:tabLst>
            </a:pPr>
            <a:r>
              <a:rPr lang="en-GB" sz="2800" smtClean="0"/>
              <a:t>Can the 2</a:t>
            </a:r>
            <a:r>
              <a:rPr lang="en-GB" sz="2800" baseline="30000" smtClean="0"/>
              <a:t>nd</a:t>
            </a:r>
            <a:r>
              <a:rPr lang="en-GB" sz="2800" smtClean="0"/>
              <a:t> number be 2 also?</a:t>
            </a:r>
          </a:p>
          <a:p>
            <a:pPr lvl="1">
              <a:tabLst>
                <a:tab pos="987425" algn="l"/>
                <a:tab pos="1165225" algn="l"/>
              </a:tabLst>
            </a:pPr>
            <a:r>
              <a:rPr lang="en-GB" sz="2400" smtClean="0"/>
              <a:t>Odds:</a:t>
            </a:r>
            <a:br>
              <a:rPr lang="en-GB" sz="2400" smtClean="0"/>
            </a:br>
            <a:r>
              <a:rPr lang="en-GB" sz="2400" smtClean="0"/>
              <a:t>		(number of choices drawn)</a:t>
            </a:r>
            <a:br>
              <a:rPr lang="en-GB" sz="2400" smtClean="0"/>
            </a:br>
            <a:r>
              <a:rPr lang="en-GB" sz="2400" smtClean="0"/>
              <a:t> </a:t>
            </a:r>
            <a:r>
              <a:rPr lang="en-US" sz="2400" smtClean="0"/>
              <a:t>÷	</a:t>
            </a:r>
            <a:r>
              <a:rPr lang="en-GB" sz="2400" smtClean="0"/>
              <a:t>(number of choices possible)</a:t>
            </a:r>
          </a:p>
          <a:p>
            <a:pPr lvl="1">
              <a:buFontTx/>
              <a:buNone/>
              <a:tabLst>
                <a:tab pos="987425" algn="l"/>
                <a:tab pos="1165225" algn="l"/>
              </a:tabLst>
            </a:pPr>
            <a:r>
              <a:rPr lang="en-GB" sz="2400" smtClean="0"/>
              <a:t>	=		1 drawn / 5 possible</a:t>
            </a:r>
          </a:p>
          <a:p>
            <a:pPr lvl="1">
              <a:buFontTx/>
              <a:buNone/>
              <a:tabLst>
                <a:tab pos="987425" algn="l"/>
                <a:tab pos="1165225" algn="l"/>
              </a:tabLst>
            </a:pPr>
            <a:r>
              <a:rPr lang="en-GB" sz="2400" smtClean="0"/>
              <a:t>	=		20% or “1 in 5”</a:t>
            </a:r>
          </a:p>
          <a:p>
            <a:pPr>
              <a:tabLst>
                <a:tab pos="987425" algn="l"/>
                <a:tab pos="1165225" algn="l"/>
              </a:tabLst>
            </a:pPr>
            <a:r>
              <a:rPr lang="en-GB" sz="2800" smtClean="0"/>
              <a:t>Is this sequence possible: 2 then 2 then 2 then 2 then 2 then 2 then 2 … ?</a:t>
            </a:r>
          </a:p>
        </p:txBody>
      </p:sp>
      <p:sp>
        <p:nvSpPr>
          <p:cNvPr id="4505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/>
              <a:t>CO2013/CO3013</a:t>
            </a:r>
            <a:br>
              <a:rPr lang="en-GB"/>
            </a:br>
            <a:r>
              <a:rPr lang="en-GB"/>
              <a:t>Web Technologies (lecture 5)</a:t>
            </a:r>
            <a:endParaRPr lang="en-GB">
              <a:latin typeface="Georgia" pitchFamily="18" charset="0"/>
            </a:endParaRPr>
          </a:p>
        </p:txBody>
      </p:sp>
      <p:sp>
        <p:nvSpPr>
          <p:cNvPr id="4505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A4A4AD6-C10E-4F3D-9151-FE46BB65B3ED}" type="slidenum">
              <a:rPr lang="en-GB"/>
              <a:pPr/>
              <a:t>70</a:t>
            </a:fld>
            <a:endParaRPr lang="en-GB"/>
          </a:p>
        </p:txBody>
      </p:sp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149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831491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14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8314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14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8314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14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8314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14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8314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14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8314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"/>
                            </p:stCondLst>
                            <p:childTnLst>
                              <p:par>
                                <p:cTn id="3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14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500"/>
                                        <p:tgtEl>
                                          <p:spTgt spid="8314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31491" grpId="0" build="p" animBg="1"/>
    </p:bld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4" name="TPQuestion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3200400"/>
          </a:xfrm>
        </p:spPr>
        <p:txBody>
          <a:bodyPr/>
          <a:lstStyle/>
          <a:p>
            <a:r>
              <a:rPr lang="en-GB" sz="3200" smtClean="0"/>
              <a:t>If we don’t know how many times </a:t>
            </a:r>
            <a:r>
              <a:rPr lang="en-GB" sz="3200" b="0" smtClean="0">
                <a:solidFill>
                  <a:schemeClr val="folHlink"/>
                </a:solidFill>
                <a:latin typeface="Courier New" pitchFamily="49" charset="0"/>
              </a:rPr>
              <a:t>1+5*Math.random()</a:t>
            </a:r>
            <a:r>
              <a:rPr lang="en-GB" sz="3200" smtClean="0"/>
              <a:t> will return </a:t>
            </a:r>
            <a:r>
              <a:rPr lang="en-GB" sz="3200" b="0" smtClean="0">
                <a:solidFill>
                  <a:schemeClr val="folHlink"/>
                </a:solidFill>
                <a:latin typeface="Courier New" pitchFamily="49" charset="0"/>
              </a:rPr>
              <a:t>2</a:t>
            </a:r>
            <a:r>
              <a:rPr lang="en-GB" sz="3200" smtClean="0"/>
              <a:t>, say, what JavaScript construct should we use to ensure that the 2</a:t>
            </a:r>
            <a:r>
              <a:rPr lang="en-GB" sz="3200" baseline="30000" smtClean="0"/>
              <a:t>nd</a:t>
            </a:r>
            <a:r>
              <a:rPr lang="en-GB" sz="3200" smtClean="0"/>
              <a:t> drawn number is not the same as the 1</a:t>
            </a:r>
            <a:r>
              <a:rPr lang="en-GB" sz="3200" baseline="30000" smtClean="0"/>
              <a:t>st</a:t>
            </a:r>
            <a:r>
              <a:rPr lang="en-GB" sz="3200" smtClean="0"/>
              <a:t> number?</a:t>
            </a:r>
          </a:p>
        </p:txBody>
      </p:sp>
      <p:sp>
        <p:nvSpPr>
          <p:cNvPr id="46082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/>
              <a:t>CO2013/CO3013</a:t>
            </a:r>
            <a:br>
              <a:rPr lang="en-GB"/>
            </a:br>
            <a:r>
              <a:rPr lang="en-GB"/>
              <a:t>Web Technologies (lecture 5)</a:t>
            </a:r>
            <a:endParaRPr lang="en-GB">
              <a:latin typeface="Georgia" pitchFamily="18" charset="0"/>
            </a:endParaRPr>
          </a:p>
        </p:txBody>
      </p:sp>
      <p:sp>
        <p:nvSpPr>
          <p:cNvPr id="4608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5969B6E-91A7-4EE6-AD9C-8DC8E22828B7}" type="slidenum">
              <a:rPr lang="en-GB"/>
              <a:pPr/>
              <a:t>71</a:t>
            </a:fld>
            <a:endParaRPr lang="en-GB"/>
          </a:p>
        </p:txBody>
      </p:sp>
      <p:sp>
        <p:nvSpPr>
          <p:cNvPr id="46086" name="vote">
            <a:hlinkClick r:id="rId6" action="ppaction://program"/>
          </p:cNvPr>
          <p:cNvSpPr>
            <a:spLocks noChangeArrowheads="1"/>
          </p:cNvSpPr>
          <p:nvPr/>
        </p:nvSpPr>
        <p:spPr bwMode="auto">
          <a:xfrm>
            <a:off x="8229600" y="5943600"/>
            <a:ext cx="9144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8" name="TPChart"/>
          <p:cNvGraphicFramePr>
            <a:graphicFrameLocks noChangeAspect="1"/>
          </p:cNvGraphicFramePr>
          <p:nvPr/>
        </p:nvGraphicFramePr>
        <p:xfrm>
          <a:off x="4508500" y="1651000"/>
          <a:ext cx="4572000" cy="5143500"/>
        </p:xfrm>
        <a:graphic>
          <a:graphicData uri="http://schemas.openxmlformats.org/presentationml/2006/ole">
            <p:oleObj spid="_x0000_s1509382" name="Chart" r:id="rId7" imgW="4572163" imgH="5143398" progId="MSGraph.Chart.8">
              <p:embed followColorScheme="full"/>
            </p:oleObj>
          </a:graphicData>
        </a:graphic>
      </p:graphicFrame>
      <p:sp>
        <p:nvSpPr>
          <p:cNvPr id="46085" name="TPAnswers"/>
          <p:cNvSpPr>
            <a:spLocks noGrp="1" noChangeArrowheads="1"/>
          </p:cNvSpPr>
          <p:nvPr>
            <p:ph idx="1"/>
            <p:custDataLst>
              <p:tags r:id="rId3"/>
            </p:custDataLst>
          </p:nvPr>
        </p:nvSpPr>
        <p:spPr>
          <a:xfrm>
            <a:off x="685800" y="3716338"/>
            <a:ext cx="7772400" cy="2925762"/>
          </a:xfrm>
        </p:spPr>
        <p:txBody>
          <a:bodyPr>
            <a:noAutofit/>
          </a:bodyPr>
          <a:lstStyle/>
          <a:p>
            <a:pPr marL="609600" indent="-609600">
              <a:buFontTx/>
              <a:buAutoNum type="arabicPeriod"/>
            </a:pPr>
            <a:r>
              <a:rPr lang="en-GB" sz="3200" dirty="0" smtClean="0"/>
              <a:t>1. for loop</a:t>
            </a:r>
          </a:p>
          <a:p>
            <a:pPr marL="609600" indent="-609600">
              <a:buFontTx/>
              <a:buAutoNum type="arabicPeriod"/>
            </a:pPr>
            <a:r>
              <a:rPr lang="en-GB" sz="3200" dirty="0" smtClean="0"/>
              <a:t>2. while loop</a:t>
            </a:r>
          </a:p>
          <a:p>
            <a:pPr marL="609600" indent="-609600">
              <a:buFontTx/>
              <a:buAutoNum type="arabicPeriod"/>
            </a:pPr>
            <a:r>
              <a:rPr lang="en-GB" sz="3200" dirty="0" smtClean="0"/>
              <a:t>3. do…while loop</a:t>
            </a:r>
          </a:p>
          <a:p>
            <a:pPr marL="609600" indent="-609600">
              <a:buFontTx/>
              <a:buAutoNum type="arabicPeriod"/>
            </a:pPr>
            <a:r>
              <a:rPr lang="en-GB" sz="3200" dirty="0" smtClean="0"/>
              <a:t>4. if-test</a:t>
            </a:r>
          </a:p>
        </p:txBody>
      </p:sp>
    </p:spTree>
    <p:custDataLst>
      <p:tags r:id="rId2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8" grpId="0"/>
    </p:bld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Solutions</a:t>
            </a:r>
          </a:p>
        </p:txBody>
      </p:sp>
      <p:sp>
        <p:nvSpPr>
          <p:cNvPr id="47109" name="Rectangle 4"/>
          <p:cNvSpPr>
            <a:spLocks noGrp="1" noChangeArrowheads="1"/>
          </p:cNvSpPr>
          <p:nvPr>
            <p:ph sz="half" idx="1"/>
          </p:nvPr>
        </p:nvSpPr>
        <p:spPr>
          <a:xfrm>
            <a:off x="250825" y="1600200"/>
            <a:ext cx="4244975" cy="4495800"/>
          </a:xfrm>
        </p:spPr>
        <p:txBody>
          <a:bodyPr/>
          <a:lstStyle/>
          <a:p>
            <a:pPr marL="0" indent="0">
              <a:lnSpc>
                <a:spcPct val="90000"/>
              </a:lnSpc>
              <a:buFontTx/>
              <a:buNone/>
            </a:pPr>
            <a:r>
              <a:rPr lang="en-GB" sz="2400" b="1" dirty="0" err="1" smtClean="0">
                <a:latin typeface="Courier New" pitchFamily="49" charset="0"/>
              </a:rPr>
              <a:t>var</a:t>
            </a:r>
            <a:r>
              <a:rPr lang="en-GB" sz="2400" b="1" dirty="0" smtClean="0">
                <a:latin typeface="Courier New" pitchFamily="49" charset="0"/>
              </a:rPr>
              <a:t> n1 = </a:t>
            </a:r>
            <a:r>
              <a:rPr lang="en-GB" sz="2400" b="1" dirty="0" err="1" smtClean="0">
                <a:latin typeface="Courier New" pitchFamily="49" charset="0"/>
              </a:rPr>
              <a:t>Math.floor</a:t>
            </a:r>
            <a:r>
              <a:rPr lang="en-GB" sz="2400" b="1" dirty="0" smtClean="0">
                <a:latin typeface="Courier New" pitchFamily="49" charset="0"/>
              </a:rPr>
              <a:t>(</a:t>
            </a:r>
            <a:br>
              <a:rPr lang="en-GB" sz="2400" b="1" dirty="0" smtClean="0">
                <a:latin typeface="Courier New" pitchFamily="49" charset="0"/>
              </a:rPr>
            </a:br>
            <a:r>
              <a:rPr lang="en-GB" sz="2400" b="1" dirty="0" smtClean="0">
                <a:latin typeface="Courier New" pitchFamily="49" charset="0"/>
              </a:rPr>
              <a:t> 1+</a:t>
            </a:r>
            <a:r>
              <a:rPr lang="en-GB" sz="2400" b="1" dirty="0" smtClean="0">
                <a:solidFill>
                  <a:schemeClr val="folHlink"/>
                </a:solidFill>
                <a:latin typeface="Courier New" pitchFamily="49" charset="0"/>
              </a:rPr>
              <a:t>Math</a:t>
            </a:r>
            <a:r>
              <a:rPr lang="en-GB" sz="2400" b="1" dirty="0" smtClean="0">
                <a:latin typeface="Courier New" pitchFamily="49" charset="0"/>
              </a:rPr>
              <a:t>.</a:t>
            </a:r>
            <a:r>
              <a:rPr lang="en-GB" sz="2400" b="1" dirty="0" smtClean="0">
                <a:solidFill>
                  <a:schemeClr val="accent2"/>
                </a:solidFill>
                <a:latin typeface="Courier New" pitchFamily="49" charset="0"/>
              </a:rPr>
              <a:t>random</a:t>
            </a:r>
            <a:r>
              <a:rPr lang="en-GB" sz="2400" b="1" dirty="0" smtClean="0">
                <a:latin typeface="Courier New" pitchFamily="49" charset="0"/>
              </a:rPr>
              <a:t>()*5</a:t>
            </a:r>
            <a:br>
              <a:rPr lang="en-GB" sz="2400" b="1" dirty="0" smtClean="0">
                <a:latin typeface="Courier New" pitchFamily="49" charset="0"/>
              </a:rPr>
            </a:br>
            <a:r>
              <a:rPr lang="en-GB" sz="2400" b="1" dirty="0" smtClean="0">
                <a:latin typeface="Courier New" pitchFamily="49" charset="0"/>
              </a:rPr>
              <a:t>);</a:t>
            </a:r>
          </a:p>
          <a:p>
            <a:pPr marL="0" indent="0">
              <a:lnSpc>
                <a:spcPct val="90000"/>
              </a:lnSpc>
              <a:buFontTx/>
              <a:buNone/>
            </a:pPr>
            <a:r>
              <a:rPr lang="en-GB" sz="2400" b="1" dirty="0" err="1" smtClean="0">
                <a:latin typeface="Courier New" pitchFamily="49" charset="0"/>
              </a:rPr>
              <a:t>var</a:t>
            </a:r>
            <a:r>
              <a:rPr lang="en-GB" sz="2400" b="1" dirty="0" smtClean="0">
                <a:latin typeface="Courier New" pitchFamily="49" charset="0"/>
              </a:rPr>
              <a:t> n2 =  </a:t>
            </a:r>
            <a:r>
              <a:rPr lang="en-GB" sz="2400" b="1" dirty="0" err="1" smtClean="0">
                <a:latin typeface="Courier New" pitchFamily="49" charset="0"/>
              </a:rPr>
              <a:t>Math.floor</a:t>
            </a:r>
            <a:r>
              <a:rPr lang="en-GB" sz="2400" b="1" dirty="0" smtClean="0">
                <a:latin typeface="Courier New" pitchFamily="49" charset="0"/>
              </a:rPr>
              <a:t>(</a:t>
            </a:r>
            <a:br>
              <a:rPr lang="en-GB" sz="2400" b="1" dirty="0" smtClean="0">
                <a:latin typeface="Courier New" pitchFamily="49" charset="0"/>
              </a:rPr>
            </a:br>
            <a:r>
              <a:rPr lang="en-GB" sz="2400" b="1" dirty="0" smtClean="0">
                <a:latin typeface="Courier New" pitchFamily="49" charset="0"/>
              </a:rPr>
              <a:t> 1+</a:t>
            </a:r>
            <a:r>
              <a:rPr lang="en-GB" sz="2400" b="1" dirty="0" smtClean="0">
                <a:solidFill>
                  <a:schemeClr val="folHlink"/>
                </a:solidFill>
                <a:latin typeface="Courier New" pitchFamily="49" charset="0"/>
              </a:rPr>
              <a:t>Math</a:t>
            </a:r>
            <a:r>
              <a:rPr lang="en-GB" sz="2400" b="1" dirty="0" smtClean="0">
                <a:latin typeface="Courier New" pitchFamily="49" charset="0"/>
              </a:rPr>
              <a:t>.</a:t>
            </a:r>
            <a:r>
              <a:rPr lang="en-GB" sz="2400" b="1" dirty="0" smtClean="0">
                <a:solidFill>
                  <a:schemeClr val="accent2"/>
                </a:solidFill>
                <a:latin typeface="Courier New" pitchFamily="49" charset="0"/>
              </a:rPr>
              <a:t>random</a:t>
            </a:r>
            <a:r>
              <a:rPr lang="en-GB" sz="2400" b="1" dirty="0" smtClean="0">
                <a:latin typeface="Courier New" pitchFamily="49" charset="0"/>
              </a:rPr>
              <a:t>()*5</a:t>
            </a:r>
            <a:br>
              <a:rPr lang="en-GB" sz="2400" b="1" dirty="0" smtClean="0">
                <a:latin typeface="Courier New" pitchFamily="49" charset="0"/>
              </a:rPr>
            </a:br>
            <a:r>
              <a:rPr lang="en-GB" sz="2400" b="1" dirty="0" smtClean="0">
                <a:latin typeface="Courier New" pitchFamily="49" charset="0"/>
              </a:rPr>
              <a:t>);</a:t>
            </a:r>
          </a:p>
          <a:p>
            <a:pPr marL="0" indent="0">
              <a:lnSpc>
                <a:spcPct val="90000"/>
              </a:lnSpc>
              <a:buFontTx/>
              <a:buNone/>
            </a:pPr>
            <a:endParaRPr lang="en-GB" sz="2400" b="1" dirty="0" smtClean="0">
              <a:latin typeface="Courier New" pitchFamily="49" charset="0"/>
            </a:endParaRPr>
          </a:p>
          <a:p>
            <a:pPr marL="0" indent="0">
              <a:lnSpc>
                <a:spcPct val="90000"/>
              </a:lnSpc>
              <a:buFontTx/>
              <a:buNone/>
            </a:pPr>
            <a:r>
              <a:rPr lang="en-GB" sz="2400" b="1" dirty="0" smtClean="0">
                <a:latin typeface="Courier New" pitchFamily="49" charset="0"/>
              </a:rPr>
              <a:t>while (n1==n2) {</a:t>
            </a:r>
          </a:p>
          <a:p>
            <a:pPr marL="0" indent="0">
              <a:lnSpc>
                <a:spcPct val="90000"/>
              </a:lnSpc>
              <a:buFontTx/>
              <a:buNone/>
            </a:pPr>
            <a:r>
              <a:rPr lang="en-GB" sz="2400" b="1" dirty="0" smtClean="0">
                <a:latin typeface="Courier New" pitchFamily="49" charset="0"/>
              </a:rPr>
              <a:t> n2 = </a:t>
            </a:r>
            <a:r>
              <a:rPr lang="en-GB" sz="2400" b="1" dirty="0" err="1" smtClean="0">
                <a:latin typeface="Courier New" pitchFamily="49" charset="0"/>
              </a:rPr>
              <a:t>Math.floor</a:t>
            </a:r>
            <a:r>
              <a:rPr lang="en-GB" sz="2400" b="1" dirty="0" smtClean="0">
                <a:latin typeface="Courier New" pitchFamily="49" charset="0"/>
              </a:rPr>
              <a:t>(</a:t>
            </a:r>
            <a:br>
              <a:rPr lang="en-GB" sz="2400" b="1" dirty="0" smtClean="0">
                <a:latin typeface="Courier New" pitchFamily="49" charset="0"/>
              </a:rPr>
            </a:br>
            <a:r>
              <a:rPr lang="en-GB" sz="2400" b="1" dirty="0" smtClean="0">
                <a:latin typeface="Courier New" pitchFamily="49" charset="0"/>
              </a:rPr>
              <a:t>  1+</a:t>
            </a:r>
            <a:r>
              <a:rPr lang="en-GB" sz="2400" b="1" dirty="0" smtClean="0">
                <a:solidFill>
                  <a:schemeClr val="folHlink"/>
                </a:solidFill>
                <a:latin typeface="Courier New" pitchFamily="49" charset="0"/>
              </a:rPr>
              <a:t>Math</a:t>
            </a:r>
            <a:r>
              <a:rPr lang="en-GB" sz="2400" b="1" dirty="0" smtClean="0">
                <a:latin typeface="Courier New" pitchFamily="49" charset="0"/>
              </a:rPr>
              <a:t>.</a:t>
            </a:r>
            <a:r>
              <a:rPr lang="en-GB" sz="2400" b="1" dirty="0" smtClean="0">
                <a:solidFill>
                  <a:schemeClr val="accent2"/>
                </a:solidFill>
                <a:latin typeface="Courier New" pitchFamily="49" charset="0"/>
              </a:rPr>
              <a:t>random</a:t>
            </a:r>
            <a:r>
              <a:rPr lang="en-GB" sz="2400" b="1" dirty="0" smtClean="0">
                <a:latin typeface="Courier New" pitchFamily="49" charset="0"/>
              </a:rPr>
              <a:t>()*5</a:t>
            </a:r>
            <a:br>
              <a:rPr lang="en-GB" sz="2400" b="1" dirty="0" smtClean="0">
                <a:latin typeface="Courier New" pitchFamily="49" charset="0"/>
              </a:rPr>
            </a:br>
            <a:r>
              <a:rPr lang="en-GB" sz="2400" b="1" dirty="0" smtClean="0">
                <a:latin typeface="Courier New" pitchFamily="49" charset="0"/>
              </a:rPr>
              <a:t> );</a:t>
            </a:r>
          </a:p>
          <a:p>
            <a:pPr marL="0" indent="0">
              <a:lnSpc>
                <a:spcPct val="90000"/>
              </a:lnSpc>
              <a:buFontTx/>
              <a:buNone/>
            </a:pPr>
            <a:r>
              <a:rPr lang="en-GB" sz="2400" b="1" dirty="0" smtClean="0">
                <a:latin typeface="Courier New" pitchFamily="49" charset="0"/>
              </a:rPr>
              <a:t>}</a:t>
            </a:r>
          </a:p>
        </p:txBody>
      </p:sp>
      <p:sp>
        <p:nvSpPr>
          <p:cNvPr id="47110" name="Rectangle 5"/>
          <p:cNvSpPr>
            <a:spLocks noGrp="1" noChangeArrowheads="1"/>
          </p:cNvSpPr>
          <p:nvPr>
            <p:ph sz="half" idx="2"/>
          </p:nvPr>
        </p:nvSpPr>
        <p:spPr>
          <a:xfrm>
            <a:off x="4648200" y="1600200"/>
            <a:ext cx="4171950" cy="4495800"/>
          </a:xfrm>
        </p:spPr>
        <p:txBody>
          <a:bodyPr/>
          <a:lstStyle/>
          <a:p>
            <a:pPr marL="0" indent="0">
              <a:lnSpc>
                <a:spcPct val="90000"/>
              </a:lnSpc>
              <a:buFontTx/>
              <a:buNone/>
            </a:pPr>
            <a:r>
              <a:rPr lang="en-GB" sz="2400" b="1" dirty="0" err="1" smtClean="0">
                <a:latin typeface="Courier New" pitchFamily="49" charset="0"/>
              </a:rPr>
              <a:t>var</a:t>
            </a:r>
            <a:r>
              <a:rPr lang="en-GB" sz="2400" b="1" dirty="0" smtClean="0">
                <a:latin typeface="Courier New" pitchFamily="49" charset="0"/>
              </a:rPr>
              <a:t> n1 = </a:t>
            </a:r>
            <a:r>
              <a:rPr lang="en-GB" sz="2400" b="1" dirty="0" err="1" smtClean="0">
                <a:latin typeface="Courier New" pitchFamily="49" charset="0"/>
              </a:rPr>
              <a:t>Math.floor</a:t>
            </a:r>
            <a:r>
              <a:rPr lang="en-GB" sz="2400" b="1" dirty="0" smtClean="0">
                <a:latin typeface="Courier New" pitchFamily="49" charset="0"/>
              </a:rPr>
              <a:t>(</a:t>
            </a:r>
            <a:br>
              <a:rPr lang="en-GB" sz="2400" b="1" dirty="0" smtClean="0">
                <a:latin typeface="Courier New" pitchFamily="49" charset="0"/>
              </a:rPr>
            </a:br>
            <a:r>
              <a:rPr lang="en-GB" sz="2400" b="1" dirty="0" smtClean="0">
                <a:latin typeface="Courier New" pitchFamily="49" charset="0"/>
              </a:rPr>
              <a:t>  1+</a:t>
            </a:r>
            <a:r>
              <a:rPr lang="en-GB" sz="2400" b="1" dirty="0" smtClean="0">
                <a:solidFill>
                  <a:schemeClr val="folHlink"/>
                </a:solidFill>
                <a:latin typeface="Courier New" pitchFamily="49" charset="0"/>
              </a:rPr>
              <a:t>Math</a:t>
            </a:r>
            <a:r>
              <a:rPr lang="en-GB" sz="2400" b="1" dirty="0" smtClean="0">
                <a:latin typeface="Courier New" pitchFamily="49" charset="0"/>
              </a:rPr>
              <a:t>.</a:t>
            </a:r>
            <a:r>
              <a:rPr lang="en-GB" sz="2400" b="1" dirty="0" smtClean="0">
                <a:solidFill>
                  <a:schemeClr val="accent2"/>
                </a:solidFill>
                <a:latin typeface="Courier New" pitchFamily="49" charset="0"/>
              </a:rPr>
              <a:t>random</a:t>
            </a:r>
            <a:r>
              <a:rPr lang="en-GB" sz="2400" b="1" dirty="0" smtClean="0">
                <a:latin typeface="Courier New" pitchFamily="49" charset="0"/>
              </a:rPr>
              <a:t>()*5</a:t>
            </a:r>
            <a:br>
              <a:rPr lang="en-GB" sz="2400" b="1" dirty="0" smtClean="0">
                <a:latin typeface="Courier New" pitchFamily="49" charset="0"/>
              </a:rPr>
            </a:br>
            <a:r>
              <a:rPr lang="en-GB" sz="2400" b="1" dirty="0" smtClean="0">
                <a:latin typeface="Courier New" pitchFamily="49" charset="0"/>
              </a:rPr>
              <a:t>);</a:t>
            </a:r>
          </a:p>
          <a:p>
            <a:pPr marL="0" indent="0">
              <a:lnSpc>
                <a:spcPct val="90000"/>
              </a:lnSpc>
              <a:buFontTx/>
              <a:buNone/>
            </a:pPr>
            <a:endParaRPr lang="en-GB" sz="2400" b="1" dirty="0" smtClean="0">
              <a:latin typeface="Courier New" pitchFamily="49" charset="0"/>
            </a:endParaRPr>
          </a:p>
          <a:p>
            <a:pPr marL="0" indent="0">
              <a:lnSpc>
                <a:spcPct val="90000"/>
              </a:lnSpc>
              <a:buFontTx/>
              <a:buNone/>
            </a:pPr>
            <a:r>
              <a:rPr lang="en-GB" sz="2400" b="1" dirty="0" smtClean="0">
                <a:latin typeface="Courier New" pitchFamily="49" charset="0"/>
              </a:rPr>
              <a:t>do {</a:t>
            </a:r>
          </a:p>
          <a:p>
            <a:pPr marL="0" indent="0">
              <a:lnSpc>
                <a:spcPct val="90000"/>
              </a:lnSpc>
              <a:buFontTx/>
              <a:buNone/>
            </a:pPr>
            <a:r>
              <a:rPr lang="en-GB" sz="2400" b="1" dirty="0" smtClean="0">
                <a:latin typeface="Courier New" pitchFamily="49" charset="0"/>
              </a:rPr>
              <a:t> </a:t>
            </a:r>
            <a:r>
              <a:rPr lang="en-GB" sz="2400" b="1" dirty="0" err="1" smtClean="0">
                <a:latin typeface="Courier New" pitchFamily="49" charset="0"/>
              </a:rPr>
              <a:t>var</a:t>
            </a:r>
            <a:r>
              <a:rPr lang="en-GB" sz="2400" b="1" dirty="0" smtClean="0">
                <a:latin typeface="Courier New" pitchFamily="49" charset="0"/>
              </a:rPr>
              <a:t> n2 = </a:t>
            </a:r>
            <a:r>
              <a:rPr lang="en-GB" sz="2400" b="1" dirty="0" err="1" smtClean="0">
                <a:latin typeface="Courier New" pitchFamily="49" charset="0"/>
              </a:rPr>
              <a:t>Math.floor</a:t>
            </a:r>
            <a:r>
              <a:rPr lang="en-GB" sz="2400" b="1" dirty="0" smtClean="0">
                <a:latin typeface="Courier New" pitchFamily="49" charset="0"/>
              </a:rPr>
              <a:t>(</a:t>
            </a:r>
            <a:br>
              <a:rPr lang="en-GB" sz="2400" b="1" dirty="0" smtClean="0">
                <a:latin typeface="Courier New" pitchFamily="49" charset="0"/>
              </a:rPr>
            </a:br>
            <a:r>
              <a:rPr lang="en-GB" sz="2400" b="1" dirty="0" smtClean="0">
                <a:latin typeface="Courier New" pitchFamily="49" charset="0"/>
              </a:rPr>
              <a:t>  1+</a:t>
            </a:r>
            <a:r>
              <a:rPr lang="en-GB" sz="2400" b="1" dirty="0" smtClean="0">
                <a:solidFill>
                  <a:schemeClr val="folHlink"/>
                </a:solidFill>
                <a:latin typeface="Courier New" pitchFamily="49" charset="0"/>
              </a:rPr>
              <a:t>Math</a:t>
            </a:r>
            <a:r>
              <a:rPr lang="en-GB" sz="2400" b="1" dirty="0" smtClean="0">
                <a:latin typeface="Courier New" pitchFamily="49" charset="0"/>
              </a:rPr>
              <a:t>.</a:t>
            </a:r>
            <a:r>
              <a:rPr lang="en-GB" sz="2400" b="1" dirty="0" smtClean="0">
                <a:solidFill>
                  <a:schemeClr val="accent2"/>
                </a:solidFill>
                <a:latin typeface="Courier New" pitchFamily="49" charset="0"/>
              </a:rPr>
              <a:t>random</a:t>
            </a:r>
            <a:r>
              <a:rPr lang="en-GB" sz="2400" b="1" dirty="0" smtClean="0">
                <a:latin typeface="Courier New" pitchFamily="49" charset="0"/>
              </a:rPr>
              <a:t>()*5</a:t>
            </a:r>
            <a:br>
              <a:rPr lang="en-GB" sz="2400" b="1" dirty="0" smtClean="0">
                <a:latin typeface="Courier New" pitchFamily="49" charset="0"/>
              </a:rPr>
            </a:br>
            <a:r>
              <a:rPr lang="en-GB" sz="2400" b="1" dirty="0" smtClean="0">
                <a:latin typeface="Courier New" pitchFamily="49" charset="0"/>
              </a:rPr>
              <a:t> );</a:t>
            </a:r>
          </a:p>
          <a:p>
            <a:pPr marL="0" indent="0">
              <a:lnSpc>
                <a:spcPct val="90000"/>
              </a:lnSpc>
              <a:buFontTx/>
              <a:buNone/>
            </a:pPr>
            <a:r>
              <a:rPr lang="en-GB" sz="2400" b="1" dirty="0" smtClean="0">
                <a:latin typeface="Courier New" pitchFamily="49" charset="0"/>
              </a:rPr>
              <a:t>} while (n1==n2)</a:t>
            </a:r>
          </a:p>
        </p:txBody>
      </p:sp>
      <p:sp>
        <p:nvSpPr>
          <p:cNvPr id="47106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/>
              <a:t>CO2013/CO3013</a:t>
            </a:r>
            <a:br>
              <a:rPr lang="en-GB"/>
            </a:br>
            <a:r>
              <a:rPr lang="en-GB"/>
              <a:t>Web Technologies (lecture 5)</a:t>
            </a:r>
            <a:endParaRPr lang="en-GB">
              <a:latin typeface="Georgia" pitchFamily="18" charset="0"/>
            </a:endParaRPr>
          </a:p>
        </p:txBody>
      </p:sp>
      <p:sp>
        <p:nvSpPr>
          <p:cNvPr id="47107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46CE2DB-D081-4E2E-85FF-57C997D4FC95}" type="slidenum">
              <a:rPr lang="en-GB"/>
              <a:pPr/>
              <a:t>72</a:t>
            </a:fld>
            <a:endParaRPr lang="en-GB"/>
          </a:p>
        </p:txBody>
      </p:sp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4434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GB" dirty="0" smtClean="0">
                <a:ln w="6350">
                  <a:solidFill>
                    <a:srgbClr val="990000"/>
                  </a:solidFill>
                </a:ln>
                <a:solidFill>
                  <a:srgbClr val="FF0000"/>
                </a:solidFill>
              </a:rPr>
              <a:t>Next two weeks</a:t>
            </a:r>
            <a:r>
              <a:rPr lang="en-GB" dirty="0" smtClean="0"/>
              <a:t>: </a:t>
            </a:r>
            <a:r>
              <a:rPr lang="en-GB" dirty="0"/>
              <a:t>JavaScript</a:t>
            </a:r>
          </a:p>
        </p:txBody>
      </p:sp>
      <p:sp>
        <p:nvSpPr>
          <p:cNvPr id="914435" name="Rectangle 3"/>
          <p:cNvSpPr>
            <a:spLocks noGrp="1" noChangeArrowheads="1"/>
          </p:cNvSpPr>
          <p:nvPr>
            <p:ph idx="1"/>
          </p:nvPr>
        </p:nvSpPr>
        <p:spPr>
          <a:xfrm>
            <a:off x="684213" y="1484313"/>
            <a:ext cx="7772400" cy="4495800"/>
          </a:xfrm>
          <a:ln/>
        </p:spPr>
        <p:txBody>
          <a:bodyPr/>
          <a:lstStyle/>
          <a:p>
            <a:pPr>
              <a:lnSpc>
                <a:spcPct val="90000"/>
              </a:lnSpc>
            </a:pPr>
            <a:r>
              <a:rPr lang="en-GB" sz="2400" dirty="0"/>
              <a:t>“JavaScript for the WWW”</a:t>
            </a:r>
          </a:p>
          <a:p>
            <a:pPr lvl="1">
              <a:lnSpc>
                <a:spcPct val="90000"/>
              </a:lnSpc>
            </a:pPr>
            <a:r>
              <a:rPr lang="en-GB" sz="2000" dirty="0"/>
              <a:t>Chapters </a:t>
            </a:r>
            <a:r>
              <a:rPr lang="en-GB" sz="2000" dirty="0" smtClean="0"/>
              <a:t>1—3 + </a:t>
            </a:r>
            <a:r>
              <a:rPr lang="en-GB" sz="2000" b="1" dirty="0" smtClean="0">
                <a:solidFill>
                  <a:srgbClr val="FF0000"/>
                </a:solidFill>
              </a:rPr>
              <a:t>8 </a:t>
            </a:r>
            <a:r>
              <a:rPr lang="en-GB" sz="2000" dirty="0" smtClean="0"/>
              <a:t>+ 10</a:t>
            </a:r>
            <a:endParaRPr lang="en-GB" sz="2000" dirty="0"/>
          </a:p>
          <a:p>
            <a:pPr>
              <a:lnSpc>
                <a:spcPct val="90000"/>
              </a:lnSpc>
            </a:pPr>
            <a:r>
              <a:rPr lang="en-GB" sz="2400" i="1" dirty="0"/>
              <a:t>“Head First JavaScript”</a:t>
            </a:r>
          </a:p>
          <a:p>
            <a:pPr lvl="1">
              <a:lnSpc>
                <a:spcPct val="90000"/>
              </a:lnSpc>
            </a:pPr>
            <a:r>
              <a:rPr lang="en-GB" sz="2000" dirty="0"/>
              <a:t>Chapters </a:t>
            </a:r>
            <a:r>
              <a:rPr lang="en-GB" sz="2000" dirty="0" smtClean="0"/>
              <a:t>1—5</a:t>
            </a:r>
            <a:r>
              <a:rPr lang="en-GB" sz="2000" b="1" dirty="0" smtClean="0">
                <a:solidFill>
                  <a:srgbClr val="FF0000"/>
                </a:solidFill>
              </a:rPr>
              <a:t> + 6—8</a:t>
            </a:r>
            <a:endParaRPr lang="en-GB" sz="2000" b="1" strike="sngStrike" dirty="0">
              <a:solidFill>
                <a:srgbClr val="FF0000"/>
              </a:solidFill>
            </a:endParaRPr>
          </a:p>
          <a:p>
            <a:pPr>
              <a:lnSpc>
                <a:spcPct val="90000"/>
              </a:lnSpc>
            </a:pPr>
            <a:r>
              <a:rPr lang="en-GB" sz="2400" i="1" dirty="0"/>
              <a:t>“Learning JavaScript”</a:t>
            </a:r>
          </a:p>
          <a:p>
            <a:pPr lvl="1">
              <a:lnSpc>
                <a:spcPct val="90000"/>
              </a:lnSpc>
            </a:pPr>
            <a:r>
              <a:rPr lang="en-GB" sz="2000" dirty="0"/>
              <a:t>Chapters </a:t>
            </a:r>
            <a:r>
              <a:rPr lang="en-GB" sz="2000" dirty="0" smtClean="0"/>
              <a:t>1—3  +</a:t>
            </a:r>
            <a:r>
              <a:rPr lang="en-GB" sz="2000" b="1" dirty="0" smtClean="0">
                <a:solidFill>
                  <a:srgbClr val="FF0000"/>
                </a:solidFill>
              </a:rPr>
              <a:t> 5—6 </a:t>
            </a:r>
            <a:r>
              <a:rPr lang="en-GB" sz="2000" dirty="0" smtClean="0"/>
              <a:t>+ 9—10</a:t>
            </a:r>
            <a:endParaRPr lang="en-GB" sz="2000" dirty="0"/>
          </a:p>
          <a:p>
            <a:pPr>
              <a:lnSpc>
                <a:spcPct val="90000"/>
              </a:lnSpc>
              <a:buFontTx/>
              <a:buNone/>
            </a:pPr>
            <a:r>
              <a:rPr lang="en-GB" sz="2400" i="1" dirty="0">
                <a:solidFill>
                  <a:schemeClr val="tx1">
                    <a:lumMod val="75000"/>
                  </a:schemeClr>
                </a:solidFill>
              </a:rPr>
              <a:t>Or</a:t>
            </a:r>
          </a:p>
          <a:p>
            <a:pPr lvl="1">
              <a:lnSpc>
                <a:spcPct val="90000"/>
              </a:lnSpc>
            </a:pPr>
            <a:r>
              <a:rPr lang="en-GB" sz="2000" dirty="0" err="1">
                <a:solidFill>
                  <a:schemeClr val="tx1">
                    <a:lumMod val="75000"/>
                  </a:schemeClr>
                </a:solidFill>
              </a:rPr>
              <a:t>Gosselin</a:t>
            </a:r>
            <a:r>
              <a:rPr lang="en-GB" sz="2000" dirty="0">
                <a:solidFill>
                  <a:schemeClr val="tx1">
                    <a:lumMod val="75000"/>
                  </a:schemeClr>
                </a:solidFill>
              </a:rPr>
              <a:t> “JavaScript 3e”</a:t>
            </a:r>
          </a:p>
          <a:p>
            <a:pPr lvl="2">
              <a:lnSpc>
                <a:spcPct val="90000"/>
              </a:lnSpc>
            </a:pPr>
            <a:r>
              <a:rPr lang="en-GB" sz="1800" dirty="0">
                <a:solidFill>
                  <a:schemeClr val="tx1">
                    <a:lumMod val="75000"/>
                  </a:schemeClr>
                </a:solidFill>
              </a:rPr>
              <a:t>Ch1 introduces JS, Ch2 introduces JS variables </a:t>
            </a:r>
            <a:r>
              <a:rPr lang="en-GB" sz="1800" i="1" dirty="0">
                <a:solidFill>
                  <a:schemeClr val="tx1">
                    <a:lumMod val="75000"/>
                  </a:schemeClr>
                </a:solidFill>
              </a:rPr>
              <a:t>etc</a:t>
            </a:r>
            <a:r>
              <a:rPr lang="en-GB" sz="1800" dirty="0">
                <a:solidFill>
                  <a:schemeClr val="tx1">
                    <a:lumMod val="75000"/>
                  </a:schemeClr>
                </a:solidFill>
              </a:rPr>
              <a:t>.</a:t>
            </a:r>
            <a:endParaRPr lang="en-GB" sz="1800" i="1" dirty="0">
              <a:solidFill>
                <a:schemeClr val="tx1">
                  <a:lumMod val="75000"/>
                </a:schemeClr>
              </a:solidFill>
            </a:endParaRPr>
          </a:p>
          <a:p>
            <a:pPr lvl="1">
              <a:lnSpc>
                <a:spcPct val="90000"/>
              </a:lnSpc>
            </a:pPr>
            <a:r>
              <a:rPr lang="en-GB" sz="2000" dirty="0">
                <a:solidFill>
                  <a:schemeClr val="tx1">
                    <a:lumMod val="75000"/>
                  </a:schemeClr>
                </a:solidFill>
              </a:rPr>
              <a:t>“JavaScript A programmer’s companion”</a:t>
            </a:r>
          </a:p>
          <a:p>
            <a:pPr lvl="2">
              <a:lnSpc>
                <a:spcPct val="90000"/>
              </a:lnSpc>
            </a:pPr>
            <a:r>
              <a:rPr lang="en-GB" sz="1800" dirty="0">
                <a:solidFill>
                  <a:schemeClr val="tx1">
                    <a:lumMod val="75000"/>
                  </a:schemeClr>
                </a:solidFill>
              </a:rPr>
              <a:t>chapters 1~5.</a:t>
            </a:r>
          </a:p>
          <a:p>
            <a:pPr algn="r">
              <a:lnSpc>
                <a:spcPct val="90000"/>
              </a:lnSpc>
              <a:buFontTx/>
              <a:buNone/>
            </a:pPr>
            <a:r>
              <a:rPr lang="en-GB" sz="2400" i="1" dirty="0">
                <a:solidFill>
                  <a:schemeClr val="tx1">
                    <a:lumMod val="75000"/>
                  </a:schemeClr>
                </a:solidFill>
              </a:rPr>
              <a:t>ETC…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smtClean="0"/>
              <a:t>CO2013/CO3013</a:t>
            </a:r>
            <a:r>
              <a:rPr lang="en-GB" dirty="0"/>
              <a:t/>
            </a:r>
            <a:br>
              <a:rPr lang="en-GB" dirty="0"/>
            </a:br>
            <a:r>
              <a:rPr lang="en-GB" dirty="0"/>
              <a:t>Web Technologies</a:t>
            </a:r>
            <a:endParaRPr lang="en-GB" dirty="0">
              <a:latin typeface="Georgia" pitchFamily="18" charset="0"/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42EA2-2170-46DD-951B-48F24ACF6979}" type="slidenum">
              <a:rPr lang="en-GB"/>
              <a:pPr/>
              <a:t>73</a:t>
            </a:fld>
            <a:endParaRPr lang="en-GB"/>
          </a:p>
        </p:txBody>
      </p:sp>
      <p:pic>
        <p:nvPicPr>
          <p:cNvPr id="914436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96336" y="2564905"/>
            <a:ext cx="631029" cy="81283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</p:pic>
      <p:pic>
        <p:nvPicPr>
          <p:cNvPr id="914437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932363" y="2565400"/>
            <a:ext cx="935037" cy="12255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</p:pic>
      <p:pic>
        <p:nvPicPr>
          <p:cNvPr id="914438" name="Picture 6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011863" y="2133600"/>
            <a:ext cx="1038225" cy="1143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</p:pic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668344" y="1124744"/>
            <a:ext cx="1080120" cy="13906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10" descr="ShowCover.aspx?isbn=0321602676&amp;type=f">
            <a:hlinkClick r:id="rId8"/>
          </p:cNvPr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8316415" y="2564904"/>
            <a:ext cx="674417" cy="864096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Next lecture</a:t>
            </a:r>
          </a:p>
        </p:txBody>
      </p:sp>
      <p:sp>
        <p:nvSpPr>
          <p:cNvPr id="3277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20000"/>
              </a:lnSpc>
            </a:pPr>
            <a:r>
              <a:rPr lang="en-GB" dirty="0" smtClean="0"/>
              <a:t>The DOM :-)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CO2013/CO3013</a:t>
            </a:r>
            <a:br>
              <a:rPr lang="en-GB"/>
            </a:br>
            <a:r>
              <a:rPr lang="en-GB"/>
              <a:t>Web Technologies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D0F52D6-B51E-4CEA-864E-39D6E3BCFCF5}" type="slidenum">
              <a:rPr lang="en-GB"/>
              <a:pPr>
                <a:defRPr/>
              </a:pPr>
              <a:t>74</a:t>
            </a:fld>
            <a:endParaRPr lang="en-GB"/>
          </a:p>
        </p:txBody>
      </p:sp>
      <p:sp>
        <p:nvSpPr>
          <p:cNvPr id="254980" name="Text Box 4"/>
          <p:cNvSpPr txBox="1">
            <a:spLocks noChangeArrowheads="1"/>
          </p:cNvSpPr>
          <p:nvPr/>
        </p:nvSpPr>
        <p:spPr bwMode="auto">
          <a:xfrm>
            <a:off x="755650" y="4581525"/>
            <a:ext cx="7704138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 sz="5400" b="1" u="sng">
                <a:solidFill>
                  <a:srgbClr val="FF99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  <a:t>Do the reading!!!</a:t>
            </a:r>
            <a:r>
              <a:rPr lang="en-GB" sz="5400" b="1">
                <a:solidFill>
                  <a:srgbClr val="FF99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  <a:t> 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3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9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549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549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549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549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(6*min(max(#ppt_w*#ppt_h,.3),1)-7.4)/-.7*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4980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Deadline reminders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1</a:t>
            </a:r>
            <a:r>
              <a:rPr lang="en-GB" baseline="30000" dirty="0" smtClean="0"/>
              <a:t>st</a:t>
            </a:r>
            <a:r>
              <a:rPr lang="en-GB" dirty="0" smtClean="0"/>
              <a:t> Group Project hand-in</a:t>
            </a:r>
          </a:p>
          <a:p>
            <a:pPr lvl="1"/>
            <a:r>
              <a:rPr lang="en-GB" dirty="0" smtClean="0"/>
              <a:t>08/11/12</a:t>
            </a:r>
            <a:endParaRPr lang="en-GB" i="1" dirty="0" smtClean="0"/>
          </a:p>
          <a:p>
            <a:pPr lvl="1"/>
            <a:r>
              <a:rPr lang="en-GB" dirty="0" smtClean="0"/>
              <a:t>Stages 0 &amp; 1</a:t>
            </a:r>
          </a:p>
          <a:p>
            <a:pPr lvl="2"/>
            <a:r>
              <a:rPr lang="en-GB" dirty="0" smtClean="0"/>
              <a:t>Feel-free to submit more for feedback if you’re ahead of the lectures but I’ll only mark 0&amp;1 so only 0&amp;1 are fixed at this point...</a:t>
            </a:r>
            <a:endParaRPr lang="en-GB" i="1" dirty="0" smtClean="0"/>
          </a:p>
          <a:p>
            <a:r>
              <a:rPr lang="en-GB" dirty="0" smtClean="0">
                <a:solidFill>
                  <a:schemeClr val="tx1">
                    <a:lumMod val="75000"/>
                  </a:schemeClr>
                </a:solidFill>
              </a:rPr>
              <a:t>1</a:t>
            </a:r>
            <a:r>
              <a:rPr lang="en-GB" baseline="30000" dirty="0" smtClean="0">
                <a:solidFill>
                  <a:schemeClr val="tx1">
                    <a:lumMod val="75000"/>
                  </a:schemeClr>
                </a:solidFill>
              </a:rPr>
              <a:t>st</a:t>
            </a:r>
            <a:r>
              <a:rPr lang="en-GB" dirty="0" smtClean="0">
                <a:solidFill>
                  <a:schemeClr val="tx1">
                    <a:lumMod val="75000"/>
                  </a:schemeClr>
                </a:solidFill>
              </a:rPr>
              <a:t> in-class test</a:t>
            </a:r>
          </a:p>
          <a:p>
            <a:pPr lvl="1"/>
            <a:r>
              <a:rPr lang="en-GB" dirty="0" smtClean="0">
                <a:solidFill>
                  <a:schemeClr val="tx1">
                    <a:lumMod val="75000"/>
                  </a:schemeClr>
                </a:solidFill>
              </a:rPr>
              <a:t>22/11/12 ... </a:t>
            </a:r>
            <a:r>
              <a:rPr lang="en-GB" i="1" dirty="0" smtClean="0">
                <a:solidFill>
                  <a:schemeClr val="tx1">
                    <a:lumMod val="75000"/>
                  </a:schemeClr>
                </a:solidFill>
              </a:rPr>
              <a:t>Ages</a:t>
            </a:r>
            <a:r>
              <a:rPr lang="en-GB" dirty="0" smtClean="0">
                <a:solidFill>
                  <a:schemeClr val="tx1">
                    <a:lumMod val="75000"/>
                  </a:schemeClr>
                </a:solidFill>
              </a:rPr>
              <a:t>?!</a:t>
            </a:r>
          </a:p>
          <a:p>
            <a:r>
              <a:rPr lang="en-GB" dirty="0" smtClean="0">
                <a:solidFill>
                  <a:schemeClr val="tx1">
                    <a:lumMod val="75000"/>
                  </a:schemeClr>
                </a:solidFill>
              </a:rPr>
              <a:t>2</a:t>
            </a:r>
            <a:r>
              <a:rPr lang="en-GB" baseline="30000" dirty="0" smtClean="0">
                <a:solidFill>
                  <a:schemeClr val="tx1">
                    <a:lumMod val="75000"/>
                  </a:schemeClr>
                </a:solidFill>
              </a:rPr>
              <a:t>nd</a:t>
            </a:r>
            <a:r>
              <a:rPr lang="en-GB" dirty="0" smtClean="0">
                <a:solidFill>
                  <a:schemeClr val="tx1">
                    <a:lumMod val="75000"/>
                  </a:schemeClr>
                </a:solidFill>
              </a:rPr>
              <a:t> in-class test</a:t>
            </a:r>
          </a:p>
          <a:p>
            <a:pPr lvl="1"/>
            <a:r>
              <a:rPr lang="en-GB" dirty="0" smtClean="0">
                <a:solidFill>
                  <a:schemeClr val="tx1">
                    <a:lumMod val="75000"/>
                  </a:schemeClr>
                </a:solidFill>
              </a:rPr>
              <a:t>13/12/12 ... </a:t>
            </a:r>
            <a:r>
              <a:rPr lang="en-GB" i="1" dirty="0" smtClean="0">
                <a:solidFill>
                  <a:schemeClr val="tx1">
                    <a:lumMod val="75000"/>
                  </a:schemeClr>
                </a:solidFill>
              </a:rPr>
              <a:t>AGES</a:t>
            </a:r>
            <a:r>
              <a:rPr lang="en-GB" dirty="0" smtClean="0">
                <a:solidFill>
                  <a:schemeClr val="tx1">
                    <a:lumMod val="75000"/>
                  </a:schemeClr>
                </a:solidFill>
              </a:rPr>
              <a:t>!!!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CO2013/CO3013</a:t>
            </a:r>
            <a:br>
              <a:rPr lang="en-GB" smtClean="0"/>
            </a:br>
            <a:r>
              <a:rPr lang="en-GB" smtClean="0"/>
              <a:t>Web Technologies</a:t>
            </a:r>
            <a:endParaRPr lang="en-GB" dirty="0">
              <a:latin typeface="Georgia" pitchFamily="18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C8D794-CB87-4C17-A147-966EAC152536}" type="slidenum">
              <a:rPr lang="en-GB" smtClean="0"/>
              <a:pPr/>
              <a:t>8</a:t>
            </a:fld>
            <a:endParaRPr lang="en-GB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CO2013/CO3013</a:t>
            </a:r>
            <a:br>
              <a:rPr lang="en-GB" smtClean="0"/>
            </a:br>
            <a:r>
              <a:rPr lang="en-GB" smtClean="0"/>
              <a:t>Web Technologies</a:t>
            </a:r>
            <a:endParaRPr lang="en-GB" dirty="0">
              <a:latin typeface="Georgia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E7A3D4-187A-4632-8328-26E323ADC905}" type="slidenum">
              <a:rPr lang="en-GB" smtClean="0"/>
              <a:pPr/>
              <a:t>9</a:t>
            </a:fld>
            <a:endParaRPr lang="en-GB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JavaScript in the browser environment</a:t>
            </a:r>
            <a:endParaRPr lang="en-GB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Where all the mess occurs!</a:t>
            </a:r>
            <a:endParaRPr lang="en-GB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NOWTEXT" val="Answer Now"/>
  <p:tag name="RESPTABLESTYLE" val="-1"/>
  <p:tag name="AUTOADVANCE" val="False"/>
  <p:tag name="STDCHART" val="1"/>
  <p:tag name="SKIPREMAININGRACESLIDES" val="True"/>
  <p:tag name="BUBBLENAMEVISIBLE" val="True"/>
  <p:tag name="DEFAULTNUMTEAMS" val="5"/>
  <p:tag name="CUSTOMCELLBACKCOLOR2" val="-13395457"/>
  <p:tag name="DISPLAYNAME" val="True"/>
  <p:tag name="GRIDROTATIONINTERVAL" val="2"/>
  <p:tag name="POLLINGCYCLE" val="2"/>
  <p:tag name="INCLUDENONRESPONDERS" val="False"/>
  <p:tag name="ALLOWUSERFEEDBACK" val="True"/>
  <p:tag name="REALTIMEBACKUPPATH" val="(None)"/>
  <p:tag name="FIBDISPLAYKEYWORDS" val="True"/>
  <p:tag name="PRRESPONSE4" val="7"/>
  <p:tag name="PRRESPONSE8" val="3"/>
  <p:tag name="BULLETTYPE" val="3"/>
  <p:tag name="RESPCOUNTERFORMAT" val="0"/>
  <p:tag name="BACKUPSESSIONS" val="True"/>
  <p:tag name="ROTATIONINTERVAL" val="2"/>
  <p:tag name="RACEANIMATIONSPEED" val="3"/>
  <p:tag name="BUBBLESIZEVISIBLE" val="True"/>
  <p:tag name="CUSTOMCELLFORECOLOR" val="-16777216"/>
  <p:tag name="USESCHEMECOLORS" val="True"/>
  <p:tag name="AUTOSIZEGRID" val="True"/>
  <p:tag name="CHARTLABELS" val="1"/>
  <p:tag name="INCLUDEPPT" val="True"/>
  <p:tag name="ZEROBASED" val="False"/>
  <p:tag name="FIBNUMRESULTS" val="5"/>
  <p:tag name="PRRESPONSE3" val="8"/>
  <p:tag name="PRRESPONSE9" val="2"/>
  <p:tag name="SHOWBARVISIBLE" val="True"/>
  <p:tag name="RESPCOUNTERSTYLE" val="-1"/>
  <p:tag name="BACKUPMAINTENANCE" val="7"/>
  <p:tag name="RACEENDPOINTS" val="100"/>
  <p:tag name="MAXRESPONDERS" val="5"/>
  <p:tag name="CUSTOMCELLBACKCOLOR1" val="-657956"/>
  <p:tag name="DISPLAYDEVICEID" val="True"/>
  <p:tag name="CHARTCOLORS" val="0"/>
  <p:tag name="CORRECTPOINTVALUE" val="100"/>
  <p:tag name="PRRESPONSE2" val="9"/>
  <p:tag name="PRRESPONSE10" val="1"/>
  <p:tag name="ANSWERNOWSTYLE" val="-1"/>
  <p:tag name="NUMRESPONSES" val="1"/>
  <p:tag name="RACERSMAXDISPLAYED" val="5"/>
  <p:tag name="BUBBLEGROUPING" val="3"/>
  <p:tag name="DISPLAYDEVICENUMBER" val="True"/>
  <p:tag name="RESETCHARTS" val="True"/>
  <p:tag name="REALTIMEBACKUP" val="False"/>
  <p:tag name="PRRESPONSE1" val="10"/>
  <p:tag name="SHOWFLASHWARNING" val="True"/>
  <p:tag name="COUNTDOWNSECONDS" val="10"/>
  <p:tag name="AUTOUPDATEALIASES" val="True"/>
  <p:tag name="CUSTOMGRIDBACKCOLOR" val="-2830136"/>
  <p:tag name="GRIDSIZE" val="{Width=800, Height=600}"/>
  <p:tag name="INCORRECTPOINTVALUE" val="0"/>
  <p:tag name="PRRESPONSE5" val="6"/>
  <p:tag name="USESECONDARYMONITOR" val="True"/>
  <p:tag name="REVIEWONLY" val="False"/>
  <p:tag name="CUSTOMCELLBACKCOLOR3" val="-268652"/>
  <p:tag name="MULTIRESPDIVISOR" val="1"/>
  <p:tag name="FIBINCLUDEOTHER" val="True"/>
  <p:tag name="COUNTDOWNSTYLE" val="-1"/>
  <p:tag name="TEAMSINLEADERBOARD" val="5"/>
  <p:tag name="GRIDPOSITION" val="1"/>
  <p:tag name="PRRESPONSE6" val="5"/>
  <p:tag name="CHARTVALUEFORMAT" val="0%"/>
  <p:tag name="GRIDOPACITY" val="90"/>
  <p:tag name="PRRESPONSE7" val="4"/>
  <p:tag name="BUBBLEVALUEFORMAT" val="0.0"/>
  <p:tag name="FIBDISPLAYRESULTS" val="True"/>
  <p:tag name="CUSTOMCELLBACKCOLOR4" val="-8355712"/>
  <p:tag name="INPUTSOURCE" val="1"/>
  <p:tag name="POWERPOINTVERSION" val="12.0"/>
  <p:tag name="PARTICIPANTSINLEADERBOARD" val="5"/>
  <p:tag name="AUTOADJUSTPARTRANGE" val="True"/>
  <p:tag name="PARTLISTDEFAULT" val="1"/>
  <p:tag name="DELIMITERS" val="3.1"/>
  <p:tag name="CHARTSCALE" val="False"/>
  <p:tag name="TPSTANDARDS" val=""/>
  <p:tag name="ADVANCEDSETTINGSVIEW" val="True"/>
  <p:tag name="LUIDIAENABLED" val="False"/>
  <p:tag name="EXPANDSHOWBAR" val="True"/>
  <p:tag name="WASPOLLED" val="83B911814C86443BACAF295B0A44A728"/>
  <p:tag name="TPOS" val="2"/>
  <p:tag name="TPVERSION" val="2008"/>
  <p:tag name="TPFULLVERSION" val="4.2.3.231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CAI" val="True"/>
  <p:tag name="TYPE" val="3"/>
</p:tagLst>
</file>

<file path=ppt/tags/tag1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1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1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  <p:tag name="SLIDEID" val="F5630913B0BB4BDCAF069438CB2AF321"/>
  <p:tag name="SLIDETYPE" val="Q"/>
  <p:tag name="DEMOGRAPHIC" val="False"/>
  <p:tag name="SPEEDSCORING" val="False"/>
  <p:tag name="CORRECTPOINTVALUE" val="100"/>
  <p:tag name="INCORRECTPOINTVALUE" val="0"/>
  <p:tag name="VALUEFORMAT" val="0%"/>
  <p:tag name="TOTALRESPONSES" val="33"/>
  <p:tag name="RESPONSECOUNT" val="33"/>
  <p:tag name="SLICED" val="False"/>
  <p:tag name="RESPONSES" val="1;1;1;3;3;4;2;3;1;3;3;2;1;6;4;1;2;3;3;3;2;3;3;3;2;2;2;3;6;2;1;1;2;"/>
  <p:tag name="CHARTSTRINGSTD" val="8 9 12 2 0 2"/>
  <p:tag name="CHARTSTRINGREV" val="2 0 2 12 9 8"/>
  <p:tag name="CHARTSTRINGSTDPER" val="0.242424242424242 0.272727272727273 0.363636363636364 0.0606060606060606 0 0.0606060606060606"/>
  <p:tag name="CHARTSTRINGREVPER" val="0.0606060606060606 0 0.0606060606060606 0.363636363636364 0.272727272727273 0.242424242424242"/>
  <p:tag name="ANONYMOUSTEMP" val="False"/>
  <p:tag name="SLIDEORDER" val="2"/>
  <p:tag name="SLIDEGUID" val="57AE2E59C90F44818AAC923B70A1F6F7"/>
  <p:tag name="QUESTIONALIAS" val="What’s your module mark so-far?"/>
  <p:tag name="CHARTCOLORS" val="1"/>
  <p:tag name="ANSWERSALIAS" val="There are quizzes? ... for marks?!!!!!! ... OMFG!|smicln|0% (no quizzes@100% for 1% each)|smicln|0—1% ( 1 quiz@100%)|smicln|1—2% ( 2 quizzes@100%)|smicln|2—3% ( 3 quizzes@100%)|smicln|3—4% ( 4 quizzes@100%)"/>
  <p:tag name="CHARTCOLORINDICES" val="10,3,11,14,13,23,46,9,5,16,10,3"/>
  <p:tag name="RESPONSESGATHERED" val="False"/>
  <p:tag name="LIVECHARTING" val="False"/>
  <p:tag name="AUTOOPENPOLL" val="True"/>
  <p:tag name="TYPE" val="MultiChoiceSlide"/>
  <p:tag name="TPQUESTIONXML" val="﻿&lt;?xml version=&quot;1.0&quot; encoding=&quot;utf-8&quot;?&gt;&#10;&lt;questionlist&gt;&#10;    &lt;properties&gt;&#10;        &lt;guid&gt;7C04A7FF2384401DA51CD1C94274581F&lt;/guid&gt;&#10;        &lt;description /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6B573AC91C0149F1B2D97BC72FE28900&lt;/guid&gt;&#10;            &lt;repollguid&gt;C495DF78E5744CB5A281AB3D25DED368&lt;/repollguid&gt;&#10;            &lt;sourceid&gt;8509206D54264B7A955B86F9B6794584&lt;/sourceid&gt;&#10;            &lt;questiontext&gt;What’s your module mark so-far?&lt;/questiontext&gt;&#10;            &lt;showresults&gt;True&lt;/showresults&gt;&#10;            &lt;responsegrid&gt;0&lt;/responsegrid&gt;&#10;            &lt;countdowntimer&gt;False&lt;/countdowntimer&gt;&#10;            &lt;correctvalue&gt;100&lt;/correctvalue&gt;&#10;            &lt;incorrectvalue&gt;0&lt;/incorrectvalue&gt;&#10;            &lt;responselimit&gt;1&lt;/responselimit&gt;&#10;            &lt;bulletstyle&gt;0&lt;/bulletstyle&gt;&#10;            &lt;answers&gt;&#10;                &lt;answer&gt;&#10;                    &lt;guid&gt;D86D7AA0EA2345A09830355409D58918&lt;/guid&gt;&#10;                    &lt;answertext&gt;There are quizzes? ... for marks?!!!!!! ... OMFG! &lt;/answertext&gt;&#10;                    &lt;valuetype&gt;-1&lt;/valuetype&gt;&#10;                &lt;/answer&gt;&#10;                &lt;answer&gt;&#10;                    &lt;guid&gt;B6AB8F423908416CA6B93211F7DDF4BE&lt;/guid&gt;&#10;                    &lt;answertext&gt;0% (no quizzes@100% for 1% each) &lt;/answertext&gt;&#10;                    &lt;valuetype&gt;-1&lt;/valuetype&gt;&#10;                &lt;/answer&gt;&#10;                &lt;answer&gt;&#10;                    &lt;guid&gt;9CCDFA7C0E7D4D7BBB068E0300DDF296&lt;/guid&gt;&#10;                    &lt;answertext&gt;0—1% ( 1 quiz@100%) &lt;/answertext&gt;&#10;                    &lt;valuetype&gt;-1&lt;/valuetype&gt;&#10;                &lt;/answer&gt;&#10;                &lt;answer&gt;&#10;                    &lt;guid&gt;F64E114ED2B049F39C59501BF682B4BB&lt;/guid&gt;&#10;                    &lt;answertext&gt;1—2% ( 2 quizzes@100%) &lt;/answertext&gt;&#10;                    &lt;valuetype&gt;-1&lt;/valuetype&gt;&#10;                &lt;/answer&gt;&#10;                &lt;answer&gt;&#10;                    &lt;guid&gt;11E55D36E7774B7B9352D0999F058AFD&lt;/guid&gt;&#10;                    &lt;answertext&gt;2—3% ( 3 quizzes@100%) &lt;/answertext&gt;&#10;                    &lt;valuetype&gt;1&lt;/valuetype&gt;&#10;                &lt;/answer&gt;&#10;                &lt;answer&gt;&#10;                    &lt;guid&gt;6D6E13D73BF24EA5B5AFF147C438DABF&lt;/guid&gt;&#10;                    &lt;answertext&gt;3—4% ( 4 quizzes@100%)&lt;/answertext&gt;&#10;                    &lt;valuetype&gt;1&lt;/valuetype&gt;&#10;                &lt;/answer&gt;&#10;            &lt;/answers&gt;&#10;        &lt;/multichoice&gt;&#10;    &lt;/questions&gt;&#10;&lt;/questionlist&gt;"/>
  <p:tag name="RESULTS" val="What’s your module mark so-far?&#10;17[;]20[;]17[;]False[;]13[;]&#10;5.05882352941176[;]6[;]1.62591470130415[;]2.64359861591695&#10;2[;]-1[;]There are quizzes? ... for marks?!!!!!! ... OMFG! 1[;]There are quizzes? ... for marks?!!!!!! ... OMFG! [;]&#10;0[;]-1[;]0% (no quizzes@100% for 1% each) 2[;]0% (no quizzes@100% for 1% each) [;]&#10;0[;]-1[;]0—1% ( 1 quiz@100%) 3[;]0—1% ( 1 quiz@100%) [;]&#10;2[;]-1[;]1—2% ( 2 quizzes@100%) 4[;]1—2% ( 2 quizzes@100%) [;]&#10;2[;]1[;]2—3% ( 3 quizzes@100%) 5[;]2—3% ( 3 quizzes@100%) [;]&#10;11[;]1[;]3—4% ( 4 quizzes@100%)6[;]3—4% ( 4 quizzes@100%)[;]&#10;"/>
  <p:tag name="HASRESULTS" val="True"/>
  <p:tag name="VALUES" val="Incorrect|smicln|Incorrect|smicln|Incorrect|smicln|Incorrect|smicln|Correct|smicln|Correct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OLDNUMANSWERS" val="6"/>
  <p:tag name="TEXTLENGTH" val="175"/>
  <p:tag name="FONTSIZE" val="28"/>
  <p:tag name="BULLETTYPE" val="ppBulletArabicPeriod"/>
  <p:tag name="ANSWERTEXT" val="There are quizzes?... for marks?!!!!!!... OMFG!&#10;0% (no quizzes@100% for 1% each)&#10;0—1% ( 1 quiz@100%)&#10;1—2% ( 2 quizzes@100%)&#10;2—3% ( 3 quizzes@100%)&#10;3—4% ( 4 quizzes@100%)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CAI" val="True"/>
  <p:tag name="TYPE" val="2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CAI" val="True"/>
  <p:tag name="TYPE" val="2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06979C16A129430FB40AACEB1A9BF764"/>
  <p:tag name="SLIDETYPE" val="Q"/>
  <p:tag name="DEMOGRAPHIC" val="False"/>
  <p:tag name="TEAMASSIGN" val="False"/>
  <p:tag name="SPEEDSCORING" val="False"/>
  <p:tag name="CORRECTPOINTVALUE" val="100"/>
  <p:tag name="INCORRECTPOINTVALUE" val="0"/>
  <p:tag name="ZEROBASED" val="False"/>
  <p:tag name="AUTOADVANCE" val="False"/>
  <p:tag name="DELIMITERS" val="3.1"/>
  <p:tag name="VALUEFORMAT" val="0%"/>
  <p:tag name="ANSWERSALIAS" val="getYear|smicln|d.getYear|smicln|d.getYear()|smicln|getFullYear|smicln|d.getFullYear|smicln|d.getFullYear()"/>
  <p:tag name="QUESTIONALIAS" val="After d = new Date(); how do I reliably get the correct number for this year, 2010?"/>
  <p:tag name="SLIDEORDER" val="2"/>
  <p:tag name="SLIDEGUID" val="0A049DD306884B7DBA5C83600E3221C1"/>
  <p:tag name="TOTALRESPONSES" val="26"/>
  <p:tag name="RESPONSECOUNT" val="26"/>
  <p:tag name="SLICED" val="False"/>
  <p:tag name="RESPONSES" val="6;-;6;4;3;4;4;5;6;-;4;5;6;6;4;6;6;6;-;-;4;4;6;2;4;-;4;-;-;4;6;-;4;3;"/>
  <p:tag name="CHARTSTRINGSTD" val="0 1 2 11 2 10"/>
  <p:tag name="CHARTSTRINGREV" val="10 2 11 2 1 0"/>
  <p:tag name="CHARTSTRINGSTDPER" val="0 0.0384615384615385 0.0769230769230769 0.423076923076923 0.0769230769230769 0.384615384615385"/>
  <p:tag name="CHARTSTRINGREVPER" val="0.384615384615385 0.0769230769230769 0.423076923076923 0.0769230769230769 0.0384615384615385 0"/>
  <p:tag name="ANONYMOUSTEMP" val="False"/>
  <p:tag name="RESPONSESGATHERED" val="False"/>
  <p:tag name="LIVECHARTING" val="False"/>
  <p:tag name="AUTOOPENPOLL" val="True"/>
  <p:tag name="TYPE" val="MultiChoiceSlide"/>
  <p:tag name="TPQUESTIONXML" val="﻿&lt;?xml version=&quot;1.0&quot; encoding=&quot;utf-8&quot;?&gt;&#10;&lt;questionlist&gt;&#10;    &lt;properties&gt;&#10;        &lt;guid&gt;AE0ED8DB171C4A98AA7BEA8A85BBFCBE&lt;/guid&gt;&#10;        &lt;description /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36EE84066D364AD19224CA472BDF217E&lt;/guid&gt;&#10;            &lt;repollguid&gt;8DA45C6AEA2144B89F3403A34E3976C5&lt;/repollguid&gt;&#10;            &lt;sourceid&gt;EA7FD254DD7A472C880FCD0FF5F2DA92&lt;/sourceid&gt;&#10;            &lt;questiontext&gt;After d = new Date(); how do I reliably get the correct number for this year, 2011?&lt;/questiontext&gt;&#10;            &lt;showresults&gt;True&lt;/showresults&gt;&#10;            &lt;responsegrid&gt;0&lt;/responsegrid&gt;&#10;            &lt;countdowntimer&gt;False&lt;/countdowntimer&gt;&#10;            &lt;correctvalue&gt;100&lt;/correctvalue&gt;&#10;            &lt;incorrectvalue&gt;0&lt;/incorrectvalue&gt;&#10;            &lt;responselimit&gt;1&lt;/responselimit&gt;&#10;            &lt;bulletstyle&gt;0&lt;/bulletstyle&gt;&#10;            &lt;answers&gt;&#10;                &lt;answer&gt;&#10;                    &lt;guid&gt;322CA9F4CC11429A91D0791D10B9D1F4&lt;/guid&gt;&#10;                    &lt;answertext&gt;getYear &lt;/answertext&gt;&#10;                    &lt;valuetype&gt;-1&lt;/valuetype&gt;&#10;                &lt;/answer&gt;&#10;                &lt;answer&gt;&#10;                    &lt;guid&gt;A54C8C92A45F4F9ABF7AA0F67587CE1B&lt;/guid&gt;&#10;                    &lt;answertext&gt;d.getYear &lt;/answertext&gt;&#10;                    &lt;valuetype&gt;-1&lt;/valuetype&gt;&#10;                &lt;/answer&gt;&#10;                &lt;answer&gt;&#10;                    &lt;guid&gt;114FA7AFD597472F88237CB72DA531AC&lt;/guid&gt;&#10;                    &lt;answertext&gt;d.getYear() &lt;/answertext&gt;&#10;                    &lt;valuetype&gt;-1&lt;/valuetype&gt;&#10;                &lt;/answer&gt;&#10;                &lt;answer&gt;&#10;                    &lt;guid&gt;9773668F69774582BF0384765128D2A6&lt;/guid&gt;&#10;                    &lt;answertext&gt;getFullYear &lt;/answertext&gt;&#10;                    &lt;valuetype&gt;-1&lt;/valuetype&gt;&#10;                &lt;/answer&gt;&#10;                &lt;answer&gt;&#10;                    &lt;guid&gt;547D1DCB74B64D4A88E3345AA1867F5F&lt;/guid&gt;&#10;                    &lt;answertext&gt;d.getFullYear &lt;/answertext&gt;&#10;                    &lt;valuetype&gt;-1&lt;/valuetype&gt;&#10;                &lt;/answer&gt;&#10;                &lt;answer&gt;&#10;                    &lt;guid&gt;DC2848A538B846D9B52331BB4CB22CD0&lt;/guid&gt;&#10;                    &lt;answertext&gt;d.getFullYear()&lt;/answertext&gt;&#10;                    &lt;valuetype&gt;1&lt;/valuetype&gt;&#10;                &lt;/answer&gt;&#10;            &lt;/answers&gt;&#10;        &lt;/multichoice&gt;&#10;    &lt;/questions&gt;&#10;&lt;/questionlist&gt;"/>
  <p:tag name="RESULTS" val="After d = new Date(); how do I reliably get the correct number for this year, 2011?&#10;11[;]20[;]11[;]False[;]5[;]&#10;4.36363636363636[;]3[;]1.49378879319591[;]2.23140495867769&#10;0[;]-1[;]getYear 1[;]getYear [;]&#10;0[;]-1[;]d.getYear 2[;]d.getYear [;]&#10;6[;]-1[;]d.getYear() 3[;]d.getYear() [;]&#10;0[;]-1[;]getFullYear 4[;]getFullYear [;]&#10;0[;]-1[;]d.getFullYear 5[;]d.getFullYear [;]&#10;5[;]1[;]d.getFullYear()6[;]d.getFullYear()[;]&#10;"/>
  <p:tag name="HASRESULTS" val="True"/>
  <p:tag name="VALUES" val="Incorrect|smicln|Incorrect|smicln|Incorrect|smicln|Incorrect|smicln|Incorrect|smicln|Correct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OLDNUMANSWERS" val="6"/>
  <p:tag name="TEXTLENGTH" val="71"/>
  <p:tag name="FONTSIZE" val="30"/>
  <p:tag name="BULLETTYPE" val="ppBulletArabicPeriod"/>
  <p:tag name="ANSWERTEXT" val="getYear&#10;d.getYear&#10;d.getYear()&#10;getFullYear&#10;d.getFullYear&#10;d.getFullYear()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CAI" val="True"/>
  <p:tag name="TYPE" val="2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  <p:tag name="SLIDEID" val="4C5BA419239C4352856474A12F2D36B6"/>
  <p:tag name="SLIDETYPE" val="Q"/>
  <p:tag name="DEMOGRAPHIC" val="False"/>
  <p:tag name="SPEEDSCORING" val="False"/>
  <p:tag name="CORRECTPOINTVALUE" val="100"/>
  <p:tag name="INCORRECTPOINTVALUE" val="0"/>
  <p:tag name="ZEROBASED" val="False"/>
  <p:tag name="QUESTIONALIAS" val="Getting the current year in yyyy"/>
  <p:tag name="VALUEFORMAT" val="0%"/>
  <p:tag name="CHARTCOLORS" val="1"/>
  <p:tag name="ANSWERSALIAS" val="var yyyy = new Date().getFullYear() |smicln|var yyyy = Date().getFullYear() |smicln|var d=new Date(); var yyyy = d.getFullYear();|smicln|new Date().getFullYear(yyyy); |smicln|var d=new Date(); d.setFullYear(yyyy);"/>
  <p:tag name="CHARTCOLORINDICES" val="10,3,11,14,13,23,46,9,5,16,10,3"/>
  <p:tag name="SLIDEORDER" val="2"/>
  <p:tag name="SLIDEGUID" val="D82CA8A0C1A04EA2AD2010EF80DCAD95"/>
  <p:tag name="ANONYMOUSTEMP" val="False"/>
  <p:tag name="RESPONSESGATHERED" val="False"/>
  <p:tag name="LIVECHARTING" val="False"/>
  <p:tag name="AUTOOPENPOLL" val="True"/>
  <p:tag name="TYPE" val="MultiChoiceSlide"/>
  <p:tag name="TPQUESTIONXML" val="﻿&lt;?xml version=&quot;1.0&quot; encoding=&quot;utf-8&quot;?&gt;&#10;&lt;questionlist&gt;&#10;    &lt;properties&gt;&#10;        &lt;guid&gt;FE813648B58743B9B7AD7507FEE3DE1C&lt;/guid&gt;&#10;        &lt;description /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7556AE6F552A40F2A2D3B8840AEBBBFC&lt;/guid&gt;&#10;            &lt;repollguid&gt;E0722AD6A1D14AA9907A88A9A587F74A&lt;/repollguid&gt;&#10;            &lt;sourceid&gt;5BF988DD4D5441B79BCFE6F10CE8C5B6&lt;/sourceid&gt;&#10;            &lt;questiontext&gt;Getting the current year in yyyy&lt;/questiontext&gt;&#10;            &lt;showresults&gt;True&lt;/showresults&gt;&#10;            &lt;responsegrid&gt;0&lt;/responsegrid&gt;&#10;            &lt;countdowntimer&gt;False&lt;/countdowntimer&gt;&#10;            &lt;correctvalue&gt;100&lt;/correctvalue&gt;&#10;            &lt;incorrectvalue&gt;0&lt;/incorrectvalue&gt;&#10;            &lt;responselimit&gt;1&lt;/responselimit&gt;&#10;            &lt;bulletstyle&gt;0&lt;/bulletstyle&gt;&#10;            &lt;answers&gt;&#10;                &lt;answer&gt;&#10;                    &lt;guid&gt;69E2AAC490604534B9BBEA0122B45852&lt;/guid&gt;&#10;                    &lt;answertext&gt;var yyyy = new Date().getFullYear()  &lt;/answertext&gt;&#10;                    &lt;valuetype&gt;1&lt;/valuetype&gt;&#10;                &lt;/answer&gt;&#10;                &lt;answer&gt;&#10;                    &lt;guid&gt;D5914636A47C4B429C4FEB2450FE0D5C&lt;/guid&gt;&#10;                    &lt;answertext&gt;var yyyy = Date().getFullYear()  &lt;/answertext&gt;&#10;                    &lt;valuetype&gt;-1&lt;/valuetype&gt;&#10;                &lt;/answer&gt;&#10;                &lt;answer&gt;&#10;                    &lt;guid&gt;C9530C46A8284E23A730405B26B3DFBD&lt;/guid&gt;&#10;                    &lt;answertext&gt;var d=new Date(); var yyyy = d.getFullYear(); &lt;/answertext&gt;&#10;                    &lt;valuetype&gt;1&lt;/valuetype&gt;&#10;                &lt;/answer&gt;&#10;                &lt;answer&gt;&#10;                    &lt;guid&gt;2C7DD815F2CC457CBEB1C3305686F2C7&lt;/guid&gt;&#10;                    &lt;answertext&gt;new Date().getFullYear(yyyy);  &lt;/answertext&gt;&#10;                    &lt;valuetype&gt;-1&lt;/valuetype&gt;&#10;                &lt;/answer&gt;&#10;                &lt;answer&gt;&#10;                    &lt;guid&gt;F2B8886048BE44C18493AB51C7E0C131&lt;/guid&gt;&#10;                    &lt;answertext&gt;var d=new Date(); d.setFullYear(yyyy);&lt;/answertext&gt;&#10;                    &lt;valuetype&gt;-1&lt;/valuetype&gt;&#10;                &lt;/answer&gt;&#10;            &lt;/answers&gt;&#10;        &lt;/multichoice&gt;&#10;    &lt;/questions&gt;&#10;&lt;/questionlist&gt;"/>
  <p:tag name="RESULTS" val="Getting the current year in yyyy&#10;19[;]20[;]19[;]False[;]10[;]&#10;2.42105263157895[;]2[;]1.46236252520524[;]2.13850415512465&#10;8[;]1[;]var yyyy = new Date().getFullYear()  1[;]var yyyy = new Date().getFullYear()  [;]&#10;3[;]-1[;]var yyyy = Date().getFullYear()  2[;]var yyyy = Date().getFullYear()  [;]&#10;2[;]1[;]var d=new Date(); var yyyy = d.getFullYear(); 3[;]var d=new Date(); var yyyy = d.getFullYear(); [;]&#10;4[;]-1[;]new Date().getFullYear(yyyy);  4[;]new Date().getFullYear(yyyy);  [;]&#10;2[;]-1[;]var d=new Date(); d.setFullYear(yyyy);5[;]var d=new Date(); d.setFullYear(yyyy);[;]&#10;"/>
  <p:tag name="HASRESULTS" val="True"/>
  <p:tag name="VALUES" val="Correct|smicln|Incorrect|smicln|Correct|smicln|Incorrect|smicln|Incorrect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OLDNUMANSWERS" val="5"/>
  <p:tag name="TEXTLENGTH" val="185"/>
  <p:tag name="FONTSIZE" val="30"/>
  <p:tag name="BULLETTYPE" val="ppBulletArabicPeriod"/>
  <p:tag name="ANSWERTEXT" val="var yyyy = new Date().getFullYear()&#10;var yyyy = Date().getFullYear()&#10;var d=new Date();var yyyy = d.getFullYear();&#10;new Date().getFullYear(yyyy);&#10;var d=new Date();d.setFullYear(yyyy);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CAI" val="True"/>
  <p:tag name="TYPE" val="1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CAI" val="True"/>
  <p:tag name="TYPE" val="1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0E39FF66FFED4B26932F223B5209DAD1"/>
  <p:tag name="SLIDETYPE" val="Q"/>
  <p:tag name="DEMOGRAPHIC" val="False"/>
  <p:tag name="TEAMASSIGN" val="False"/>
  <p:tag name="SPEEDSCORING" val="False"/>
  <p:tag name="CORRECTPOINTVALUE" val="100"/>
  <p:tag name="INCORRECTPOINTVALUE" val="0"/>
  <p:tag name="ZEROBASED" val="False"/>
  <p:tag name="AUTOADVANCE" val="False"/>
  <p:tag name="DELIMITERS" val="3.1"/>
  <p:tag name="VALUEFORMAT" val="0%"/>
  <p:tag name="ANSWERSALIAS" val="One|smicln|Two|smicln|Three|smicln|Four|smicln|Five|smicln|Ten|smicln|Twenty-five|smicln|No idea!"/>
  <p:tag name="QUESTIONALIAS" val="Exercise: Write some JavaScript to put five table rows each with five columns into a page… Use the document.write method How many for loops to do 5 rows by 5 columns?"/>
  <p:tag name="SLIDEORDER" val="3"/>
  <p:tag name="SLIDEGUID" val="C1BBEE86AEB94952B02437A996ADBDFA"/>
  <p:tag name="TOTALRESPONSES" val="22"/>
  <p:tag name="RESPONSECOUNT" val="22"/>
  <p:tag name="SLICED" val="False"/>
  <p:tag name="RESPONSES" val="2;6;2;-;2;4;2;-;1;5;-;7;3;5;5;2;2;2;-;-;5;4;7;-;-;4;-;4;-;-;4;-;2;-;"/>
  <p:tag name="CHARTSTRINGSTD" val="1 8 1 5 4 1 2 0"/>
  <p:tag name="CHARTSTRINGREV" val="0 2 1 4 5 1 8 1"/>
  <p:tag name="CHARTSTRINGSTDPER" val="0.0454545454545455 0.363636363636364 0.0454545454545455 0.227272727272727 0.181818181818182 0.0454545454545455 0.0909090909090909 0"/>
  <p:tag name="CHARTSTRINGREVPER" val="0 0.0909090909090909 0.0454545454545455 0.181818181818182 0.227272727272727 0.0454545454545455 0.363636363636364 0.0454545454545455"/>
  <p:tag name="ANONYMOUSTEMP" val="False"/>
  <p:tag name="RESPONSESGATHERED" val="False"/>
  <p:tag name="LIVECHARTING" val="False"/>
  <p:tag name="AUTOOPENPOLL" val="True"/>
  <p:tag name="TYPE" val="MultiChoiceSlide"/>
  <p:tag name="TPQUESTIONXML" val="﻿&lt;?xml version=&quot;1.0&quot; encoding=&quot;utf-8&quot;?&gt;&#10;&lt;questionlist&gt;&#10;    &lt;properties&gt;&#10;        &lt;guid&gt;F7413823FEF3485FA44E75A73BA19DC4&lt;/guid&gt;&#10;        &lt;description /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E64C8B501E624419AD282C025476497B&lt;/guid&gt;&#10;            &lt;repollguid&gt;56ED3ADD16CC424788C0E29AF2811C55&lt;/repollguid&gt;&#10;            &lt;sourceid&gt;0B74A72A46C7485FBAD518F4C8192F8B&lt;/sourceid&gt;&#10;            &lt;questiontext&gt;Exercise:Write some JavaScript to put five table rows each with five columns into a page…Use the document.write methodHow many for loops to do 5 rows by 5 columns?&lt;/questiontext&gt;&#10;            &lt;showresults&gt;True&lt;/showresults&gt;&#10;            &lt;responsegrid&gt;0&lt;/responsegrid&gt;&#10;            &lt;countdowntimer&gt;False&lt;/countdowntimer&gt;&#10;            &lt;correctvalue&gt;100&lt;/correctvalue&gt;&#10;            &lt;incorrectvalue&gt;0&lt;/incorrectvalue&gt;&#10;            &lt;responselimit&gt;1&lt;/responselimit&gt;&#10;            &lt;bulletstyle&gt;0&lt;/bulletstyle&gt;&#10;            &lt;answers&gt;&#10;                &lt;answer&gt;&#10;                    &lt;guid&gt;E443C93F1EA44094BD801F61732C9833&lt;/guid&gt;&#10;                    &lt;answertext&gt;One &lt;/answertext&gt;&#10;                    &lt;valuetype&gt;-1&lt;/valuetype&gt;&#10;                &lt;/answer&gt;&#10;                &lt;answer&gt;&#10;                    &lt;guid&gt;2E15C56CC5A14DF5BCE67E7859673FA3&lt;/guid&gt;&#10;                    &lt;answertext&gt;Two &lt;/answertext&gt;&#10;                    &lt;valuetype&gt;1&lt;/valuetype&gt;&#10;                &lt;/answer&gt;&#10;                &lt;answer&gt;&#10;                    &lt;guid&gt;9FA16AE064F749E59DA4A72D277F9180&lt;/guid&gt;&#10;                    &lt;answertext&gt;Three &lt;/answertext&gt;&#10;                    &lt;valuetype&gt;-1&lt;/valuetype&gt;&#10;                &lt;/answer&gt;&#10;                &lt;answer&gt;&#10;                    &lt;guid&gt;D9A7C91B295E4DF38DE5BF9886E37E26&lt;/guid&gt;&#10;                    &lt;answertext&gt;Four &lt;/answertext&gt;&#10;                    &lt;valuetype&gt;-1&lt;/valuetype&gt;&#10;                &lt;/answer&gt;&#10;                &lt;answer&gt;&#10;                    &lt;guid&gt;463CE89E79804E4E898CD9D66D7A99FF&lt;/guid&gt;&#10;                    &lt;answertext&gt;Five &lt;/answertext&gt;&#10;                    &lt;valuetype&gt;-1&lt;/valuetype&gt;&#10;                &lt;/answer&gt;&#10;                &lt;answer&gt;&#10;                    &lt;guid&gt;7F7C5BD4AB52463D9DFFF9EAE4B2E161&lt;/guid&gt;&#10;                    &lt;answertext&gt;Ten &lt;/answertext&gt;&#10;                    &lt;valuetype&gt;-1&lt;/valuetype&gt;&#10;                &lt;/answer&gt;&#10;                &lt;answer&gt;&#10;                    &lt;guid&gt;E8FE7612C44B48E49ECB8393C53F54D5&lt;/guid&gt;&#10;                    &lt;answertext&gt;Twenty-five &lt;/answertext&gt;&#10;                    &lt;valuetype&gt;-1&lt;/valuetype&gt;&#10;                &lt;/answer&gt;&#10;                &lt;answer&gt;&#10;                    &lt;guid&gt;5ED6105D74CD4086A990BC5694652E85&lt;/guid&gt;&#10;                    &lt;answertext&gt;No idea!&lt;/answertext&gt;&#10;                    &lt;valuetype&gt;-1&lt;/valuetype&gt;&#10;                &lt;/answer&gt;&#10;            &lt;/answers&gt;&#10;        &lt;/multichoice&gt;&#10;    &lt;/questions&gt;&#10;&lt;/questionlist&gt;"/>
  <p:tag name="RESULTS" val="Exercise:Write some JavaScript to put five table rows each with five columns into a page…Use the document.write methodHow many for loops to do 5 rows by 5 columns?&#10;17[;]20[;]17[;]False[;]12[;]&#10;2.88235294117647[;]2[;]1.81115344921655[;]3.280276816609&#10;1[;]-1[;]One 1[;]One [;]&#10;12[;]1[;]Two 2[;]Two [;]&#10;0[;]-1[;]Three 3[;]Three [;]&#10;0[;]-1[;]Four 4[;]Four [;]&#10;2[;]-1[;]Five 5[;]Five [;]&#10;0[;]-1[;]Ten 6[;]Ten [;]&#10;2[;]-1[;]Twenty-five 7[;]Twenty-five [;]&#10;0[;]-1[;]No idea!8[;]No idea![;]&#10;"/>
  <p:tag name="HASRESULTS" val="True"/>
  <p:tag name="VALUES" val="Incorrect|smicln|Correct|smicln|Incorrect|smicln|Incorrect|smicln|Incorrect|smicln|Incorrect|smicln|Incorrect|smicln|Incorrect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OLDNUMANSWERS" val="8"/>
  <p:tag name="TEXTLENGTH" val="48"/>
  <p:tag name="FONTSIZE" val="26"/>
  <p:tag name="BULLETTYPE" val="ppBulletArabicPeriod"/>
  <p:tag name="ANSWERTEXT" val="One&#10;Two&#10;Three&#10;Four&#10;Five&#10;Ten&#10;Twenty-five&#10;No idea!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CAI" val="True"/>
  <p:tag name="TYPE" val="4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  <p:tag name="SLIDEID" val="F6A866938970417DBAF9972E8292AB95"/>
  <p:tag name="SLIDETYPE" val="Q"/>
  <p:tag name="SPEEDSCORING" val="False"/>
  <p:tag name="CORRECTPOINTVALUE" val="100"/>
  <p:tag name="INCORRECTPOINTVALUE" val="0"/>
  <p:tag name="VALUEFORMAT" val="0%"/>
  <p:tag name="ANSWERSALIAS" val=" Virtually no progress: I know nothing new and have remembered little|smicln| Some progress: I've learnt or remembered something|smicln| OK: I'm making steady progress|smicln| Good: I've learnt something and feel comfortable so-far|smicln| Excellent: I've learnt and remembered a lot"/>
  <p:tag name="DEMOGRAPHIC" val="False"/>
  <p:tag name="QUESTIONALIAS" val="On a scale of 1 to 5, how much progress do you feel you’ve made with the module?"/>
  <p:tag name="TOTALRESPONSES" val="27"/>
  <p:tag name="RESPONSECOUNT" val="27"/>
  <p:tag name="SLICED" val="False"/>
  <p:tag name="RESPONSES" val="-;-;-;-;3;3;4;5;3;2;3;-;-;4;2;4;3;3;5;3;3;4;3;4;2;3;1;2;-;3;1;3;-;-;2;3;"/>
  <p:tag name="CHARTSTRINGSTD" val="2 5 13 5 2"/>
  <p:tag name="CHARTSTRINGREV" val="2 5 13 5 2"/>
  <p:tag name="CHARTSTRINGSTDPER" val="0.0740740740740741 0.185185185185185 0.481481481481481 0.185185185185185 0.0740740740740741"/>
  <p:tag name="CHARTSTRINGREVPER" val="0.0740740740740741 0.185185185185185 0.481481481481481 0.185185185185185 0.0740740740740741"/>
  <p:tag name="ANONYMOUSTEMP" val="False"/>
  <p:tag name="SLIDEORDER" val="2"/>
  <p:tag name="SLIDEGUID" val="68937EEA416247DDB8AFE091087F6D12"/>
  <p:tag name="RESPONSESGATHERED" val="False"/>
  <p:tag name="LIVECHARTING" val="False"/>
  <p:tag name="AUTOOPENPOLL" val="True"/>
  <p:tag name="TYPE" val="MultiChoiceSlide"/>
  <p:tag name="TPQUESTIONXML" val="﻿&lt;?xml version=&quot;1.0&quot; encoding=&quot;utf-8&quot;?&gt;&#10;&lt;questionlist&gt;&#10;    &lt;properties&gt;&#10;        &lt;guid&gt;675432D3418F4C07B8C95CE3EFC395A8&lt;/guid&gt;&#10;        &lt;description /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75ED31C6F1484A40A9621B900CBF790E&lt;/guid&gt;&#10;            &lt;repollguid&gt;A06992874FB4476EAEAD7DB69E776865&lt;/repollguid&gt;&#10;            &lt;sourceid&gt;C77FA6A2EFDD4CA19C1A08D45DE0DA27&lt;/sourceid&gt;&#10;            &lt;questiontext&gt;On a scale of 1 to 5, how much progress do you feel you’ve made with the module?&lt;/questiontext&gt;&#10;            &lt;showresults&gt;True&lt;/showresults&gt;&#10;            &lt;responsegrid&gt;0&lt;/responsegrid&gt;&#10;            &lt;countdowntimer&gt;False&lt;/countdowntimer&gt;&#10;            &lt;correctvalue&gt;100&lt;/correctvalue&gt;&#10;            &lt;incorrectvalue&gt;0&lt;/incorrectvalue&gt;&#10;            &lt;responselimit&gt;1&lt;/responselimit&gt;&#10;            &lt;bulletstyle&gt;0&lt;/bulletstyle&gt;&#10;            &lt;answers&gt;&#10;                &lt;answer&gt;&#10;                    &lt;guid&gt;A13E51CAD4164F729CDFE8BEDDB78CCD&lt;/guid&gt;&#10;                    &lt;answertext&gt; Virtually no progress: I know nothing new and have remembered little &lt;/answertext&gt;&#10;                    &lt;valuetype&gt;0&lt;/valuetype&gt;&#10;                &lt;/answer&gt;&#10;                &lt;answer&gt;&#10;                    &lt;guid&gt;4FC887B22C0E45E58A5AEA23C939DA29&lt;/guid&gt;&#10;                    &lt;answertext&gt; Some progress: I've learnt or remembered something &lt;/answertext&gt;&#10;                    &lt;valuetype&gt;0&lt;/valuetype&gt;&#10;                &lt;/answer&gt;&#10;                &lt;answer&gt;&#10;                    &lt;guid&gt;011FCB1889B94DD681929CC41B722677&lt;/guid&gt;&#10;                    &lt;answertext&gt; OK: I'm making steady progress &lt;/answertext&gt;&#10;                    &lt;valuetype&gt;0&lt;/valuetype&gt;&#10;                &lt;/answer&gt;&#10;                &lt;answer&gt;&#10;                    &lt;guid&gt;A7AE386153D04688A3C12D528E373402&lt;/guid&gt;&#10;                    &lt;answertext&gt; Good: I've learnt something and feel comfortable so-far &lt;/answertext&gt;&#10;                    &lt;valuetype&gt;0&lt;/valuetype&gt;&#10;                &lt;/answer&gt;&#10;                &lt;answer&gt;&#10;                    &lt;guid&gt;105984367491494CAABC606F161935C9&lt;/guid&gt;&#10;                    &lt;answertext&gt; Excellent: I've learnt and remembered a lot&lt;/answertext&gt;&#10;                    &lt;valuetype&gt;0&lt;/valuetype&gt;&#10;                &lt;/answer&gt;&#10;            &lt;/answers&gt;&#10;        &lt;/multichoice&gt;&#10;    &lt;/questions&gt;&#10;&lt;/questionlist&gt;"/>
  <p:tag name="RESULTS" val="On a scale of 1 to 5, how much progress do you feel you’ve made with the module?&#10;19[;]20[;]19[;]False[;]0[;]&#10;3.26315789473684[;]3[;]1.24993074600399[;]1.56232686980609&#10;2[;]0[;] Virtually no progress: I know nothing new and have remembered little 1[;] Virtually no progress: I know nothing new and have remembered little [;]&#10;2[;]0[;] Some progress: I've learnt or remembered something 2[;] Some progress: I've learnt or remembered something [;]&#10;9[;]0[;] OK: I'm making steady progress 3[;] OK: I'm making steady progress [;]&#10;1[;]0[;] Good: I've learnt something and feel comfortable so-far 4[;] Good: I've learnt something and feel comfortable so-far [;]&#10;5[;]0[;] Excellent: I've learnt and remembered a lot5[;] Excellent: I've learnt and remembered a lot[;]&#10;"/>
  <p:tag name="HASRESULTS" val="True"/>
  <p:tag name="VALUES" val="No Value|smicln|No Value|smicln|No Value|smicln|No Value|smicln|No Value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OLDNUMANSWERS" val="5"/>
  <p:tag name="TEXTLENGTH" val="255"/>
  <p:tag name="FONTSIZE" val="24"/>
  <p:tag name="BULLETTYPE" val="ppBulletArabicPeriod"/>
  <p:tag name="ANSWERTEXT" val=" Virtually no progress: I know nothing new and have remembered little&#10; Some progress: I've learnt or remembered something&#10; OK: I'm making steady progress&#10; Good: I've learnt something and feel comfortable so-far&#10; Excellent: I've learnt and remembered a lot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  <p:tag name="SLIDEID" val="F6A866938970417DBAF9972E8292AB95"/>
  <p:tag name="SLIDETYPE" val="Q"/>
  <p:tag name="SPEEDSCORING" val="False"/>
  <p:tag name="CORRECTPOINTVALUE" val="100"/>
  <p:tag name="INCORRECTPOINTVALUE" val="0"/>
  <p:tag name="VALUEFORMAT" val="0%"/>
  <p:tag name="DEMOGRAPHIC" val="False"/>
  <p:tag name="QUESTIONALIAS" val="What would you like more of?"/>
  <p:tag name="ANSWERSALIAS" val="Exercise-style examples |smicln|Project-style examples|smicln|Lecture notes|smicln|Lab assistants|smicln|Lab time|smicln|Reading|smicln|Quizzes|smicln|Nothing "/>
  <p:tag name="NUMRESPONSES" val="7"/>
  <p:tag name="TOTALRESPONSES" val="27"/>
  <p:tag name="RESPONSECOUNT" val="27"/>
  <p:tag name="SLICED" val="False"/>
  <p:tag name="RESPONSES" val="-;-;-;-;7;1;721;1;-;2;4;-;-;2;6;5;451;5;2;2;21;1;2;2;6;-;6;5;5;6;54;5;-;-;2;321;5;"/>
  <p:tag name="CHARTSTRINGSTD" val="7 10 1 3 8 4 2 0"/>
  <p:tag name="CHARTSTRINGREV" val="0 2 4 8 3 1 10 7"/>
  <p:tag name="CHARTSTRINGSTDPER" val="0.259259259259259 0.37037037037037 0.037037037037037 0.111111111111111 0.296296296296296 0.148148148148148 0.0740740740740741 0"/>
  <p:tag name="CHARTSTRINGREVPER" val="0 0.0740740740740741 0.148148148148148 0.296296296296296 0.111111111111111 0.037037037037037 0.37037037037037 0.259259259259259"/>
  <p:tag name="ANONYMOUSTEMP" val="False"/>
  <p:tag name="SLIDEORDER" val="3"/>
  <p:tag name="SLIDEGUID" val="C3F3841F03F6442994BC6E38CFE6A0B3"/>
  <p:tag name="RESPONSESGATHERED" val="False"/>
  <p:tag name="LIVECHARTING" val="False"/>
  <p:tag name="AUTOOPENPOLL" val="True"/>
  <p:tag name="TYPE" val="MultiChoiceSlide"/>
  <p:tag name="TPQUESTIONXML" val="﻿&lt;?xml version=&quot;1.0&quot; encoding=&quot;utf-8&quot;?&gt;&#10;&lt;questionlist&gt;&#10;    &lt;properties&gt;&#10;        &lt;guid&gt;A7696B008F914A568CA564DDC48F8375&lt;/guid&gt;&#10;        &lt;description /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D98D80D435074F309CAC1B82008B99CF&lt;/guid&gt;&#10;            &lt;repollguid&gt;AD8DB9D965B5483C9303D107651B2186&lt;/repollguid&gt;&#10;            &lt;sourceid&gt;E02B55C1900B49B3A88276CAEBCAA466&lt;/sourceid&gt;&#10;            &lt;questiontext&gt;What would you like more of?&lt;/questiontext&gt;&#10;            &lt;showresults&gt;True&lt;/showresults&gt;&#10;            &lt;responsegrid&gt;0&lt;/responsegrid&gt;&#10;            &lt;countdowntimer&gt;False&lt;/countdowntimer&gt;&#10;            &lt;correctvalue&gt;100&lt;/correctvalue&gt;&#10;            &lt;incorrectvalue&gt;0&lt;/incorrectvalue&gt;&#10;            &lt;responselimit&gt;1&lt;/responselimit&gt;&#10;            &lt;bulletstyle&gt;0&lt;/bulletstyle&gt;&#10;            &lt;answers&gt;&#10;                &lt;answer&gt;&#10;                    &lt;guid&gt;5FC05553B33C408ABB7752B9A9A2E254&lt;/guid&gt;&#10;                    &lt;answertext&gt;Exercise-style examples  &lt;/answertext&gt;&#10;                    &lt;valuetype&gt;0&lt;/valuetype&gt;&#10;                &lt;/answer&gt;&#10;                &lt;answer&gt;&#10;                    &lt;guid&gt;9BAD1E7873FC43A1951C108A212BD515&lt;/guid&gt;&#10;                    &lt;answertext&gt;Project-style examples &lt;/answertext&gt;&#10;                    &lt;valuetype&gt;0&lt;/valuetype&gt;&#10;                &lt;/answer&gt;&#10;                &lt;answer&gt;&#10;                    &lt;guid&gt;5B948B9F107B4B6DBCF4690E50943DFF&lt;/guid&gt;&#10;                    &lt;answertext&gt;Lecture notes &lt;/answertext&gt;&#10;                    &lt;valuetype&gt;0&lt;/valuetype&gt;&#10;                &lt;/answer&gt;&#10;                &lt;answer&gt;&#10;                    &lt;guid&gt;F92A3B5612B9494B812086195B9F2C3F&lt;/guid&gt;&#10;                    &lt;answertext&gt;Lab assistants &lt;/answertext&gt;&#10;                    &lt;valuetype&gt;0&lt;/valuetype&gt;&#10;                &lt;/answer&gt;&#10;                &lt;answer&gt;&#10;                    &lt;guid&gt;1B8EF4F00EB549EABCB9F3D481879BD3&lt;/guid&gt;&#10;                    &lt;answertext&gt;Lab time &lt;/answertext&gt;&#10;                    &lt;valuetype&gt;0&lt;/valuetype&gt;&#10;                &lt;/answer&gt;&#10;                &lt;answer&gt;&#10;                    &lt;guid&gt;161B700424F747728A04F3AED4BB3C17&lt;/guid&gt;&#10;                    &lt;answertext&gt;Reading &lt;/answertext&gt;&#10;                    &lt;valuetype&gt;0&lt;/valuetype&gt;&#10;                &lt;/answer&gt;&#10;                &lt;answer&gt;&#10;                    &lt;guid&gt;DF7A57778DA447C2A0CF4C587AECB8A1&lt;/guid&gt;&#10;                    &lt;answertext&gt;Quizzes &lt;/answertext&gt;&#10;                    &lt;valuetype&gt;0&lt;/valuetype&gt;&#10;                &lt;/answer&gt;&#10;                &lt;answer&gt;&#10;                    &lt;guid&gt;C23A1703F7BB45B6BA008D635B6803B0&lt;/guid&gt;&#10;                    &lt;answertext&gt;Nothing &lt;/answertext&gt;&#10;                    &lt;valuetype&gt;0&lt;/valuetype&gt;&#10;                &lt;/answer&gt;&#10;            &lt;/answers&gt;&#10;        &lt;/multichoice&gt;&#10;    &lt;/questions&gt;&#10;&lt;/questionlist&gt;"/>
  <p:tag name="RESULTS" val="What would you like more of?&#10;20[;]20[;]20[;]False[;]0[;]&#10;3[;]2[;]1.84390889145858[;]3.4&#10;4[;]0[;]Exercise-style examples  1[;]Exercise-style examples  [;]&#10;8[;]0[;]Project-style examples 2[;]Project-style examples [;]&#10;0[;]0[;]Lecture notes 3[;]Lecture notes [;]&#10;3[;]0[;]Lab assistants 4[;]Lab assistants [;]&#10;4[;]0[;]Lab time 5[;]Lab time [;]&#10;0[;]0[;]Reading 6[;]Reading [;]&#10;0[;]0[;]Quizzes 7[;]Quizzes [;]&#10;1[;]0[;]Nothing 8[;]Nothing [;]&#10;"/>
  <p:tag name="HASRESULTS" val="True"/>
  <p:tag name="VALUES" val="No Value|smicln|No Value|smicln|No Value|smicln|No Value|smicln|No Value|smicln|No Value|smicln|No Value|smicln|No Value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OLDNUMANSWERS" val="8"/>
  <p:tag name="TEXTLENGTH" val="111"/>
  <p:tag name="FONTSIZE" val="24"/>
  <p:tag name="BULLETTYPE" val="ppBulletArabicPeriod"/>
  <p:tag name="ANSWERTEXT" val="Exercise-style examples &#10;Project-style examples&#10;Lecture notes&#10;Lab assistants&#10;Lab time&#10;Reading&#10;Quizzes&#10;Nothing 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  <p:tag name="SLIDEID" val="F6A866938970417DBAF9972E8292AB95"/>
  <p:tag name="SLIDETYPE" val="Q"/>
  <p:tag name="SPEEDSCORING" val="False"/>
  <p:tag name="CORRECTPOINTVALUE" val="100"/>
  <p:tag name="INCORRECTPOINTVALUE" val="0"/>
  <p:tag name="VALUEFORMAT" val="0%"/>
  <p:tag name="DEMOGRAPHIC" val="False"/>
  <p:tag name="QUESTIONALIAS" val="What would you like more of?"/>
  <p:tag name="ANSWERSALIAS" val="Exercise-style examples |smicln|Project-style examples|smicln|Lecture notes|smicln|Lab assistants|smicln|Lab time|smicln|Reading|smicln|Quizzes|smicln|Nothing "/>
  <p:tag name="NUMRESPONSES" val="7"/>
  <p:tag name="TOTALRESPONSES" val="27"/>
  <p:tag name="RESPONSECOUNT" val="27"/>
  <p:tag name="SLICED" val="False"/>
  <p:tag name="RESPONSES" val="-;-;-;-;8;8;384;8;8;6;8;-;-;8;3;8;23;1;4;8;8;8;8;8;-;3;4;3;3;4;3;3;-;-;-;8;3;"/>
  <p:tag name="CHARTSTRINGSTD" val="1 1 9 4 0 1 0 14"/>
  <p:tag name="CHARTSTRINGREV" val="14 0 1 0 4 9 1 1"/>
  <p:tag name="CHARTSTRINGSTDPER" val="0.037037037037037 0.037037037037037 0.333333333333333 0.148148148148148 0 0.037037037037037 0 0.518518518518518"/>
  <p:tag name="CHARTSTRINGREVPER" val="0.518518518518518 0 0.037037037037037 0 0.148148148148148 0.333333333333333 0.037037037037037 0.037037037037037"/>
  <p:tag name="ANONYMOUSTEMP" val="False"/>
  <p:tag name="SLIDEORDER" val="4"/>
  <p:tag name="SLIDEGUID" val="3741447AADDF4C1E95272EC8E927738D"/>
  <p:tag name="RESPONSESGATHERED" val="False"/>
  <p:tag name="LIVECHARTING" val="False"/>
  <p:tag name="AUTOOPENPOLL" val="True"/>
  <p:tag name="TYPE" val="MultiChoiceSlide"/>
  <p:tag name="TPQUESTIONXML" val="﻿&lt;?xml version=&quot;1.0&quot; encoding=&quot;utf-8&quot;?&gt;&#10;&lt;questionlist&gt;&#10;    &lt;properties&gt;&#10;        &lt;guid&gt;24FC9967F87343A980B02680884B7005&lt;/guid&gt;&#10;        &lt;description /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C9E9A797752C44B7BD883A092FA82C3C&lt;/guid&gt;&#10;            &lt;repollguid&gt;5818078B137F41F99723AF475613BD78&lt;/repollguid&gt;&#10;            &lt;sourceid&gt;55C629FD6F1F410EAA9EF38170EA9651&lt;/sourceid&gt;&#10;            &lt;questiontext&gt;What would you like less of?&lt;/questiontext&gt;&#10;            &lt;showresults&gt;True&lt;/showresults&gt;&#10;            &lt;responsegrid&gt;0&lt;/responsegrid&gt;&#10;            &lt;countdowntimer&gt;False&lt;/countdowntimer&gt;&#10;            &lt;correctvalue&gt;100&lt;/correctvalue&gt;&#10;            &lt;incorrectvalue&gt;0&lt;/incorrectvalue&gt;&#10;            &lt;responselimit&gt;1&lt;/responselimit&gt;&#10;            &lt;bulletstyle&gt;0&lt;/bulletstyle&gt;&#10;            &lt;answers&gt;&#10;                &lt;answer&gt;&#10;                    &lt;guid&gt;CD0F9E4833B94A318AA5DAF9AE2444A0&lt;/guid&gt;&#10;                    &lt;answertext&gt;Exercise-style examples  &lt;/answertext&gt;&#10;                    &lt;valuetype&gt;0&lt;/valuetype&gt;&#10;                &lt;/answer&gt;&#10;                &lt;answer&gt;&#10;                    &lt;guid&gt;056E0FAED9424D79B0E9695CDE75D018&lt;/guid&gt;&#10;                    &lt;answertext&gt;Project-style examples &lt;/answertext&gt;&#10;                    &lt;valuetype&gt;0&lt;/valuetype&gt;&#10;                &lt;/answer&gt;&#10;                &lt;answer&gt;&#10;                    &lt;guid&gt;BE97577317EA494195D1B6CA5FE666A0&lt;/guid&gt;&#10;                    &lt;answertext&gt;Lecture notes &lt;/answertext&gt;&#10;                    &lt;valuetype&gt;0&lt;/valuetype&gt;&#10;                &lt;/answer&gt;&#10;                &lt;answer&gt;&#10;                    &lt;guid&gt;AD9215763084406EB10787115BE3C3B0&lt;/guid&gt;&#10;                    &lt;answertext&gt;Lab assistants &lt;/answertext&gt;&#10;                    &lt;valuetype&gt;0&lt;/valuetype&gt;&#10;                &lt;/answer&gt;&#10;                &lt;answer&gt;&#10;                    &lt;guid&gt;F69F6EADA1D842DA9FC45FF8A564D041&lt;/guid&gt;&#10;                    &lt;answertext&gt;Lab time &lt;/answertext&gt;&#10;                    &lt;valuetype&gt;0&lt;/valuetype&gt;&#10;                &lt;/answer&gt;&#10;                &lt;answer&gt;&#10;                    &lt;guid&gt;AAB45ADE90B74BEC9A4D84B1E3CBFEDB&lt;/guid&gt;&#10;                    &lt;answertext&gt;Reading &lt;/answertext&gt;&#10;                    &lt;valuetype&gt;0&lt;/valuetype&gt;&#10;                &lt;/answer&gt;&#10;                &lt;answer&gt;&#10;                    &lt;guid&gt;64C3CEFBB59A432E984F923B54AA2274&lt;/guid&gt;&#10;                    &lt;answertext&gt;Quizzes &lt;/answertext&gt;&#10;                    &lt;valuetype&gt;0&lt;/valuetype&gt;&#10;                &lt;/answer&gt;&#10;                &lt;answer&gt;&#10;                    &lt;guid&gt;062BC857D40947638176C97C4254A1A1&lt;/guid&gt;&#10;                    &lt;answertext&gt;Nothing &lt;/answertext&gt;&#10;                    &lt;valuetype&gt;0&lt;/valuetype&gt;&#10;                &lt;/answer&gt;&#10;            &lt;/answers&gt;&#10;        &lt;/multichoice&gt;&#10;    &lt;/questions&gt;&#10;&lt;/questionlist&gt;"/>
  <p:tag name="RESULTS" val="What would you like less of?&#10;15[;]20[;]15[;]False[;]0[;]&#10;5.8[;]6[;]2.03960780543711[;]4.16&#10;0[;]0[;]Exercise-style examples  1[;]Exercise-style examples  [;]&#10;0[;]0[;]Project-style examples 2[;]Project-style examples [;]&#10;4[;]0[;]Lecture notes 3[;]Lecture notes [;]&#10;0[;]0[;]Lab assistants 4[;]Lab assistants [;]&#10;3[;]0[;]Lab time 5[;]Lab time [;]&#10;2[;]0[;]Reading 6[;]Reading [;]&#10;0[;]0[;]Quizzes 7[;]Quizzes [;]&#10;6[;]0[;]Nothing 8[;]Nothing [;]&#10;"/>
  <p:tag name="HASRESULTS" val="True"/>
  <p:tag name="VALUES" val="No Value|smicln|No Value|smicln|No Value|smicln|No Value|smicln|No Value|smicln|No Value|smicln|No Value|smicln|No Valu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OLDNUMANSWERS" val="8"/>
  <p:tag name="TEXTLENGTH" val="111"/>
  <p:tag name="FONTSIZE" val="24"/>
  <p:tag name="BULLETTYPE" val="ppBulletArabicPeriod"/>
  <p:tag name="ANSWERTEXT" val="Exercise-style examples &#10;Project-style examples&#10;Lecture notes&#10;Lab assistants&#10;Lab time&#10;Reading&#10;Quizzes&#10;Nothing 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  <p:tag name="SLIDEID" val="F6A866938970417DBAF9972E8292AB95"/>
  <p:tag name="SLIDETYPE" val="Q"/>
  <p:tag name="SPEEDSCORING" val="False"/>
  <p:tag name="CORRECTPOINTVALUE" val="100"/>
  <p:tag name="INCORRECTPOINTVALUE" val="0"/>
  <p:tag name="VALUEFORMAT" val="0%"/>
  <p:tag name="DEMOGRAPHIC" val="False"/>
  <p:tag name="NUMRESPONSES" val="7"/>
  <p:tag name="QUESTIONALIAS" val="What would I like less or more of?"/>
  <p:tag name="TOTALRESPONSES" val="9"/>
  <p:tag name="RESPONSECOUNT" val="9"/>
  <p:tag name="SLICED" val="False"/>
  <p:tag name="RESPONSES" val="-;-;-;-;-;-;3645;1;-;1;-;-;-;-;-;-;-;-;-;-;-;1;-;-;-;-;-;2;2;1;-;2;-;-;-;-;4;"/>
  <p:tag name="CHARTSTRINGSTD" val="4 3 1 2 1 1 0 0"/>
  <p:tag name="CHARTSTRINGREV" val="0 0 1 1 2 1 3 4"/>
  <p:tag name="CHARTSTRINGSTDPER" val="0.444444444444444 0.333333333333333 0.111111111111111 0.222222222222222 0.111111111111111 0.111111111111111 0 0"/>
  <p:tag name="CHARTSTRINGREVPER" val="0 0 0.111111111111111 0.111111111111111 0.222222222222222 0.111111111111111 0.333333333333333 0.444444444444444"/>
  <p:tag name="ANONYMOUSTEMP" val="False"/>
  <p:tag name="SLIDEORDER" val="5"/>
  <p:tag name="SLIDEGUID" val="27BA03A7244542118BD8D4E01F60096B"/>
  <p:tag name="RESPONSESGATHERED" val="False"/>
  <p:tag name="LIVECHARTING" val="False"/>
  <p:tag name="AUTOOPENPOLL" val="True"/>
  <p:tag name="TYPE" val="MultiChoiceSlide"/>
  <p:tag name="TPQUESTIONXML" val="﻿&lt;?xml version=&quot;1.0&quot; encoding=&quot;utf-8&quot;?&gt;&#10;&lt;questionlist&gt;&#10;    &lt;properties&gt;&#10;        &lt;guid&gt;930386C8ED6A41F2B8272E7A3EA4E79B&lt;/guid&gt;&#10;        &lt;description /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AF5C48A3986F4886B6AA8B9427DE1F79&lt;/guid&gt;&#10;            &lt;repollguid&gt;844BB444ED1443D29DB85F7976C30E2D&lt;/repollguid&gt;&#10;            &lt;sourceid&gt;35C85F726B0546DAA80FF662953C5B3C&lt;/sourceid&gt;&#10;            &lt;questiontext&gt;What would I like less or more of?&lt;/questiontext&gt;&#10;            &lt;showresults&gt;True&lt;/showresults&gt;&#10;            &lt;responsegrid&gt;0&lt;/responsegrid&gt;&#10;            &lt;countdowntimer&gt;False&lt;/countdowntimer&gt;&#10;            &lt;correctvalue&gt;100&lt;/correctvalue&gt;&#10;            &lt;incorrectvalue&gt;0&lt;/incorrectvalue&gt;&#10;            &lt;responselimit&gt;1&lt;/responselimit&gt;&#10;            &lt;bulletstyle&gt;0&lt;/bulletstyle&gt;&#10;            &lt;answers&gt;&#10;                &lt;answer&gt;&#10;                    &lt;guid&gt;1052D9D70DEA483CA94966243035C26A&lt;/guid&gt;&#10;                    &lt;answertext&gt;Less &lt;/answertext&gt;&#10;                    &lt;valuetype&gt;0&lt;/valuetype&gt;&#10;                &lt;/answer&gt;&#10;                &lt;answer&gt;&#10;                    &lt;guid&gt;7C49D40FB9B5419084A9727931EC0A48&lt;/guid&gt;&#10;                    &lt;answertext&gt;Talking &lt;/answertext&gt;&#10;                    &lt;valuetype&gt;0&lt;/valuetype&gt;&#10;                &lt;/answer&gt;&#10;                &lt;answer&gt;&#10;                    &lt;guid&gt;0CAED3DA94EA4DE8A10B04E62DCCFF2E&lt;/guid&gt;&#10;                    &lt;answertext&gt;Lateness &lt;/answertext&gt;&#10;                    &lt;valuetype&gt;0&lt;/valuetype&gt;&#10;                &lt;/answer&gt;&#10;                &lt;answer&gt;&#10;                    &lt;guid&gt;85508CAD29994FE981A0EEE611ECC137&lt;/guid&gt;&#10;                    &lt;answertext&gt;Absence &lt;/answertext&gt;&#10;                    &lt;valuetype&gt;0&lt;/valuetype&gt;&#10;                &lt;/answer&gt;&#10;                &lt;answer&gt;&#10;                    &lt;guid&gt;F01BD88E0773451C861CC8B1DE3B8720&lt;/guid&gt;&#10;                    &lt;answertext&gt;More &lt;/answertext&gt;&#10;                    &lt;valuetype&gt;0&lt;/valuetype&gt;&#10;                &lt;/answer&gt;&#10;                &lt;answer&gt;&#10;                    &lt;guid&gt;8E675EFE3EC34A76AC4C1C520EBF3D15&lt;/guid&gt;&#10;                    &lt;answertext&gt;Attention &lt;/answertext&gt;&#10;                    &lt;valuetype&gt;0&lt;/valuetype&gt;&#10;                &lt;/answer&gt;&#10;                &lt;answer&gt;&#10;                    &lt;guid&gt;73AF05FC3936495DAF7A32E70F45C524&lt;/guid&gt;&#10;                    &lt;answertext&gt;Progress with the exercises &lt;/answertext&gt;&#10;                    &lt;valuetype&gt;0&lt;/valuetype&gt;&#10;                &lt;/answer&gt;&#10;                &lt;answer&gt;&#10;                    &lt;guid&gt;61F11FA2E6B54590B7086F95B44A5F67&lt;/guid&gt;&#10;                    &lt;answertext&gt;Reading being done&lt;/answertext&gt;&#10;                    &lt;valuetype&gt;0&lt;/valuetype&gt;&#10;                &lt;/answer&gt;&#10;            &lt;/answers&gt;&#10;        &lt;/multichoice&gt;&#10;    &lt;/questions&gt;&#10;&lt;/questionlist&gt;"/>
  <p:tag name="RESULTS" val="What would I like less or more of?&#10;3[;]20[;]3[;]False[;]0[;]&#10;2[;]2[;]0[;]0&#10;0[;]0[;]Less 1[;]Less [;]&#10;3[;]0[;]Talking 2[;]Talking [;]&#10;0[;]0[;]Lateness 3[;]Lateness [;]&#10;0[;]0[;]Absence 4[;]Absence [;]&#10;0[;]0[;]More 5[;]More [;]&#10;0[;]0[;]Attention 6[;]Attention [;]&#10;0[;]0[;]Progress with the exercises 7[;]Progress with the exercises [;]&#10;0[;]0[;]Reading being done8[;]Reading being done[;]&#10;"/>
  <p:tag name="HASRESULTS" val="True"/>
  <p:tag name="ANSWERSALIAS" val="Less|smicln|Talking|smicln|Lateness|smicln|Absence|smicln|More|smicln|Attention|smicln|Progress with the exercises|smicln|Reading being done"/>
  <p:tag name="VALUES" val="No Value|smicln|No Value|smicln|No Value|smicln|No Value|smicln|No Value|smicln|No Value|smicln|No Value|smicln|No Value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111"/>
  <p:tag name="FONTSIZE" val="24"/>
  <p:tag name="BULLETTYPE" val="ppBulletArabicPeriod"/>
  <p:tag name="ANSWERTEXT" val="Exercise-style examples &#10;Project-style examples&#10;Lecture notes&#10;Lab assistants&#10;Lab time&#10;Reading&#10;Quizzes&#10;Nothing "/>
  <p:tag name="OLDNUMANSWERS" val="8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  <p:tag name="SLIDEGUID" val="8452706474114962A181BDDA21F57AC3"/>
  <p:tag name="SLIDEID" val="8452706474114962A181BDDA21F57AC3"/>
  <p:tag name="SLIDEORDER" val="1"/>
  <p:tag name="SLIDETYPE" val="Q"/>
  <p:tag name="DEMOGRAPHIC" val="False"/>
  <p:tag name="SPEEDSCORING" val="False"/>
  <p:tag name="CORRECTPOINTVALUE" val="100"/>
  <p:tag name="INCORRECTPOINTVALUE" val="0"/>
  <p:tag name="VALUEFORMAT" val="0%"/>
  <p:tag name="QUESTIONALIAS" val="E.g.   d1 = new Date(2011, 0, 1);   d2 = new Date(2011, 0, 1); What are d1 &amp; d2? What does (d1 == d2) return?"/>
  <p:tag name="ANSWERSALIAS" val="true|smicln|false|smicln|NaN|smicln|undefined"/>
  <p:tag name="ANONYMOUSTEMP" val="False"/>
  <p:tag name="RESPONSESGATHERED" val="False"/>
  <p:tag name="LIVECHARTING" val="False"/>
  <p:tag name="AUTOOPENPOLL" val="True"/>
  <p:tag name="TYPE" val="MultiChoiceSlide"/>
  <p:tag name="TPQUESTIONXML" val="﻿&lt;?xml version=&quot;1.0&quot; encoding=&quot;utf-8&quot;?&gt;&#10;&lt;questionlist&gt;&#10;    &lt;properties&gt;&#10;        &lt;guid&gt;3B8E447D5239430686CFB552C313671D&lt;/guid&gt;&#10;        &lt;description /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709FB83F48F24514A8E84F436A3B3BB8&lt;/guid&gt;&#10;            &lt;repollguid&gt;17E077734A454F9CACC486EFFDB6B7DF&lt;/repollguid&gt;&#10;            &lt;sourceid&gt;39D03B576F2C467B9840686DC2AD5F83&lt;/sourceid&gt;&#10;            &lt;questiontext&gt;E.g.d1 = new Date(2011, 0, 1);d2 = new Date(2011, 0, 1);What are d1 &amp;amp; d2? What does (d1 == d2) return?&lt;/questiontext&gt;&#10;            &lt;showresults&gt;True&lt;/showresults&gt;&#10;            &lt;responsegrid&gt;0&lt;/responsegrid&gt;&#10;            &lt;countdowntimer&gt;False&lt;/countdowntimer&gt;&#10;            &lt;correctvalue&gt;100&lt;/correctvalue&gt;&#10;            &lt;incorrectvalue&gt;0&lt;/incorrectvalue&gt;&#10;            &lt;responselimit&gt;1&lt;/responselimit&gt;&#10;            &lt;bulletstyle&gt;0&lt;/bulletstyle&gt;&#10;            &lt;answers&gt;&#10;                &lt;answer&gt;&#10;                    &lt;guid&gt;7CF4B423FB4B4E9699D0E64A7444E001&lt;/guid&gt;&#10;                    &lt;answertext&gt;true &lt;/answertext&gt;&#10;                    &lt;valuetype&gt;-1&lt;/valuetype&gt;&#10;                &lt;/answer&gt;&#10;                &lt;answer&gt;&#10;                    &lt;guid&gt;401ACF7FCC3549A8B285AF7C682F9893&lt;/guid&gt;&#10;                    &lt;answertext&gt;false &lt;/answertext&gt;&#10;                    &lt;valuetype&gt;1&lt;/valuetype&gt;&#10;                &lt;/answer&gt;&#10;                &lt;answer&gt;&#10;                    &lt;guid&gt;E49AC2EB4E7346AF816BD047F7C8A7AD&lt;/guid&gt;&#10;                    &lt;answertext&gt;NaN &lt;/answertext&gt;&#10;                    &lt;valuetype&gt;-1&lt;/valuetype&gt;&#10;                &lt;/answer&gt;&#10;                &lt;answer&gt;&#10;                    &lt;guid&gt;16910BA631BD4924A7DB3F8B829E5E76&lt;/guid&gt;&#10;                    &lt;answertext&gt;undefined&lt;/answertext&gt;&#10;                    &lt;valuetype&gt;-1&lt;/valuetype&gt;&#10;                &lt;/answer&gt;&#10;            &lt;/answers&gt;&#10;        &lt;/multichoice&gt;&#10;    &lt;/questions&gt;&#10;&lt;/questionlist&gt;"/>
  <p:tag name="RESULTS" val="E.g.d1 = new Date(2011, 0, 1);d2 = new Date(2011, 0, 1);What are d1 &amp; d2? What does (d1 == d2) return?&#10;17[;]20[;]17[;]False[;]6[;]&#10;1.35294117647059[;]1[;]0.477884612037409[;]0.228373702422145&#10;11[;]-1[;]true 1[;]true [;]&#10;6[;]1[;]false 2[;]false [;]&#10;0[;]-1[;]NaN 3[;]NaN [;]&#10;0[;]-1[;]undefined4[;]undefined[;]&#10;"/>
  <p:tag name="HASRESULTS" val="True"/>
  <p:tag name="VALUES" val="Incorrect|smicln|Correct|smicln|Incorrect|smicln|Incorrect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OLDNUMANSWERS" val="4"/>
  <p:tag name="TEXTLENGTH" val="24"/>
  <p:tag name="FONTSIZE" val="30"/>
  <p:tag name="BULLETTYPE" val="ppBulletArabicPeriod"/>
  <p:tag name="ANSWERTEXT" val="true&#10;false&#10;NaN&#10;undefined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CAI" val="True"/>
  <p:tag name="TYPE" val="1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  <p:tag name="SLIDEGUID" val="F5630913B0BB4BDCAF069438CB2AF321"/>
  <p:tag name="SLIDEID" val="F5630913B0BB4BDCAF069438CB2AF321"/>
  <p:tag name="SLIDEORDER" val="1"/>
  <p:tag name="SLIDETYPE" val="Q"/>
  <p:tag name="DEMOGRAPHIC" val="False"/>
  <p:tag name="SPEEDSCORING" val="False"/>
  <p:tag name="CORRECTPOINTVALUE" val="100"/>
  <p:tag name="INCORRECTPOINTVALUE" val="0"/>
  <p:tag name="VALUEFORMAT" val="0%"/>
  <p:tag name="QUESTIONALIAS" val="How much of the reading have you done?"/>
  <p:tag name="ANSWERSALIAS" val="0% (none of it)|smicln|33% (about a third)|smicln|50% (half)|smicln|67% (most of it)|smicln|100% (all of it)|smicln|What reading?"/>
  <p:tag name="TOTALRESPONSES" val="33"/>
  <p:tag name="RESPONSECOUNT" val="33"/>
  <p:tag name="SLICED" val="False"/>
  <p:tag name="RESPONSES" val="1;1;1;3;3;4;2;3;1;3;3;2;1;6;4;1;2;3;3;3;2;3;3;3;2;2;2;3;6;2;1;1;2;"/>
  <p:tag name="CHARTSTRINGSTD" val="8 9 12 2 0 2"/>
  <p:tag name="CHARTSTRINGREV" val="2 0 2 12 9 8"/>
  <p:tag name="CHARTSTRINGSTDPER" val="0.242424242424242 0.272727272727273 0.363636363636364 0.0606060606060606 0 0.0606060606060606"/>
  <p:tag name="CHARTSTRINGREVPER" val="0.0606060606060606 0 0.0606060606060606 0.363636363636364 0.272727272727273 0.242424242424242"/>
  <p:tag name="ANONYMOUSTEMP" val="False"/>
  <p:tag name="CHARTCOLORS" val="1"/>
  <p:tag name="RESPONSESGATHERED" val="False"/>
  <p:tag name="LIVECHARTING" val="False"/>
  <p:tag name="AUTOOPENPOLL" val="True"/>
  <p:tag name="TYPE" val="MultiChoiceSlide"/>
  <p:tag name="TPQUESTIONXML" val="﻿&lt;?xml version=&quot;1.0&quot; encoding=&quot;utf-8&quot;?&gt;&#10;&lt;questionlist&gt;&#10;    &lt;properties&gt;&#10;        &lt;guid&gt;F8A03A1307F84277BE1F9EB0A1C837A9&lt;/guid&gt;&#10;        &lt;description /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13E1D9AA1E6E461AAF7A69DFD49145D6&lt;/guid&gt;&#10;            &lt;repollguid&gt;75D6544C8B0640D5AF84B4638485ADB6&lt;/repollguid&gt;&#10;            &lt;sourceid&gt;C2CB4CADC4D041B5828FB59B50378A82&lt;/sourceid&gt;&#10;            &lt;questiontext&gt;How much of the reading have you done?&lt;/questiontext&gt;&#10;            &lt;showresults&gt;True&lt;/showresults&gt;&#10;            &lt;responsegrid&gt;0&lt;/responsegrid&gt;&#10;            &lt;countdowntimer&gt;False&lt;/countdowntimer&gt;&#10;            &lt;correctvalue&gt;100&lt;/correctvalue&gt;&#10;            &lt;incorrectvalue&gt;0&lt;/incorrectvalue&gt;&#10;            &lt;responselimit&gt;1&lt;/responselimit&gt;&#10;            &lt;bulletstyle&gt;0&lt;/bulletstyle&gt;&#10;            &lt;answers&gt;&#10;                &lt;answer&gt;&#10;                    &lt;guid&gt;66C9BDDE14DB494BACC5C8BB87FCB4EC&lt;/guid&gt;&#10;                    &lt;answertext&gt;0% (none of it) &lt;/answertext&gt;&#10;                    &lt;valuetype&gt;-1&lt;/valuetype&gt;&#10;                &lt;/answer&gt;&#10;                &lt;answer&gt;&#10;                    &lt;guid&gt;29654ABBBAF24CEEBAC5175499E3893D&lt;/guid&gt;&#10;                    &lt;answertext&gt;33% (about a third) &lt;/answertext&gt;&#10;                    &lt;valuetype&gt;-1&lt;/valuetype&gt;&#10;                &lt;/answer&gt;&#10;                &lt;answer&gt;&#10;                    &lt;guid&gt;DAD18059603040DFA686D844A8DA5FE7&lt;/guid&gt;&#10;                    &lt;answertext&gt;50% (half) &lt;/answertext&gt;&#10;                    &lt;valuetype&gt;-1&lt;/valuetype&gt;&#10;                &lt;/answer&gt;&#10;                &lt;answer&gt;&#10;                    &lt;guid&gt;CB52082AF03E4401AB128963EA60345A&lt;/guid&gt;&#10;                    &lt;answertext&gt;67% (most of it) &lt;/answertext&gt;&#10;                    &lt;valuetype&gt;1&lt;/valuetype&gt;&#10;                &lt;/answer&gt;&#10;                &lt;answer&gt;&#10;                    &lt;guid&gt;B42CFF9379C4467FA79A78486354D916&lt;/guid&gt;&#10;                    &lt;answertext&gt;100% (all of it) &lt;/answertext&gt;&#10;                    &lt;valuetype&gt;1&lt;/valuetype&gt;&#10;                &lt;/answer&gt;&#10;                &lt;answer&gt;&#10;                    &lt;guid&gt;7DAC3E5EF3D34AEB9D62E3BA994B5A87&lt;/guid&gt;&#10;                    &lt;answertext&gt;What reading?&lt;/answertext&gt;&#10;                    &lt;valuetype&gt;-1&lt;/valuetype&gt;&#10;                &lt;/answer&gt;&#10;            &lt;/answers&gt;&#10;        &lt;/multichoice&gt;&#10;    &lt;/questions&gt;&#10;&lt;/questionlist&gt;"/>
  <p:tag name="RESULTS" val="How much of the reading have you done?&#10;20[;]20[;]20[;]False[;]4[;]&#10;3.6[;]3[;]1.65529453572468[;]2.74&#10;1[;]-1[;]0% (none of it) 1[;]0% (none of it) [;]&#10;6[;]-1[;]33% (about a third) 2[;]33% (about a third) [;]&#10;4[;]-1[;]50% (half) 3[;]50% (half) [;]&#10;3[;]1[;]67% (most of it) 4[;]67% (most of it) [;]&#10;1[;]1[;]100% (all of it) 5[;]100% (all of it) [;]&#10;5[;]-1[;]What reading?6[;]What reading?[;]&#10;"/>
  <p:tag name="HASRESULTS" val="True"/>
  <p:tag name="VALUES" val="Incorrect|smicln|Incorrect|smicln|Incorrect|smicln|Correct|smicln|Correct|smicln|Incorrect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  <p:tag name="SLIDEGUID" val="614AF556EDB64FEB9FE6B4A6CB30801C"/>
  <p:tag name="SLIDEID" val="614AF556EDB64FEB9FE6B4A6CB30801C"/>
  <p:tag name="SLIDEORDER" val="1"/>
  <p:tag name="SLIDETYPE" val="Q"/>
  <p:tag name="DEMOGRAPHIC" val="False"/>
  <p:tag name="SPEEDSCORING" val="False"/>
  <p:tag name="CORRECTPOINTVALUE" val="100"/>
  <p:tag name="INCORRECTPOINTVALUE" val="0"/>
  <p:tag name="VALUEFORMAT" val="0%"/>
  <p:tag name="QUESTIONALIAS" val="If we do two push operations what's in the array?"/>
  <p:tag name="ANSWERSALIAS" val="list[0]=='1st item'; list[1]=='2nd item';|smicln|list[0]=='2nd item'; list[1]=='1st item';"/>
  <p:tag name="TOTALRESPONSES" val="0"/>
  <p:tag name="ANONYMOUSTEMP" val="False"/>
  <p:tag name="RESPONSESGATHERED" val="False"/>
  <p:tag name="AUTOOPENPOLL" val="True"/>
  <p:tag name="LIVECHARTING" val="False"/>
  <p:tag name="TYPE" val="MultiChoiceSlide"/>
  <p:tag name="TPQUESTIONXML" val="﻿&lt;?xml version=&quot;1.0&quot; encoding=&quot;utf-8&quot;?&gt;&#10;&lt;questionlist&gt;&#10;    &lt;properties&gt;&#10;        &lt;guid&gt;74D3A07CC3724C8DA69824BE3CA1A0F1&lt;/guid&gt;&#10;        &lt;description /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0A1EE7FF56904419BFE9B079E70CD42F&lt;/guid&gt;&#10;            &lt;repollguid&gt;A75FC1E11EB9447AB20165B8562B07C9&lt;/repollguid&gt;&#10;            &lt;sourceid&gt;DB648A6C597944B19A03D9328AAB95A1&lt;/sourceid&gt;&#10;            &lt;questiontext&gt;If we do two push operations what's in the array?&lt;/questiontext&gt;&#10;            &lt;showresults&gt;True&lt;/showresults&gt;&#10;            &lt;responsegrid&gt;0&lt;/responsegrid&gt;&#10;            &lt;countdowntimer&gt;False&lt;/countdowntimer&gt;&#10;            &lt;correctvalue&gt;100&lt;/correctvalue&gt;&#10;            &lt;incorrectvalue&gt;0&lt;/incorrectvalue&gt;&#10;            &lt;responselimit&gt;1&lt;/responselimit&gt;&#10;            &lt;bulletstyle&gt;0&lt;/bulletstyle&gt;&#10;            &lt;answers&gt;&#10;                &lt;answer&gt;&#10;                    &lt;guid&gt;99871310E9BB41269C8C60D52822862E&lt;/guid&gt;&#10;                    &lt;answertext&gt;list[0]=='1st item'; list[1]=='2nd item'; &lt;/answertext&gt;&#10;                    &lt;valuetype&gt;1&lt;/valuetype&gt;&#10;                &lt;/answer&gt;&#10;                &lt;answer&gt;&#10;                    &lt;guid&gt;269FDA77625B43A88B0DAAADC68E511A&lt;/guid&gt;&#10;                    &lt;answertext&gt;list[0]=='2nd item'; list[1]=='1st item';&lt;/answertext&gt;&#10;                    &lt;valuetype&gt;-1&lt;/valuetype&gt;&#10;                &lt;/answer&gt;&#10;            &lt;/answers&gt;&#10;        &lt;/multichoice&gt;&#10;    &lt;/questions&gt;&#10;&lt;/questionlist&gt;"/>
  <p:tag name="VALUES" val="Correct|smicln|Incorrect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OLDNUMANSWERS" val="2"/>
  <p:tag name="TEXTLENGTH" val="83"/>
  <p:tag name="FONTSIZE" val="24"/>
  <p:tag name="BULLETTYPE" val="ppBulletArabicPeriod"/>
  <p:tag name="ANSWERTEXT" val="list[0]=='1st item';list[1]=='2nd item';&#10;list[0]=='2nd item';list[1]=='1st item';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CAI" val="True"/>
  <p:tag name="TYPE" val="1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  <p:tag name="SLIDEGUID" val="A7092EABCDE94A74BC2E59B9856F7E19"/>
  <p:tag name="SLIDEID" val="A7092EABCDE94A74BC2E59B9856F7E19"/>
  <p:tag name="SLIDEORDER" val="1"/>
  <p:tag name="SLIDETYPE" val="Q"/>
  <p:tag name="DEMOGRAPHIC" val="False"/>
  <p:tag name="SPEEDSCORING" val="False"/>
  <p:tag name="CORRECTPOINTVALUE" val="100"/>
  <p:tag name="INCORRECTPOINTVALUE" val="0"/>
  <p:tag name="VALUEFORMAT" val="0%"/>
  <p:tag name="QUESTIONALIAS" val="var list = [ '1st item', '2nd item' ]; list.pop(); three times, left to right:"/>
  <p:tag name="ANSWERSALIAS" val=" '2nd item', '2nd item', '2nd item'|smicln| '1st item', '1st item', '1st item'|smicln| '1st item', '2nd item', '2nd item'|smicln| '2nd item', '1st item', '1st item'|smicln| '1st item', '2nd item', undefined|smicln| '2nd item', '1st item', undefined"/>
  <p:tag name="ANONYMOUSTEMP" val="False"/>
  <p:tag name="RESPONSESGATHERED" val="False"/>
  <p:tag name="AUTOOPENPOLL" val="True"/>
  <p:tag name="LIVECHARTING" val="False"/>
  <p:tag name="TYPE" val="MultiChoiceSlide"/>
  <p:tag name="TPQUESTIONXML" val="﻿&lt;?xml version=&quot;1.0&quot; encoding=&quot;utf-8&quot;?&gt;&#10;&lt;questionlist&gt;&#10;    &lt;properties&gt;&#10;        &lt;guid&gt;CA4E25C1049742318B11D7C7DE9FD2DC&lt;/guid&gt;&#10;        &lt;description /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7CC20BD098434817A8B9A2381749D2ED&lt;/guid&gt;&#10;            &lt;repollguid&gt;8C8009D986564869A3F7A3B627AD7E25&lt;/repollguid&gt;&#10;            &lt;sourceid&gt;DEDF531C093A4BC8A257BB74BEC8CAE1&lt;/sourceid&gt;&#10;            &lt;questiontext&gt;var list = [ '1st item', '2nd item' ];list.pop(); three times, left to right:&lt;/questiontext&gt;&#10;            &lt;showresults&gt;True&lt;/showresults&gt;&#10;            &lt;responsegrid&gt;0&lt;/responsegrid&gt;&#10;            &lt;countdowntimer&gt;False&lt;/countdowntimer&gt;&#10;            &lt;correctvalue&gt;100&lt;/correctvalue&gt;&#10;            &lt;incorrectvalue&gt;0&lt;/incorrectvalue&gt;&#10;            &lt;responselimit&gt;1&lt;/responselimit&gt;&#10;            &lt;bulletstyle&gt;0&lt;/bulletstyle&gt;&#10;            &lt;answers&gt;&#10;                &lt;answer&gt;&#10;                    &lt;guid&gt;3925821672E540DB9BABFE4E1914A540&lt;/guid&gt;&#10;                    &lt;answertext&gt; '2nd item', '2nd item', '2nd item' &lt;/answertext&gt;&#10;                    &lt;valuetype&gt;-1&lt;/valuetype&gt;&#10;                &lt;/answer&gt;&#10;                &lt;answer&gt;&#10;                    &lt;guid&gt;26F7166372564A18BD54D74315EC5CF9&lt;/guid&gt;&#10;                    &lt;answertext&gt; '1st item', '1st item', '1st item' &lt;/answertext&gt;&#10;                    &lt;valuetype&gt;-1&lt;/valuetype&gt;&#10;                &lt;/answer&gt;&#10;                &lt;answer&gt;&#10;                    &lt;guid&gt;2E7BAD38739C487E8DEA63073E744C8F&lt;/guid&gt;&#10;                    &lt;answertext&gt; '1st item', '2nd item', '2nd item' &lt;/answertext&gt;&#10;                    &lt;valuetype&gt;-1&lt;/valuetype&gt;&#10;                &lt;/answer&gt;&#10;                &lt;answer&gt;&#10;                    &lt;guid&gt;0C7ACA9610EB4D55BD1D1BF0BE783A0E&lt;/guid&gt;&#10;                    &lt;answertext&gt; '2nd item', '1st item', '1st item' &lt;/answertext&gt;&#10;                    &lt;valuetype&gt;-1&lt;/valuetype&gt;&#10;                &lt;/answer&gt;&#10;                &lt;answer&gt;&#10;                    &lt;guid&gt;D1B0849F4BB64552B544A2248D40C008&lt;/guid&gt;&#10;                    &lt;answertext&gt; '1st item', '2nd item', undefined &lt;/answertext&gt;&#10;                    &lt;valuetype&gt;-1&lt;/valuetype&gt;&#10;                &lt;/answer&gt;&#10;                &lt;answer&gt;&#10;                    &lt;guid&gt;DC469FC0C80147538C9C7FB45B76E831&lt;/guid&gt;&#10;                    &lt;answertext&gt; '2nd item', '1st item', undefined&lt;/answertext&gt;&#10;                    &lt;valuetype&gt;1&lt;/valuetype&gt;&#10;                &lt;/answer&gt;&#10;            &lt;/answers&gt;&#10;        &lt;/multichoice&gt;&#10;    &lt;/questions&gt;&#10;&lt;/questionlist&gt;"/>
  <p:tag name="VALUES" val="Incorrect|smicln|Incorrect|smicln|Incorrect|smicln|Incorrect|smicln|Incorrect|smicln|Correct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OLDNUMANSWERS" val="6"/>
  <p:tag name="TEXTLENGTH" val="213"/>
  <p:tag name="FONTSIZE" val="21"/>
  <p:tag name="BULLETTYPE" val="ppBulletArabicPeriod"/>
  <p:tag name="ANSWERTEXT" val=" '2nd item', '2nd item', '2nd item'&#10; '1st item', '1st item', '1st item'&#10; '1st item', '2nd item', '2nd item'&#10; '2nd item', '1st item', '1st item'&#10; '1st item', '2nd item', undefined&#10; '2nd item', '1st item', undefined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CAI" val="True"/>
  <p:tag name="TYPE" val="1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OLDNUMANSWERS" val="6"/>
  <p:tag name="TEXTLENGTH" val="94"/>
  <p:tag name="FONTSIZE" val="28"/>
  <p:tag name="BULLETTYPE" val="ppBulletArabicPeriod"/>
  <p:tag name="ANSWERTEXT" val="0% (none of it)&#10;33% (about a third)&#10;50% (half)&#10;67% (most of it)&#10;100% (all of it)&#10;What reading?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  <p:tag name="SLIDEGUID" val="B4D96FB38C1843F1812F8490558122B2"/>
  <p:tag name="SLIDEID" val="B4D96FB38C1843F1812F8490558122B2"/>
  <p:tag name="SLIDEORDER" val="1"/>
  <p:tag name="SLIDETYPE" val="Q"/>
  <p:tag name="DEMOGRAPHIC" val="False"/>
  <p:tag name="SPEEDSCORING" val="False"/>
  <p:tag name="CORRECTPOINTVALUE" val="100"/>
  <p:tag name="INCORRECTPOINTVALUE" val="0"/>
  <p:tag name="VALUEFORMAT" val="0%"/>
  <p:tag name="QUESTIONALIAS" val="Which, if any, of these are different functions?"/>
  <p:tag name="RESPONSECOUNT" val="30"/>
  <p:tag name="SLICED" val="False"/>
  <p:tag name="RESPONSES" val="6;4;6;6;5;3;4;4;6;3;3;5;3;6;6;6;3;6;6;3;6;6;3;3;3;6;3;2;3;3;"/>
  <p:tag name="CHARTSTRINGSTD" val="0 1 12 3 2 12"/>
  <p:tag name="CHARTSTRINGREV" val="12 2 3 12 1 0"/>
  <p:tag name="CHARTSTRINGSTDPER" val="0 0.0333333333333333 0.4 0.1 0.0666666666666667 0.4"/>
  <p:tag name="CHARTSTRINGREVPER" val="0.4 0.0666666666666667 0.1 0.4 0.0333333333333333 0"/>
  <p:tag name="TOTALRESPONSES" val="0"/>
  <p:tag name="ANONYMOUSTEMP" val="False"/>
  <p:tag name="RESPONSESGATHERED" val="False"/>
  <p:tag name="AUTOOPENPOLL" val="True"/>
  <p:tag name="LIVECHARTING" val="False"/>
  <p:tag name="TYPE" val="MultiChoiceSlide"/>
  <p:tag name="TPQUESTIONXML" val="﻿&lt;?xml version=&quot;1.0&quot; encoding=&quot;utf-8&quot;?&gt;&#10;&lt;questionlist&gt;&#10;    &lt;properties&gt;&#10;        &lt;guid&gt;0D5C647C67BC42C08544BC11CB08DCEC&lt;/guid&gt;&#10;        &lt;description /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8C373F256781421EB724FB071975C848&lt;/guid&gt;&#10;            &lt;repollguid&gt;405728AB71974CE3ACB6F8BB833F1865&lt;/repollguid&gt;&#10;            &lt;sourceid&gt;715274ED6A3A44249370AD5467E04E9B&lt;/sourceid&gt;&#10;            &lt;questiontext&gt;Which, if any, of these are different functions?&lt;/questiontext&gt;&#10;            &lt;showresults&gt;True&lt;/showresults&gt;&#10;            &lt;responsegrid&gt;0&lt;/responsegrid&gt;&#10;            &lt;countdowntimer&gt;False&lt;/countdowntimer&gt;&#10;            &lt;correctvalue&gt;100&lt;/correctvalue&gt;&#10;            &lt;incorrectvalue&gt;0&lt;/incorrectvalue&gt;&#10;            &lt;responselimit&gt;1&lt;/responselimit&gt;&#10;            &lt;bulletstyle&gt;0&lt;/bulletstyle&gt;&#10;            &lt;answers&gt;&#10;                &lt;answer&gt;&#10;                    &lt;guid&gt;5D22C88FC2834CCABEB517207F401346&lt;/guid&gt;&#10;                    &lt;answertext&gt; function year(d) {return d.getFullYear(); } &lt;/answertext&gt;&#10;                    &lt;valuetype&gt;-1&lt;/valuetype&gt;&#10;                &lt;/answer&gt;&#10;                &lt;answer&gt;&#10;                    &lt;guid&gt;702DED5F84F6461984E98821C229440A&lt;/guid&gt;&#10;                    &lt;answertext&gt; function year(D) {return D.getFullYear(); } &lt;/answertext&gt;&#10;                    &lt;valuetype&gt;-1&lt;/valuetype&gt;&#10;                &lt;/answer&gt;&#10;                &lt;answer&gt;&#10;                    &lt;guid&gt;7DD58BE2A774407EA31B8E1807E4DAEB&lt;/guid&gt;&#10;                    &lt;answertext&gt; function year(Date) {return Date.getFullYear(); } &lt;/answertext&gt;&#10;                    &lt;valuetype&gt;-1&lt;/valuetype&gt;&#10;                &lt;/answer&gt;&#10;                &lt;answer&gt;&#10;                    &lt;guid&gt;5D8B9EA760F345508D52133A4BB493F6&lt;/guid&gt;&#10;                    &lt;answertext&gt; function year(i) {return i.getFullYear(); } &lt;/answertext&gt;&#10;                    &lt;valuetype&gt;-1&lt;/valuetype&gt;&#10;                &lt;/answer&gt;&#10;                &lt;answer&gt;&#10;                    &lt;guid&gt;EEBAE587536B4E4798A98CC629567D38&lt;/guid&gt;&#10;                    &lt;answertext&gt; function year(n) {return n.getFullYear(); } &lt;/answertext&gt;&#10;                    &lt;valuetype&gt;-1&lt;/valuetype&gt;&#10;                &lt;/answer&gt;&#10;                &lt;answer&gt;&#10;                    &lt;guid&gt;872D651938D04FF386BA76A126ECAC66&lt;/guid&gt;&#10;                    &lt;answertext&gt; They all create a function that does the same thing.&lt;/answertext&gt;&#10;                    &lt;valuetype&gt;1&lt;/valuetype&gt;&#10;                &lt;/answer&gt;&#10;            &lt;/answers&gt;&#10;        &lt;/multichoice&gt;&#10;    &lt;/questions&gt;&#10;&lt;/questionlist&gt;"/>
  <p:tag name="ANSWERSALIAS" val=" function year(d) {return d.getFullYear(); }|smicln| function year(D) {return D.getFullYear(); }|smicln| function year(Date) {return Date.getFullYear(); }|smicln| function year(i) {return i.getFullYear(); }|smicln| function year(n) {return n.getFullYear(); }|smicln| They all create a function that does the same thing."/>
  <p:tag name="VALUES" val="Incorrect|smicln|Incorrect|smicln|Incorrect|smicln|Incorrect|smicln|Incorrect|smicln|Correct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CAI" val="True"/>
  <p:tag name="TYPE" val="1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OLDNUMANSWERS" val="6"/>
  <p:tag name="TEXTLENGTH" val="284"/>
  <p:tag name="FONTSIZE" val="21"/>
  <p:tag name="BULLETTYPE" val="ppBulletArabicPeriod"/>
  <p:tag name="ANSWERTEXT" val=" function year(d) {return d.getFullYear(); }&#10; function year(D) {return D.getFullYear(); }&#10; function year(Date) {return Date.getFullYear(); }&#10; function year(i) {return i.getFullYear(); }&#10; function year(n) {return n.getFullYear(); }&#10; They all create a function that does the same thing.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CAI" val="True"/>
  <p:tag name="TYPE" val="3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GUID" val="E4BCCA6F50B142C3B4C66C7F2306A911"/>
  <p:tag name="SLIDEID" val="E4BCCA6F50B142C3B4C66C7F2306A911"/>
  <p:tag name="SLIDEORDER" val="1"/>
  <p:tag name="SLIDETYPE" val="Q"/>
  <p:tag name="DEMOGRAPHIC" val="False"/>
  <p:tag name="TEAMASSIGN" val="False"/>
  <p:tag name="SPEEDSCORING" val="False"/>
  <p:tag name="CORRECTPOINTVALUE" val="100"/>
  <p:tag name="INCORRECTPOINTVALUE" val="0"/>
  <p:tag name="ZEROBASED" val="False"/>
  <p:tag name="AUTOADVANCE" val="False"/>
  <p:tag name="DELIMITERS" val="3.1"/>
  <p:tag name="VALUEFORMAT" val="0%"/>
  <p:tag name="QUESTIONALIAS" val="Groups of random numbers"/>
  <p:tag name="ANSWERSALIAS" val=" 1. Yes|smicln| 2. No"/>
  <p:tag name="ANONYMOUSTEMP" val="False"/>
  <p:tag name="RESPONSESGATHERED" val="False"/>
  <p:tag name="AUTOOPENPOLL" val="True"/>
  <p:tag name="LIVECHARTING" val="False"/>
  <p:tag name="TYPE" val="MultiChoiceSlide"/>
  <p:tag name="TPQUESTIONXML" val="﻿&lt;?xml version=&quot;1.0&quot; encoding=&quot;utf-8&quot;?&gt;&#10;&lt;questionlist&gt;&#10;    &lt;properties&gt;&#10;        &lt;guid&gt;EC09529F0F9A4FA0AE7E4D151C2F7DD6&lt;/guid&gt;&#10;        &lt;description /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6E728D920AD84FD08F7BAA7F79086D9B&lt;/guid&gt;&#10;            &lt;repollguid&gt;09F0D1FC58044A3AAF3A28A007B66498&lt;/repollguid&gt;&#10;            &lt;sourceid&gt;510DBBCDF6B2467FBF309D1352645C28&lt;/sourceid&gt;&#10;            &lt;questiontext&gt;Groups of random numbers:Let’s say I want two different numbers drawn at random from 1 to 5:var n1 =  Math.floor(1+Math.random()*5);var n2 =  Math.floor(1+Math.random()*5);Will that work?&lt;/questiontext&gt;&#10;            &lt;showresults&gt;True&lt;/showresults&gt;&#10;            &lt;responsegrid&gt;0&lt;/responsegrid&gt;&#10;            &lt;countdowntimer&gt;False&lt;/countdowntimer&gt;&#10;            &lt;correctvalue&gt;100&lt;/correctvalue&gt;&#10;            &lt;incorrectvalue&gt;0&lt;/incorrectvalue&gt;&#10;            &lt;responselimit&gt;1&lt;/responselimit&gt;&#10;            &lt;bulletstyle&gt;0&lt;/bulletstyle&gt;&#10;            &lt;answers&gt;&#10;                &lt;answer&gt;&#10;                    &lt;guid&gt;1A7FF76D73784983891A4AFF1C69AFE1&lt;/guid&gt;&#10;                    &lt;answertext&gt; 1. Yes &lt;/answertext&gt;&#10;                    &lt;valuetype&gt;-1&lt;/valuetype&gt;&#10;                &lt;/answer&gt;&#10;                &lt;answer&gt;&#10;                    &lt;guid&gt;DA4D83AA501C40C486567A4BDE4062DF&lt;/guid&gt;&#10;                    &lt;answertext&gt; 2. No&lt;/answertext&gt;&#10;                    &lt;valuetype&gt;1&lt;/valuetype&gt;&#10;                &lt;/answer&gt;&#10;            &lt;/answers&gt;&#10;        &lt;/multichoice&gt;&#10;    &lt;/questions&gt;&#10;&lt;/questionlist&gt;"/>
  <p:tag name="VALUES" val="Incorrect|smicln|Correct"/>
</p:tagLst>
</file>

<file path=ppt/tags/tag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OLDNUMANSWERS" val="2"/>
  <p:tag name="TEXTLENGTH" val="14"/>
  <p:tag name="FONTSIZE" val="30"/>
  <p:tag name="BULLETTYPE" val="ppBulletArabicPeriod"/>
  <p:tag name="ANSWERTEXT" val=" 1. Yes&#10; 2. No"/>
</p:tagLst>
</file>

<file path=ppt/tags/tag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  <p:tag name="SLIDEGUID" val="9D560637301746B0BE0EB1D521574C1B"/>
  <p:tag name="SLIDEID" val="9D560637301746B0BE0EB1D521574C1B"/>
  <p:tag name="SLIDEORDER" val="1"/>
  <p:tag name="SLIDETYPE" val="Q"/>
  <p:tag name="DEMOGRAPHIC" val="False"/>
  <p:tag name="SPEEDSCORING" val="False"/>
  <p:tag name="CORRECTPOINTVALUE" val="100"/>
  <p:tag name="INCORRECTPOINTVALUE" val="0"/>
  <p:tag name="ZEROBASED" val="False"/>
  <p:tag name="QUESTIONALIAS" val="If we don’t know how many times 1+5*Math.random() will return 2, say, what JavaScript construct should we use to ensure that the 2nd drawn number is not the same as the 1st number?"/>
  <p:tag name="VALUEFORMAT" val="0%"/>
  <p:tag name="ANSWERSALIAS" val="1. for loop|smicln|2. while loop|smicln|3. do…while loop|smicln|4. if-test"/>
  <p:tag name="ANONYMOUSTEMP" val="False"/>
  <p:tag name="RESPONSESGATHERED" val="False"/>
  <p:tag name="AUTOOPENPOLL" val="True"/>
  <p:tag name="LIVECHARTING" val="False"/>
  <p:tag name="TYPE" val="MultiChoiceSlide"/>
  <p:tag name="TPQUESTIONXML" val="﻿&lt;?xml version=&quot;1.0&quot; encoding=&quot;utf-8&quot;?&gt;&#10;&lt;questionlist&gt;&#10;    &lt;properties&gt;&#10;        &lt;guid&gt;F56F82BAFC1B45CBA583C43696F383D6&lt;/guid&gt;&#10;        &lt;description /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EFF4637187544EB2AA883008B338E850&lt;/guid&gt;&#10;            &lt;repollguid&gt;5D9695D8CF8D488AA47A4BB8A94DDFBA&lt;/repollguid&gt;&#10;            &lt;sourceid&gt;CA4247F985F940C392E91A3BD455714D&lt;/sourceid&gt;&#10;            &lt;questiontext&gt;If we don’t know how many times 1+5*Math.random() will return 2, say, what JavaScript construct should we use to ensure that the 2nd drawn number is not the same as the 1st number?&lt;/questiontext&gt;&#10;            &lt;showresults&gt;True&lt;/showresults&gt;&#10;            &lt;responsegrid&gt;0&lt;/responsegrid&gt;&#10;            &lt;countdowntimer&gt;False&lt;/countdowntimer&gt;&#10;            &lt;correctvalue&gt;100&lt;/correctvalue&gt;&#10;            &lt;incorrectvalue&gt;0&lt;/incorrectvalue&gt;&#10;            &lt;responselimit&gt;1&lt;/responselimit&gt;&#10;            &lt;bulletstyle&gt;0&lt;/bulletstyle&gt;&#10;            &lt;answers&gt;&#10;                &lt;answer&gt;&#10;                    &lt;guid&gt;8610BB18DBC14E21A7B96913B1B9B07B&lt;/guid&gt;&#10;                    &lt;answertext&gt;1. for loop &lt;/answertext&gt;&#10;                    &lt;valuetype&gt;0&lt;/valuetype&gt;&#10;                &lt;/answer&gt;&#10;                &lt;answer&gt;&#10;                    &lt;guid&gt;7879CB0F888549AAA9952342F832EBEF&lt;/guid&gt;&#10;                    &lt;answertext&gt;2. while loop &lt;/answertext&gt;&#10;                    &lt;valuetype&gt;0&lt;/valuetype&gt;&#10;                &lt;/answer&gt;&#10;                &lt;answer&gt;&#10;                    &lt;guid&gt;25CB9665C1834748AA24B8A990C3525F&lt;/guid&gt;&#10;                    &lt;answertext&gt;3. do…while loop &lt;/answertext&gt;&#10;                    &lt;valuetype&gt;0&lt;/valuetype&gt;&#10;                &lt;/answer&gt;&#10;                &lt;answer&gt;&#10;                    &lt;guid&gt;E97B419C27C04DDFBAAF594A7492D7A3&lt;/guid&gt;&#10;                    &lt;answertext&gt;4. if-test&lt;/answertext&gt;&#10;                    &lt;valuetype&gt;0&lt;/valuetype&gt;&#10;                &lt;/answer&gt;&#10;            &lt;/answers&gt;&#10;        &lt;/multichoice&gt;&#10;    &lt;/questions&gt;&#10;&lt;/questionlist&gt;"/>
  <p:tag name="VALUES" val="No Value|smicln|No Value|smicln|No Value|smicln|No Value"/>
</p:tagLst>
</file>

<file path=ppt/tags/tag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OLDNUMANSWERS" val="4"/>
  <p:tag name="TEXTLENGTH" val="53"/>
  <p:tag name="FONTSIZE" val="32"/>
  <p:tag name="BULLETTYPE" val="ppBulletArabicPeriod"/>
  <p:tag name="ANSWERTEXT" val="1. for loop&#10;2. while loop&#10;3. do…while loop&#10;4. if-test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erve">
  <a:themeElements>
    <a:clrScheme name="Custom 1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5CC2EB"/>
      </a:hlink>
      <a:folHlink>
        <a:srgbClr val="DC9190"/>
      </a:folHlink>
    </a:clrScheme>
    <a:fontScheme name="James2010Sep">
      <a:majorFont>
        <a:latin typeface="Candara"/>
        <a:ea typeface=""/>
        <a:cs typeface=""/>
      </a:majorFont>
      <a:minorFont>
        <a:latin typeface="Calibri"/>
        <a:ea typeface=""/>
        <a:cs typeface=""/>
      </a:minorFont>
    </a:fontScheme>
    <a:fmtScheme name="Verve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18333</TotalTime>
  <Words>2938</Words>
  <Application>Microsoft Office PowerPoint</Application>
  <PresentationFormat>On-screen Show (4:3)</PresentationFormat>
  <Paragraphs>834</Paragraphs>
  <Slides>74</Slides>
  <Notes>74</Notes>
  <HiddenSlides>18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74</vt:i4>
      </vt:variant>
    </vt:vector>
  </HeadingPairs>
  <TitlesOfParts>
    <vt:vector size="77" baseType="lpstr">
      <vt:lpstr>Verve</vt:lpstr>
      <vt:lpstr>Chart</vt:lpstr>
      <vt:lpstr>Microsoft Graph Chart</vt:lpstr>
      <vt:lpstr>CO2013/CO3013</vt:lpstr>
      <vt:lpstr>Outline for today</vt:lpstr>
      <vt:lpstr>Next 2 weeks...</vt:lpstr>
      <vt:lpstr>More copies of CSS3 book in LRC</vt:lpstr>
      <vt:lpstr>For the next 2 weeks: JavaScript</vt:lpstr>
      <vt:lpstr>How much of the reading have you done?</vt:lpstr>
      <vt:lpstr>What’s your module mark so-far?</vt:lpstr>
      <vt:lpstr>Deadline reminders</vt:lpstr>
      <vt:lpstr>JavaScript in the browser environment</vt:lpstr>
      <vt:lpstr>Introducing JavaScript: Date</vt:lpstr>
      <vt:lpstr>Introducing JavaScript: Date</vt:lpstr>
      <vt:lpstr>After d = new Date(); how do I reliably get the correct number for this year, 2011?</vt:lpstr>
      <vt:lpstr>Date Year and “Y2k”</vt:lpstr>
      <vt:lpstr>Example (url)</vt:lpstr>
      <vt:lpstr>Getting the current year in yyyy</vt:lpstr>
      <vt:lpstr>Back to the JavaScript language</vt:lpstr>
      <vt:lpstr>JavaScript for loops</vt:lpstr>
      <vt:lpstr>Example</vt:lpstr>
      <vt:lpstr>Exercise: Write some JavaScript to put five table rows each with five columns into a page… Use the document.write method How many for loops to do 5 rows by 5 columns?</vt:lpstr>
      <vt:lpstr>Exercise</vt:lpstr>
      <vt:lpstr>5x5</vt:lpstr>
      <vt:lpstr>Exercise</vt:lpstr>
      <vt:lpstr>Aside</vt:lpstr>
      <vt:lpstr>Project</vt:lpstr>
      <vt:lpstr>Example: Empty grid</vt:lpstr>
      <vt:lpstr>Example: Chessboard</vt:lpstr>
      <vt:lpstr>Chessboard: shorter code</vt:lpstr>
      <vt:lpstr>Chessboard</vt:lpstr>
      <vt:lpstr>Minesweeper stage 2: Random mines!</vt:lpstr>
      <vt:lpstr>Quick mid-module review</vt:lpstr>
      <vt:lpstr>On a scale of 1 to 5, how much progress do you feel you’ve made with the module?</vt:lpstr>
      <vt:lpstr>What would you like more of?</vt:lpstr>
      <vt:lpstr>What would you like less of?</vt:lpstr>
      <vt:lpstr>What would I like less or more of?</vt:lpstr>
      <vt:lpstr>Back to the JavaScript language</vt:lpstr>
      <vt:lpstr>JavaScript while loops</vt:lpstr>
      <vt:lpstr>JavaScript do loops</vt:lpstr>
      <vt:lpstr>while/do…while: Difference? No!</vt:lpstr>
      <vt:lpstr>while/do…while: Difference? Yes!</vt:lpstr>
      <vt:lpstr>JavaScript</vt:lpstr>
      <vt:lpstr>JavaScript if statements</vt:lpstr>
      <vt:lpstr>JavaScript: Boolean type</vt:lpstr>
      <vt:lpstr>JavaScript conditions</vt:lpstr>
      <vt:lpstr>Comparison and primitive types</vt:lpstr>
      <vt:lpstr>Comparison and reference types</vt:lpstr>
      <vt:lpstr>E.g.   d1 = new Date(2011, 0, 1);   d2 = new Date(2011, 0, 1); What are d1 &amp; d2? What does (d1 == d2) return?</vt:lpstr>
      <vt:lpstr>Comparison and reference types</vt:lpstr>
      <vt:lpstr>JavaScript: Reference types - Arrays</vt:lpstr>
      <vt:lpstr>JavaScript: Array methods &amp; properties</vt:lpstr>
      <vt:lpstr>JavaScript: Array push</vt:lpstr>
      <vt:lpstr>If we do two push operations what's in the array?</vt:lpstr>
      <vt:lpstr>JavaScript: Array pop</vt:lpstr>
      <vt:lpstr>var list = [ '1st item', '2nd item' ]; list.pop(); three times, left to right:</vt:lpstr>
      <vt:lpstr>JavaScript: Reference types - Arrays</vt:lpstr>
      <vt:lpstr>Example: Halloween days (url)</vt:lpstr>
      <vt:lpstr>Better example?</vt:lpstr>
      <vt:lpstr>Introducing JavaScript Reference types: Functions</vt:lpstr>
      <vt:lpstr>Functions and arguments</vt:lpstr>
      <vt:lpstr>Which, if any, of these are different functions?</vt:lpstr>
      <vt:lpstr>Events &amp; “event models”</vt:lpstr>
      <vt:lpstr>Events</vt:lpstr>
      <vt:lpstr>Event-driven programming</vt:lpstr>
      <vt:lpstr>How events work</vt:lpstr>
      <vt:lpstr>Many types of events (url)</vt:lpstr>
      <vt:lpstr>Page load event handler</vt:lpstr>
      <vt:lpstr>Finally</vt:lpstr>
      <vt:lpstr>Randomising</vt:lpstr>
      <vt:lpstr>Groups of random numbers</vt:lpstr>
      <vt:lpstr>Groups of random numbers:  Let’s say I want two different numbers drawn at random from 1 to 5:  var n1 =  Math.floor(1+Math.random()*5); var n2 =  Math.floor(1+Math.random()*5);  Will that work?</vt:lpstr>
      <vt:lpstr>Think about it…</vt:lpstr>
      <vt:lpstr>If we don’t know how many times 1+5*Math.random() will return 2, say, what JavaScript construct should we use to ensure that the 2nd drawn number is not the same as the 1st number?</vt:lpstr>
      <vt:lpstr>Solutions</vt:lpstr>
      <vt:lpstr>Next two weeks: JavaScript</vt:lpstr>
      <vt:lpstr>Next lecture</vt:lpstr>
    </vt:vector>
  </TitlesOfParts>
  <Manager>Faculty of CISM</Manager>
  <Company>Kingston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Web Technologies lecture week 5</dc:title>
  <dc:subject>JavaScript</dc:subject>
  <dc:creator>Dr James Denholm-Price</dc:creator>
  <cp:lastModifiedBy>James Denholm-Price</cp:lastModifiedBy>
  <cp:revision>748</cp:revision>
  <cp:lastPrinted>2003-10-06T16:45:04Z</cp:lastPrinted>
  <dcterms:created xsi:type="dcterms:W3CDTF">2002-09-13T12:21:44Z</dcterms:created>
  <dcterms:modified xsi:type="dcterms:W3CDTF">2012-10-30T17:26:30Z</dcterms:modified>
</cp:coreProperties>
</file>