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tags/tag63.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tags/tag39.xml" ContentType="application/vnd.openxmlformats-officedocument.presentationml.tags+xml"/>
  <Override PartName="/ppt/notesSlides/notesSlide46.xml" ContentType="application/vnd.openxmlformats-officedocument.presentationml.notesSlide+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notesSlides/notesSlide24.xml" ContentType="application/vnd.openxmlformats-officedocument.presentationml.notesSlide+xml"/>
  <Override PartName="/ppt/tags/tag28.xml" ContentType="application/vnd.openxmlformats-officedocument.presentationml.tags+xml"/>
  <Override PartName="/ppt/notesSlides/notesSlide35.xml" ContentType="application/vnd.openxmlformats-officedocument.presentationml.notesSlide+xml"/>
  <Override PartName="/ppt/tags/tag57.xml" ContentType="application/vnd.openxmlformats-officedocument.presentationml.tags+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42.xml" ContentType="application/vnd.openxmlformats-officedocument.presentationml.notesSlide+xml"/>
  <Override PartName="/ppt/tags/tag64.xml" ContentType="application/vnd.openxmlformats-officedocument.presentationml.tags+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tags/tag24.xml" ContentType="application/vnd.openxmlformats-officedocument.presentationml.tags+xml"/>
  <Default Extension="vml" ContentType="application/vnd.openxmlformats-officedocument.vmlDrawing"/>
  <Override PartName="/ppt/notesSlides/notesSlide31.xml" ContentType="application/vnd.openxmlformats-officedocument.presentationml.notesSlide+xml"/>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tags/tag47.xml" ContentType="application/vnd.openxmlformats-officedocument.presentationml.tags+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tags/tag36.xml" ContentType="application/vnd.openxmlformats-officedocument.presentationml.tags+xml"/>
  <Override PartName="/ppt/notesSlides/notesSlide32.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notesSlides/notesSlide61.xml" ContentType="application/vnd.openxmlformats-officedocument.presentationml.notesSlide+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tags/tag43.xml" ContentType="application/vnd.openxmlformats-officedocument.presentationml.tags+xml"/>
  <Override PartName="/ppt/notesSlides/notesSlide50.xml" ContentType="application/vnd.openxmlformats-officedocument.presentationml.notesSlide+xml"/>
  <Override PartName="/ppt/tags/tag61.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tags/tag3.xml" ContentType="application/vnd.openxmlformats-officedocument.presentationml.tags+xml"/>
  <Override PartName="/ppt/notesSlides/notesSlide37.xml" ContentType="application/vnd.openxmlformats-officedocument.presentationml.notesSlide+xml"/>
  <Override PartName="/ppt/tags/tag59.xml" ContentType="application/vnd.openxmlformats-officedocument.presentationml.tags+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6.xml" ContentType="application/vnd.openxmlformats-officedocument.presentationml.notesSlide+xml"/>
  <Override PartName="/ppt/tags/tag37.xml" ContentType="application/vnd.openxmlformats-officedocument.presentationml.tags+xml"/>
  <Override PartName="/ppt/tags/tag48.xml" ContentType="application/vnd.openxmlformats-officedocument.presentationml.tags+xml"/>
  <Override PartName="/ppt/notesSlides/notesSlide44.xml" ContentType="application/vnd.openxmlformats-officedocument.presentationml.notesSlide+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tags/tag55.xml" ContentType="application/vnd.openxmlformats-officedocument.presentationml.tags+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40.xml" ContentType="application/vnd.openxmlformats-officedocument.presentationml.notesSlide+xml"/>
  <Override PartName="/ppt/tags/tag62.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tags/tag45.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4" r:id="rId1"/>
  </p:sldMasterIdLst>
  <p:notesMasterIdLst>
    <p:notesMasterId r:id="rId63"/>
  </p:notesMasterIdLst>
  <p:handoutMasterIdLst>
    <p:handoutMasterId r:id="rId64"/>
  </p:handoutMasterIdLst>
  <p:sldIdLst>
    <p:sldId id="256" r:id="rId2"/>
    <p:sldId id="880" r:id="rId3"/>
    <p:sldId id="862" r:id="rId4"/>
    <p:sldId id="878" r:id="rId5"/>
    <p:sldId id="835" r:id="rId6"/>
    <p:sldId id="853" r:id="rId7"/>
    <p:sldId id="854" r:id="rId8"/>
    <p:sldId id="742" r:id="rId9"/>
    <p:sldId id="731" r:id="rId10"/>
    <p:sldId id="732" r:id="rId11"/>
    <p:sldId id="783" r:id="rId12"/>
    <p:sldId id="734" r:id="rId13"/>
    <p:sldId id="755" r:id="rId14"/>
    <p:sldId id="756" r:id="rId15"/>
    <p:sldId id="884" r:id="rId16"/>
    <p:sldId id="757" r:id="rId17"/>
    <p:sldId id="758" r:id="rId18"/>
    <p:sldId id="759" r:id="rId19"/>
    <p:sldId id="760" r:id="rId20"/>
    <p:sldId id="761" r:id="rId21"/>
    <p:sldId id="762" r:id="rId22"/>
    <p:sldId id="763" r:id="rId23"/>
    <p:sldId id="764" r:id="rId24"/>
    <p:sldId id="779" r:id="rId25"/>
    <p:sldId id="766" r:id="rId26"/>
    <p:sldId id="780" r:id="rId27"/>
    <p:sldId id="768" r:id="rId28"/>
    <p:sldId id="769" r:id="rId29"/>
    <p:sldId id="770" r:id="rId30"/>
    <p:sldId id="806" r:id="rId31"/>
    <p:sldId id="785" r:id="rId32"/>
    <p:sldId id="786" r:id="rId33"/>
    <p:sldId id="787" r:id="rId34"/>
    <p:sldId id="788" r:id="rId35"/>
    <p:sldId id="789" r:id="rId36"/>
    <p:sldId id="790" r:id="rId37"/>
    <p:sldId id="791" r:id="rId38"/>
    <p:sldId id="792" r:id="rId39"/>
    <p:sldId id="793" r:id="rId40"/>
    <p:sldId id="794" r:id="rId41"/>
    <p:sldId id="796" r:id="rId42"/>
    <p:sldId id="799" r:id="rId43"/>
    <p:sldId id="800" r:id="rId44"/>
    <p:sldId id="802" r:id="rId45"/>
    <p:sldId id="803" r:id="rId46"/>
    <p:sldId id="805" r:id="rId47"/>
    <p:sldId id="822" r:id="rId48"/>
    <p:sldId id="784" r:id="rId49"/>
    <p:sldId id="885" r:id="rId50"/>
    <p:sldId id="865" r:id="rId51"/>
    <p:sldId id="866" r:id="rId52"/>
    <p:sldId id="867" r:id="rId53"/>
    <p:sldId id="868" r:id="rId54"/>
    <p:sldId id="869" r:id="rId55"/>
    <p:sldId id="870" r:id="rId56"/>
    <p:sldId id="771" r:id="rId57"/>
    <p:sldId id="772" r:id="rId58"/>
    <p:sldId id="773" r:id="rId59"/>
    <p:sldId id="774" r:id="rId60"/>
    <p:sldId id="823" r:id="rId61"/>
    <p:sldId id="864" r:id="rId62"/>
  </p:sldIdLst>
  <p:sldSz cx="9144000" cy="6858000" type="screen4x3"/>
  <p:notesSz cx="7099300" cy="10234613"/>
  <p:custDataLst>
    <p:tags r:id="rId65"/>
  </p:custDataLst>
  <p:defaultTextStyle>
    <a:defPPr>
      <a:defRPr lang="en-GB"/>
    </a:defPPr>
    <a:lvl1pPr algn="l" rtl="0" fontAlgn="base">
      <a:spcBef>
        <a:spcPct val="0"/>
      </a:spcBef>
      <a:spcAft>
        <a:spcPct val="0"/>
      </a:spcAft>
      <a:defRPr sz="2400" i="1" kern="1200">
        <a:solidFill>
          <a:schemeClr val="folHlink"/>
        </a:solidFill>
        <a:latin typeface="Times New Roman"/>
        <a:ea typeface="+mn-ea"/>
        <a:cs typeface="Arial" charset="0"/>
      </a:defRPr>
    </a:lvl1pPr>
    <a:lvl2pPr marL="457200" algn="l" rtl="0" fontAlgn="base">
      <a:spcBef>
        <a:spcPct val="0"/>
      </a:spcBef>
      <a:spcAft>
        <a:spcPct val="0"/>
      </a:spcAft>
      <a:defRPr sz="2400" i="1" kern="1200">
        <a:solidFill>
          <a:schemeClr val="folHlink"/>
        </a:solidFill>
        <a:latin typeface="Times New Roman"/>
        <a:ea typeface="+mn-ea"/>
        <a:cs typeface="Arial" charset="0"/>
      </a:defRPr>
    </a:lvl2pPr>
    <a:lvl3pPr marL="914400" algn="l" rtl="0" fontAlgn="base">
      <a:spcBef>
        <a:spcPct val="0"/>
      </a:spcBef>
      <a:spcAft>
        <a:spcPct val="0"/>
      </a:spcAft>
      <a:defRPr sz="2400" i="1" kern="1200">
        <a:solidFill>
          <a:schemeClr val="folHlink"/>
        </a:solidFill>
        <a:latin typeface="Times New Roman"/>
        <a:ea typeface="+mn-ea"/>
        <a:cs typeface="Arial" charset="0"/>
      </a:defRPr>
    </a:lvl3pPr>
    <a:lvl4pPr marL="1371600" algn="l" rtl="0" fontAlgn="base">
      <a:spcBef>
        <a:spcPct val="0"/>
      </a:spcBef>
      <a:spcAft>
        <a:spcPct val="0"/>
      </a:spcAft>
      <a:defRPr sz="2400" i="1" kern="1200">
        <a:solidFill>
          <a:schemeClr val="folHlink"/>
        </a:solidFill>
        <a:latin typeface="Times New Roman"/>
        <a:ea typeface="+mn-ea"/>
        <a:cs typeface="Arial" charset="0"/>
      </a:defRPr>
    </a:lvl4pPr>
    <a:lvl5pPr marL="1828800" algn="l" rtl="0" fontAlgn="base">
      <a:spcBef>
        <a:spcPct val="0"/>
      </a:spcBef>
      <a:spcAft>
        <a:spcPct val="0"/>
      </a:spcAft>
      <a:defRPr sz="2400" i="1" kern="1200">
        <a:solidFill>
          <a:schemeClr val="folHlink"/>
        </a:solidFill>
        <a:latin typeface="Times New Roman"/>
        <a:ea typeface="+mn-ea"/>
        <a:cs typeface="Arial" charset="0"/>
      </a:defRPr>
    </a:lvl5pPr>
    <a:lvl6pPr marL="2286000" algn="l" defTabSz="914400" rtl="0" eaLnBrk="1" latinLnBrk="0" hangingPunct="1">
      <a:defRPr sz="2400" i="1" kern="1200">
        <a:solidFill>
          <a:schemeClr val="folHlink"/>
        </a:solidFill>
        <a:latin typeface="Times New Roman"/>
        <a:ea typeface="+mn-ea"/>
        <a:cs typeface="Arial" charset="0"/>
      </a:defRPr>
    </a:lvl6pPr>
    <a:lvl7pPr marL="2743200" algn="l" defTabSz="914400" rtl="0" eaLnBrk="1" latinLnBrk="0" hangingPunct="1">
      <a:defRPr sz="2400" i="1" kern="1200">
        <a:solidFill>
          <a:schemeClr val="folHlink"/>
        </a:solidFill>
        <a:latin typeface="Times New Roman"/>
        <a:ea typeface="+mn-ea"/>
        <a:cs typeface="Arial" charset="0"/>
      </a:defRPr>
    </a:lvl7pPr>
    <a:lvl8pPr marL="3200400" algn="l" defTabSz="914400" rtl="0" eaLnBrk="1" latinLnBrk="0" hangingPunct="1">
      <a:defRPr sz="2400" i="1" kern="1200">
        <a:solidFill>
          <a:schemeClr val="folHlink"/>
        </a:solidFill>
        <a:latin typeface="Times New Roman"/>
        <a:ea typeface="+mn-ea"/>
        <a:cs typeface="Arial" charset="0"/>
      </a:defRPr>
    </a:lvl8pPr>
    <a:lvl9pPr marL="3657600" algn="l" defTabSz="914400" rtl="0" eaLnBrk="1" latinLnBrk="0" hangingPunct="1">
      <a:defRPr sz="2400" i="1" kern="1200">
        <a:solidFill>
          <a:schemeClr val="folHlink"/>
        </a:solidFill>
        <a:latin typeface="Times New Roman"/>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FFFFFF"/>
    <a:srgbClr val="990000"/>
    <a:srgbClr val="FFCCFF"/>
    <a:srgbClr val="CCFFCC"/>
    <a:srgbClr val="F7F7F7"/>
    <a:srgbClr val="F0F0F0"/>
    <a:srgbClr val="33CCFF"/>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7796" autoAdjust="0"/>
  </p:normalViewPr>
  <p:slideViewPr>
    <p:cSldViewPr>
      <p:cViewPr varScale="1">
        <p:scale>
          <a:sx n="92" d="100"/>
          <a:sy n="92" d="100"/>
        </p:scale>
        <p:origin x="-4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1488" y="-90"/>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l" eaLnBrk="0" hangingPunct="0">
              <a:defRPr sz="1100" i="0">
                <a:solidFill>
                  <a:schemeClr val="tx1"/>
                </a:solidFill>
                <a:latin typeface="Times New Roman" pitchFamily="18" charset="0"/>
                <a:cs typeface="+mn-cs"/>
              </a:defRPr>
            </a:lvl1pPr>
          </a:lstStyle>
          <a:p>
            <a:pPr>
              <a:defRPr/>
            </a:pPr>
            <a:endParaRPr lang="en-GB"/>
          </a:p>
        </p:txBody>
      </p:sp>
      <p:sp>
        <p:nvSpPr>
          <p:cNvPr id="13517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r" eaLnBrk="0" hangingPunct="0">
              <a:defRPr sz="1100" i="0">
                <a:solidFill>
                  <a:schemeClr val="tx1"/>
                </a:solidFill>
                <a:latin typeface="Times New Roman" pitchFamily="18" charset="0"/>
                <a:cs typeface="+mn-cs"/>
              </a:defRPr>
            </a:lvl1pPr>
          </a:lstStyle>
          <a:p>
            <a:pPr>
              <a:defRPr/>
            </a:pPr>
            <a:endParaRPr lang="en-GB"/>
          </a:p>
        </p:txBody>
      </p:sp>
      <p:sp>
        <p:nvSpPr>
          <p:cNvPr id="13517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l" eaLnBrk="0" hangingPunct="0">
              <a:defRPr sz="1100" i="0">
                <a:solidFill>
                  <a:schemeClr val="tx1"/>
                </a:solidFill>
                <a:latin typeface="Times New Roman" pitchFamily="18" charset="0"/>
                <a:cs typeface="+mn-cs"/>
              </a:defRPr>
            </a:lvl1pPr>
          </a:lstStyle>
          <a:p>
            <a:pPr>
              <a:defRPr/>
            </a:pPr>
            <a:endParaRPr lang="en-GB"/>
          </a:p>
        </p:txBody>
      </p:sp>
      <p:sp>
        <p:nvSpPr>
          <p:cNvPr id="13517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r" eaLnBrk="0" hangingPunct="0">
              <a:defRPr sz="1100" i="0">
                <a:solidFill>
                  <a:schemeClr val="tx1"/>
                </a:solidFill>
                <a:latin typeface="Times New Roman" pitchFamily="18" charset="0"/>
                <a:cs typeface="+mn-cs"/>
              </a:defRPr>
            </a:lvl1pPr>
          </a:lstStyle>
          <a:p>
            <a:pPr>
              <a:defRPr/>
            </a:pPr>
            <a:fld id="{99D0BCD8-A220-4C60-9813-2CA92F45E233}"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lvl1pPr algn="l" defTabSz="990600" eaLnBrk="0" hangingPunct="0">
              <a:defRPr sz="1300" i="0">
                <a:solidFill>
                  <a:schemeClr val="tx1"/>
                </a:solidFill>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4021138" y="0"/>
            <a:ext cx="3078162" cy="511175"/>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lvl1pPr algn="r" defTabSz="990600" eaLnBrk="0" hangingPunct="0">
              <a:defRPr sz="1300" i="0">
                <a:solidFill>
                  <a:schemeClr val="tx1"/>
                </a:solidFill>
                <a:latin typeface="Times New Roman" pitchFamily="18" charset="0"/>
                <a:cs typeface="+mn-cs"/>
              </a:defRPr>
            </a:lvl1pPr>
          </a:lstStyle>
          <a:p>
            <a:pPr>
              <a:defRPr/>
            </a:pPr>
            <a:endParaRPr lang="en-GB"/>
          </a:p>
        </p:txBody>
      </p:sp>
      <p:sp>
        <p:nvSpPr>
          <p:cNvPr id="4506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7738" y="4860925"/>
            <a:ext cx="5203825" cy="4605338"/>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723438"/>
            <a:ext cx="3078163" cy="511175"/>
          </a:xfrm>
          <a:prstGeom prst="rect">
            <a:avLst/>
          </a:prstGeom>
          <a:noFill/>
          <a:ln w="9525">
            <a:noFill/>
            <a:miter lim="800000"/>
            <a:headEnd/>
            <a:tailEnd/>
          </a:ln>
          <a:effectLst/>
        </p:spPr>
        <p:txBody>
          <a:bodyPr vert="horz" wrap="square" lIns="99044" tIns="49522" rIns="99044" bIns="49522" numCol="1" anchor="b" anchorCtr="0" compatLnSpc="1">
            <a:prstTxWarp prst="textNoShape">
              <a:avLst/>
            </a:prstTxWarp>
          </a:bodyPr>
          <a:lstStyle>
            <a:lvl1pPr algn="l" defTabSz="990600" eaLnBrk="0" hangingPunct="0">
              <a:defRPr sz="1300" i="0">
                <a:solidFill>
                  <a:schemeClr val="tx1"/>
                </a:solidFill>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4021138" y="9723438"/>
            <a:ext cx="3078162" cy="511175"/>
          </a:xfrm>
          <a:prstGeom prst="rect">
            <a:avLst/>
          </a:prstGeom>
          <a:noFill/>
          <a:ln w="9525">
            <a:noFill/>
            <a:miter lim="800000"/>
            <a:headEnd/>
            <a:tailEnd/>
          </a:ln>
          <a:effectLst/>
        </p:spPr>
        <p:txBody>
          <a:bodyPr vert="horz" wrap="square" lIns="99044" tIns="49522" rIns="99044" bIns="49522" numCol="1" anchor="b" anchorCtr="0" compatLnSpc="1">
            <a:prstTxWarp prst="textNoShape">
              <a:avLst/>
            </a:prstTxWarp>
          </a:bodyPr>
          <a:lstStyle>
            <a:lvl1pPr algn="r" defTabSz="990600" eaLnBrk="0" hangingPunct="0">
              <a:defRPr sz="1300" i="0">
                <a:solidFill>
                  <a:schemeClr val="tx1"/>
                </a:solidFill>
                <a:latin typeface="Times New Roman" pitchFamily="18" charset="0"/>
                <a:cs typeface="+mn-cs"/>
              </a:defRPr>
            </a:lvl1pPr>
          </a:lstStyle>
          <a:p>
            <a:pPr>
              <a:defRPr/>
            </a:pPr>
            <a:fld id="{4AA7D7EF-E8DA-44F9-A102-C69EED6B312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9650E10-8D93-4231-9375-1EB5DF80C969}" type="slidenum">
              <a:rPr lang="en-GB" smtClean="0">
                <a:latin typeface="Times New Roman" charset="0"/>
              </a:rPr>
              <a:pPr/>
              <a:t>1</a:t>
            </a:fld>
            <a:endParaRPr lang="en-GB" smtClean="0">
              <a:latin typeface="Times New Roman"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BBB9A6E-3C24-4651-B51B-402E24609A06}" type="slidenum">
              <a:rPr lang="en-GB" smtClean="0">
                <a:latin typeface="Times New Roman" charset="0"/>
              </a:rPr>
              <a:pPr/>
              <a:t>10</a:t>
            </a:fld>
            <a:endParaRPr lang="en-GB" smtClean="0">
              <a:latin typeface="Times New Roman" charset="0"/>
            </a:endParaRPr>
          </a:p>
        </p:txBody>
      </p:sp>
      <p:sp>
        <p:nvSpPr>
          <p:cNvPr id="61443" name="Rectangle 2"/>
          <p:cNvSpPr>
            <a:spLocks noGrp="1" noRot="1" noChangeAspect="1" noChangeArrowheads="1" noTextEdit="1"/>
          </p:cNvSpPr>
          <p:nvPr>
            <p:ph type="sldImg"/>
          </p:nvPr>
        </p:nvSpPr>
        <p:spPr>
          <a:xfrm>
            <a:off x="992188" y="768350"/>
            <a:ext cx="5114925" cy="3836988"/>
          </a:xfrm>
          <a:ln/>
        </p:spPr>
      </p:sp>
      <p:sp>
        <p:nvSpPr>
          <p:cNvPr id="61444"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0F640EA-21C3-40CC-8A3F-5015B77796F1}" type="slidenum">
              <a:rPr lang="en-GB" smtClean="0"/>
              <a:pPr/>
              <a:t>11</a:t>
            </a:fld>
            <a:endParaRPr lang="en-GB" smtClean="0"/>
          </a:p>
        </p:txBody>
      </p:sp>
      <p:sp>
        <p:nvSpPr>
          <p:cNvPr id="56323" name="Rectangle 2"/>
          <p:cNvSpPr>
            <a:spLocks noGrp="1" noRot="1" noChangeAspect="1" noChangeArrowheads="1" noTextEdit="1"/>
          </p:cNvSpPr>
          <p:nvPr>
            <p:ph type="sldImg"/>
          </p:nvPr>
        </p:nvSpPr>
        <p:spPr>
          <a:xfrm>
            <a:off x="992188" y="768350"/>
            <a:ext cx="5114925" cy="3836988"/>
          </a:xfrm>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56B0DC9-3D73-4439-9CC1-62E5433C7B0B}" type="slidenum">
              <a:rPr lang="en-GB" smtClean="0">
                <a:latin typeface="Times New Roman" charset="0"/>
              </a:rPr>
              <a:pPr/>
              <a:t>12</a:t>
            </a:fld>
            <a:endParaRPr lang="en-GB" smtClean="0">
              <a:latin typeface="Times New Roman" charset="0"/>
            </a:endParaRPr>
          </a:p>
        </p:txBody>
      </p:sp>
      <p:sp>
        <p:nvSpPr>
          <p:cNvPr id="63491" name="Rectangle 2"/>
          <p:cNvSpPr>
            <a:spLocks noGrp="1" noRot="1" noChangeAspect="1" noChangeArrowheads="1" noTextEdit="1"/>
          </p:cNvSpPr>
          <p:nvPr>
            <p:ph type="sldImg"/>
          </p:nvPr>
        </p:nvSpPr>
        <p:spPr>
          <a:xfrm>
            <a:off x="992188" y="768350"/>
            <a:ext cx="5114925" cy="3836988"/>
          </a:xfrm>
          <a:ln/>
        </p:spPr>
      </p:sp>
      <p:sp>
        <p:nvSpPr>
          <p:cNvPr id="63492"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B1DF71C9-335F-4D94-BF8E-7B3CDCC4914F}" type="slidenum">
              <a:rPr lang="en-GB" smtClean="0">
                <a:latin typeface="Times New Roman" charset="0"/>
              </a:rPr>
              <a:pPr/>
              <a:t>13</a:t>
            </a:fld>
            <a:endParaRPr lang="en-GB" smtClean="0">
              <a:latin typeface="Times New Roman" charset="0"/>
            </a:endParaRPr>
          </a:p>
        </p:txBody>
      </p:sp>
      <p:sp>
        <p:nvSpPr>
          <p:cNvPr id="95235" name="Rectangle 2"/>
          <p:cNvSpPr>
            <a:spLocks noGrp="1" noRot="1" noChangeAspect="1" noChangeArrowheads="1" noTextEdit="1"/>
          </p:cNvSpPr>
          <p:nvPr>
            <p:ph type="sldImg"/>
          </p:nvPr>
        </p:nvSpPr>
        <p:spPr>
          <a:xfrm>
            <a:off x="992188" y="768350"/>
            <a:ext cx="5114925" cy="3836988"/>
          </a:xfrm>
          <a:ln/>
        </p:spPr>
      </p:sp>
      <p:sp>
        <p:nvSpPr>
          <p:cNvPr id="95236"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67D1D5F0-C53D-41DA-9200-24AD87C69030}" type="slidenum">
              <a:rPr lang="en-GB" smtClean="0">
                <a:latin typeface="Times New Roman" charset="0"/>
              </a:rPr>
              <a:pPr/>
              <a:t>14</a:t>
            </a:fld>
            <a:endParaRPr lang="en-GB" smtClean="0">
              <a:latin typeface="Times New Roman" charset="0"/>
            </a:endParaRPr>
          </a:p>
        </p:txBody>
      </p:sp>
      <p:sp>
        <p:nvSpPr>
          <p:cNvPr id="96259" name="Rectangle 2"/>
          <p:cNvSpPr>
            <a:spLocks noGrp="1" noRot="1" noChangeAspect="1" noChangeArrowheads="1" noTextEdit="1"/>
          </p:cNvSpPr>
          <p:nvPr>
            <p:ph type="sldImg"/>
          </p:nvPr>
        </p:nvSpPr>
        <p:spPr>
          <a:xfrm>
            <a:off x="992188" y="768350"/>
            <a:ext cx="5114925" cy="3836988"/>
          </a:xfrm>
          <a:ln/>
        </p:spPr>
      </p:sp>
      <p:sp>
        <p:nvSpPr>
          <p:cNvPr id="96260"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C386D2BC-A961-4040-A858-79FAE89DE7BA}" type="slidenum">
              <a:rPr lang="en-GB" smtClean="0">
                <a:latin typeface="Times New Roman" charset="0"/>
              </a:rPr>
              <a:pPr/>
              <a:t>16</a:t>
            </a:fld>
            <a:endParaRPr lang="en-GB" smtClean="0">
              <a:latin typeface="Times New Roman" charset="0"/>
            </a:endParaRPr>
          </a:p>
        </p:txBody>
      </p:sp>
      <p:sp>
        <p:nvSpPr>
          <p:cNvPr id="97283" name="Rectangle 2"/>
          <p:cNvSpPr>
            <a:spLocks noGrp="1" noRot="1" noChangeAspect="1" noChangeArrowheads="1" noTextEdit="1"/>
          </p:cNvSpPr>
          <p:nvPr>
            <p:ph type="sldImg"/>
          </p:nvPr>
        </p:nvSpPr>
        <p:spPr>
          <a:xfrm>
            <a:off x="992188" y="768350"/>
            <a:ext cx="5114925" cy="3836988"/>
          </a:xfrm>
          <a:ln/>
        </p:spPr>
      </p:sp>
      <p:sp>
        <p:nvSpPr>
          <p:cNvPr id="97284"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6C71B502-708F-44A6-B0B1-E76BEB885ADA}" type="slidenum">
              <a:rPr lang="en-GB" smtClean="0">
                <a:latin typeface="Times New Roman" charset="0"/>
              </a:rPr>
              <a:pPr/>
              <a:t>17</a:t>
            </a:fld>
            <a:endParaRPr lang="en-GB" smtClean="0">
              <a:latin typeface="Times New Roman" charset="0"/>
            </a:endParaRPr>
          </a:p>
        </p:txBody>
      </p:sp>
      <p:sp>
        <p:nvSpPr>
          <p:cNvPr id="98307" name="Rectangle 2"/>
          <p:cNvSpPr>
            <a:spLocks noGrp="1" noRot="1" noChangeAspect="1" noChangeArrowheads="1" noTextEdit="1"/>
          </p:cNvSpPr>
          <p:nvPr>
            <p:ph type="sldImg"/>
          </p:nvPr>
        </p:nvSpPr>
        <p:spPr>
          <a:xfrm>
            <a:off x="992188" y="768350"/>
            <a:ext cx="5114925" cy="3836988"/>
          </a:xfrm>
          <a:ln/>
        </p:spPr>
      </p:sp>
      <p:sp>
        <p:nvSpPr>
          <p:cNvPr id="98308"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18FA5BEC-0855-4238-B3E1-AB57A362E51C}" type="slidenum">
              <a:rPr lang="en-GB" smtClean="0">
                <a:latin typeface="Times New Roman" charset="0"/>
              </a:rPr>
              <a:pPr/>
              <a:t>18</a:t>
            </a:fld>
            <a:endParaRPr lang="en-GB" smtClean="0">
              <a:latin typeface="Times New Roman" charset="0"/>
            </a:endParaRPr>
          </a:p>
        </p:txBody>
      </p:sp>
      <p:sp>
        <p:nvSpPr>
          <p:cNvPr id="99331" name="Rectangle 2"/>
          <p:cNvSpPr>
            <a:spLocks noGrp="1" noRot="1" noChangeAspect="1" noChangeArrowheads="1" noTextEdit="1"/>
          </p:cNvSpPr>
          <p:nvPr>
            <p:ph type="sldImg"/>
          </p:nvPr>
        </p:nvSpPr>
        <p:spPr>
          <a:xfrm>
            <a:off x="992188" y="768350"/>
            <a:ext cx="5114925" cy="3836988"/>
          </a:xfrm>
          <a:ln/>
        </p:spPr>
      </p:sp>
      <p:sp>
        <p:nvSpPr>
          <p:cNvPr id="99332"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CD22F8B0-564A-4A05-91EA-469F4015B961}" type="slidenum">
              <a:rPr lang="en-GB" smtClean="0">
                <a:latin typeface="Times New Roman" charset="0"/>
              </a:rPr>
              <a:pPr/>
              <a:t>19</a:t>
            </a:fld>
            <a:endParaRPr lang="en-GB" smtClean="0">
              <a:latin typeface="Times New Roman" charset="0"/>
            </a:endParaRPr>
          </a:p>
        </p:txBody>
      </p:sp>
      <p:sp>
        <p:nvSpPr>
          <p:cNvPr id="100355" name="Rectangle 2"/>
          <p:cNvSpPr>
            <a:spLocks noGrp="1" noRot="1" noChangeAspect="1" noChangeArrowheads="1" noTextEdit="1"/>
          </p:cNvSpPr>
          <p:nvPr>
            <p:ph type="sldImg"/>
          </p:nvPr>
        </p:nvSpPr>
        <p:spPr>
          <a:xfrm>
            <a:off x="992188" y="768350"/>
            <a:ext cx="5114925" cy="3836988"/>
          </a:xfrm>
          <a:ln/>
        </p:spPr>
      </p:sp>
      <p:sp>
        <p:nvSpPr>
          <p:cNvPr id="100356"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F20FDC2-FC6B-4BCA-AFCD-63C75D49EC3A}" type="slidenum">
              <a:rPr lang="en-GB" smtClean="0">
                <a:latin typeface="Times New Roman" charset="0"/>
              </a:rPr>
              <a:pPr/>
              <a:t>20</a:t>
            </a:fld>
            <a:endParaRPr lang="en-GB" smtClean="0">
              <a:latin typeface="Times New Roman" charset="0"/>
            </a:endParaRPr>
          </a:p>
        </p:txBody>
      </p:sp>
      <p:sp>
        <p:nvSpPr>
          <p:cNvPr id="101379" name="Rectangle 2"/>
          <p:cNvSpPr>
            <a:spLocks noGrp="1" noRot="1" noChangeAspect="1" noChangeArrowheads="1" noTextEdit="1"/>
          </p:cNvSpPr>
          <p:nvPr>
            <p:ph type="sldImg"/>
          </p:nvPr>
        </p:nvSpPr>
        <p:spPr>
          <a:xfrm>
            <a:off x="992188" y="768350"/>
            <a:ext cx="5114925" cy="3836988"/>
          </a:xfrm>
          <a:ln/>
        </p:spPr>
      </p:sp>
      <p:sp>
        <p:nvSpPr>
          <p:cNvPr id="101380"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11B476C9-8C65-4B41-9785-35D46F65EF57}" type="slidenum">
              <a:rPr lang="en-GB" smtClean="0">
                <a:latin typeface="Times New Roman" charset="0"/>
              </a:rPr>
              <a:pPr/>
              <a:t>21</a:t>
            </a:fld>
            <a:endParaRPr lang="en-GB" smtClean="0">
              <a:latin typeface="Times New Roman" charset="0"/>
            </a:endParaRPr>
          </a:p>
        </p:txBody>
      </p:sp>
      <p:sp>
        <p:nvSpPr>
          <p:cNvPr id="102403" name="Rectangle 2"/>
          <p:cNvSpPr>
            <a:spLocks noGrp="1" noRot="1" noChangeAspect="1" noChangeArrowheads="1" noTextEdit="1"/>
          </p:cNvSpPr>
          <p:nvPr>
            <p:ph type="sldImg"/>
          </p:nvPr>
        </p:nvSpPr>
        <p:spPr>
          <a:xfrm>
            <a:off x="992188" y="768350"/>
            <a:ext cx="5114925" cy="3836988"/>
          </a:xfrm>
          <a:ln/>
        </p:spPr>
      </p:sp>
      <p:sp>
        <p:nvSpPr>
          <p:cNvPr id="102404"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8AF76A66-DBC6-4D3D-97F0-9A48F6DA492C}" type="slidenum">
              <a:rPr lang="en-GB" smtClean="0">
                <a:latin typeface="Times New Roman" charset="0"/>
              </a:rPr>
              <a:pPr/>
              <a:t>22</a:t>
            </a:fld>
            <a:endParaRPr lang="en-GB" smtClean="0">
              <a:latin typeface="Times New Roman" charset="0"/>
            </a:endParaRPr>
          </a:p>
        </p:txBody>
      </p:sp>
      <p:sp>
        <p:nvSpPr>
          <p:cNvPr id="103427" name="Rectangle 2"/>
          <p:cNvSpPr>
            <a:spLocks noGrp="1" noRot="1" noChangeAspect="1" noChangeArrowheads="1" noTextEdit="1"/>
          </p:cNvSpPr>
          <p:nvPr>
            <p:ph type="sldImg"/>
          </p:nvPr>
        </p:nvSpPr>
        <p:spPr>
          <a:xfrm>
            <a:off x="992188" y="768350"/>
            <a:ext cx="5114925" cy="3836988"/>
          </a:xfrm>
          <a:ln/>
        </p:spPr>
      </p:sp>
      <p:sp>
        <p:nvSpPr>
          <p:cNvPr id="103428"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FEB45E48-75E9-4081-8E39-E223347C44F5}" type="slidenum">
              <a:rPr lang="en-GB" smtClean="0">
                <a:latin typeface="Times New Roman" charset="0"/>
              </a:rPr>
              <a:pPr/>
              <a:t>23</a:t>
            </a:fld>
            <a:endParaRPr lang="en-GB" smtClean="0">
              <a:latin typeface="Times New Roman" charset="0"/>
            </a:endParaRPr>
          </a:p>
        </p:txBody>
      </p:sp>
      <p:sp>
        <p:nvSpPr>
          <p:cNvPr id="104451" name="Rectangle 2"/>
          <p:cNvSpPr>
            <a:spLocks noGrp="1" noRot="1" noChangeAspect="1" noChangeArrowheads="1" noTextEdit="1"/>
          </p:cNvSpPr>
          <p:nvPr>
            <p:ph type="sldImg"/>
          </p:nvPr>
        </p:nvSpPr>
        <p:spPr>
          <a:xfrm>
            <a:off x="992188" y="768350"/>
            <a:ext cx="5114925" cy="3836988"/>
          </a:xfrm>
          <a:ln/>
        </p:spPr>
      </p:sp>
      <p:sp>
        <p:nvSpPr>
          <p:cNvPr id="104452"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7C0E73C3-3AAA-4AEE-8ED1-27F8D485736E}" type="slidenum">
              <a:rPr lang="en-GB" smtClean="0">
                <a:latin typeface="Times New Roman" charset="0"/>
              </a:rPr>
              <a:pPr/>
              <a:t>25</a:t>
            </a:fld>
            <a:endParaRPr lang="en-GB" smtClean="0">
              <a:latin typeface="Times New Roman" charset="0"/>
            </a:endParaRPr>
          </a:p>
        </p:txBody>
      </p:sp>
      <p:sp>
        <p:nvSpPr>
          <p:cNvPr id="106499" name="Rectangle 2"/>
          <p:cNvSpPr>
            <a:spLocks noGrp="1" noRot="1" noChangeAspect="1" noChangeArrowheads="1" noTextEdit="1"/>
          </p:cNvSpPr>
          <p:nvPr>
            <p:ph type="sldImg"/>
          </p:nvPr>
        </p:nvSpPr>
        <p:spPr>
          <a:xfrm>
            <a:off x="992188" y="768350"/>
            <a:ext cx="5114925" cy="3836988"/>
          </a:xfrm>
          <a:ln/>
        </p:spPr>
      </p:sp>
      <p:sp>
        <p:nvSpPr>
          <p:cNvPr id="106500"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2A1421B2-982D-48EF-A79A-DDC64CFA0796}" type="slidenum">
              <a:rPr lang="en-GB" smtClean="0">
                <a:latin typeface="Times New Roman" charset="0"/>
              </a:rPr>
              <a:pPr/>
              <a:t>27</a:t>
            </a:fld>
            <a:endParaRPr lang="en-GB" smtClean="0">
              <a:latin typeface="Times New Roman" charset="0"/>
            </a:endParaRPr>
          </a:p>
        </p:txBody>
      </p:sp>
      <p:sp>
        <p:nvSpPr>
          <p:cNvPr id="108547" name="Rectangle 2"/>
          <p:cNvSpPr>
            <a:spLocks noGrp="1" noRot="1" noChangeAspect="1" noChangeArrowheads="1" noTextEdit="1"/>
          </p:cNvSpPr>
          <p:nvPr>
            <p:ph type="sldImg"/>
          </p:nvPr>
        </p:nvSpPr>
        <p:spPr>
          <a:xfrm>
            <a:off x="992188" y="768350"/>
            <a:ext cx="5114925" cy="3836988"/>
          </a:xfrm>
          <a:ln/>
        </p:spPr>
      </p:sp>
      <p:sp>
        <p:nvSpPr>
          <p:cNvPr id="108548"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702E9EDF-CDCE-453B-B170-4BC1CD402753}" type="slidenum">
              <a:rPr lang="en-GB" smtClean="0">
                <a:latin typeface="Times New Roman" charset="0"/>
              </a:rPr>
              <a:pPr/>
              <a:t>28</a:t>
            </a:fld>
            <a:endParaRPr lang="en-GB" smtClean="0">
              <a:latin typeface="Times New Roman" charset="0"/>
            </a:endParaRPr>
          </a:p>
        </p:txBody>
      </p:sp>
      <p:sp>
        <p:nvSpPr>
          <p:cNvPr id="109571" name="Rectangle 2"/>
          <p:cNvSpPr>
            <a:spLocks noGrp="1" noRot="1" noChangeAspect="1" noChangeArrowheads="1" noTextEdit="1"/>
          </p:cNvSpPr>
          <p:nvPr>
            <p:ph type="sldImg"/>
          </p:nvPr>
        </p:nvSpPr>
        <p:spPr>
          <a:xfrm>
            <a:off x="993775" y="768350"/>
            <a:ext cx="5116513" cy="3836988"/>
          </a:xfrm>
          <a:ln/>
        </p:spPr>
      </p:sp>
      <p:sp>
        <p:nvSpPr>
          <p:cNvPr id="109572" name="Rectangle 3"/>
          <p:cNvSpPr>
            <a:spLocks noGrp="1" noChangeArrowheads="1"/>
          </p:cNvSpPr>
          <p:nvPr>
            <p:ph type="body" idx="1"/>
          </p:nvPr>
        </p:nvSpPr>
        <p:spPr>
          <a:xfrm>
            <a:off x="947738" y="4860925"/>
            <a:ext cx="5203825" cy="4605338"/>
          </a:xfrm>
          <a:noFill/>
          <a:ln/>
        </p:spPr>
        <p:txBody>
          <a:bodyPr lIns="95420" tIns="47710" rIns="95420" bIns="47710"/>
          <a:lstStyle/>
          <a:p>
            <a:pPr>
              <a:lnSpc>
                <a:spcPct val="130000"/>
              </a:lnSpc>
            </a:pPr>
            <a:r>
              <a:rPr lang="en-GB" sz="900" smtClean="0">
                <a:latin typeface="Times New Roman" charset="0"/>
              </a:rPr>
              <a:t>DOM1 defined a new event model which we’ll discuss towards the end of the module...</a:t>
            </a:r>
            <a:endParaRPr lang="en-GB" sz="1000" smtClean="0">
              <a:latin typeface="Times New Roman" charset="0"/>
            </a:endParaRPr>
          </a:p>
          <a:p>
            <a:endParaRPr lang="en-GB" smtClean="0">
              <a:latin typeface="Times New Roman"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7AA51B1A-89F7-4138-BFD5-0F0A1639F559}" type="slidenum">
              <a:rPr lang="en-GB" smtClean="0">
                <a:latin typeface="Times New Roman" charset="0"/>
              </a:rPr>
              <a:pPr/>
              <a:t>29</a:t>
            </a:fld>
            <a:endParaRPr lang="en-GB" smtClean="0">
              <a:latin typeface="Times New Roman" charset="0"/>
            </a:endParaRPr>
          </a:p>
        </p:txBody>
      </p:sp>
      <p:sp>
        <p:nvSpPr>
          <p:cNvPr id="110595" name="Rectangle 2"/>
          <p:cNvSpPr>
            <a:spLocks noGrp="1" noRot="1" noChangeAspect="1" noChangeArrowheads="1" noTextEdit="1"/>
          </p:cNvSpPr>
          <p:nvPr>
            <p:ph type="sldImg"/>
          </p:nvPr>
        </p:nvSpPr>
        <p:spPr>
          <a:xfrm>
            <a:off x="992188" y="768350"/>
            <a:ext cx="5114925" cy="3836988"/>
          </a:xfrm>
          <a:ln/>
        </p:spPr>
      </p:sp>
      <p:sp>
        <p:nvSpPr>
          <p:cNvPr id="110596"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3</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E72B00-8EA7-4396-A8D4-512DB12EB6B6}" type="slidenum">
              <a:rPr lang="en-GB"/>
              <a:pPr/>
              <a:t>31</a:t>
            </a:fld>
            <a:endParaRPr lang="en-GB"/>
          </a:p>
        </p:txBody>
      </p:sp>
      <p:sp>
        <p:nvSpPr>
          <p:cNvPr id="874498" name="Rectangle 2"/>
          <p:cNvSpPr>
            <a:spLocks noGrp="1" noRot="1" noChangeAspect="1" noChangeArrowheads="1" noTextEdit="1"/>
          </p:cNvSpPr>
          <p:nvPr>
            <p:ph type="sldImg"/>
          </p:nvPr>
        </p:nvSpPr>
        <p:spPr>
          <a:xfrm>
            <a:off x="992188" y="768350"/>
            <a:ext cx="5114925" cy="3836988"/>
          </a:xfrm>
          <a:ln/>
        </p:spPr>
      </p:sp>
      <p:sp>
        <p:nvSpPr>
          <p:cNvPr id="874499" name="Rectangle 3"/>
          <p:cNvSpPr>
            <a:spLocks noGrp="1" noChangeArrowheads="1"/>
          </p:cNvSpPr>
          <p:nvPr>
            <p:ph type="body" idx="1"/>
          </p:nvPr>
        </p:nvSpPr>
        <p:spPr/>
        <p:txBody>
          <a:bodyPr lIns="91428" tIns="45714" rIns="91428" bIns="45714"/>
          <a:lstStyle/>
          <a:p>
            <a:r>
              <a:rPr lang="en-GB"/>
              <a:t>Since IE4/NS4, browsers have represented an HTML document as a tree structure of objects, ‘rooted’ at the window (as the top level object – in fact in client-side JavaScript it is </a:t>
            </a:r>
            <a:r>
              <a:rPr lang="en-GB" i="1"/>
              <a:t>the</a:t>
            </a:r>
            <a:r>
              <a:rPr lang="en-GB"/>
              <a:t> top-level object [in the JS lexical scope tree] … each browser window therefore has a separate scope)</a:t>
            </a:r>
          </a:p>
          <a:p>
            <a:r>
              <a:rPr lang="en-GB"/>
              <a:t>The window object has properties that refer to its parent (usually self, but one can open a new window under JS control!), itself (a synonym for window) and top which is a reference to the current top (browser) window.</a:t>
            </a:r>
          </a:p>
          <a:p>
            <a:r>
              <a:rPr lang="en-GB"/>
              <a:t>Location contains info. about the current URL, such as location.href</a:t>
            </a:r>
          </a:p>
          <a:p>
            <a:r>
              <a:rPr lang="en-GB"/>
              <a:t>History is an array of history URLs with </a:t>
            </a:r>
            <a:r>
              <a:rPr lang="en-GB" i="1"/>
              <a:t>methods</a:t>
            </a:r>
            <a:r>
              <a:rPr lang="en-GB"/>
              <a:t> for moving within the list.</a:t>
            </a:r>
          </a:p>
          <a:p>
            <a:r>
              <a:rPr lang="en-GB"/>
              <a:t>Navigator provides info about the browser (we’ll be using it in the first exercise)</a:t>
            </a:r>
          </a:p>
          <a:p>
            <a:r>
              <a:rPr lang="en-GB"/>
              <a:t>Frames indexes the document objects residing in each subframe (nested documents)</a:t>
            </a:r>
          </a:p>
          <a:p>
            <a:r>
              <a:rPr lang="en-GB"/>
              <a:t>Screen</a:t>
            </a:r>
          </a:p>
          <a:p>
            <a:r>
              <a:rPr lang="en-GB"/>
              <a:t>Document is the root of the current HTML document which in DOM0 provides arrays of embedded applets, images, links, anchors and forms (and the forms array allows access to the elements in each form)</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2F5E13-E515-406F-B2B4-43FAC5149617}" type="slidenum">
              <a:rPr lang="en-GB"/>
              <a:pPr/>
              <a:t>32</a:t>
            </a:fld>
            <a:endParaRPr lang="en-GB"/>
          </a:p>
        </p:txBody>
      </p:sp>
      <p:sp>
        <p:nvSpPr>
          <p:cNvPr id="876546" name="Rectangle 2"/>
          <p:cNvSpPr>
            <a:spLocks noGrp="1" noRot="1" noChangeAspect="1" noChangeArrowheads="1" noTextEdit="1"/>
          </p:cNvSpPr>
          <p:nvPr>
            <p:ph type="sldImg"/>
          </p:nvPr>
        </p:nvSpPr>
        <p:spPr>
          <a:xfrm>
            <a:off x="992188" y="768350"/>
            <a:ext cx="5114925" cy="3836988"/>
          </a:xfrm>
          <a:ln/>
        </p:spPr>
      </p:sp>
      <p:sp>
        <p:nvSpPr>
          <p:cNvPr id="87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89DC89-EE77-408B-9F68-D6F3042ECE54}" type="slidenum">
              <a:rPr lang="en-GB"/>
              <a:pPr/>
              <a:t>33</a:t>
            </a:fld>
            <a:endParaRPr lang="en-GB"/>
          </a:p>
        </p:txBody>
      </p:sp>
      <p:sp>
        <p:nvSpPr>
          <p:cNvPr id="878594" name="Rectangle 2"/>
          <p:cNvSpPr>
            <a:spLocks noGrp="1" noRot="1" noChangeAspect="1" noChangeArrowheads="1" noTextEdit="1"/>
          </p:cNvSpPr>
          <p:nvPr>
            <p:ph type="sldImg"/>
          </p:nvPr>
        </p:nvSpPr>
        <p:spPr>
          <a:xfrm>
            <a:off x="992188" y="768350"/>
            <a:ext cx="5114925" cy="3836988"/>
          </a:xfrm>
          <a:ln/>
        </p:spPr>
      </p:sp>
      <p:sp>
        <p:nvSpPr>
          <p:cNvPr id="87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997986-B650-4C63-A85C-0449A3292435}" type="slidenum">
              <a:rPr lang="en-GB"/>
              <a:pPr/>
              <a:t>34</a:t>
            </a:fld>
            <a:endParaRPr lang="en-GB"/>
          </a:p>
        </p:txBody>
      </p:sp>
      <p:sp>
        <p:nvSpPr>
          <p:cNvPr id="880642" name="Rectangle 2"/>
          <p:cNvSpPr>
            <a:spLocks noGrp="1" noRot="1" noChangeAspect="1" noChangeArrowheads="1" noTextEdit="1"/>
          </p:cNvSpPr>
          <p:nvPr>
            <p:ph type="sldImg"/>
          </p:nvPr>
        </p:nvSpPr>
        <p:spPr>
          <a:xfrm>
            <a:off x="992188" y="768350"/>
            <a:ext cx="5114925" cy="3836988"/>
          </a:xfrm>
          <a:ln/>
        </p:spPr>
      </p:sp>
      <p:sp>
        <p:nvSpPr>
          <p:cNvPr id="880643" name="Rectangle 3"/>
          <p:cNvSpPr>
            <a:spLocks noGrp="1" noChangeArrowheads="1"/>
          </p:cNvSpPr>
          <p:nvPr>
            <p:ph type="body" idx="1"/>
          </p:nvPr>
        </p:nvSpPr>
        <p:spPr/>
        <p:txBody>
          <a:bodyPr lIns="91428" tIns="45714" rIns="91428" bIns="45714"/>
          <a:lstStyle/>
          <a:p>
            <a:r>
              <a:rPr lang="en-GB"/>
              <a:t>The top of the tree is the </a:t>
            </a:r>
            <a:r>
              <a:rPr lang="en-GB" i="1"/>
              <a:t>documentElement</a:t>
            </a:r>
            <a:r>
              <a:rPr lang="en-GB"/>
              <a:t> node – this is a DOM </a:t>
            </a:r>
            <a:r>
              <a:rPr lang="en-GB" u="sng"/>
              <a:t>element</a:t>
            </a:r>
            <a:r>
              <a:rPr lang="en-GB"/>
              <a:t> that represents the </a:t>
            </a:r>
            <a:r>
              <a:rPr lang="en-GB" i="1"/>
              <a:t>document</a:t>
            </a:r>
            <a:r>
              <a:rPr lang="en-GB"/>
              <a:t> object.</a:t>
            </a:r>
          </a:p>
          <a:p>
            <a:r>
              <a:rPr lang="en-GB"/>
              <a:t>Each HTML </a:t>
            </a:r>
            <a:r>
              <a:rPr lang="en-GB" u="sng"/>
              <a:t>tag</a:t>
            </a:r>
            <a:r>
              <a:rPr lang="en-GB"/>
              <a:t> has an </a:t>
            </a:r>
            <a:r>
              <a:rPr lang="en-GB" i="1"/>
              <a:t>element node</a:t>
            </a:r>
            <a:r>
              <a:rPr lang="en-GB"/>
              <a:t> associated with it.</a:t>
            </a:r>
          </a:p>
          <a:p>
            <a:r>
              <a:rPr lang="en-GB"/>
              <a:t>Each piece of </a:t>
            </a:r>
            <a:r>
              <a:rPr lang="en-GB" u="sng"/>
              <a:t>text</a:t>
            </a:r>
            <a:r>
              <a:rPr lang="en-GB"/>
              <a:t> has a </a:t>
            </a:r>
            <a:r>
              <a:rPr lang="en-GB" i="1"/>
              <a:t>text node</a:t>
            </a:r>
            <a:r>
              <a:rPr lang="en-GB"/>
              <a:t> whose </a:t>
            </a:r>
            <a:r>
              <a:rPr lang="en-GB" i="1"/>
              <a:t>value</a:t>
            </a:r>
            <a:r>
              <a:rPr lang="en-GB"/>
              <a:t> is the text itself.</a:t>
            </a:r>
          </a:p>
          <a:p>
            <a:r>
              <a:rPr lang="en-GB" b="1"/>
              <a:t>NB: </a:t>
            </a:r>
            <a:r>
              <a:rPr lang="en-GB"/>
              <a:t>textNodes </a:t>
            </a:r>
            <a:r>
              <a:rPr lang="en-GB" i="1"/>
              <a:t>do not have children</a:t>
            </a:r>
            <a:r>
              <a:rPr lang="en-GB"/>
              <a:t>!</a:t>
            </a:r>
          </a:p>
          <a:p>
            <a:r>
              <a:rPr lang="en-GB"/>
              <a:t>All </a:t>
            </a:r>
            <a:r>
              <a:rPr lang="en-GB" i="1"/>
              <a:t>nodes</a:t>
            </a:r>
            <a:r>
              <a:rPr lang="en-GB"/>
              <a:t> are </a:t>
            </a:r>
            <a:r>
              <a:rPr lang="en-GB" i="1"/>
              <a:t>objects</a:t>
            </a:r>
            <a:r>
              <a:rPr lang="en-GB"/>
              <a:t> in the DOM – they're </a:t>
            </a:r>
            <a:r>
              <a:rPr lang="en-GB" u="sng"/>
              <a:t>all</a:t>
            </a:r>
            <a:r>
              <a:rPr lang="en-GB"/>
              <a:t> accessible &amp; manipulable (to varying degrees) so they all have </a:t>
            </a:r>
            <a:r>
              <a:rPr lang="en-GB" i="1"/>
              <a:t>properties</a:t>
            </a:r>
            <a:r>
              <a:rPr lang="en-GB"/>
              <a:t> and </a:t>
            </a:r>
            <a:r>
              <a:rPr lang="en-GB" i="1"/>
              <a:t>methods</a:t>
            </a:r>
            <a:r>
              <a:rPr lang="en-GB"/>
              <a:t>.</a:t>
            </a:r>
            <a:endParaRPr lang="en-GB" b="1" i="1"/>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21BFF-ED6E-49CB-A94B-39CDACA9147A}" type="slidenum">
              <a:rPr lang="en-GB"/>
              <a:pPr/>
              <a:t>35</a:t>
            </a:fld>
            <a:endParaRPr lang="en-GB"/>
          </a:p>
        </p:txBody>
      </p:sp>
      <p:sp>
        <p:nvSpPr>
          <p:cNvPr id="882690" name="Rectangle 2"/>
          <p:cNvSpPr>
            <a:spLocks noGrp="1" noRot="1" noChangeAspect="1" noChangeArrowheads="1" noTextEdit="1"/>
          </p:cNvSpPr>
          <p:nvPr>
            <p:ph type="sldImg"/>
          </p:nvPr>
        </p:nvSpPr>
        <p:spPr>
          <a:xfrm>
            <a:off x="992188" y="768350"/>
            <a:ext cx="5114925" cy="3836988"/>
          </a:xfrm>
          <a:ln/>
        </p:spPr>
      </p:sp>
      <p:sp>
        <p:nvSpPr>
          <p:cNvPr id="882691" name="Rectangle 3"/>
          <p:cNvSpPr>
            <a:spLocks noGrp="1" noChangeArrowheads="1"/>
          </p:cNvSpPr>
          <p:nvPr>
            <p:ph type="body" idx="1"/>
          </p:nvPr>
        </p:nvSpPr>
        <p:spPr/>
        <p:txBody>
          <a:bodyPr lIns="91428" tIns="45714" rIns="91428" bIns="45714"/>
          <a:lstStyle/>
          <a:p>
            <a:r>
              <a:rPr lang="en-GB"/>
              <a:t>In pure DOM0 (not IE) there's </a:t>
            </a:r>
            <a:r>
              <a:rPr lang="en-GB" u="sng"/>
              <a:t>no way</a:t>
            </a:r>
            <a:r>
              <a:rPr lang="en-GB"/>
              <a:t> to find and/or manipulate the &lt;p&gt; element.</a:t>
            </a:r>
          </a:p>
          <a:p>
            <a:pPr lvl="1"/>
            <a:r>
              <a:rPr lang="en-GB"/>
              <a:t>One could </a:t>
            </a:r>
            <a:r>
              <a:rPr lang="en-GB" i="1"/>
              <a:t>only</a:t>
            </a:r>
            <a:r>
              <a:rPr lang="en-GB"/>
              <a:t> rely on the anchors/forms/links/applets/images arrays.</a:t>
            </a:r>
          </a:p>
          <a:p>
            <a:r>
              <a:rPr lang="en-GB"/>
              <a:t>In IE the ID attribute produces a reference in the document.all array, which can be used </a:t>
            </a:r>
            <a:r>
              <a:rPr lang="en-GB" i="1"/>
              <a:t>but</a:t>
            </a:r>
            <a:r>
              <a:rPr lang="en-GB"/>
              <a:t> document.all is not W3C DOM standard.</a:t>
            </a:r>
          </a:p>
          <a:p>
            <a:r>
              <a:rPr lang="en-GB"/>
              <a:t>In the DOM1 elements labeled with an ID attribute (which </a:t>
            </a:r>
            <a:r>
              <a:rPr lang="en-GB" i="1"/>
              <a:t>is</a:t>
            </a:r>
            <a:r>
              <a:rPr lang="en-GB"/>
              <a:t> in the XHTML standard, unlike name) can be accessed with the </a:t>
            </a:r>
            <a:r>
              <a:rPr lang="en-GB">
                <a:latin typeface="Courier New" pitchFamily="49" charset="0"/>
              </a:rPr>
              <a:t>getElementById</a:t>
            </a:r>
            <a:r>
              <a:rPr lang="en-GB"/>
              <a:t> </a:t>
            </a:r>
            <a:r>
              <a:rPr lang="en-GB" i="1"/>
              <a:t>method</a:t>
            </a:r>
            <a:r>
              <a:rPr lang="en-GB"/>
              <a:t> of the </a:t>
            </a:r>
            <a:r>
              <a:rPr lang="en-GB">
                <a:latin typeface="Courier New" pitchFamily="49" charset="0"/>
              </a:rPr>
              <a:t>document</a:t>
            </a:r>
            <a:r>
              <a:rPr lang="en-GB"/>
              <a:t> </a:t>
            </a:r>
            <a:r>
              <a:rPr lang="en-GB" i="1"/>
              <a:t>object</a:t>
            </a:r>
            <a:r>
              <a:rPr lang="en-GB"/>
              <a:t>.</a:t>
            </a:r>
          </a:p>
          <a:p>
            <a:r>
              <a:rPr lang="en-GB"/>
              <a:t>These both return a </a:t>
            </a:r>
            <a:r>
              <a:rPr lang="en-GB" i="1"/>
              <a:t>reference</a:t>
            </a:r>
            <a:r>
              <a:rPr lang="en-GB"/>
              <a:t> to the </a:t>
            </a:r>
            <a:r>
              <a:rPr lang="en-GB" i="1"/>
              <a:t>object</a:t>
            </a:r>
            <a:r>
              <a:rPr lang="en-GB"/>
              <a:t> representing the &lt;p&gt; element – in properly DOM-compliant browsers (of which Mozilla is the closest) it is an object of type </a:t>
            </a:r>
            <a:r>
              <a:rPr lang="en-GB">
                <a:latin typeface="Courier New" pitchFamily="49" charset="0"/>
              </a:rPr>
              <a:t>HTMLElement</a:t>
            </a:r>
            <a:r>
              <a:rPr lang="en-GB"/>
              <a:t>  (Mozilla labels it more specifically as an HTML</a:t>
            </a:r>
            <a:r>
              <a:rPr lang="en-GB">
                <a:latin typeface="Courier New" pitchFamily="49" charset="0"/>
              </a:rPr>
              <a:t>ParagraphElement) – </a:t>
            </a:r>
            <a:r>
              <a:rPr lang="en-GB"/>
              <a:t>in IE6 it's just an object.</a:t>
            </a:r>
          </a:p>
          <a:p>
            <a:pPr lvl="1"/>
            <a:r>
              <a:rPr lang="en-GB"/>
              <a:t>The DOM1 defines many 'convenience methods' inherited from the Node -&gt; Element -&gt; HTMLElement objects. We'll use some of them, they're covered in appalling detail in David Flanagan's 'JavaScript: The definitive guide' (4</a:t>
            </a:r>
            <a:r>
              <a:rPr lang="en-GB" baseline="30000"/>
              <a:t>th</a:t>
            </a:r>
            <a:r>
              <a:rPr lang="en-GB"/>
              <a:t> ed.)</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DD6138-1A6A-44A5-A97D-744B7898C625}" type="slidenum">
              <a:rPr lang="en-GB"/>
              <a:pPr/>
              <a:t>36</a:t>
            </a:fld>
            <a:endParaRPr lang="en-GB"/>
          </a:p>
        </p:txBody>
      </p:sp>
      <p:sp>
        <p:nvSpPr>
          <p:cNvPr id="884738" name="Rectangle 2"/>
          <p:cNvSpPr>
            <a:spLocks noGrp="1" noRot="1" noChangeAspect="1" noChangeArrowheads="1" noTextEdit="1"/>
          </p:cNvSpPr>
          <p:nvPr>
            <p:ph type="sldImg"/>
          </p:nvPr>
        </p:nvSpPr>
        <p:spPr>
          <a:xfrm>
            <a:off x="992188" y="768350"/>
            <a:ext cx="5114925" cy="3836988"/>
          </a:xfrm>
          <a:ln/>
        </p:spPr>
      </p:sp>
      <p:sp>
        <p:nvSpPr>
          <p:cNvPr id="884739" name="Rectangle 3"/>
          <p:cNvSpPr>
            <a:spLocks noGrp="1" noChangeArrowheads="1"/>
          </p:cNvSpPr>
          <p:nvPr>
            <p:ph type="body" idx="1"/>
          </p:nvPr>
        </p:nvSpPr>
        <p:spPr/>
        <p:txBody>
          <a:bodyPr lIns="91428" tIns="45714" rIns="91428" bIns="45714"/>
          <a:lstStyle/>
          <a:p>
            <a:r>
              <a:rPr lang="en-GB"/>
              <a:t>document.getElementsByTagName() is good for anything not involving the </a:t>
            </a:r>
            <a:r>
              <a:rPr lang="en-GB" i="1"/>
              <a:t>id</a:t>
            </a:r>
            <a:r>
              <a:rPr lang="en-GB"/>
              <a:t> attribute:</a:t>
            </a:r>
            <a:endParaRPr lang="en-GB" i="1"/>
          </a:p>
          <a:p>
            <a:pPr lvl="1"/>
            <a:r>
              <a:rPr lang="en-GB" i="1"/>
              <a:t>E.g.</a:t>
            </a:r>
            <a:r>
              <a:rPr lang="en-GB"/>
              <a:t> generating an automatic table of contents for a page (list all the &lt;h1&gt; headings </a:t>
            </a:r>
            <a:r>
              <a:rPr lang="en-GB" i="1"/>
              <a:t>etc</a:t>
            </a:r>
            <a:r>
              <a:rPr lang="en-GB"/>
              <a:t>)</a:t>
            </a:r>
          </a:p>
          <a:p>
            <a:pPr lvl="1"/>
            <a:r>
              <a:rPr lang="en-GB" i="1"/>
              <a:t>E.g.</a:t>
            </a:r>
            <a:r>
              <a:rPr lang="en-GB"/>
              <a:t> manipulating a whole table by finding the &lt;td&gt;'s</a:t>
            </a:r>
          </a:p>
          <a:p>
            <a:pPr lvl="1"/>
            <a:r>
              <a:rPr lang="en-GB" i="1"/>
              <a:t>E.g.</a:t>
            </a:r>
            <a:r>
              <a:rPr lang="en-GB"/>
              <a:t> replacing the old 'name' method of finding checkboxes in forms.</a:t>
            </a:r>
            <a:endParaRPr lang="en-GB" i="1"/>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37</a:t>
            </a:fld>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D2060B-2F7E-4334-94A6-F7C1C18CB090}" type="slidenum">
              <a:rPr lang="en-GB"/>
              <a:pPr/>
              <a:t>38</a:t>
            </a:fld>
            <a:endParaRPr lang="en-GB"/>
          </a:p>
        </p:txBody>
      </p:sp>
      <p:sp>
        <p:nvSpPr>
          <p:cNvPr id="886786" name="Rectangle 2"/>
          <p:cNvSpPr>
            <a:spLocks noGrp="1" noRot="1" noChangeAspect="1" noChangeArrowheads="1" noTextEdit="1"/>
          </p:cNvSpPr>
          <p:nvPr>
            <p:ph type="sldImg"/>
          </p:nvPr>
        </p:nvSpPr>
        <p:spPr>
          <a:xfrm>
            <a:off x="992188" y="768350"/>
            <a:ext cx="5114925" cy="3836988"/>
          </a:xfrm>
          <a:ln/>
        </p:spPr>
      </p:sp>
      <p:sp>
        <p:nvSpPr>
          <p:cNvPr id="886787" name="Rectangle 3"/>
          <p:cNvSpPr>
            <a:spLocks noGrp="1" noChangeArrowheads="1"/>
          </p:cNvSpPr>
          <p:nvPr>
            <p:ph type="body" idx="1"/>
          </p:nvPr>
        </p:nvSpPr>
        <p:spPr/>
        <p:txBody>
          <a:bodyPr lIns="91428" tIns="45714" rIns="91428" bIns="45714"/>
          <a:lstStyle/>
          <a:p>
            <a:endParaRPr lang="en-US" i="1"/>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594647-123C-4094-B522-25C7FCD82E5E}" type="slidenum">
              <a:rPr lang="en-GB"/>
              <a:pPr/>
              <a:t>39</a:t>
            </a:fld>
            <a:endParaRPr lang="en-GB"/>
          </a:p>
        </p:txBody>
      </p:sp>
      <p:sp>
        <p:nvSpPr>
          <p:cNvPr id="888834" name="Rectangle 2"/>
          <p:cNvSpPr>
            <a:spLocks noGrp="1" noRot="1" noChangeAspect="1" noChangeArrowheads="1" noTextEdit="1"/>
          </p:cNvSpPr>
          <p:nvPr>
            <p:ph type="sldImg"/>
          </p:nvPr>
        </p:nvSpPr>
        <p:spPr>
          <a:xfrm>
            <a:off x="992188" y="768350"/>
            <a:ext cx="5114925" cy="3836988"/>
          </a:xfrm>
          <a:ln/>
        </p:spPr>
      </p:sp>
      <p:sp>
        <p:nvSpPr>
          <p:cNvPr id="888835" name="Rectangle 3"/>
          <p:cNvSpPr>
            <a:spLocks noGrp="1" noChangeArrowheads="1"/>
          </p:cNvSpPr>
          <p:nvPr>
            <p:ph type="body" idx="1"/>
          </p:nvPr>
        </p:nvSpPr>
        <p:spPr/>
        <p:txBody>
          <a:bodyPr lIns="91428" tIns="45714" rIns="91428" bIns="45714"/>
          <a:lstStyle/>
          <a:p>
            <a:endParaRPr lang="en-US" i="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4</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5C1DEB-5523-417A-BBC5-6B0336BD01A3}" type="slidenum">
              <a:rPr lang="en-GB"/>
              <a:pPr/>
              <a:t>40</a:t>
            </a:fld>
            <a:endParaRPr lang="en-GB"/>
          </a:p>
        </p:txBody>
      </p:sp>
      <p:sp>
        <p:nvSpPr>
          <p:cNvPr id="890882" name="Rectangle 2"/>
          <p:cNvSpPr>
            <a:spLocks noGrp="1" noRot="1" noChangeAspect="1" noChangeArrowheads="1" noTextEdit="1"/>
          </p:cNvSpPr>
          <p:nvPr>
            <p:ph type="sldImg"/>
          </p:nvPr>
        </p:nvSpPr>
        <p:spPr>
          <a:xfrm>
            <a:off x="992188" y="768350"/>
            <a:ext cx="5114925" cy="3836988"/>
          </a:xfrm>
          <a:ln/>
        </p:spPr>
      </p:sp>
      <p:sp>
        <p:nvSpPr>
          <p:cNvPr id="890883" name="Rectangle 3"/>
          <p:cNvSpPr>
            <a:spLocks noGrp="1" noChangeArrowheads="1"/>
          </p:cNvSpPr>
          <p:nvPr>
            <p:ph type="body" idx="1"/>
          </p:nvPr>
        </p:nvSpPr>
        <p:spPr/>
        <p:txBody>
          <a:bodyPr lIns="91428" tIns="45714" rIns="91428" bIns="45714"/>
          <a:lstStyle/>
          <a:p>
            <a:r>
              <a:rPr lang="en-GB"/>
              <a:t>childNodes is </a:t>
            </a:r>
            <a:r>
              <a:rPr lang="en-GB" i="1"/>
              <a:t>not</a:t>
            </a:r>
            <a:r>
              <a:rPr lang="en-GB"/>
              <a:t> null when there are no children – instead, it's an array of length zero!</a:t>
            </a:r>
          </a:p>
          <a:p>
            <a:r>
              <a:rPr lang="en-GB"/>
              <a:t>firstChild &amp; lastChild </a:t>
            </a:r>
            <a:r>
              <a:rPr lang="en-GB" i="1"/>
              <a:t>are</a:t>
            </a:r>
            <a:r>
              <a:rPr lang="en-GB"/>
              <a:t> null if there are no children.</a:t>
            </a:r>
          </a:p>
          <a:p>
            <a:r>
              <a:rPr lang="en-GB"/>
              <a:t>There's also a </a:t>
            </a:r>
            <a:r>
              <a:rPr lang="en-GB" i="1"/>
              <a:t>method</a:t>
            </a:r>
            <a:r>
              <a:rPr lang="en-GB"/>
              <a:t> hasChildNodes() which return true/false if the node has/no children … see later slide!</a:t>
            </a:r>
            <a:endParaRPr lang="en-GB" i="1"/>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DC75A-0AE7-40DF-9D14-A7CD98142591}" type="slidenum">
              <a:rPr lang="en-GB"/>
              <a:pPr/>
              <a:t>41</a:t>
            </a:fld>
            <a:endParaRPr lang="en-GB"/>
          </a:p>
        </p:txBody>
      </p:sp>
      <p:sp>
        <p:nvSpPr>
          <p:cNvPr id="975874" name="Rectangle 2"/>
          <p:cNvSpPr>
            <a:spLocks noGrp="1" noRot="1" noChangeAspect="1" noChangeArrowheads="1" noTextEdit="1"/>
          </p:cNvSpPr>
          <p:nvPr>
            <p:ph type="sldImg"/>
          </p:nvPr>
        </p:nvSpPr>
        <p:spPr>
          <a:xfrm>
            <a:off x="992188" y="768350"/>
            <a:ext cx="5114925" cy="3836988"/>
          </a:xfrm>
          <a:ln/>
        </p:spPr>
      </p:sp>
      <p:sp>
        <p:nvSpPr>
          <p:cNvPr id="975875" name="Rectangle 3"/>
          <p:cNvSpPr>
            <a:spLocks noGrp="1" noChangeArrowheads="1"/>
          </p:cNvSpPr>
          <p:nvPr>
            <p:ph type="body" idx="1"/>
          </p:nvPr>
        </p:nvSpPr>
        <p:spPr/>
        <p:txBody>
          <a:bodyPr/>
          <a:lstStyle/>
          <a:p>
            <a:r>
              <a:rPr lang="en-GB"/>
              <a:t>childnodes[1].ppv</a:t>
            </a:r>
          </a:p>
          <a:p>
            <a:r>
              <a:rPr lang="en-GB"/>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D505E-A2D2-4CFF-A6A6-4A31A1BC847B}" type="slidenum">
              <a:rPr lang="en-GB"/>
              <a:pPr/>
              <a:t>42</a:t>
            </a:fld>
            <a:endParaRPr lang="en-GB"/>
          </a:p>
        </p:txBody>
      </p:sp>
      <p:sp>
        <p:nvSpPr>
          <p:cNvPr id="969730" name="Rectangle 2"/>
          <p:cNvSpPr>
            <a:spLocks noGrp="1" noRot="1" noChangeAspect="1" noChangeArrowheads="1" noTextEdit="1"/>
          </p:cNvSpPr>
          <p:nvPr>
            <p:ph type="sldImg"/>
          </p:nvPr>
        </p:nvSpPr>
        <p:spPr>
          <a:xfrm>
            <a:off x="992188" y="768350"/>
            <a:ext cx="5114925" cy="3836988"/>
          </a:xfrm>
          <a:ln/>
        </p:spPr>
      </p:sp>
      <p:sp>
        <p:nvSpPr>
          <p:cNvPr id="969731" name="Rectangle 3"/>
          <p:cNvSpPr>
            <a:spLocks noGrp="1" noChangeArrowheads="1"/>
          </p:cNvSpPr>
          <p:nvPr>
            <p:ph type="body" idx="1"/>
          </p:nvPr>
        </p:nvSpPr>
        <p:spPr/>
        <p:txBody>
          <a:bodyPr lIns="91428" tIns="45714" rIns="91428" bIns="45714"/>
          <a:lstStyle/>
          <a:p>
            <a:r>
              <a:rPr lang="en-GB"/>
              <a:t>childNodes is </a:t>
            </a:r>
            <a:r>
              <a:rPr lang="en-GB" i="1"/>
              <a:t>not</a:t>
            </a:r>
            <a:r>
              <a:rPr lang="en-GB"/>
              <a:t> null when there are no children – instead, it's an array of length zero!</a:t>
            </a:r>
          </a:p>
          <a:p>
            <a:r>
              <a:rPr lang="en-GB"/>
              <a:t>firstChild &amp; lastChild </a:t>
            </a:r>
            <a:r>
              <a:rPr lang="en-GB" i="1"/>
              <a:t>are</a:t>
            </a:r>
            <a:r>
              <a:rPr lang="en-GB"/>
              <a:t> null if there are no children.</a:t>
            </a:r>
          </a:p>
          <a:p>
            <a:r>
              <a:rPr lang="en-GB"/>
              <a:t>There's also a </a:t>
            </a:r>
            <a:r>
              <a:rPr lang="en-GB" i="1"/>
              <a:t>method</a:t>
            </a:r>
            <a:r>
              <a:rPr lang="en-GB"/>
              <a:t> hasChildNodes() which return true/false if the node has/no children … see later slide!</a:t>
            </a:r>
            <a:endParaRPr lang="en-GB" i="1"/>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F1A77-ADD8-4382-B5E0-83A741179529}" type="slidenum">
              <a:rPr lang="en-GB"/>
              <a:pPr/>
              <a:t>43</a:t>
            </a:fld>
            <a:endParaRPr lang="en-GB"/>
          </a:p>
        </p:txBody>
      </p:sp>
      <p:sp>
        <p:nvSpPr>
          <p:cNvPr id="894978" name="Rectangle 2"/>
          <p:cNvSpPr>
            <a:spLocks noGrp="1" noRot="1" noChangeAspect="1" noChangeArrowheads="1" noTextEdit="1"/>
          </p:cNvSpPr>
          <p:nvPr>
            <p:ph type="sldImg"/>
          </p:nvPr>
        </p:nvSpPr>
        <p:spPr>
          <a:xfrm>
            <a:off x="992188" y="768350"/>
            <a:ext cx="5114925" cy="3836988"/>
          </a:xfrm>
          <a:ln/>
        </p:spPr>
      </p:sp>
      <p:sp>
        <p:nvSpPr>
          <p:cNvPr id="894979" name="Rectangle 3"/>
          <p:cNvSpPr>
            <a:spLocks noGrp="1" noChangeArrowheads="1"/>
          </p:cNvSpPr>
          <p:nvPr>
            <p:ph type="body" idx="1"/>
          </p:nvPr>
        </p:nvSpPr>
        <p:spPr/>
        <p:txBody>
          <a:bodyPr lIns="91428" tIns="45714" rIns="91428" bIns="45714"/>
          <a:lstStyle/>
          <a:p>
            <a:endParaRPr lang="en-US" b="1"/>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4C73E-3B82-4423-A77C-C627F0F1BB29}" type="slidenum">
              <a:rPr lang="en-GB"/>
              <a:pPr/>
              <a:t>44</a:t>
            </a:fld>
            <a:endParaRPr lang="en-GB"/>
          </a:p>
        </p:txBody>
      </p:sp>
      <p:sp>
        <p:nvSpPr>
          <p:cNvPr id="897026" name="Rectangle 2"/>
          <p:cNvSpPr>
            <a:spLocks noGrp="1" noRot="1" noChangeAspect="1" noChangeArrowheads="1" noTextEdit="1"/>
          </p:cNvSpPr>
          <p:nvPr>
            <p:ph type="sldImg"/>
          </p:nvPr>
        </p:nvSpPr>
        <p:spPr>
          <a:xfrm>
            <a:off x="992188" y="768350"/>
            <a:ext cx="5114925" cy="3836988"/>
          </a:xfrm>
          <a:ln/>
        </p:spPr>
      </p:sp>
      <p:sp>
        <p:nvSpPr>
          <p:cNvPr id="897027" name="Rectangle 3"/>
          <p:cNvSpPr>
            <a:spLocks noGrp="1" noChangeArrowheads="1"/>
          </p:cNvSpPr>
          <p:nvPr>
            <p:ph type="body" idx="1"/>
          </p:nvPr>
        </p:nvSpPr>
        <p:spPr/>
        <p:txBody>
          <a:bodyPr lIns="91428" tIns="45714" rIns="91428" bIns="45714"/>
          <a:lstStyle/>
          <a:p>
            <a:endParaRPr lang="en-US" b="1"/>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F4D0A-29FC-41BF-BE08-5E8986B0D86B}" type="slidenum">
              <a:rPr lang="en-GB"/>
              <a:pPr/>
              <a:t>45</a:t>
            </a:fld>
            <a:endParaRPr lang="en-GB"/>
          </a:p>
        </p:txBody>
      </p:sp>
      <p:sp>
        <p:nvSpPr>
          <p:cNvPr id="899074" name="Rectangle 2"/>
          <p:cNvSpPr>
            <a:spLocks noGrp="1" noRot="1" noChangeAspect="1" noChangeArrowheads="1" noTextEdit="1"/>
          </p:cNvSpPr>
          <p:nvPr>
            <p:ph type="sldImg"/>
          </p:nvPr>
        </p:nvSpPr>
        <p:spPr>
          <a:xfrm>
            <a:off x="992188" y="768350"/>
            <a:ext cx="5114925" cy="3836988"/>
          </a:xfrm>
          <a:ln/>
        </p:spPr>
      </p:sp>
      <p:sp>
        <p:nvSpPr>
          <p:cNvPr id="899075" name="Rectangle 3"/>
          <p:cNvSpPr>
            <a:spLocks noGrp="1" noChangeArrowheads="1"/>
          </p:cNvSpPr>
          <p:nvPr>
            <p:ph type="body" idx="1"/>
          </p:nvPr>
        </p:nvSpPr>
        <p:spPr/>
        <p:txBody>
          <a:bodyPr lIns="91428" tIns="45714" rIns="91428" bIns="45714"/>
          <a:lstStyle/>
          <a:p>
            <a:r>
              <a:rPr lang="en-GB"/>
              <a:t>Siblings </a:t>
            </a:r>
            <a:r>
              <a:rPr lang="en-GB" i="1"/>
              <a:t>i.e.</a:t>
            </a:r>
            <a:r>
              <a:rPr lang="en-GB"/>
              <a:t> brother(s) &amp; sister(s)</a:t>
            </a:r>
          </a:p>
          <a:p>
            <a:r>
              <a:rPr lang="en-GB"/>
              <a:t>The sibling properties return </a:t>
            </a:r>
            <a:r>
              <a:rPr lang="en-GB" i="1"/>
              <a:t>null</a:t>
            </a:r>
            <a:r>
              <a:rPr lang="en-GB"/>
              <a:t> if there are no siblings to refer to.</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F117D8-1EA7-4EE1-A8EC-F4A8603815CC}" type="slidenum">
              <a:rPr lang="en-GB"/>
              <a:pPr/>
              <a:t>46</a:t>
            </a:fld>
            <a:endParaRPr lang="en-GB"/>
          </a:p>
        </p:txBody>
      </p:sp>
      <p:sp>
        <p:nvSpPr>
          <p:cNvPr id="901122" name="Rectangle 2"/>
          <p:cNvSpPr>
            <a:spLocks noGrp="1" noRot="1" noChangeAspect="1" noChangeArrowheads="1" noTextEdit="1"/>
          </p:cNvSpPr>
          <p:nvPr>
            <p:ph type="sldImg"/>
          </p:nvPr>
        </p:nvSpPr>
        <p:spPr>
          <a:xfrm>
            <a:off x="992188" y="768350"/>
            <a:ext cx="5114925" cy="3836988"/>
          </a:xfrm>
          <a:ln/>
        </p:spPr>
      </p:sp>
      <p:sp>
        <p:nvSpPr>
          <p:cNvPr id="901123" name="Rectangle 3"/>
          <p:cNvSpPr>
            <a:spLocks noGrp="1" noChangeArrowheads="1"/>
          </p:cNvSpPr>
          <p:nvPr>
            <p:ph type="body" idx="1"/>
          </p:nvPr>
        </p:nvSpPr>
        <p:spPr/>
        <p:txBody>
          <a:bodyPr lIns="91428" tIns="45714" rIns="91428" bIns="45714"/>
          <a:lstStyle/>
          <a:p>
            <a:r>
              <a:rPr lang="en-GB"/>
              <a:t>Siblings </a:t>
            </a:r>
            <a:r>
              <a:rPr lang="en-GB" i="1"/>
              <a:t>i.e.</a:t>
            </a:r>
            <a:r>
              <a:rPr lang="en-GB"/>
              <a:t> brother(s) &amp; sister(s)</a:t>
            </a:r>
          </a:p>
          <a:p>
            <a:r>
              <a:rPr lang="en-GB"/>
              <a:t>The sibling properties return </a:t>
            </a:r>
            <a:r>
              <a:rPr lang="en-GB" i="1"/>
              <a:t>null</a:t>
            </a:r>
            <a:r>
              <a:rPr lang="en-GB"/>
              <a:t> if there are no siblings to refer to.</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47</a:t>
            </a:fld>
            <a:endParaRPr lang="en-GB"/>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48</a:t>
            </a:fld>
            <a:endParaRPr lang="en-GB"/>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49</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5</a:t>
            </a:fld>
            <a:endParaRPr lang="en-GB"/>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992188" y="768350"/>
            <a:ext cx="5114925" cy="3836988"/>
          </a:xfrm>
          <a:ln/>
        </p:spPr>
      </p:sp>
      <p:sp>
        <p:nvSpPr>
          <p:cNvPr id="105475" name="Notes Placeholder 2"/>
          <p:cNvSpPr>
            <a:spLocks noGrp="1"/>
          </p:cNvSpPr>
          <p:nvPr>
            <p:ph type="body" idx="1"/>
          </p:nvPr>
        </p:nvSpPr>
        <p:spPr>
          <a:noFill/>
          <a:ln/>
        </p:spPr>
        <p:txBody>
          <a:bodyPr/>
          <a:lstStyle/>
          <a:p>
            <a:endParaRPr lang="en-US" smtClean="0"/>
          </a:p>
        </p:txBody>
      </p:sp>
      <p:sp>
        <p:nvSpPr>
          <p:cNvPr id="105476" name="Slide Number Placeholder 3"/>
          <p:cNvSpPr>
            <a:spLocks noGrp="1"/>
          </p:cNvSpPr>
          <p:nvPr>
            <p:ph type="sldNum" sz="quarter" idx="5"/>
          </p:nvPr>
        </p:nvSpPr>
        <p:spPr>
          <a:noFill/>
        </p:spPr>
        <p:txBody>
          <a:bodyPr/>
          <a:lstStyle/>
          <a:p>
            <a:fld id="{3870AE20-F1BF-4226-A8A5-7D6A6353F555}" type="slidenum">
              <a:rPr lang="en-GB"/>
              <a:pPr/>
              <a:t>50</a:t>
            </a:fld>
            <a:endParaRPr lang="en-GB"/>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022E3552-03AD-4DB6-973A-FC3627A3877E}" type="slidenum">
              <a:rPr lang="en-GB"/>
              <a:pPr/>
              <a:t>51</a:t>
            </a:fld>
            <a:endParaRPr lang="en-GB"/>
          </a:p>
        </p:txBody>
      </p:sp>
      <p:sp>
        <p:nvSpPr>
          <p:cNvPr id="106499" name="Rectangle 2"/>
          <p:cNvSpPr>
            <a:spLocks noGrp="1" noRot="1" noChangeAspect="1" noChangeArrowheads="1" noTextEdit="1"/>
          </p:cNvSpPr>
          <p:nvPr>
            <p:ph type="sldImg"/>
          </p:nvPr>
        </p:nvSpPr>
        <p:spPr>
          <a:xfrm>
            <a:off x="992188" y="768350"/>
            <a:ext cx="5114925" cy="3836988"/>
          </a:xfrm>
          <a:ln/>
        </p:spPr>
      </p:sp>
      <p:sp>
        <p:nvSpPr>
          <p:cNvPr id="106500" name="Rectangle 3"/>
          <p:cNvSpPr>
            <a:spLocks noGrp="1" noChangeArrowheads="1"/>
          </p:cNvSpPr>
          <p:nvPr>
            <p:ph type="body" idx="1"/>
          </p:nvPr>
        </p:nvSpPr>
        <p:spPr>
          <a:noFill/>
          <a:ln/>
        </p:spPr>
        <p:txBody>
          <a:bodyPr/>
          <a:lstStyle/>
          <a:p>
            <a:r>
              <a:rPr lang="en-GB" smtClean="0"/>
              <a:t>random nums yesno.ppv</a:t>
            </a:r>
          </a:p>
          <a:p>
            <a:r>
              <a:rPr lang="en-GB" smtClean="0"/>
              <a:t> </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52</a:t>
            </a:fld>
            <a:endParaRPr lang="en-GB"/>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xfrm>
            <a:off x="992188" y="768350"/>
            <a:ext cx="5114925" cy="3836988"/>
          </a:xfrm>
          <a:ln/>
        </p:spPr>
      </p:sp>
      <p:sp>
        <p:nvSpPr>
          <p:cNvPr id="107523" name="Notes Placeholder 2"/>
          <p:cNvSpPr>
            <a:spLocks noGrp="1"/>
          </p:cNvSpPr>
          <p:nvPr>
            <p:ph type="body" idx="1"/>
          </p:nvPr>
        </p:nvSpPr>
        <p:spPr>
          <a:noFill/>
          <a:ln/>
        </p:spPr>
        <p:txBody>
          <a:bodyPr/>
          <a:lstStyle/>
          <a:p>
            <a:endParaRPr lang="en-US" smtClean="0"/>
          </a:p>
        </p:txBody>
      </p:sp>
      <p:sp>
        <p:nvSpPr>
          <p:cNvPr id="107524" name="Slide Number Placeholder 3"/>
          <p:cNvSpPr>
            <a:spLocks noGrp="1"/>
          </p:cNvSpPr>
          <p:nvPr>
            <p:ph type="sldNum" sz="quarter" idx="5"/>
          </p:nvPr>
        </p:nvSpPr>
        <p:spPr>
          <a:noFill/>
        </p:spPr>
        <p:txBody>
          <a:bodyPr/>
          <a:lstStyle/>
          <a:p>
            <a:fld id="{837D78A4-D557-4A9E-978C-78DE73571FC7}" type="slidenum">
              <a:rPr lang="en-GB"/>
              <a:pPr/>
              <a:t>53</a:t>
            </a:fld>
            <a:endParaRPr lang="en-GB"/>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992188" y="768350"/>
            <a:ext cx="5114925" cy="3836988"/>
          </a:xfrm>
          <a:ln/>
        </p:spPr>
      </p:sp>
      <p:sp>
        <p:nvSpPr>
          <p:cNvPr id="109571" name="Notes Placeholder 2"/>
          <p:cNvSpPr>
            <a:spLocks noGrp="1"/>
          </p:cNvSpPr>
          <p:nvPr>
            <p:ph type="body" idx="1"/>
          </p:nvPr>
        </p:nvSpPr>
        <p:spPr>
          <a:noFill/>
          <a:ln/>
        </p:spPr>
        <p:txBody>
          <a:bodyPr/>
          <a:lstStyle/>
          <a:p>
            <a:endParaRPr lang="en-US" smtClean="0"/>
          </a:p>
        </p:txBody>
      </p:sp>
      <p:sp>
        <p:nvSpPr>
          <p:cNvPr id="109572" name="Slide Number Placeholder 3"/>
          <p:cNvSpPr>
            <a:spLocks noGrp="1"/>
          </p:cNvSpPr>
          <p:nvPr>
            <p:ph type="sldNum" sz="quarter" idx="5"/>
          </p:nvPr>
        </p:nvSpPr>
        <p:spPr>
          <a:noFill/>
        </p:spPr>
        <p:txBody>
          <a:bodyPr/>
          <a:lstStyle/>
          <a:p>
            <a:fld id="{C1DF7C52-7ABB-4149-9123-BA156F26912F}" type="slidenum">
              <a:rPr lang="en-GB"/>
              <a:pPr/>
              <a:t>54</a:t>
            </a:fld>
            <a:endParaRPr lang="en-GB"/>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55</a:t>
            </a:fld>
            <a:endParaRPr lang="en-GB"/>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41DECB2-BC7C-41C6-9C0C-4EEB85C8216C}" type="slidenum">
              <a:rPr lang="en-GB" smtClean="0">
                <a:latin typeface="Times New Roman" charset="0"/>
              </a:rPr>
              <a:pPr/>
              <a:t>56</a:t>
            </a:fld>
            <a:endParaRPr lang="en-GB" smtClean="0">
              <a:latin typeface="Times New Roman" charset="0"/>
            </a:endParaRPr>
          </a:p>
        </p:txBody>
      </p:sp>
      <p:sp>
        <p:nvSpPr>
          <p:cNvPr id="111619" name="Rectangle 2"/>
          <p:cNvSpPr>
            <a:spLocks noGrp="1" noRot="1" noChangeAspect="1" noChangeArrowheads="1" noTextEdit="1"/>
          </p:cNvSpPr>
          <p:nvPr>
            <p:ph type="sldImg"/>
          </p:nvPr>
        </p:nvSpPr>
        <p:spPr>
          <a:xfrm>
            <a:off x="992188" y="768350"/>
            <a:ext cx="5114925" cy="3836988"/>
          </a:xfrm>
          <a:ln/>
        </p:spPr>
      </p:sp>
      <p:sp>
        <p:nvSpPr>
          <p:cNvPr id="111620"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487B3FFE-C1C8-4CFC-8EC2-EEC83E359EAF}" type="slidenum">
              <a:rPr lang="en-GB" smtClean="0">
                <a:latin typeface="Times New Roman" charset="0"/>
              </a:rPr>
              <a:pPr/>
              <a:t>57</a:t>
            </a:fld>
            <a:endParaRPr lang="en-GB" smtClean="0">
              <a:latin typeface="Times New Roman" charset="0"/>
            </a:endParaRPr>
          </a:p>
        </p:txBody>
      </p:sp>
      <p:sp>
        <p:nvSpPr>
          <p:cNvPr id="112643" name="Rectangle 2"/>
          <p:cNvSpPr>
            <a:spLocks noGrp="1" noRot="1" noChangeAspect="1" noChangeArrowheads="1" noTextEdit="1"/>
          </p:cNvSpPr>
          <p:nvPr>
            <p:ph type="sldImg"/>
          </p:nvPr>
        </p:nvSpPr>
        <p:spPr>
          <a:xfrm>
            <a:off x="992188" y="768350"/>
            <a:ext cx="5114925" cy="3836988"/>
          </a:xfrm>
          <a:ln/>
        </p:spPr>
      </p:sp>
      <p:sp>
        <p:nvSpPr>
          <p:cNvPr id="112644" name="Rectangle 3"/>
          <p:cNvSpPr>
            <a:spLocks noGrp="1" noChangeArrowheads="1"/>
          </p:cNvSpPr>
          <p:nvPr>
            <p:ph type="body" idx="1"/>
          </p:nvPr>
        </p:nvSpPr>
        <p:spPr>
          <a:noFill/>
          <a:ln/>
        </p:spPr>
        <p:txBody>
          <a:bodyPr/>
          <a:lstStyle/>
          <a:p>
            <a:r>
              <a:rPr lang="en-GB" smtClean="0">
                <a:latin typeface="Times New Roman" charset="0"/>
              </a:rPr>
              <a:t>20</a:t>
            </a:r>
            <a:r>
              <a:rPr lang="en-GB" baseline="30000" smtClean="0">
                <a:latin typeface="Times New Roman" charset="0"/>
              </a:rPr>
              <a:t>th</a:t>
            </a:r>
            <a:r>
              <a:rPr lang="en-GB" smtClean="0">
                <a:latin typeface="Times New Roman" charset="0"/>
              </a:rPr>
              <a:t> July 1969 = 1</a:t>
            </a:r>
            <a:r>
              <a:rPr lang="en-GB" baseline="30000" smtClean="0">
                <a:latin typeface="Times New Roman" charset="0"/>
              </a:rPr>
              <a:t>st</a:t>
            </a:r>
            <a:r>
              <a:rPr lang="en-GB" smtClean="0">
                <a:latin typeface="Times New Roman" charset="0"/>
              </a:rPr>
              <a:t> Apollo moon landing…</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992188" y="768350"/>
            <a:ext cx="5114925" cy="3836988"/>
          </a:xfrm>
          <a:ln/>
        </p:spPr>
      </p:sp>
      <p:sp>
        <p:nvSpPr>
          <p:cNvPr id="113667" name="Rectangle 3"/>
          <p:cNvSpPr>
            <a:spLocks noGrp="1" noChangeArrowheads="1"/>
          </p:cNvSpPr>
          <p:nvPr>
            <p:ph type="body" idx="1"/>
          </p:nvPr>
        </p:nvSpPr>
        <p:spPr>
          <a:noFill/>
          <a:ln/>
        </p:spPr>
        <p:txBody>
          <a:bodyPr/>
          <a:lstStyle/>
          <a:p>
            <a:r>
              <a:rPr lang="en-GB" smtClean="0">
                <a:latin typeface="Times New Roman" charset="0"/>
              </a:rPr>
              <a:t>new Date.ppv</a:t>
            </a:r>
          </a:p>
          <a:p>
            <a:r>
              <a:rPr lang="en-GB" smtClean="0">
                <a:latin typeface="Times New Roman" charset="0"/>
              </a:rPr>
              <a:t> </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83BB5898-8547-4882-AE1F-E200BAE4D131}" type="slidenum">
              <a:rPr lang="en-GB" smtClean="0">
                <a:latin typeface="Times New Roman" charset="0"/>
              </a:rPr>
              <a:pPr/>
              <a:t>59</a:t>
            </a:fld>
            <a:endParaRPr lang="en-GB" smtClean="0">
              <a:latin typeface="Times New Roman" charset="0"/>
            </a:endParaRPr>
          </a:p>
        </p:txBody>
      </p:sp>
      <p:sp>
        <p:nvSpPr>
          <p:cNvPr id="114691" name="Rectangle 2"/>
          <p:cNvSpPr>
            <a:spLocks noGrp="1" noRot="1" noChangeAspect="1" noChangeArrowheads="1" noTextEdit="1"/>
          </p:cNvSpPr>
          <p:nvPr>
            <p:ph type="sldImg"/>
          </p:nvPr>
        </p:nvSpPr>
        <p:spPr>
          <a:xfrm>
            <a:off x="992188" y="768350"/>
            <a:ext cx="5114925" cy="3836988"/>
          </a:xfrm>
          <a:ln/>
        </p:spPr>
      </p:sp>
      <p:sp>
        <p:nvSpPr>
          <p:cNvPr id="114692"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D794B6E0-2AC0-41B7-AF81-4578EBB01284}" type="slidenum">
              <a:rPr lang="en-GB" smtClean="0"/>
              <a:pPr/>
              <a:t>6</a:t>
            </a:fld>
            <a:endParaRPr lang="en-GB" smtClean="0"/>
          </a:p>
        </p:txBody>
      </p:sp>
      <p:sp>
        <p:nvSpPr>
          <p:cNvPr id="50179" name="Rectangle 2"/>
          <p:cNvSpPr>
            <a:spLocks noGrp="1" noRot="1" noChangeAspect="1" noChangeArrowheads="1" noTextEdit="1"/>
          </p:cNvSpPr>
          <p:nvPr>
            <p:ph type="sldImg"/>
          </p:nvPr>
        </p:nvSpPr>
        <p:spPr>
          <a:xfrm>
            <a:off x="992188" y="768350"/>
            <a:ext cx="5116512" cy="3836988"/>
          </a:xfrm>
          <a:ln/>
        </p:spPr>
      </p:sp>
      <p:sp>
        <p:nvSpPr>
          <p:cNvPr id="50180" name="Rectangle 3"/>
          <p:cNvSpPr>
            <a:spLocks noGrp="1" noChangeArrowheads="1"/>
          </p:cNvSpPr>
          <p:nvPr>
            <p:ph type="body" idx="1"/>
          </p:nvPr>
        </p:nvSpPr>
        <p:spPr>
          <a:xfrm>
            <a:off x="947738" y="4859338"/>
            <a:ext cx="5203825" cy="4606925"/>
          </a:xfrm>
          <a:noFill/>
          <a:ln/>
        </p:spPr>
        <p:txBody>
          <a:bodyPr lIns="91426" tIns="45713" rIns="91426" bIns="45713"/>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AA7D7EF-E8DA-44F9-A102-C69EED6B312D}" type="slidenum">
              <a:rPr lang="en-GB" smtClean="0"/>
              <a:pPr>
                <a:defRPr/>
              </a:pPr>
              <a:t>60</a:t>
            </a:fld>
            <a:endParaRPr lang="en-GB"/>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61</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A4F3375-10CD-4565-B564-1A50B90F4FA9}" type="slidenum">
              <a:rPr lang="en-GB" smtClean="0"/>
              <a:pPr/>
              <a:t>7</a:t>
            </a:fld>
            <a:endParaRPr lang="en-GB" smtClean="0"/>
          </a:p>
        </p:txBody>
      </p:sp>
      <p:sp>
        <p:nvSpPr>
          <p:cNvPr id="51203" name="Rectangle 2"/>
          <p:cNvSpPr>
            <a:spLocks noGrp="1" noRot="1" noChangeAspect="1" noChangeArrowheads="1" noTextEdit="1"/>
          </p:cNvSpPr>
          <p:nvPr>
            <p:ph type="sldImg"/>
          </p:nvPr>
        </p:nvSpPr>
        <p:spPr>
          <a:xfrm>
            <a:off x="992188" y="768350"/>
            <a:ext cx="5114925" cy="3836988"/>
          </a:xfrm>
          <a:ln/>
        </p:spPr>
      </p:sp>
      <p:sp>
        <p:nvSpPr>
          <p:cNvPr id="512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latin typeface="Times New Roman" charset="0"/>
            </a:endParaRPr>
          </a:p>
        </p:txBody>
      </p:sp>
      <p:sp>
        <p:nvSpPr>
          <p:cNvPr id="59396" name="Slide Number Placeholder 3"/>
          <p:cNvSpPr>
            <a:spLocks noGrp="1"/>
          </p:cNvSpPr>
          <p:nvPr>
            <p:ph type="sldNum" sz="quarter" idx="5"/>
          </p:nvPr>
        </p:nvSpPr>
        <p:spPr>
          <a:noFill/>
        </p:spPr>
        <p:txBody>
          <a:bodyPr/>
          <a:lstStyle/>
          <a:p>
            <a:fld id="{AB910EB8-695D-4ADF-9D0C-A1B8A3CD48F5}" type="slidenum">
              <a:rPr lang="en-GB" smtClean="0">
                <a:latin typeface="Times New Roman" charset="0"/>
              </a:rPr>
              <a:pPr/>
              <a:t>8</a:t>
            </a:fld>
            <a:endParaRPr lang="en-GB"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80F9A23-D6BA-44AD-92CE-A8F2BFE91108}" type="slidenum">
              <a:rPr lang="en-GB" smtClean="0">
                <a:latin typeface="Times New Roman" charset="0"/>
              </a:rPr>
              <a:pPr/>
              <a:t>9</a:t>
            </a:fld>
            <a:endParaRPr lang="en-GB" smtClean="0">
              <a:latin typeface="Times New Roman" charset="0"/>
            </a:endParaRPr>
          </a:p>
        </p:txBody>
      </p:sp>
      <p:sp>
        <p:nvSpPr>
          <p:cNvPr id="60419" name="Rectangle 2"/>
          <p:cNvSpPr>
            <a:spLocks noGrp="1" noRot="1" noChangeAspect="1" noChangeArrowheads="1" noTextEdit="1"/>
          </p:cNvSpPr>
          <p:nvPr>
            <p:ph type="sldImg"/>
          </p:nvPr>
        </p:nvSpPr>
        <p:spPr>
          <a:xfrm>
            <a:off x="992188" y="768350"/>
            <a:ext cx="5114925" cy="3836988"/>
          </a:xfrm>
          <a:ln/>
        </p:spPr>
      </p:sp>
      <p:sp>
        <p:nvSpPr>
          <p:cNvPr id="60420" name="Rectangle 3"/>
          <p:cNvSpPr>
            <a:spLocks noGrp="1" noChangeArrowheads="1"/>
          </p:cNvSpPr>
          <p:nvPr>
            <p:ph type="body" idx="1"/>
          </p:nvPr>
        </p:nvSpPr>
        <p:spPr>
          <a:noFill/>
          <a:ln/>
        </p:spPr>
        <p:txBody>
          <a:bodyPr/>
          <a:lstStyle/>
          <a:p>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51CD6057-78A3-4CD0-9A29-1E2AFE5ACB48}" type="datetime5">
              <a:rPr lang="en-GB" smtClean="0"/>
              <a:pPr>
                <a:defRPr/>
              </a:pPr>
              <a:t>30-Oct-12</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en-GB" smtClean="0"/>
              <a:t>CO2013/CO3013</a:t>
            </a:r>
            <a:br>
              <a:rPr lang="en-GB" smtClean="0"/>
            </a:br>
            <a:r>
              <a:rPr lang="en-GB" smtClean="0"/>
              <a:t>Web Technologies lecture 6</a:t>
            </a:r>
            <a:endParaRPr lang="en-GB" dirty="0">
              <a:latin typeface="Georgia" pitchFamily="18" charset="0"/>
            </a:endParaRP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A72A3BB9-8D80-4803-B6F1-315C20CE2F30}"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pPr>
              <a:defRPr/>
            </a:pPr>
            <a:fld id="{0B66325D-B1E2-42A9-8960-2B79D83950CC}"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pPr>
              <a:defRPr/>
            </a:pPr>
            <a:fld id="{23FE3A7D-8CC5-4E3D-BEE2-78169B5F85B5}"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ndara"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CO2013/CO3013</a:t>
            </a:r>
            <a:br>
              <a:rPr lang="en-GB"/>
            </a:br>
            <a:r>
              <a:rPr lang="en-GB"/>
              <a:t>Web Technologies</a:t>
            </a:r>
          </a:p>
        </p:txBody>
      </p:sp>
      <p:sp>
        <p:nvSpPr>
          <p:cNvPr id="6" name="Rectangle 6"/>
          <p:cNvSpPr>
            <a:spLocks noGrp="1" noChangeArrowheads="1"/>
          </p:cNvSpPr>
          <p:nvPr>
            <p:ph type="sldNum" sz="quarter" idx="12"/>
          </p:nvPr>
        </p:nvSpPr>
        <p:spPr>
          <a:ln/>
        </p:spPr>
        <p:txBody>
          <a:bodyPr/>
          <a:lstStyle>
            <a:lvl1pPr>
              <a:defRPr/>
            </a:lvl1pPr>
          </a:lstStyle>
          <a:p>
            <a:pPr>
              <a:defRPr/>
            </a:pPr>
            <a:fld id="{ECF7F2A5-38EE-4F3F-8BE4-1EB85D6D4712}" type="slidenum">
              <a:rPr lang="en-GB"/>
              <a:pPr>
                <a:defRPr/>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791456" y="6480048"/>
            <a:ext cx="2133600" cy="301752"/>
          </a:xfrm>
        </p:spPr>
        <p:txBody>
          <a:bodyPr/>
          <a:lstStyle/>
          <a:p>
            <a:pPr>
              <a:defRPr/>
            </a:pPr>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pPr>
              <a:defRPr/>
            </a:pPr>
            <a:fld id="{9C6B9DB5-AE85-4891-926B-EAFEF3E11E54}"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6" name="Slide Number Placeholder 5"/>
          <p:cNvSpPr>
            <a:spLocks noGrp="1"/>
          </p:cNvSpPr>
          <p:nvPr>
            <p:ph type="sldNum" sz="quarter" idx="12"/>
          </p:nvPr>
        </p:nvSpPr>
        <p:spPr>
          <a:xfrm>
            <a:off x="8451056" y="809624"/>
            <a:ext cx="502920" cy="300831"/>
          </a:xfrm>
        </p:spPr>
        <p:txBody>
          <a:bodyPr/>
          <a:lstStyle/>
          <a:p>
            <a:pPr>
              <a:defRPr/>
            </a:pPr>
            <a:fld id="{2BB6AEC6-5110-464C-9735-612FD2E28261}"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7" name="Slide Number Placeholder 6"/>
          <p:cNvSpPr>
            <a:spLocks noGrp="1"/>
          </p:cNvSpPr>
          <p:nvPr>
            <p:ph type="sldNum" sz="quarter" idx="12"/>
          </p:nvPr>
        </p:nvSpPr>
        <p:spPr>
          <a:xfrm>
            <a:off x="7589520" y="6480969"/>
            <a:ext cx="502920" cy="301752"/>
          </a:xfrm>
        </p:spPr>
        <p:txBody>
          <a:bodyPr/>
          <a:lstStyle/>
          <a:p>
            <a:pPr>
              <a:defRPr/>
            </a:pPr>
            <a:fld id="{3738F0D7-7387-4E4D-AE44-8E0AD8584FFB}"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616DECD0-EC62-4836-982C-D9CCBE44AC33}"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5" name="Slide Number Placeholder 4"/>
          <p:cNvSpPr>
            <a:spLocks noGrp="1"/>
          </p:cNvSpPr>
          <p:nvPr>
            <p:ph type="sldNum" sz="quarter" idx="12"/>
          </p:nvPr>
        </p:nvSpPr>
        <p:spPr/>
        <p:txBody>
          <a:bodyPr/>
          <a:lstStyle/>
          <a:p>
            <a:pPr>
              <a:defRPr/>
            </a:pPr>
            <a:fld id="{A2312759-2481-4C79-A9EF-268F5A0F8348}"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4" name="Slide Number Placeholder 3"/>
          <p:cNvSpPr>
            <a:spLocks noGrp="1"/>
          </p:cNvSpPr>
          <p:nvPr>
            <p:ph type="sldNum" sz="quarter" idx="12"/>
          </p:nvPr>
        </p:nvSpPr>
        <p:spPr>
          <a:xfrm>
            <a:off x="7589520" y="6480969"/>
            <a:ext cx="502920" cy="301752"/>
          </a:xfrm>
        </p:spPr>
        <p:txBody>
          <a:bodyPr/>
          <a:lstStyle/>
          <a:p>
            <a:pPr>
              <a:defRPr/>
            </a:pPr>
            <a:fld id="{4F5CE17F-D00A-4593-BB33-C4304A7016BE}"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en-GB" smtClean="0"/>
              <a:t>CO2013/CO3013</a:t>
            </a:r>
            <a:br>
              <a:rPr lang="en-GB" smtClean="0"/>
            </a:br>
            <a:r>
              <a:rPr lang="en-GB" smtClean="0"/>
              <a:t>Web Technologies</a:t>
            </a:r>
            <a:endParaRPr lang="en-GB">
              <a:latin typeface="Georgia" pitchFamily="18" charset="0"/>
            </a:endParaRP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0DD97E22-7269-48C2-82E3-14D0CBFBAD8B}"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en-GB" smtClean="0"/>
              <a:t>CO2013/CO3013</a:t>
            </a:r>
            <a:br>
              <a:rPr lang="en-GB" smtClean="0"/>
            </a:br>
            <a:r>
              <a:rPr lang="en-GB" smtClean="0"/>
              <a:t>Web Technologies</a:t>
            </a:r>
            <a:endParaRPr lang="en-GB">
              <a:latin typeface="Georgia" pitchFamily="18" charset="0"/>
            </a:endParaRP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1771338D-74AF-4EBC-9AAA-DC1708393F28}"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en-GB" smtClean="0"/>
              <a:t>CO2013/CO3013</a:t>
            </a:r>
            <a:br>
              <a:rPr lang="en-GB" smtClean="0"/>
            </a:br>
            <a:r>
              <a:rPr lang="en-GB" smtClean="0"/>
              <a:t>Web Technologies, lecture 6</a:t>
            </a:r>
            <a:endParaRPr lang="en-GB"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2787190D-525B-47C3-A6E5-19D172C761CE}" type="slidenum">
              <a:rPr lang="en-GB" smtClean="0"/>
              <a:pPr>
                <a:defRPr/>
              </a:pPr>
              <a:t>‹#›</a:t>
            </a:fld>
            <a:endParaRPr lang="en-GB" dirty="0"/>
          </a:p>
        </p:txBody>
      </p:sp>
    </p:spTree>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9" r:id="rId12"/>
  </p:sldLayoutIdLst>
  <p:timing>
    <p:tnLst>
      <p:par>
        <p:cTn id="1" dur="indefinite" restart="never" nodeType="tmRoot"/>
      </p:par>
    </p:tnLst>
  </p:timing>
  <p:hf hd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hyperlink" Target="http://www-128.ibm.com/developerworks/web/library/wa-ie2mozgd/#event_differences" TargetMode="External"/><Relationship Id="rId4" Type="http://schemas.openxmlformats.org/officeDocument/2006/relationships/hyperlink" Target="https://studyspace.kingston.ac.uk/bbcswebdav/courses/CO2013-A_SEM1/Examples/events-ex1.html"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https://studyspace.kingston.ac.uk/bbcswebdav/courses/CO2013-A_SEM1/Examples/events-ex3.htm"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s://studyspace.kingston.ac.uk/bbcswebdav/courses/CO2013-A_SEM1/Examples/events-ex6.htm"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s://studyspace.kingston.ac.uk/bbcswebdav/courses/CO2013-A_SEM1/Examples/events-ex6.htm"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hyperlink" Target="https://studyspace.kingston.ac.uk/bbcswebdav/courses/CO2013-A_SEM1/Examples/events-ex1.htm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s://studyspace.kingston.ac.uk/bbcswebdav/courses/CO2013-A_SEM1/Examples/events-ex1.html"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s://studyspace.kingston.ac.uk/bbcswebdav/courses/CO2013-A_SEM1/Examples/events-ex1.html"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hyperlink" Target="https://studyspace.kingston.ac.uk/bbcswebdav/courses/CO2013-A_SEM1/Examples/events-ex2.htm"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hyperlink" Target="https://studyspace.kingston.ac.uk/bbcswebdav/courses/CO2013-A_SEM1/Examples/events-ex2.htm" TargetMode="External"/></Relationships>
</file>

<file path=ppt/slides/_rels/slide24.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oleObject" Target="../embeddings/oleObject1.bin"/><Relationship Id="rId2" Type="http://schemas.openxmlformats.org/officeDocument/2006/relationships/tags" Target="../tags/tag25.xml"/><Relationship Id="rId1" Type="http://schemas.openxmlformats.org/officeDocument/2006/relationships/vmlDrawing" Target="../drawings/vmlDrawing1.vml"/><Relationship Id="rId6" Type="http://schemas.openxmlformats.org/officeDocument/2006/relationships/notesSlide" Target="../notesSlides/notesSlide24.xml"/><Relationship Id="rId5" Type="http://schemas.openxmlformats.org/officeDocument/2006/relationships/slideLayout" Target="../slideLayouts/slideLayout12.xml"/><Relationship Id="rId4" Type="http://schemas.openxmlformats.org/officeDocument/2006/relationships/tags" Target="../tags/tag2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hyperlink" Target="https://studyspace.kingston.ac.uk/bbcswebdav/courses/CO2013-A_SEM1/Examples/events-ex2.htm" TargetMode="External"/></Relationships>
</file>

<file path=ppt/slides/_rels/slide26.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oleObject" Target="../embeddings/oleObject2.bin"/><Relationship Id="rId2" Type="http://schemas.openxmlformats.org/officeDocument/2006/relationships/tags" Target="../tags/tag29.xml"/><Relationship Id="rId1" Type="http://schemas.openxmlformats.org/officeDocument/2006/relationships/vmlDrawing" Target="../drawings/vmlDrawing2.vml"/><Relationship Id="rId6" Type="http://schemas.openxmlformats.org/officeDocument/2006/relationships/notesSlide" Target="../notesSlides/notesSlide26.xml"/><Relationship Id="rId5" Type="http://schemas.openxmlformats.org/officeDocument/2006/relationships/slideLayout" Target="../slideLayouts/slideLayout12.xml"/><Relationship Id="rId4" Type="http://schemas.openxmlformats.org/officeDocument/2006/relationships/tags" Target="../tags/tag3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hyperlink" Target="https://studyspace.kingston.ac.uk/bbcswebdav/courses/CO2013-A_SEM1/Examples/events-ex2.htm"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hyperlink" Target="https://studyspace.kingston.ac.uk/bbcswebdav/courses/CO2013-A_SEM1/Examples/ex-event_handlers.ht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9.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7.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oleObject" Target="../embeddings/oleObject3.bin"/><Relationship Id="rId2" Type="http://schemas.openxmlformats.org/officeDocument/2006/relationships/tags" Target="../tags/tag42.xml"/><Relationship Id="rId1" Type="http://schemas.openxmlformats.org/officeDocument/2006/relationships/vmlDrawing" Target="../drawings/vmlDrawing3.vml"/><Relationship Id="rId6" Type="http://schemas.openxmlformats.org/officeDocument/2006/relationships/notesSlide" Target="../notesSlides/notesSlide37.xml"/><Relationship Id="rId5" Type="http://schemas.openxmlformats.org/officeDocument/2006/relationships/slideLayout" Target="../slideLayouts/slideLayout12.xml"/><Relationship Id="rId4" Type="http://schemas.openxmlformats.org/officeDocument/2006/relationships/tags" Target="../tags/tag4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4.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6.xml"/><Relationship Id="rId1" Type="http://schemas.openxmlformats.org/officeDocument/2006/relationships/tags" Target="../tags/tag48.xml"/><Relationship Id="rId4" Type="http://schemas.openxmlformats.org/officeDocument/2006/relationships/hyperlink" Target="file:///C:\Program%20Files\ppvote\vote.exe%20childnodes%5b1%5d.ppv,Display"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47.xml.rels><?xml version="1.0" encoding="UTF-8" standalone="yes"?>
<Relationships xmlns="http://schemas.openxmlformats.org/package/2006/relationships"><Relationship Id="rId8" Type="http://schemas.openxmlformats.org/officeDocument/2006/relationships/slide" Target="slide56.xml"/><Relationship Id="rId3" Type="http://schemas.openxmlformats.org/officeDocument/2006/relationships/tags" Target="../tags/tag55.xml"/><Relationship Id="rId7" Type="http://schemas.openxmlformats.org/officeDocument/2006/relationships/slide" Target="slide48.xml"/><Relationship Id="rId2" Type="http://schemas.openxmlformats.org/officeDocument/2006/relationships/tags" Target="../tags/tag54.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47.xml"/><Relationship Id="rId4"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57.xml"/><Relationship Id="rId4" Type="http://schemas.openxmlformats.org/officeDocument/2006/relationships/hyperlink" Target="https://studyspace.kingston.ac.uk/bbcswebdav/courses/CO2013-A_SEM1/Projects/minesweeper/mines-stage2.html"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59.xml"/><Relationship Id="rId4" Type="http://schemas.openxmlformats.org/officeDocument/2006/relationships/hyperlink" Target="file:///C:\Program%20Files\ppvote\vote.exe%20random%20nums%20yesno.ppv,Display" TargetMode="External"/></Relationships>
</file>

<file path=ppt/slides/_rels/slide52.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52.xml"/><Relationship Id="rId4"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4.xml"/><Relationship Id="rId1" Type="http://schemas.openxmlformats.org/officeDocument/2006/relationships/tags" Target="../tags/tag6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3.xml"/><Relationship Id="rId1" Type="http://schemas.openxmlformats.org/officeDocument/2006/relationships/tags" Target="../tags/tag64.xml"/><Relationship Id="rId4" Type="http://schemas.openxmlformats.org/officeDocument/2006/relationships/hyperlink" Target="https://studyspace.kingston.ac.uk/webapps/lobj-podcast-bb_bb60/files/_1822371_1/lecture05_myDate.smil" TargetMode="Externa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67.xml"/><Relationship Id="rId7" Type="http://schemas.openxmlformats.org/officeDocument/2006/relationships/hyperlink" Target="file:///C:\Program%20Files\ppvote\vote.exe%20new%20Date.ppv,Display" TargetMode="External"/><Relationship Id="rId2" Type="http://schemas.openxmlformats.org/officeDocument/2006/relationships/tags" Target="../tags/tag66.xml"/><Relationship Id="rId1" Type="http://schemas.openxmlformats.org/officeDocument/2006/relationships/vmlDrawing" Target="../drawings/vmlDrawing6.vml"/><Relationship Id="rId6" Type="http://schemas.openxmlformats.org/officeDocument/2006/relationships/notesSlide" Target="../notesSlides/notesSlide58.xml"/><Relationship Id="rId5" Type="http://schemas.openxmlformats.org/officeDocument/2006/relationships/slideLayout" Target="../slideLayouts/slideLayout2.xml"/><Relationship Id="rId4" Type="http://schemas.openxmlformats.org/officeDocument/2006/relationships/tags" Target="../tags/tag68.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1.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61.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defRPr/>
            </a:pPr>
            <a:r>
              <a:rPr lang="en-GB" sz="4000" dirty="0" smtClean="0"/>
              <a:t>CO2013/CO3013</a:t>
            </a:r>
            <a:endParaRPr lang="en-GB" dirty="0"/>
          </a:p>
        </p:txBody>
      </p:sp>
      <p:sp>
        <p:nvSpPr>
          <p:cNvPr id="2051" name="Rectangle 3"/>
          <p:cNvSpPr>
            <a:spLocks noGrp="1" noChangeArrowheads="1"/>
          </p:cNvSpPr>
          <p:nvPr>
            <p:ph type="subTitle" idx="1"/>
          </p:nvPr>
        </p:nvSpPr>
        <p:spPr>
          <a:xfrm>
            <a:off x="685800" y="2438400"/>
            <a:ext cx="7772400" cy="3200400"/>
          </a:xfrm>
        </p:spPr>
        <p:txBody>
          <a:bodyPr>
            <a:normAutofit/>
          </a:bodyPr>
          <a:lstStyle/>
          <a:p>
            <a:pPr>
              <a:lnSpc>
                <a:spcPct val="130000"/>
              </a:lnSpc>
              <a:defRPr/>
            </a:pPr>
            <a:r>
              <a:rPr lang="en-GB" sz="4800" u="sng" dirty="0">
                <a:latin typeface="Arial Black" pitchFamily="34" charset="0"/>
              </a:rPr>
              <a:t>Web Technologies</a:t>
            </a:r>
            <a:br>
              <a:rPr lang="en-GB" sz="4800" u="sng" dirty="0">
                <a:latin typeface="Arial Black" pitchFamily="34" charset="0"/>
              </a:rPr>
            </a:br>
            <a:r>
              <a:rPr lang="en-GB" sz="4800" u="sng" dirty="0" smtClean="0">
                <a:solidFill>
                  <a:schemeClr val="tx1"/>
                </a:solidFill>
                <a:latin typeface="Arial Black" pitchFamily="34" charset="0"/>
              </a:rPr>
              <a:t>lecture 6</a:t>
            </a:r>
            <a:endParaRPr lang="en-GB" sz="4800" u="sng" dirty="0">
              <a:solidFill>
                <a:schemeClr val="tx1"/>
              </a:solidFill>
              <a:latin typeface="Arial Black" pitchFamily="34" charset="0"/>
            </a:endParaRPr>
          </a:p>
        </p:txBody>
      </p:sp>
      <p:sp>
        <p:nvSpPr>
          <p:cNvPr id="19458" name="Rectangle 1028"/>
          <p:cNvSpPr>
            <a:spLocks noGrp="1" noChangeArrowheads="1"/>
          </p:cNvSpPr>
          <p:nvPr>
            <p:ph type="dt" sz="half" idx="10"/>
          </p:nvPr>
        </p:nvSpPr>
        <p:spPr>
          <a:noFill/>
        </p:spPr>
        <p:txBody>
          <a:bodyPr/>
          <a:lstStyle/>
          <a:p>
            <a:fld id="{AB6B62A6-1045-4EFB-A1F9-88FAC3939F00}" type="datetime5">
              <a:rPr lang="en-GB" smtClean="0"/>
              <a:pPr/>
              <a:t>30-Oct-12</a:t>
            </a:fld>
            <a:endParaRPr lang="en-GB" smtClean="0">
              <a:latin typeface="Times New Roman" charset="0"/>
            </a:endParaRPr>
          </a:p>
        </p:txBody>
      </p:sp>
      <p:sp>
        <p:nvSpPr>
          <p:cNvPr id="19459" name="Rectangle 1029"/>
          <p:cNvSpPr>
            <a:spLocks noGrp="1" noChangeArrowheads="1"/>
          </p:cNvSpPr>
          <p:nvPr>
            <p:ph type="ftr" sz="quarter" idx="11"/>
          </p:nvPr>
        </p:nvSpPr>
        <p:spPr>
          <a:noFill/>
        </p:spPr>
        <p:txBody>
          <a:bodyPr/>
          <a:lstStyle/>
          <a:p>
            <a:r>
              <a:rPr lang="en-GB" dirty="0"/>
              <a:t>CO2013/CO3013</a:t>
            </a:r>
            <a:br>
              <a:rPr lang="en-GB" dirty="0"/>
            </a:br>
            <a:r>
              <a:rPr lang="en-GB" dirty="0"/>
              <a:t>Web Technologies</a:t>
            </a:r>
            <a:endParaRPr lang="en-GB" dirty="0">
              <a:latin typeface="Georgia" pitchFamily="18" charset="0"/>
            </a:endParaRPr>
          </a:p>
        </p:txBody>
      </p:sp>
      <p:sp>
        <p:nvSpPr>
          <p:cNvPr id="19460" name="Rectangle 1030"/>
          <p:cNvSpPr>
            <a:spLocks noGrp="1" noChangeArrowheads="1"/>
          </p:cNvSpPr>
          <p:nvPr>
            <p:ph type="sldNum" sz="quarter" idx="12"/>
          </p:nvPr>
        </p:nvSpPr>
        <p:spPr>
          <a:noFill/>
        </p:spPr>
        <p:txBody>
          <a:bodyPr/>
          <a:lstStyle/>
          <a:p>
            <a:fld id="{76262336-E56F-467F-9C14-B3444FEB2F49}" type="slidenum">
              <a:rPr lang="en-GB" smtClean="0"/>
              <a:pPr/>
              <a:t>1</a:t>
            </a:fld>
            <a:endParaRPr lang="en-GB" smtClean="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GB" smtClean="0"/>
              <a:t>Event-driven programming</a:t>
            </a:r>
          </a:p>
        </p:txBody>
      </p:sp>
      <p:sp>
        <p:nvSpPr>
          <p:cNvPr id="480259" name="Rectangle 3"/>
          <p:cNvSpPr>
            <a:spLocks noGrp="1" noChangeArrowheads="1"/>
          </p:cNvSpPr>
          <p:nvPr>
            <p:ph idx="1"/>
          </p:nvPr>
        </p:nvSpPr>
        <p:spPr/>
        <p:txBody>
          <a:bodyPr/>
          <a:lstStyle/>
          <a:p>
            <a:pPr>
              <a:lnSpc>
                <a:spcPct val="80000"/>
              </a:lnSpc>
            </a:pPr>
            <a:r>
              <a:rPr lang="en-GB" sz="2400" smtClean="0"/>
              <a:t>Code does </a:t>
            </a:r>
            <a:r>
              <a:rPr lang="en-GB" sz="2400" i="1" smtClean="0"/>
              <a:t>nothing</a:t>
            </a:r>
            <a:r>
              <a:rPr lang="en-GB" sz="2400" smtClean="0"/>
              <a:t> until something happens that executes the code…</a:t>
            </a:r>
          </a:p>
          <a:p>
            <a:pPr>
              <a:lnSpc>
                <a:spcPct val="80000"/>
              </a:lnSpc>
            </a:pPr>
            <a:r>
              <a:rPr lang="en-GB" sz="2400" i="1" smtClean="0"/>
              <a:t>E.g.</a:t>
            </a:r>
            <a:r>
              <a:rPr lang="en-GB" sz="2400" smtClean="0"/>
              <a:t> in Java the main() method executes when the “run” event happens.</a:t>
            </a:r>
          </a:p>
          <a:p>
            <a:pPr>
              <a:lnSpc>
                <a:spcPct val="80000"/>
              </a:lnSpc>
            </a:pPr>
            <a:r>
              <a:rPr lang="en-GB" sz="2400" smtClean="0"/>
              <a:t>In the browser there are many events that we can attach code to. Events include:</a:t>
            </a:r>
          </a:p>
          <a:p>
            <a:pPr lvl="1">
              <a:lnSpc>
                <a:spcPct val="80000"/>
              </a:lnSpc>
            </a:pPr>
            <a:r>
              <a:rPr lang="en-GB" sz="2000" smtClean="0"/>
              <a:t>The page finishing loading.</a:t>
            </a:r>
          </a:p>
          <a:p>
            <a:pPr lvl="1">
              <a:lnSpc>
                <a:spcPct val="80000"/>
              </a:lnSpc>
            </a:pPr>
            <a:r>
              <a:rPr lang="en-GB" sz="2000" smtClean="0"/>
              <a:t>The mouse moving over something.</a:t>
            </a:r>
          </a:p>
          <a:p>
            <a:pPr lvl="1">
              <a:lnSpc>
                <a:spcPct val="80000"/>
              </a:lnSpc>
            </a:pPr>
            <a:r>
              <a:rPr lang="en-GB" sz="2000" smtClean="0"/>
              <a:t>A key being pressed.</a:t>
            </a:r>
          </a:p>
          <a:p>
            <a:pPr lvl="1">
              <a:lnSpc>
                <a:spcPct val="80000"/>
              </a:lnSpc>
            </a:pPr>
            <a:r>
              <a:rPr lang="en-GB" sz="2000" smtClean="0"/>
              <a:t>Something being clicked.</a:t>
            </a:r>
          </a:p>
          <a:p>
            <a:pPr>
              <a:lnSpc>
                <a:spcPct val="80000"/>
              </a:lnSpc>
              <a:buFont typeface="Wingdings" pitchFamily="2" charset="2"/>
              <a:buChar char="Ø"/>
            </a:pPr>
            <a:r>
              <a:rPr lang="en-GB" sz="2400" smtClean="0"/>
              <a:t>We </a:t>
            </a:r>
            <a:r>
              <a:rPr lang="en-GB" sz="2400" i="1" smtClean="0"/>
              <a:t>need</a:t>
            </a:r>
            <a:r>
              <a:rPr lang="en-GB" sz="2400" smtClean="0"/>
              <a:t> an understanding of functions to cope with anything but basic “event handling”.</a:t>
            </a:r>
          </a:p>
        </p:txBody>
      </p:sp>
      <p:sp>
        <p:nvSpPr>
          <p:cNvPr id="31746" name="Footer Placeholder 4"/>
          <p:cNvSpPr>
            <a:spLocks noGrp="1"/>
          </p:cNvSpPr>
          <p:nvPr>
            <p:ph type="ftr" sz="quarter" idx="11"/>
          </p:nvPr>
        </p:nvSpPr>
        <p:spPr>
          <a:noFill/>
        </p:spPr>
        <p:txBody>
          <a:bodyPr/>
          <a:lstStyle/>
          <a:p>
            <a:r>
              <a:rPr lang="en-GB"/>
              <a:t>CO2013/CO3013</a:t>
            </a:r>
            <a:br>
              <a:rPr lang="en-GB"/>
            </a:br>
            <a:r>
              <a:rPr lang="en-GB"/>
              <a:t>Web Technologies</a:t>
            </a:r>
          </a:p>
        </p:txBody>
      </p:sp>
      <p:sp>
        <p:nvSpPr>
          <p:cNvPr id="31747" name="Slide Number Placeholder 5"/>
          <p:cNvSpPr>
            <a:spLocks noGrp="1"/>
          </p:cNvSpPr>
          <p:nvPr>
            <p:ph type="sldNum" sz="quarter" idx="12"/>
          </p:nvPr>
        </p:nvSpPr>
        <p:spPr>
          <a:noFill/>
        </p:spPr>
        <p:txBody>
          <a:bodyPr/>
          <a:lstStyle/>
          <a:p>
            <a:fld id="{CD5793F9-5620-4809-97B9-D72CDB16C619}" type="slidenum">
              <a:rPr lang="en-GB" smtClean="0"/>
              <a:pPr/>
              <a:t>10</a:t>
            </a:fld>
            <a:endParaRPr lang="en-GB" smtClean="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80259">
                                            <p:bg/>
                                          </p:spTgt>
                                        </p:tgtEl>
                                        <p:attrNameLst>
                                          <p:attrName>style.visibility</p:attrName>
                                        </p:attrNameLst>
                                      </p:cBhvr>
                                      <p:to>
                                        <p:strVal val="visible"/>
                                      </p:to>
                                    </p:set>
                                    <p:animEffect transition="in" filter="wipe(up)">
                                      <p:cBhvr>
                                        <p:cTn id="7" dur="500"/>
                                        <p:tgtEl>
                                          <p:spTgt spid="48025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80259">
                                            <p:txEl>
                                              <p:pRg st="0" end="0"/>
                                            </p:txEl>
                                          </p:spTgt>
                                        </p:tgtEl>
                                        <p:attrNameLst>
                                          <p:attrName>style.visibility</p:attrName>
                                        </p:attrNameLst>
                                      </p:cBhvr>
                                      <p:to>
                                        <p:strVal val="visible"/>
                                      </p:to>
                                    </p:set>
                                    <p:animEffect transition="in" filter="wipe(up)">
                                      <p:cBhvr>
                                        <p:cTn id="12" dur="500"/>
                                        <p:tgtEl>
                                          <p:spTgt spid="4802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80259">
                                            <p:txEl>
                                              <p:pRg st="1" end="1"/>
                                            </p:txEl>
                                          </p:spTgt>
                                        </p:tgtEl>
                                        <p:attrNameLst>
                                          <p:attrName>style.visibility</p:attrName>
                                        </p:attrNameLst>
                                      </p:cBhvr>
                                      <p:to>
                                        <p:strVal val="visible"/>
                                      </p:to>
                                    </p:set>
                                    <p:animEffect transition="in" filter="wipe(up)">
                                      <p:cBhvr>
                                        <p:cTn id="17" dur="500"/>
                                        <p:tgtEl>
                                          <p:spTgt spid="4802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80259">
                                            <p:txEl>
                                              <p:pRg st="2" end="2"/>
                                            </p:txEl>
                                          </p:spTgt>
                                        </p:tgtEl>
                                        <p:attrNameLst>
                                          <p:attrName>style.visibility</p:attrName>
                                        </p:attrNameLst>
                                      </p:cBhvr>
                                      <p:to>
                                        <p:strVal val="visible"/>
                                      </p:to>
                                    </p:set>
                                    <p:animEffect transition="in" filter="wipe(up)">
                                      <p:cBhvr>
                                        <p:cTn id="22" dur="500"/>
                                        <p:tgtEl>
                                          <p:spTgt spid="480259">
                                            <p:txEl>
                                              <p:pRg st="2" end="2"/>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480259">
                                            <p:txEl>
                                              <p:pRg st="3" end="3"/>
                                            </p:txEl>
                                          </p:spTgt>
                                        </p:tgtEl>
                                        <p:attrNameLst>
                                          <p:attrName>style.visibility</p:attrName>
                                        </p:attrNameLst>
                                      </p:cBhvr>
                                      <p:to>
                                        <p:strVal val="visible"/>
                                      </p:to>
                                    </p:set>
                                    <p:animEffect transition="in" filter="wipe(up)">
                                      <p:cBhvr>
                                        <p:cTn id="25" dur="500"/>
                                        <p:tgtEl>
                                          <p:spTgt spid="480259">
                                            <p:txEl>
                                              <p:pRg st="3" end="3"/>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480259">
                                            <p:txEl>
                                              <p:pRg st="4" end="4"/>
                                            </p:txEl>
                                          </p:spTgt>
                                        </p:tgtEl>
                                        <p:attrNameLst>
                                          <p:attrName>style.visibility</p:attrName>
                                        </p:attrNameLst>
                                      </p:cBhvr>
                                      <p:to>
                                        <p:strVal val="visible"/>
                                      </p:to>
                                    </p:set>
                                    <p:animEffect transition="in" filter="wipe(up)">
                                      <p:cBhvr>
                                        <p:cTn id="28" dur="500"/>
                                        <p:tgtEl>
                                          <p:spTgt spid="480259">
                                            <p:txEl>
                                              <p:pRg st="4" end="4"/>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480259">
                                            <p:txEl>
                                              <p:pRg st="5" end="5"/>
                                            </p:txEl>
                                          </p:spTgt>
                                        </p:tgtEl>
                                        <p:attrNameLst>
                                          <p:attrName>style.visibility</p:attrName>
                                        </p:attrNameLst>
                                      </p:cBhvr>
                                      <p:to>
                                        <p:strVal val="visible"/>
                                      </p:to>
                                    </p:set>
                                    <p:animEffect transition="in" filter="wipe(up)">
                                      <p:cBhvr>
                                        <p:cTn id="31" dur="500"/>
                                        <p:tgtEl>
                                          <p:spTgt spid="480259">
                                            <p:txEl>
                                              <p:pRg st="5" end="5"/>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480259">
                                            <p:txEl>
                                              <p:pRg st="6" end="6"/>
                                            </p:txEl>
                                          </p:spTgt>
                                        </p:tgtEl>
                                        <p:attrNameLst>
                                          <p:attrName>style.visibility</p:attrName>
                                        </p:attrNameLst>
                                      </p:cBhvr>
                                      <p:to>
                                        <p:strVal val="visible"/>
                                      </p:to>
                                    </p:set>
                                    <p:animEffect transition="in" filter="wipe(up)">
                                      <p:cBhvr>
                                        <p:cTn id="34" dur="500"/>
                                        <p:tgtEl>
                                          <p:spTgt spid="480259">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80259">
                                            <p:txEl>
                                              <p:pRg st="7" end="7"/>
                                            </p:txEl>
                                          </p:spTgt>
                                        </p:tgtEl>
                                        <p:attrNameLst>
                                          <p:attrName>style.visibility</p:attrName>
                                        </p:attrNameLst>
                                      </p:cBhvr>
                                      <p:to>
                                        <p:strVal val="visible"/>
                                      </p:to>
                                    </p:set>
                                    <p:animEffect transition="in" filter="wipe(up)">
                                      <p:cBhvr>
                                        <p:cTn id="39" dur="500"/>
                                        <p:tgtEl>
                                          <p:spTgt spid="4802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9"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050"/>
          <p:cNvSpPr>
            <a:spLocks noGrp="1" noChangeArrowheads="1"/>
          </p:cNvSpPr>
          <p:nvPr>
            <p:ph type="title"/>
          </p:nvPr>
        </p:nvSpPr>
        <p:spPr/>
        <p:txBody>
          <a:bodyPr/>
          <a:lstStyle/>
          <a:p>
            <a:r>
              <a:rPr lang="en-GB" dirty="0" smtClean="0"/>
              <a:t>How events work</a:t>
            </a:r>
          </a:p>
        </p:txBody>
      </p:sp>
      <p:sp>
        <p:nvSpPr>
          <p:cNvPr id="13" name="Footer Placeholder 3"/>
          <p:cNvSpPr>
            <a:spLocks noGrp="1"/>
          </p:cNvSpPr>
          <p:nvPr>
            <p:ph type="ftr" sz="quarter" idx="11"/>
          </p:nvPr>
        </p:nvSpPr>
        <p:spPr/>
        <p:txBody>
          <a:bodyPr/>
          <a:lstStyle/>
          <a:p>
            <a:pPr>
              <a:defRPr/>
            </a:pPr>
            <a:r>
              <a:rPr lang="en-GB"/>
              <a:t>CO2013/CO3013</a:t>
            </a:r>
            <a:br>
              <a:rPr lang="en-GB"/>
            </a:br>
            <a:r>
              <a:rPr lang="en-GB"/>
              <a:t>Web Technologies</a:t>
            </a:r>
          </a:p>
        </p:txBody>
      </p:sp>
      <p:sp>
        <p:nvSpPr>
          <p:cNvPr id="14" name="Slide Number Placeholder 4"/>
          <p:cNvSpPr>
            <a:spLocks noGrp="1"/>
          </p:cNvSpPr>
          <p:nvPr>
            <p:ph type="sldNum" sz="quarter" idx="12"/>
          </p:nvPr>
        </p:nvSpPr>
        <p:spPr/>
        <p:txBody>
          <a:bodyPr/>
          <a:lstStyle/>
          <a:p>
            <a:pPr>
              <a:defRPr/>
            </a:pPr>
            <a:fld id="{E43D5D24-62BF-4F61-9053-2872E8B8D9A2}" type="slidenum">
              <a:rPr lang="en-GB"/>
              <a:pPr>
                <a:defRPr/>
              </a:pPr>
              <a:t>11</a:t>
            </a:fld>
            <a:endParaRPr lang="en-GB"/>
          </a:p>
        </p:txBody>
      </p:sp>
      <p:sp>
        <p:nvSpPr>
          <p:cNvPr id="24581" name="Text Box 2052"/>
          <p:cNvSpPr txBox="1">
            <a:spLocks noChangeArrowheads="1"/>
          </p:cNvSpPr>
          <p:nvPr/>
        </p:nvSpPr>
        <p:spPr bwMode="auto">
          <a:xfrm>
            <a:off x="1692275" y="1524000"/>
            <a:ext cx="5751831" cy="461665"/>
          </a:xfrm>
          <a:prstGeom prst="rect">
            <a:avLst/>
          </a:prstGeom>
          <a:noFill/>
          <a:ln w="28575">
            <a:solidFill>
              <a:schemeClr val="hlink"/>
            </a:solidFill>
            <a:miter lim="800000"/>
            <a:headEnd/>
            <a:tailEnd/>
          </a:ln>
        </p:spPr>
        <p:txBody>
          <a:bodyPr wrap="none">
            <a:spAutoFit/>
          </a:bodyPr>
          <a:lstStyle/>
          <a:p>
            <a:pPr algn="l"/>
            <a:r>
              <a:rPr lang="en-GB" i="0" dirty="0">
                <a:solidFill>
                  <a:schemeClr val="tx1"/>
                </a:solidFill>
                <a:latin typeface="Verdana" pitchFamily="34" charset="0"/>
              </a:rPr>
              <a:t>1. Web page defines event handlers</a:t>
            </a:r>
          </a:p>
        </p:txBody>
      </p:sp>
      <p:sp>
        <p:nvSpPr>
          <p:cNvPr id="24582" name="Text Box 2053"/>
          <p:cNvSpPr txBox="1">
            <a:spLocks noChangeArrowheads="1"/>
          </p:cNvSpPr>
          <p:nvPr/>
        </p:nvSpPr>
        <p:spPr bwMode="auto">
          <a:xfrm>
            <a:off x="1349375" y="2562225"/>
            <a:ext cx="6457217" cy="461665"/>
          </a:xfrm>
          <a:prstGeom prst="rect">
            <a:avLst/>
          </a:prstGeom>
          <a:noFill/>
          <a:ln w="28575">
            <a:solidFill>
              <a:schemeClr val="hlink"/>
            </a:solidFill>
            <a:miter lim="800000"/>
            <a:headEnd/>
            <a:tailEnd/>
          </a:ln>
        </p:spPr>
        <p:txBody>
          <a:bodyPr wrap="none">
            <a:spAutoFit/>
          </a:bodyPr>
          <a:lstStyle/>
          <a:p>
            <a:pPr algn="l"/>
            <a:r>
              <a:rPr lang="en-GB" i="0" dirty="0">
                <a:solidFill>
                  <a:schemeClr val="tx1"/>
                </a:solidFill>
                <a:latin typeface="Verdana" pitchFamily="34" charset="0"/>
              </a:rPr>
              <a:t>2. Event occurs, </a:t>
            </a:r>
            <a:r>
              <a:rPr lang="en-GB" b="1" i="0" dirty="0">
                <a:solidFill>
                  <a:schemeClr val="accent4"/>
                </a:solidFill>
                <a:latin typeface="Courier New" pitchFamily="49" charset="0"/>
              </a:rPr>
              <a:t>event</a:t>
            </a:r>
            <a:r>
              <a:rPr lang="en-GB" i="0" dirty="0">
                <a:solidFill>
                  <a:schemeClr val="tx1"/>
                </a:solidFill>
                <a:latin typeface="Verdana" pitchFamily="34" charset="0"/>
              </a:rPr>
              <a:t> object generated</a:t>
            </a:r>
          </a:p>
        </p:txBody>
      </p:sp>
      <p:sp>
        <p:nvSpPr>
          <p:cNvPr id="24583" name="Text Box 2054"/>
          <p:cNvSpPr txBox="1">
            <a:spLocks noChangeArrowheads="1"/>
          </p:cNvSpPr>
          <p:nvPr/>
        </p:nvSpPr>
        <p:spPr bwMode="auto">
          <a:xfrm>
            <a:off x="1112838" y="3614738"/>
            <a:ext cx="6952544" cy="461665"/>
          </a:xfrm>
          <a:prstGeom prst="rect">
            <a:avLst/>
          </a:prstGeom>
          <a:noFill/>
          <a:ln w="28575">
            <a:solidFill>
              <a:schemeClr val="hlink"/>
            </a:solidFill>
            <a:miter lim="800000"/>
            <a:headEnd/>
            <a:tailEnd/>
          </a:ln>
        </p:spPr>
        <p:txBody>
          <a:bodyPr wrap="none">
            <a:spAutoFit/>
          </a:bodyPr>
          <a:lstStyle/>
          <a:p>
            <a:pPr algn="l"/>
            <a:r>
              <a:rPr lang="en-GB" i="0" dirty="0">
                <a:solidFill>
                  <a:schemeClr val="tx1"/>
                </a:solidFill>
                <a:latin typeface="Verdana" pitchFamily="34" charset="0"/>
              </a:rPr>
              <a:t>3. Event handler runs (</a:t>
            </a:r>
            <a:r>
              <a:rPr lang="en-GB" b="1" i="0" dirty="0">
                <a:solidFill>
                  <a:schemeClr val="accent4"/>
                </a:solidFill>
                <a:latin typeface="Courier New" pitchFamily="49" charset="0"/>
              </a:rPr>
              <a:t>event</a:t>
            </a:r>
            <a:r>
              <a:rPr lang="en-GB" i="0" dirty="0">
                <a:solidFill>
                  <a:schemeClr val="tx1"/>
                </a:solidFill>
                <a:latin typeface="Verdana" pitchFamily="34" charset="0"/>
              </a:rPr>
              <a:t> may be used)</a:t>
            </a:r>
          </a:p>
        </p:txBody>
      </p:sp>
      <p:sp>
        <p:nvSpPr>
          <p:cNvPr id="24584" name="Text Box 2055"/>
          <p:cNvSpPr txBox="1">
            <a:spLocks noChangeArrowheads="1"/>
          </p:cNvSpPr>
          <p:nvPr/>
        </p:nvSpPr>
        <p:spPr bwMode="auto">
          <a:xfrm>
            <a:off x="304800" y="5740400"/>
            <a:ext cx="8567474" cy="461665"/>
          </a:xfrm>
          <a:prstGeom prst="rect">
            <a:avLst/>
          </a:prstGeom>
          <a:noFill/>
          <a:ln w="28575">
            <a:solidFill>
              <a:schemeClr val="hlink"/>
            </a:solidFill>
            <a:miter lim="800000"/>
            <a:headEnd/>
            <a:tailEnd/>
          </a:ln>
        </p:spPr>
        <p:txBody>
          <a:bodyPr wrap="none">
            <a:spAutoFit/>
          </a:bodyPr>
          <a:lstStyle/>
          <a:p>
            <a:pPr algn="l"/>
            <a:r>
              <a:rPr lang="en-GB" i="0">
                <a:solidFill>
                  <a:schemeClr val="tx1"/>
                </a:solidFill>
                <a:latin typeface="Verdana" pitchFamily="34" charset="0"/>
              </a:rPr>
              <a:t>5. Control returns to browser … waits for more events</a:t>
            </a:r>
          </a:p>
        </p:txBody>
      </p:sp>
      <p:sp>
        <p:nvSpPr>
          <p:cNvPr id="24585" name="AutoShape 2056"/>
          <p:cNvSpPr>
            <a:spLocks noChangeArrowheads="1"/>
          </p:cNvSpPr>
          <p:nvPr/>
        </p:nvSpPr>
        <p:spPr bwMode="auto">
          <a:xfrm>
            <a:off x="4114800" y="2009775"/>
            <a:ext cx="381000" cy="504825"/>
          </a:xfrm>
          <a:prstGeom prst="downArrow">
            <a:avLst>
              <a:gd name="adj1" fmla="val 50000"/>
              <a:gd name="adj2" fmla="val 66710"/>
            </a:avLst>
          </a:prstGeom>
          <a:solidFill>
            <a:schemeClr val="hlink"/>
          </a:solidFill>
          <a:ln w="9525">
            <a:solidFill>
              <a:schemeClr val="hlink"/>
            </a:solidFill>
            <a:miter lim="800000"/>
            <a:headEnd/>
            <a:tailEnd/>
          </a:ln>
        </p:spPr>
        <p:txBody>
          <a:bodyPr wrap="none" anchor="ctr"/>
          <a:lstStyle/>
          <a:p>
            <a:endParaRPr lang="en-US">
              <a:solidFill>
                <a:schemeClr val="hlink"/>
              </a:solidFill>
            </a:endParaRPr>
          </a:p>
        </p:txBody>
      </p:sp>
      <p:sp>
        <p:nvSpPr>
          <p:cNvPr id="24586" name="AutoShape 2057"/>
          <p:cNvSpPr>
            <a:spLocks noChangeArrowheads="1"/>
          </p:cNvSpPr>
          <p:nvPr/>
        </p:nvSpPr>
        <p:spPr bwMode="auto">
          <a:xfrm>
            <a:off x="4114800" y="3048000"/>
            <a:ext cx="381000" cy="533400"/>
          </a:xfrm>
          <a:prstGeom prst="downArrow">
            <a:avLst>
              <a:gd name="adj1" fmla="val 50000"/>
              <a:gd name="adj2" fmla="val 70486"/>
            </a:avLst>
          </a:prstGeom>
          <a:solidFill>
            <a:schemeClr val="hlink"/>
          </a:solidFill>
          <a:ln w="9525">
            <a:solidFill>
              <a:schemeClr val="hlink"/>
            </a:solidFill>
            <a:miter lim="800000"/>
            <a:headEnd/>
            <a:tailEnd/>
          </a:ln>
        </p:spPr>
        <p:txBody>
          <a:bodyPr wrap="none" anchor="ctr"/>
          <a:lstStyle/>
          <a:p>
            <a:endParaRPr lang="en-US">
              <a:solidFill>
                <a:schemeClr val="hlink"/>
              </a:solidFill>
            </a:endParaRPr>
          </a:p>
        </p:txBody>
      </p:sp>
      <p:sp>
        <p:nvSpPr>
          <p:cNvPr id="24587" name="AutoShape 2058"/>
          <p:cNvSpPr>
            <a:spLocks noChangeArrowheads="1"/>
          </p:cNvSpPr>
          <p:nvPr/>
        </p:nvSpPr>
        <p:spPr bwMode="auto">
          <a:xfrm>
            <a:off x="4114800" y="4114800"/>
            <a:ext cx="381000" cy="533400"/>
          </a:xfrm>
          <a:prstGeom prst="downArrow">
            <a:avLst>
              <a:gd name="adj1" fmla="val 50000"/>
              <a:gd name="adj2" fmla="val 70486"/>
            </a:avLst>
          </a:prstGeom>
          <a:solidFill>
            <a:schemeClr val="hlink"/>
          </a:solidFill>
          <a:ln w="9525">
            <a:solidFill>
              <a:schemeClr val="hlink"/>
            </a:solidFill>
            <a:miter lim="800000"/>
            <a:headEnd/>
            <a:tailEnd/>
          </a:ln>
        </p:spPr>
        <p:txBody>
          <a:bodyPr wrap="none" anchor="ctr"/>
          <a:lstStyle/>
          <a:p>
            <a:endParaRPr lang="en-US">
              <a:solidFill>
                <a:schemeClr val="hlink"/>
              </a:solidFill>
            </a:endParaRPr>
          </a:p>
        </p:txBody>
      </p:sp>
      <p:sp>
        <p:nvSpPr>
          <p:cNvPr id="24588" name="Text Box 2059"/>
          <p:cNvSpPr txBox="1">
            <a:spLocks noChangeArrowheads="1"/>
          </p:cNvSpPr>
          <p:nvPr/>
        </p:nvSpPr>
        <p:spPr bwMode="auto">
          <a:xfrm>
            <a:off x="379413" y="4681538"/>
            <a:ext cx="8435323" cy="461665"/>
          </a:xfrm>
          <a:prstGeom prst="rect">
            <a:avLst/>
          </a:prstGeom>
          <a:noFill/>
          <a:ln w="28575">
            <a:solidFill>
              <a:schemeClr val="hlink"/>
            </a:solidFill>
            <a:miter lim="800000"/>
            <a:headEnd/>
            <a:tailEnd/>
          </a:ln>
        </p:spPr>
        <p:txBody>
          <a:bodyPr wrap="none">
            <a:spAutoFit/>
          </a:bodyPr>
          <a:lstStyle/>
          <a:p>
            <a:pPr algn="l"/>
            <a:r>
              <a:rPr lang="en-GB" i="0" dirty="0">
                <a:solidFill>
                  <a:schemeClr val="tx1"/>
                </a:solidFill>
                <a:latin typeface="Verdana" pitchFamily="34" charset="0"/>
              </a:rPr>
              <a:t>4. Default action? Event handler returns </a:t>
            </a:r>
            <a:r>
              <a:rPr lang="en-GB" b="1" i="0" dirty="0">
                <a:solidFill>
                  <a:schemeClr val="accent3"/>
                </a:solidFill>
                <a:latin typeface="Courier New" pitchFamily="49" charset="0"/>
              </a:rPr>
              <a:t>true</a:t>
            </a:r>
            <a:r>
              <a:rPr lang="en-GB" i="0" dirty="0">
                <a:solidFill>
                  <a:schemeClr val="accent3"/>
                </a:solidFill>
                <a:latin typeface="Verdana" pitchFamily="34" charset="0"/>
              </a:rPr>
              <a:t>/</a:t>
            </a:r>
            <a:r>
              <a:rPr lang="en-GB" b="1" i="0" dirty="0">
                <a:solidFill>
                  <a:schemeClr val="accent3"/>
                </a:solidFill>
                <a:latin typeface="Courier New" pitchFamily="49" charset="0"/>
              </a:rPr>
              <a:t>false</a:t>
            </a:r>
            <a:r>
              <a:rPr lang="en-GB" i="0" dirty="0">
                <a:solidFill>
                  <a:schemeClr val="tx1"/>
                </a:solidFill>
                <a:latin typeface="Verdana" pitchFamily="34" charset="0"/>
              </a:rPr>
              <a:t>.</a:t>
            </a:r>
          </a:p>
        </p:txBody>
      </p:sp>
      <p:sp>
        <p:nvSpPr>
          <p:cNvPr id="24589" name="AutoShape 2060"/>
          <p:cNvSpPr>
            <a:spLocks noChangeArrowheads="1"/>
          </p:cNvSpPr>
          <p:nvPr/>
        </p:nvSpPr>
        <p:spPr bwMode="auto">
          <a:xfrm>
            <a:off x="4114800" y="5181600"/>
            <a:ext cx="381000" cy="533400"/>
          </a:xfrm>
          <a:prstGeom prst="downArrow">
            <a:avLst>
              <a:gd name="adj1" fmla="val 50000"/>
              <a:gd name="adj2" fmla="val 70486"/>
            </a:avLst>
          </a:prstGeom>
          <a:solidFill>
            <a:schemeClr val="hlink"/>
          </a:solidFill>
          <a:ln w="9525">
            <a:solidFill>
              <a:schemeClr val="hlink"/>
            </a:solidFill>
            <a:miter lim="800000"/>
            <a:headEnd/>
            <a:tailEnd/>
          </a:ln>
        </p:spPr>
        <p:txBody>
          <a:bodyPr wrap="none" anchor="ctr"/>
          <a:lstStyle/>
          <a:p>
            <a:endParaRPr lang="en-US">
              <a:solidFill>
                <a:schemeClr val="hlink"/>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wipe(up)">
                                      <p:cBhvr>
                                        <p:cTn id="7" dur="500"/>
                                        <p:tgtEl>
                                          <p:spTgt spid="24581"/>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4585"/>
                                        </p:tgtEl>
                                        <p:attrNameLst>
                                          <p:attrName>style.visibility</p:attrName>
                                        </p:attrNameLst>
                                      </p:cBhvr>
                                      <p:to>
                                        <p:strVal val="visible"/>
                                      </p:to>
                                    </p:set>
                                    <p:animEffect transition="in" filter="wipe(up)">
                                      <p:cBhvr>
                                        <p:cTn id="11" dur="500"/>
                                        <p:tgtEl>
                                          <p:spTgt spid="2458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4582"/>
                                        </p:tgtEl>
                                        <p:attrNameLst>
                                          <p:attrName>style.visibility</p:attrName>
                                        </p:attrNameLst>
                                      </p:cBhvr>
                                      <p:to>
                                        <p:strVal val="visible"/>
                                      </p:to>
                                    </p:set>
                                    <p:animEffect transition="in" filter="wipe(up)">
                                      <p:cBhvr>
                                        <p:cTn id="15" dur="500"/>
                                        <p:tgtEl>
                                          <p:spTgt spid="2458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4586"/>
                                        </p:tgtEl>
                                        <p:attrNameLst>
                                          <p:attrName>style.visibility</p:attrName>
                                        </p:attrNameLst>
                                      </p:cBhvr>
                                      <p:to>
                                        <p:strVal val="visible"/>
                                      </p:to>
                                    </p:set>
                                    <p:animEffect transition="in" filter="wipe(up)">
                                      <p:cBhvr>
                                        <p:cTn id="19" dur="500"/>
                                        <p:tgtEl>
                                          <p:spTgt spid="24586"/>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583"/>
                                        </p:tgtEl>
                                        <p:attrNameLst>
                                          <p:attrName>style.visibility</p:attrName>
                                        </p:attrNameLst>
                                      </p:cBhvr>
                                      <p:to>
                                        <p:strVal val="visible"/>
                                      </p:to>
                                    </p:set>
                                    <p:animEffect transition="in" filter="wipe(up)">
                                      <p:cBhvr>
                                        <p:cTn id="23" dur="500"/>
                                        <p:tgtEl>
                                          <p:spTgt spid="24583"/>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24587"/>
                                        </p:tgtEl>
                                        <p:attrNameLst>
                                          <p:attrName>style.visibility</p:attrName>
                                        </p:attrNameLst>
                                      </p:cBhvr>
                                      <p:to>
                                        <p:strVal val="visible"/>
                                      </p:to>
                                    </p:set>
                                    <p:animEffect transition="in" filter="wipe(up)">
                                      <p:cBhvr>
                                        <p:cTn id="27" dur="500"/>
                                        <p:tgtEl>
                                          <p:spTgt spid="24587"/>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4588"/>
                                        </p:tgtEl>
                                        <p:attrNameLst>
                                          <p:attrName>style.visibility</p:attrName>
                                        </p:attrNameLst>
                                      </p:cBhvr>
                                      <p:to>
                                        <p:strVal val="visible"/>
                                      </p:to>
                                    </p:set>
                                    <p:animEffect transition="in" filter="wipe(up)">
                                      <p:cBhvr>
                                        <p:cTn id="31" dur="500"/>
                                        <p:tgtEl>
                                          <p:spTgt spid="24588"/>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24589"/>
                                        </p:tgtEl>
                                        <p:attrNameLst>
                                          <p:attrName>style.visibility</p:attrName>
                                        </p:attrNameLst>
                                      </p:cBhvr>
                                      <p:to>
                                        <p:strVal val="visible"/>
                                      </p:to>
                                    </p:set>
                                    <p:animEffect transition="in" filter="wipe(up)">
                                      <p:cBhvr>
                                        <p:cTn id="35" dur="500"/>
                                        <p:tgtEl>
                                          <p:spTgt spid="24589"/>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24584"/>
                                        </p:tgtEl>
                                        <p:attrNameLst>
                                          <p:attrName>style.visibility</p:attrName>
                                        </p:attrNameLst>
                                      </p:cBhvr>
                                      <p:to>
                                        <p:strVal val="visible"/>
                                      </p:to>
                                    </p:set>
                                    <p:animEffect transition="in" filter="wipe(up)">
                                      <p:cBhvr>
                                        <p:cTn id="39"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animBg="1"/>
      <p:bldP spid="24582" grpId="0" animBg="1"/>
      <p:bldP spid="24583" grpId="0" animBg="1"/>
      <p:bldP spid="24584" grpId="0" animBg="1"/>
      <p:bldP spid="24585" grpId="0" animBg="1"/>
      <p:bldP spid="24586" grpId="0" animBg="1"/>
      <p:bldP spid="24587" grpId="0" animBg="1"/>
      <p:bldP spid="24588" grpId="0" animBg="1"/>
      <p:bldP spid="2458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GB" dirty="0" smtClean="0"/>
              <a:t>Many types of events (</a:t>
            </a:r>
            <a:r>
              <a:rPr lang="en-GB" dirty="0" err="1" smtClean="0">
                <a:hlinkClick r:id="rId4"/>
              </a:rPr>
              <a:t>url</a:t>
            </a:r>
            <a:r>
              <a:rPr lang="en-GB" dirty="0" smtClean="0"/>
              <a:t>)</a:t>
            </a:r>
          </a:p>
        </p:txBody>
      </p:sp>
      <p:sp>
        <p:nvSpPr>
          <p:cNvPr id="33797" name="Rectangle 3"/>
          <p:cNvSpPr>
            <a:spLocks noGrp="1" noChangeArrowheads="1"/>
          </p:cNvSpPr>
          <p:nvPr>
            <p:ph idx="1"/>
          </p:nvPr>
        </p:nvSpPr>
        <p:spPr/>
        <p:txBody>
          <a:bodyPr/>
          <a:lstStyle/>
          <a:p>
            <a:pPr>
              <a:lnSpc>
                <a:spcPct val="90000"/>
              </a:lnSpc>
            </a:pPr>
            <a:r>
              <a:rPr lang="en-GB" dirty="0" smtClean="0"/>
              <a:t>Illustrate with an example for</a:t>
            </a:r>
          </a:p>
          <a:p>
            <a:pPr lvl="1">
              <a:lnSpc>
                <a:spcPct val="90000"/>
              </a:lnSpc>
            </a:pPr>
            <a:r>
              <a:rPr lang="en-GB" dirty="0" smtClean="0"/>
              <a:t>Page load/unload</a:t>
            </a:r>
          </a:p>
          <a:p>
            <a:pPr lvl="1">
              <a:lnSpc>
                <a:spcPct val="90000"/>
              </a:lnSpc>
            </a:pPr>
            <a:r>
              <a:rPr lang="en-GB" dirty="0" smtClean="0"/>
              <a:t>Mouse over/out/click/double-click</a:t>
            </a:r>
          </a:p>
          <a:p>
            <a:pPr lvl="1">
              <a:lnSpc>
                <a:spcPct val="90000"/>
              </a:lnSpc>
            </a:pPr>
            <a:r>
              <a:rPr lang="en-GB" dirty="0" smtClean="0"/>
              <a:t>Key press</a:t>
            </a:r>
          </a:p>
          <a:p>
            <a:pPr lvl="1">
              <a:lnSpc>
                <a:spcPct val="90000"/>
              </a:lnSpc>
            </a:pPr>
            <a:r>
              <a:rPr lang="en-GB" dirty="0" smtClean="0"/>
              <a:t>Form:</a:t>
            </a:r>
          </a:p>
          <a:p>
            <a:pPr lvl="2">
              <a:lnSpc>
                <a:spcPct val="90000"/>
              </a:lnSpc>
            </a:pPr>
            <a:r>
              <a:rPr lang="en-GB" dirty="0" smtClean="0"/>
              <a:t>Submit</a:t>
            </a:r>
          </a:p>
          <a:p>
            <a:pPr lvl="2">
              <a:lnSpc>
                <a:spcPct val="90000"/>
              </a:lnSpc>
            </a:pPr>
            <a:r>
              <a:rPr lang="en-GB" dirty="0" smtClean="0"/>
              <a:t>Reset</a:t>
            </a:r>
          </a:p>
          <a:p>
            <a:pPr lvl="2">
              <a:lnSpc>
                <a:spcPct val="90000"/>
              </a:lnSpc>
            </a:pPr>
            <a:r>
              <a:rPr lang="en-GB" dirty="0" smtClean="0"/>
              <a:t>Focus/Blur (</a:t>
            </a:r>
            <a:r>
              <a:rPr lang="en-GB" dirty="0" err="1" smtClean="0"/>
              <a:t>unfocus</a:t>
            </a:r>
            <a:r>
              <a:rPr lang="en-GB" dirty="0" smtClean="0"/>
              <a:t>)</a:t>
            </a:r>
          </a:p>
          <a:p>
            <a:pPr>
              <a:lnSpc>
                <a:spcPct val="90000"/>
              </a:lnSpc>
            </a:pPr>
            <a:r>
              <a:rPr lang="en-GB" b="1" dirty="0" smtClean="0"/>
              <a:t>NB</a:t>
            </a:r>
            <a:r>
              <a:rPr lang="en-GB" dirty="0" smtClean="0"/>
              <a:t>: IE and Mozilla differ (</a:t>
            </a:r>
            <a:r>
              <a:rPr lang="en-GB" dirty="0" err="1" smtClean="0">
                <a:hlinkClick r:id="rId5"/>
              </a:rPr>
              <a:t>url</a:t>
            </a:r>
            <a:r>
              <a:rPr lang="en-GB" dirty="0" smtClean="0"/>
              <a:t>)…</a:t>
            </a:r>
          </a:p>
        </p:txBody>
      </p:sp>
      <p:sp>
        <p:nvSpPr>
          <p:cNvPr id="33794" name="Footer Placeholder 4"/>
          <p:cNvSpPr>
            <a:spLocks noGrp="1"/>
          </p:cNvSpPr>
          <p:nvPr>
            <p:ph type="ftr" sz="quarter" idx="11"/>
          </p:nvPr>
        </p:nvSpPr>
        <p:spPr>
          <a:noFill/>
        </p:spPr>
        <p:txBody>
          <a:bodyPr/>
          <a:lstStyle/>
          <a:p>
            <a:r>
              <a:rPr lang="en-GB"/>
              <a:t>CO2013/CO3013</a:t>
            </a:r>
            <a:br>
              <a:rPr lang="en-GB"/>
            </a:br>
            <a:r>
              <a:rPr lang="en-GB"/>
              <a:t>Web Technologies</a:t>
            </a:r>
          </a:p>
        </p:txBody>
      </p:sp>
      <p:sp>
        <p:nvSpPr>
          <p:cNvPr id="33795" name="Slide Number Placeholder 5"/>
          <p:cNvSpPr>
            <a:spLocks noGrp="1"/>
          </p:cNvSpPr>
          <p:nvPr>
            <p:ph type="sldNum" sz="quarter" idx="12"/>
          </p:nvPr>
        </p:nvSpPr>
        <p:spPr>
          <a:noFill/>
        </p:spPr>
        <p:txBody>
          <a:bodyPr/>
          <a:lstStyle/>
          <a:p>
            <a:fld id="{4EE3D8D0-6C16-4954-A37D-FD7986B669C0}" type="slidenum">
              <a:rPr lang="en-GB" smtClean="0"/>
              <a:pPr/>
              <a:t>12</a:t>
            </a:fld>
            <a:endParaRPr lang="en-GB" smtClean="0"/>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228600" y="228600"/>
            <a:ext cx="8686800" cy="968375"/>
          </a:xfrm>
        </p:spPr>
        <p:txBody>
          <a:bodyPr/>
          <a:lstStyle/>
          <a:p>
            <a:r>
              <a:rPr lang="en-GB" smtClean="0"/>
              <a:t>Stage 1: How events work</a:t>
            </a:r>
          </a:p>
        </p:txBody>
      </p:sp>
      <p:sp>
        <p:nvSpPr>
          <p:cNvPr id="43013" name="Rectangle 3"/>
          <p:cNvSpPr>
            <a:spLocks noGrp="1" noChangeArrowheads="1"/>
          </p:cNvSpPr>
          <p:nvPr>
            <p:ph idx="1"/>
          </p:nvPr>
        </p:nvSpPr>
        <p:spPr>
          <a:xfrm>
            <a:off x="228600" y="1412875"/>
            <a:ext cx="8686800" cy="4683125"/>
          </a:xfrm>
        </p:spPr>
        <p:txBody>
          <a:bodyPr/>
          <a:lstStyle/>
          <a:p>
            <a:pPr marL="0" indent="0">
              <a:buFontTx/>
              <a:buNone/>
            </a:pPr>
            <a:r>
              <a:rPr lang="en-GB" sz="3200" dirty="0" smtClean="0"/>
              <a:t>Document defines </a:t>
            </a:r>
            <a:r>
              <a:rPr lang="en-GB" sz="3200" i="1" dirty="0" smtClean="0"/>
              <a:t>handlers </a:t>
            </a:r>
            <a:r>
              <a:rPr lang="en-GB" sz="3200" dirty="0" smtClean="0"/>
              <a:t>for </a:t>
            </a:r>
            <a:r>
              <a:rPr lang="en-GB" sz="3200" i="1" dirty="0" smtClean="0"/>
              <a:t>events</a:t>
            </a:r>
          </a:p>
          <a:p>
            <a:pPr marL="474663" lvl="1" indent="-284163">
              <a:buFontTx/>
              <a:buChar char="•"/>
            </a:pPr>
            <a:r>
              <a:rPr lang="en-GB" sz="2800" i="1" dirty="0" smtClean="0"/>
              <a:t>Handlers</a:t>
            </a:r>
            <a:r>
              <a:rPr lang="en-GB" sz="2800" dirty="0" smtClean="0"/>
              <a:t> can be simple </a:t>
            </a:r>
            <a:r>
              <a:rPr lang="en-GB" sz="2800" i="1" dirty="0" smtClean="0"/>
              <a:t>JS</a:t>
            </a:r>
            <a:r>
              <a:rPr lang="en-GB" sz="2800" dirty="0" smtClean="0"/>
              <a:t> statements</a:t>
            </a:r>
            <a:br>
              <a:rPr lang="en-GB" sz="2800" dirty="0" smtClean="0"/>
            </a:br>
            <a:r>
              <a:rPr lang="en-GB" sz="2800" dirty="0" smtClean="0"/>
              <a:t>or can call functions</a:t>
            </a:r>
            <a:endParaRPr lang="en-GB" sz="2800" i="1" dirty="0" smtClean="0"/>
          </a:p>
          <a:p>
            <a:pPr marL="474663" lvl="1" indent="-284163">
              <a:buFontTx/>
              <a:buChar char="•"/>
            </a:pPr>
            <a:r>
              <a:rPr lang="en-GB" sz="2800" dirty="0" smtClean="0"/>
              <a:t>Names of </a:t>
            </a:r>
            <a:r>
              <a:rPr lang="en-GB" sz="2800" i="1" dirty="0" smtClean="0"/>
              <a:t>events </a:t>
            </a:r>
            <a:r>
              <a:rPr lang="en-GB" sz="2800" dirty="0" smtClean="0"/>
              <a:t>include:</a:t>
            </a:r>
          </a:p>
          <a:p>
            <a:pPr marL="928688" lvl="2" indent="-263525"/>
            <a:r>
              <a:rPr lang="en-GB" sz="2400" b="1" dirty="0" err="1" smtClean="0">
                <a:solidFill>
                  <a:schemeClr val="hlink"/>
                </a:solidFill>
                <a:latin typeface="Courier New" pitchFamily="49" charset="0"/>
              </a:rPr>
              <a:t>onclick</a:t>
            </a:r>
            <a:r>
              <a:rPr lang="en-GB" sz="2400" dirty="0" smtClean="0"/>
              <a:t>, </a:t>
            </a:r>
            <a:r>
              <a:rPr lang="en-GB" sz="2400" b="1" dirty="0" err="1" smtClean="0">
                <a:solidFill>
                  <a:schemeClr val="hlink"/>
                </a:solidFill>
                <a:latin typeface="Courier New" pitchFamily="49" charset="0"/>
              </a:rPr>
              <a:t>onmouseover</a:t>
            </a:r>
            <a:r>
              <a:rPr lang="en-GB" sz="2400" dirty="0" smtClean="0"/>
              <a:t>, </a:t>
            </a:r>
            <a:r>
              <a:rPr lang="en-GB" sz="2400" b="1" dirty="0" err="1" smtClean="0">
                <a:solidFill>
                  <a:schemeClr val="hlink"/>
                </a:solidFill>
                <a:latin typeface="Courier New" pitchFamily="49" charset="0"/>
              </a:rPr>
              <a:t>onmousemove</a:t>
            </a:r>
            <a:r>
              <a:rPr lang="en-GB" sz="2400" dirty="0" smtClean="0"/>
              <a:t>, </a:t>
            </a:r>
            <a:r>
              <a:rPr lang="en-GB" sz="2400" b="1" dirty="0" err="1" smtClean="0">
                <a:solidFill>
                  <a:schemeClr val="hlink"/>
                </a:solidFill>
                <a:latin typeface="Courier New" pitchFamily="49" charset="0"/>
              </a:rPr>
              <a:t>onfocus</a:t>
            </a:r>
            <a:r>
              <a:rPr lang="en-GB" sz="2400" dirty="0" smtClean="0"/>
              <a:t>, </a:t>
            </a:r>
            <a:r>
              <a:rPr lang="en-GB" sz="2400" b="1" dirty="0" err="1" smtClean="0">
                <a:solidFill>
                  <a:schemeClr val="hlink"/>
                </a:solidFill>
                <a:latin typeface="Courier New" pitchFamily="49" charset="0"/>
              </a:rPr>
              <a:t>onblur</a:t>
            </a:r>
            <a:r>
              <a:rPr lang="en-GB" sz="2400" dirty="0" smtClean="0"/>
              <a:t>,</a:t>
            </a:r>
            <a:r>
              <a:rPr lang="en-GB" sz="2400" i="1" dirty="0" smtClean="0"/>
              <a:t> </a:t>
            </a:r>
            <a:r>
              <a:rPr lang="en-GB" sz="2400" b="1" dirty="0" err="1" smtClean="0">
                <a:solidFill>
                  <a:schemeClr val="hlink"/>
                </a:solidFill>
                <a:latin typeface="Courier New" pitchFamily="49" charset="0"/>
              </a:rPr>
              <a:t>onkeypress</a:t>
            </a:r>
            <a:r>
              <a:rPr lang="en-GB" sz="2400" dirty="0" smtClean="0"/>
              <a:t> and are triggered from most HTML elements in DOM1 browsers</a:t>
            </a:r>
          </a:p>
          <a:p>
            <a:pPr marL="928688" lvl="2" indent="-263525"/>
            <a:r>
              <a:rPr lang="en-GB" sz="2400" b="1" dirty="0" err="1" smtClean="0">
                <a:solidFill>
                  <a:schemeClr val="hlink"/>
                </a:solidFill>
                <a:latin typeface="Courier New" pitchFamily="49" charset="0"/>
              </a:rPr>
              <a:t>onload</a:t>
            </a:r>
            <a:r>
              <a:rPr lang="en-GB" sz="2400" dirty="0" smtClean="0"/>
              <a:t> - </a:t>
            </a:r>
            <a:r>
              <a:rPr lang="en-GB" sz="2400" b="1" dirty="0" smtClean="0">
                <a:latin typeface="Courier New" pitchFamily="49" charset="0"/>
              </a:rPr>
              <a:t>&lt;body&gt;</a:t>
            </a:r>
            <a:r>
              <a:rPr lang="en-GB" sz="2400" dirty="0" smtClean="0"/>
              <a:t> only (occurs when the page &amp; its images have loaded) [</a:t>
            </a:r>
            <a:r>
              <a:rPr lang="en-GB" sz="2400" dirty="0" err="1" smtClean="0"/>
              <a:t>sim</a:t>
            </a:r>
            <a:r>
              <a:rPr lang="en-GB" sz="2400" dirty="0" smtClean="0"/>
              <a:t>. </a:t>
            </a:r>
            <a:r>
              <a:rPr lang="en-GB" sz="2400" b="1" dirty="0" err="1" smtClean="0">
                <a:solidFill>
                  <a:schemeClr val="hlink"/>
                </a:solidFill>
                <a:latin typeface="Courier New" pitchFamily="49" charset="0"/>
              </a:rPr>
              <a:t>onunload</a:t>
            </a:r>
            <a:r>
              <a:rPr lang="en-GB" sz="2400" dirty="0" smtClean="0"/>
              <a:t>]</a:t>
            </a:r>
          </a:p>
          <a:p>
            <a:pPr marL="928688" lvl="2" indent="-263525"/>
            <a:r>
              <a:rPr lang="en-GB" sz="2400" b="1" dirty="0" smtClean="0">
                <a:solidFill>
                  <a:schemeClr val="folHlink"/>
                </a:solidFill>
              </a:rPr>
              <a:t>NB</a:t>
            </a:r>
            <a:r>
              <a:rPr lang="en-GB" sz="2400" dirty="0" smtClean="0">
                <a:solidFill>
                  <a:schemeClr val="folHlink"/>
                </a:solidFill>
              </a:rPr>
              <a:t> XHTML attribute names are </a:t>
            </a:r>
            <a:r>
              <a:rPr lang="en-GB" sz="2400" u="sng" dirty="0" smtClean="0">
                <a:solidFill>
                  <a:schemeClr val="folHlink"/>
                </a:solidFill>
              </a:rPr>
              <a:t>all lowercase</a:t>
            </a:r>
            <a:r>
              <a:rPr lang="en-GB" sz="2400" dirty="0" smtClean="0">
                <a:solidFill>
                  <a:schemeClr val="folHlink"/>
                </a:solidFill>
              </a:rPr>
              <a:t>.</a:t>
            </a:r>
            <a:endParaRPr lang="en-GB" sz="2400" b="1" dirty="0" smtClean="0"/>
          </a:p>
        </p:txBody>
      </p:sp>
      <p:sp>
        <p:nvSpPr>
          <p:cNvPr id="43010"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3011" name="Slide Number Placeholder 5"/>
          <p:cNvSpPr>
            <a:spLocks noGrp="1"/>
          </p:cNvSpPr>
          <p:nvPr>
            <p:ph type="sldNum" sz="quarter" idx="12"/>
          </p:nvPr>
        </p:nvSpPr>
        <p:spPr>
          <a:noFill/>
        </p:spPr>
        <p:txBody>
          <a:bodyPr/>
          <a:lstStyle/>
          <a:p>
            <a:fld id="{C26221F3-130A-45F1-BB01-6A2DCEC6C37C}" type="slidenum">
              <a:rPr lang="en-GB" smtClean="0"/>
              <a:pPr/>
              <a:t>13</a:t>
            </a:fld>
            <a:endParaRPr lang="en-GB" smtClean="0"/>
          </a:p>
        </p:txBody>
      </p:sp>
      <p:sp>
        <p:nvSpPr>
          <p:cNvPr id="43014" name="Rectangle 4"/>
          <p:cNvSpPr>
            <a:spLocks noChangeArrowheads="1"/>
          </p:cNvSpPr>
          <p:nvPr/>
        </p:nvSpPr>
        <p:spPr bwMode="auto">
          <a:xfrm>
            <a:off x="914400" y="5416550"/>
            <a:ext cx="7467600" cy="533400"/>
          </a:xfrm>
          <a:prstGeom prst="rect">
            <a:avLst/>
          </a:prstGeom>
          <a:noFill/>
          <a:ln w="38100" cmpd="dbl">
            <a:solidFill>
              <a:schemeClr val="folHlink"/>
            </a:solidFill>
            <a:miter lim="800000"/>
            <a:headEnd/>
            <a:tailEnd/>
          </a:ln>
        </p:spPr>
        <p:txBody>
          <a:bodyPr wrap="none" anchor="ctr"/>
          <a:lstStyle/>
          <a:p>
            <a:endParaRPr lang="en-US">
              <a:solidFill>
                <a:schemeClr val="folHlink"/>
              </a:solidFill>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228600" y="228600"/>
            <a:ext cx="8686800" cy="968375"/>
          </a:xfrm>
        </p:spPr>
        <p:txBody>
          <a:bodyPr/>
          <a:lstStyle/>
          <a:p>
            <a:r>
              <a:rPr lang="en-GB" smtClean="0"/>
              <a:t>Case convention</a:t>
            </a:r>
          </a:p>
        </p:txBody>
      </p:sp>
      <p:sp>
        <p:nvSpPr>
          <p:cNvPr id="707587" name="Rectangle 3"/>
          <p:cNvSpPr>
            <a:spLocks noGrp="1" noChangeArrowheads="1"/>
          </p:cNvSpPr>
          <p:nvPr>
            <p:ph idx="1"/>
          </p:nvPr>
        </p:nvSpPr>
        <p:spPr>
          <a:xfrm>
            <a:off x="228600" y="1409700"/>
            <a:ext cx="8686800" cy="4683125"/>
          </a:xfrm>
        </p:spPr>
        <p:txBody>
          <a:bodyPr>
            <a:normAutofit/>
          </a:bodyPr>
          <a:lstStyle/>
          <a:p>
            <a:pPr marL="474663" lvl="1" indent="-284163">
              <a:buFontTx/>
              <a:buChar char="•"/>
            </a:pPr>
            <a:r>
              <a:rPr lang="en-GB" sz="2800" i="1" dirty="0" smtClean="0"/>
              <a:t>XHTML </a:t>
            </a:r>
            <a:r>
              <a:rPr lang="en-GB" sz="2800" b="1" dirty="0" smtClean="0"/>
              <a:t>requires</a:t>
            </a:r>
            <a:r>
              <a:rPr lang="en-GB" sz="2800" dirty="0" smtClean="0"/>
              <a:t> lower case:</a:t>
            </a:r>
          </a:p>
          <a:p>
            <a:pPr marL="928688" lvl="2" indent="-263525"/>
            <a:r>
              <a:rPr lang="en-GB" sz="2400" b="1" dirty="0" err="1" smtClean="0">
                <a:solidFill>
                  <a:schemeClr val="hlink"/>
                </a:solidFill>
                <a:latin typeface="Courier New" pitchFamily="49" charset="0"/>
              </a:rPr>
              <a:t>onclick</a:t>
            </a:r>
            <a:r>
              <a:rPr lang="en-GB" sz="2400" dirty="0" smtClean="0"/>
              <a:t>, </a:t>
            </a:r>
            <a:r>
              <a:rPr lang="en-GB" sz="2400" b="1" dirty="0" err="1" smtClean="0">
                <a:solidFill>
                  <a:schemeClr val="hlink"/>
                </a:solidFill>
                <a:latin typeface="Courier New" pitchFamily="49" charset="0"/>
              </a:rPr>
              <a:t>onmouseover</a:t>
            </a:r>
            <a:r>
              <a:rPr lang="en-GB" sz="2400" dirty="0" smtClean="0"/>
              <a:t>, </a:t>
            </a:r>
            <a:r>
              <a:rPr lang="en-GB" sz="2400" b="1" dirty="0" err="1" smtClean="0">
                <a:solidFill>
                  <a:schemeClr val="hlink"/>
                </a:solidFill>
                <a:latin typeface="Courier New" pitchFamily="49" charset="0"/>
              </a:rPr>
              <a:t>onmousemove</a:t>
            </a:r>
            <a:r>
              <a:rPr lang="en-GB" sz="2400" dirty="0" smtClean="0"/>
              <a:t>, </a:t>
            </a:r>
            <a:r>
              <a:rPr lang="en-GB" sz="2400" b="1" dirty="0" err="1" smtClean="0">
                <a:solidFill>
                  <a:schemeClr val="hlink"/>
                </a:solidFill>
                <a:latin typeface="Courier New" pitchFamily="49" charset="0"/>
              </a:rPr>
              <a:t>onfocus</a:t>
            </a:r>
            <a:r>
              <a:rPr lang="en-GB" sz="2400" dirty="0" smtClean="0"/>
              <a:t>, </a:t>
            </a:r>
            <a:r>
              <a:rPr lang="en-GB" sz="2400" b="1" dirty="0" err="1" smtClean="0">
                <a:solidFill>
                  <a:schemeClr val="hlink"/>
                </a:solidFill>
                <a:latin typeface="Courier New" pitchFamily="49" charset="0"/>
              </a:rPr>
              <a:t>onblur</a:t>
            </a:r>
            <a:r>
              <a:rPr lang="en-GB" sz="2400" dirty="0" smtClean="0"/>
              <a:t>,</a:t>
            </a:r>
            <a:r>
              <a:rPr lang="en-GB" sz="2400" i="1" dirty="0" smtClean="0"/>
              <a:t> </a:t>
            </a:r>
            <a:r>
              <a:rPr lang="en-GB" sz="2400" b="1" dirty="0" err="1" smtClean="0">
                <a:solidFill>
                  <a:schemeClr val="hlink"/>
                </a:solidFill>
                <a:latin typeface="Courier New" pitchFamily="49" charset="0"/>
              </a:rPr>
              <a:t>onkeypress</a:t>
            </a:r>
            <a:r>
              <a:rPr lang="en-GB" sz="2400" dirty="0" smtClean="0"/>
              <a:t>, </a:t>
            </a:r>
            <a:r>
              <a:rPr lang="en-GB" sz="2400" b="1" dirty="0" err="1" smtClean="0">
                <a:solidFill>
                  <a:schemeClr val="hlink"/>
                </a:solidFill>
                <a:latin typeface="Courier New" pitchFamily="49" charset="0"/>
              </a:rPr>
              <a:t>onload</a:t>
            </a:r>
            <a:r>
              <a:rPr lang="en-GB" sz="2400" dirty="0" smtClean="0"/>
              <a:t>, </a:t>
            </a:r>
            <a:r>
              <a:rPr lang="en-GB" sz="2400" b="1" dirty="0" err="1" smtClean="0">
                <a:solidFill>
                  <a:schemeClr val="hlink"/>
                </a:solidFill>
                <a:latin typeface="Courier New" pitchFamily="49" charset="0"/>
              </a:rPr>
              <a:t>onunload</a:t>
            </a:r>
            <a:r>
              <a:rPr lang="en-GB" sz="2400" dirty="0" smtClean="0"/>
              <a:t>…</a:t>
            </a:r>
          </a:p>
          <a:p>
            <a:pPr marL="474663" lvl="1" indent="-284163">
              <a:buFontTx/>
              <a:buChar char="•"/>
            </a:pPr>
            <a:r>
              <a:rPr lang="en-GB" sz="2800" dirty="0" smtClean="0"/>
              <a:t>HTML4 is case-insensitive</a:t>
            </a:r>
          </a:p>
          <a:p>
            <a:pPr marL="928688" lvl="2" indent="-263525"/>
            <a:r>
              <a:rPr lang="en-GB" sz="2400" b="1" dirty="0" err="1" smtClean="0">
                <a:solidFill>
                  <a:schemeClr val="folHlink"/>
                </a:solidFill>
                <a:latin typeface="Courier New" pitchFamily="49" charset="0"/>
              </a:rPr>
              <a:t>onClick</a:t>
            </a:r>
            <a:r>
              <a:rPr lang="en-GB" sz="2400" dirty="0" smtClean="0"/>
              <a:t>, </a:t>
            </a:r>
            <a:r>
              <a:rPr lang="en-GB" sz="2400" b="1" dirty="0" err="1" smtClean="0">
                <a:solidFill>
                  <a:schemeClr val="folHlink"/>
                </a:solidFill>
                <a:latin typeface="Courier New" pitchFamily="49" charset="0"/>
              </a:rPr>
              <a:t>onMouseOver</a:t>
            </a:r>
            <a:r>
              <a:rPr lang="en-GB" sz="2400" dirty="0" smtClean="0"/>
              <a:t>, </a:t>
            </a:r>
            <a:r>
              <a:rPr lang="en-GB" sz="2400" b="1" dirty="0" err="1" smtClean="0">
                <a:solidFill>
                  <a:schemeClr val="folHlink"/>
                </a:solidFill>
                <a:latin typeface="Courier New" pitchFamily="49" charset="0"/>
              </a:rPr>
              <a:t>onMouseMove</a:t>
            </a:r>
            <a:r>
              <a:rPr lang="en-GB" sz="2400" dirty="0" smtClean="0"/>
              <a:t>, </a:t>
            </a:r>
            <a:r>
              <a:rPr lang="en-GB" sz="2400" b="1" dirty="0" err="1" smtClean="0">
                <a:solidFill>
                  <a:schemeClr val="folHlink"/>
                </a:solidFill>
                <a:latin typeface="Courier New" pitchFamily="49" charset="0"/>
              </a:rPr>
              <a:t>onFocus</a:t>
            </a:r>
            <a:r>
              <a:rPr lang="en-GB" sz="2400" dirty="0" smtClean="0"/>
              <a:t>, </a:t>
            </a:r>
            <a:r>
              <a:rPr lang="en-GB" sz="2400" b="1" dirty="0" err="1" smtClean="0">
                <a:solidFill>
                  <a:schemeClr val="folHlink"/>
                </a:solidFill>
                <a:latin typeface="Courier New" pitchFamily="49" charset="0"/>
              </a:rPr>
              <a:t>onBlur</a:t>
            </a:r>
            <a:r>
              <a:rPr lang="en-GB" sz="2400" dirty="0" smtClean="0"/>
              <a:t>,</a:t>
            </a:r>
            <a:r>
              <a:rPr lang="en-GB" sz="2400" i="1" dirty="0" smtClean="0"/>
              <a:t> </a:t>
            </a:r>
            <a:r>
              <a:rPr lang="en-GB" sz="2400" b="1" dirty="0" err="1" smtClean="0">
                <a:solidFill>
                  <a:schemeClr val="folHlink"/>
                </a:solidFill>
                <a:latin typeface="Courier New" pitchFamily="49" charset="0"/>
              </a:rPr>
              <a:t>onKeyPress</a:t>
            </a:r>
            <a:r>
              <a:rPr lang="en-GB" sz="2400" dirty="0" smtClean="0"/>
              <a:t>, </a:t>
            </a:r>
            <a:r>
              <a:rPr lang="en-GB" sz="2400" b="1" dirty="0" err="1" smtClean="0">
                <a:solidFill>
                  <a:schemeClr val="folHlink"/>
                </a:solidFill>
                <a:latin typeface="Courier New" pitchFamily="49" charset="0"/>
              </a:rPr>
              <a:t>onLoad</a:t>
            </a:r>
            <a:r>
              <a:rPr lang="en-GB" sz="2400" dirty="0" smtClean="0"/>
              <a:t>, </a:t>
            </a:r>
            <a:r>
              <a:rPr lang="en-GB" sz="2400" b="1" dirty="0" err="1" smtClean="0">
                <a:solidFill>
                  <a:schemeClr val="folHlink"/>
                </a:solidFill>
                <a:latin typeface="Courier New" pitchFamily="49" charset="0"/>
              </a:rPr>
              <a:t>onUnload</a:t>
            </a:r>
            <a:r>
              <a:rPr lang="en-GB" sz="2400" dirty="0" smtClean="0"/>
              <a:t> </a:t>
            </a:r>
          </a:p>
          <a:p>
            <a:pPr marL="928688" lvl="2" indent="-263525"/>
            <a:r>
              <a:rPr lang="en-GB" sz="2400" dirty="0" smtClean="0"/>
              <a:t>Called “Camel Case”</a:t>
            </a:r>
          </a:p>
          <a:p>
            <a:pPr marL="474663" lvl="1" indent="-284163"/>
            <a:r>
              <a:rPr lang="en-GB" sz="2800" dirty="0" smtClean="0"/>
              <a:t>So even though the slides (&amp; older HTML4 books like “</a:t>
            </a:r>
            <a:r>
              <a:rPr lang="en-GB" sz="2800" dirty="0" err="1" smtClean="0"/>
              <a:t>DHTML</a:t>
            </a:r>
            <a:r>
              <a:rPr lang="en-GB" sz="2800" dirty="0" smtClean="0"/>
              <a:t> in 24h.”) may say “</a:t>
            </a:r>
            <a:r>
              <a:rPr lang="en-GB" sz="2800" b="1" dirty="0" err="1" smtClean="0">
                <a:solidFill>
                  <a:schemeClr val="folHlink"/>
                </a:solidFill>
                <a:latin typeface="Courier New" pitchFamily="49" charset="0"/>
              </a:rPr>
              <a:t>onClick</a:t>
            </a:r>
            <a:r>
              <a:rPr lang="en-GB" sz="2800" dirty="0" smtClean="0"/>
              <a:t>” you </a:t>
            </a:r>
            <a:r>
              <a:rPr lang="en-GB" sz="2800" u="sng" dirty="0" smtClean="0"/>
              <a:t>must</a:t>
            </a:r>
            <a:r>
              <a:rPr lang="en-GB" sz="2800" dirty="0" smtClean="0"/>
              <a:t> write “</a:t>
            </a:r>
            <a:r>
              <a:rPr lang="en-GB" sz="2800" b="1" dirty="0" err="1" smtClean="0">
                <a:solidFill>
                  <a:schemeClr val="hlink"/>
                </a:solidFill>
                <a:latin typeface="Courier New" pitchFamily="49" charset="0"/>
              </a:rPr>
              <a:t>onclick</a:t>
            </a:r>
            <a:r>
              <a:rPr lang="en-GB" sz="2800" dirty="0" smtClean="0"/>
              <a:t>” for XHTML…</a:t>
            </a:r>
          </a:p>
        </p:txBody>
      </p:sp>
      <p:sp>
        <p:nvSpPr>
          <p:cNvPr id="44034"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4035" name="Slide Number Placeholder 5"/>
          <p:cNvSpPr>
            <a:spLocks noGrp="1"/>
          </p:cNvSpPr>
          <p:nvPr>
            <p:ph type="sldNum" sz="quarter" idx="12"/>
          </p:nvPr>
        </p:nvSpPr>
        <p:spPr>
          <a:noFill/>
        </p:spPr>
        <p:txBody>
          <a:bodyPr/>
          <a:lstStyle/>
          <a:p>
            <a:fld id="{F8D2A74E-8579-4606-AC3F-FE8200E2CE87}" type="slidenum">
              <a:rPr lang="en-GB" smtClean="0"/>
              <a:pPr/>
              <a:t>14</a:t>
            </a:fld>
            <a:endParaRPr lang="en-GB" smtClean="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07587">
                                            <p:txEl>
                                              <p:pRg st="0" end="0"/>
                                            </p:txEl>
                                          </p:spTgt>
                                        </p:tgtEl>
                                        <p:attrNameLst>
                                          <p:attrName>style.visibility</p:attrName>
                                        </p:attrNameLst>
                                      </p:cBhvr>
                                      <p:to>
                                        <p:strVal val="visible"/>
                                      </p:to>
                                    </p:set>
                                    <p:animEffect transition="in" filter="wipe(left)">
                                      <p:cBhvr>
                                        <p:cTn id="7" dur="500"/>
                                        <p:tgtEl>
                                          <p:spTgt spid="707587">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07587">
                                            <p:txEl>
                                              <p:pRg st="1" end="1"/>
                                            </p:txEl>
                                          </p:spTgt>
                                        </p:tgtEl>
                                        <p:attrNameLst>
                                          <p:attrName>style.visibility</p:attrName>
                                        </p:attrNameLst>
                                      </p:cBhvr>
                                      <p:to>
                                        <p:strVal val="visible"/>
                                      </p:to>
                                    </p:set>
                                    <p:animEffect transition="in" filter="wipe(left)">
                                      <p:cBhvr>
                                        <p:cTn id="10" dur="500"/>
                                        <p:tgtEl>
                                          <p:spTgt spid="70758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07587">
                                            <p:txEl>
                                              <p:pRg st="2" end="2"/>
                                            </p:txEl>
                                          </p:spTgt>
                                        </p:tgtEl>
                                        <p:attrNameLst>
                                          <p:attrName>style.visibility</p:attrName>
                                        </p:attrNameLst>
                                      </p:cBhvr>
                                      <p:to>
                                        <p:strVal val="visible"/>
                                      </p:to>
                                    </p:set>
                                    <p:animEffect transition="in" filter="wipe(left)">
                                      <p:cBhvr>
                                        <p:cTn id="15" dur="500"/>
                                        <p:tgtEl>
                                          <p:spTgt spid="707587">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707587">
                                            <p:txEl>
                                              <p:pRg st="3" end="3"/>
                                            </p:txEl>
                                          </p:spTgt>
                                        </p:tgtEl>
                                        <p:attrNameLst>
                                          <p:attrName>style.visibility</p:attrName>
                                        </p:attrNameLst>
                                      </p:cBhvr>
                                      <p:to>
                                        <p:strVal val="visible"/>
                                      </p:to>
                                    </p:set>
                                    <p:animEffect transition="in" filter="wipe(left)">
                                      <p:cBhvr>
                                        <p:cTn id="18" dur="500"/>
                                        <p:tgtEl>
                                          <p:spTgt spid="707587">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707587">
                                            <p:txEl>
                                              <p:pRg st="4" end="4"/>
                                            </p:txEl>
                                          </p:spTgt>
                                        </p:tgtEl>
                                        <p:attrNameLst>
                                          <p:attrName>style.visibility</p:attrName>
                                        </p:attrNameLst>
                                      </p:cBhvr>
                                      <p:to>
                                        <p:strVal val="visible"/>
                                      </p:to>
                                    </p:set>
                                    <p:animEffect transition="in" filter="wipe(left)">
                                      <p:cBhvr>
                                        <p:cTn id="21" dur="500"/>
                                        <p:tgtEl>
                                          <p:spTgt spid="707587">
                                            <p:txEl>
                                              <p:pRg st="4" end="4"/>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707587">
                                            <p:txEl>
                                              <p:pRg st="5" end="5"/>
                                            </p:txEl>
                                          </p:spTgt>
                                        </p:tgtEl>
                                        <p:attrNameLst>
                                          <p:attrName>style.visibility</p:attrName>
                                        </p:attrNameLst>
                                      </p:cBhvr>
                                      <p:to>
                                        <p:strVal val="visible"/>
                                      </p:to>
                                    </p:set>
                                    <p:animEffect transition="in" filter="wipe(left)">
                                      <p:cBhvr>
                                        <p:cTn id="24" dur="500"/>
                                        <p:tgtEl>
                                          <p:spTgt spid="7075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Page load event handler</a:t>
            </a:r>
            <a:endParaRPr lang="en-GB" dirty="0"/>
          </a:p>
        </p:txBody>
      </p:sp>
      <p:sp>
        <p:nvSpPr>
          <p:cNvPr id="3" name="Content Placeholder 2"/>
          <p:cNvSpPr>
            <a:spLocks noGrp="1"/>
          </p:cNvSpPr>
          <p:nvPr>
            <p:ph idx="1"/>
          </p:nvPr>
        </p:nvSpPr>
        <p:spPr>
          <a:xfrm>
            <a:off x="179512" y="1700808"/>
            <a:ext cx="8784976" cy="4572000"/>
          </a:xfrm>
          <a:ln>
            <a:solidFill>
              <a:schemeClr val="accent1">
                <a:lumMod val="40000"/>
                <a:lumOff val="60000"/>
              </a:schemeClr>
            </a:solidFill>
          </a:ln>
        </p:spPr>
        <p:txBody>
          <a:bodyPr>
            <a:normAutofit/>
          </a:bodyPr>
          <a:lstStyle/>
          <a:p>
            <a:r>
              <a:rPr lang="en-GB" dirty="0" smtClean="0"/>
              <a:t>HTML</a:t>
            </a:r>
          </a:p>
          <a:p>
            <a:pPr lvl="1"/>
            <a:r>
              <a:rPr lang="en-GB" dirty="0" smtClean="0">
                <a:latin typeface="Consolas" pitchFamily="49" charset="0"/>
                <a:cs typeface="Consolas" pitchFamily="49" charset="0"/>
              </a:rPr>
              <a:t>&lt;body </a:t>
            </a:r>
            <a:r>
              <a:rPr lang="en-GB" dirty="0" err="1" smtClean="0">
                <a:solidFill>
                  <a:schemeClr val="accent3">
                    <a:lumMod val="60000"/>
                    <a:lumOff val="40000"/>
                  </a:schemeClr>
                </a:solidFill>
                <a:latin typeface="Consolas" pitchFamily="49" charset="0"/>
                <a:cs typeface="Consolas" pitchFamily="49" charset="0"/>
              </a:rPr>
              <a:t>onload</a:t>
            </a:r>
            <a:r>
              <a:rPr lang="en-GB" dirty="0" smtClean="0">
                <a:latin typeface="Consolas" pitchFamily="49" charset="0"/>
                <a:cs typeface="Consolas" pitchFamily="49" charset="0"/>
              </a:rPr>
              <a:t>="</a:t>
            </a:r>
            <a:r>
              <a:rPr lang="en-GB" dirty="0" err="1" smtClean="0">
                <a:solidFill>
                  <a:schemeClr val="accent1">
                    <a:lumMod val="40000"/>
                    <a:lumOff val="60000"/>
                  </a:schemeClr>
                </a:solidFill>
                <a:latin typeface="Consolas" pitchFamily="49" charset="0"/>
                <a:cs typeface="Consolas" pitchFamily="49" charset="0"/>
              </a:rPr>
              <a:t>doSomething</a:t>
            </a:r>
            <a:r>
              <a:rPr lang="en-GB" dirty="0" smtClean="0">
                <a:latin typeface="Consolas" pitchFamily="49" charset="0"/>
                <a:cs typeface="Consolas" pitchFamily="49" charset="0"/>
              </a:rPr>
              <a:t>(</a:t>
            </a:r>
            <a:r>
              <a:rPr lang="en-GB" dirty="0" smtClean="0">
                <a:solidFill>
                  <a:schemeClr val="accent4"/>
                </a:solidFill>
                <a:latin typeface="Consolas" pitchFamily="49" charset="0"/>
                <a:cs typeface="Consolas" pitchFamily="49" charset="0"/>
              </a:rPr>
              <a:t>event</a:t>
            </a:r>
            <a:r>
              <a:rPr lang="en-GB" dirty="0" smtClean="0">
                <a:latin typeface="Consolas" pitchFamily="49" charset="0"/>
                <a:cs typeface="Consolas" pitchFamily="49" charset="0"/>
              </a:rPr>
              <a:t>)"&gt;</a:t>
            </a:r>
          </a:p>
          <a:p>
            <a:r>
              <a:rPr lang="en-GB" dirty="0" smtClean="0"/>
              <a:t>JavaScript</a:t>
            </a:r>
          </a:p>
          <a:p>
            <a:pPr lvl="1"/>
            <a:r>
              <a:rPr lang="en-GB" dirty="0" smtClean="0">
                <a:latin typeface="Consolas" pitchFamily="49" charset="0"/>
                <a:cs typeface="Consolas" pitchFamily="49" charset="0"/>
              </a:rPr>
              <a:t>function </a:t>
            </a:r>
            <a:r>
              <a:rPr lang="en-GB" dirty="0" err="1" smtClean="0">
                <a:solidFill>
                  <a:schemeClr val="accent1">
                    <a:lumMod val="40000"/>
                    <a:lumOff val="60000"/>
                  </a:schemeClr>
                </a:solidFill>
                <a:latin typeface="Consolas" pitchFamily="49" charset="0"/>
                <a:cs typeface="Consolas" pitchFamily="49" charset="0"/>
              </a:rPr>
              <a:t>doSomething</a:t>
            </a:r>
            <a:r>
              <a:rPr lang="en-GB" dirty="0" smtClean="0">
                <a:latin typeface="Consolas" pitchFamily="49" charset="0"/>
                <a:cs typeface="Consolas" pitchFamily="49" charset="0"/>
              </a:rPr>
              <a:t>(</a:t>
            </a:r>
            <a:r>
              <a:rPr lang="en-GB" dirty="0" smtClean="0">
                <a:solidFill>
                  <a:schemeClr val="accent4"/>
                </a:solidFill>
                <a:latin typeface="Consolas" pitchFamily="49" charset="0"/>
                <a:cs typeface="Consolas" pitchFamily="49" charset="0"/>
              </a:rPr>
              <a:t>e</a:t>
            </a:r>
            <a:r>
              <a:rPr lang="en-GB" dirty="0" smtClean="0">
                <a:latin typeface="Consolas" pitchFamily="49" charset="0"/>
                <a:cs typeface="Consolas" pitchFamily="49" charset="0"/>
              </a:rPr>
              <a:t>) {</a:t>
            </a:r>
            <a:br>
              <a:rPr lang="en-GB" dirty="0" smtClean="0">
                <a:latin typeface="Consolas" pitchFamily="49" charset="0"/>
                <a:cs typeface="Consolas" pitchFamily="49" charset="0"/>
              </a:rPr>
            </a:br>
            <a:r>
              <a:rPr lang="en-GB" dirty="0" smtClean="0">
                <a:latin typeface="Consolas" pitchFamily="49" charset="0"/>
                <a:cs typeface="Consolas" pitchFamily="49" charset="0"/>
              </a:rPr>
              <a:t>  alert('Houston, the page has loaded!');</a:t>
            </a:r>
          </a:p>
          <a:p>
            <a:pPr lvl="1"/>
            <a:r>
              <a:rPr lang="en-GB" dirty="0" smtClean="0">
                <a:latin typeface="Consolas" pitchFamily="49" charset="0"/>
                <a:cs typeface="Consolas" pitchFamily="49" charset="0"/>
              </a:rPr>
              <a:t>	}</a:t>
            </a:r>
          </a:p>
          <a:p>
            <a:r>
              <a:rPr lang="en-GB" dirty="0" smtClean="0"/>
              <a:t>Unfortunately easy stuff like </a:t>
            </a:r>
            <a:r>
              <a:rPr lang="en-GB" dirty="0" err="1" smtClean="0">
                <a:latin typeface="Consolas" pitchFamily="49" charset="0"/>
                <a:cs typeface="Consolas" pitchFamily="49" charset="0"/>
              </a:rPr>
              <a:t>document.write</a:t>
            </a:r>
            <a:r>
              <a:rPr lang="en-GB" dirty="0" smtClean="0"/>
              <a:t> can’t be used in an event handler ... we need the DOM stuff from the next lecture to modify a page...</a:t>
            </a:r>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15</a:t>
            </a:fld>
            <a:endParaRPr lang="en-GB"/>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4"/>
          <p:cNvSpPr>
            <a:spLocks noGrp="1" noChangeArrowheads="1"/>
          </p:cNvSpPr>
          <p:nvPr>
            <p:ph type="title"/>
          </p:nvPr>
        </p:nvSpPr>
        <p:spPr>
          <a:xfrm>
            <a:off x="228600" y="228600"/>
            <a:ext cx="8686800" cy="1143000"/>
          </a:xfrm>
        </p:spPr>
        <p:txBody>
          <a:bodyPr/>
          <a:lstStyle/>
          <a:p>
            <a:r>
              <a:rPr lang="en-GB" sz="2800" smtClean="0"/>
              <a:t>Stage 1: Assigning an event handler in </a:t>
            </a:r>
            <a:r>
              <a:rPr lang="en-GB" sz="2800" i="1" smtClean="0"/>
              <a:t>HTML</a:t>
            </a:r>
          </a:p>
        </p:txBody>
      </p:sp>
      <p:sp>
        <p:nvSpPr>
          <p:cNvPr id="45061" name="Rectangle 3"/>
          <p:cNvSpPr>
            <a:spLocks noGrp="1" noChangeArrowheads="1"/>
          </p:cNvSpPr>
          <p:nvPr>
            <p:ph idx="1"/>
          </p:nvPr>
        </p:nvSpPr>
        <p:spPr>
          <a:xfrm>
            <a:off x="228600" y="1600200"/>
            <a:ext cx="8686800" cy="4495800"/>
          </a:xfrm>
        </p:spPr>
        <p:txBody>
          <a:bodyPr/>
          <a:lstStyle/>
          <a:p>
            <a:pPr marL="384175" indent="-384175"/>
            <a:r>
              <a:rPr lang="en-GB" b="1" smtClean="0"/>
              <a:t>Example 1: Clicking an element</a:t>
            </a:r>
            <a:endParaRPr lang="en-GB" b="1" smtClean="0">
              <a:latin typeface="Courier New" pitchFamily="49" charset="0"/>
            </a:endParaRPr>
          </a:p>
        </p:txBody>
      </p:sp>
      <p:sp>
        <p:nvSpPr>
          <p:cNvPr id="45058"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5059" name="Slide Number Placeholder 5"/>
          <p:cNvSpPr>
            <a:spLocks noGrp="1"/>
          </p:cNvSpPr>
          <p:nvPr>
            <p:ph type="sldNum" sz="quarter" idx="12"/>
          </p:nvPr>
        </p:nvSpPr>
        <p:spPr>
          <a:noFill/>
        </p:spPr>
        <p:txBody>
          <a:bodyPr/>
          <a:lstStyle/>
          <a:p>
            <a:fld id="{B02B588E-B9F4-4488-BD8B-0839B41A26F6}" type="slidenum">
              <a:rPr lang="en-GB" smtClean="0"/>
              <a:pPr/>
              <a:t>16</a:t>
            </a:fld>
            <a:endParaRPr lang="en-GB" smtClean="0"/>
          </a:p>
        </p:txBody>
      </p:sp>
      <p:sp>
        <p:nvSpPr>
          <p:cNvPr id="709634" name="Rectangle 2"/>
          <p:cNvSpPr>
            <a:spLocks noChangeArrowheads="1"/>
          </p:cNvSpPr>
          <p:nvPr/>
        </p:nvSpPr>
        <p:spPr bwMode="auto">
          <a:xfrm>
            <a:off x="381000" y="2205038"/>
            <a:ext cx="8382000" cy="3444875"/>
          </a:xfrm>
          <a:prstGeom prst="rect">
            <a:avLst/>
          </a:prstGeom>
          <a:noFill/>
          <a:ln w="9525">
            <a:noFill/>
            <a:miter lim="800000"/>
            <a:headEnd/>
            <a:tailEnd/>
          </a:ln>
        </p:spPr>
        <p:txBody>
          <a:bodyPr>
            <a:spAutoFit/>
          </a:bodyPr>
          <a:lstStyle/>
          <a:p>
            <a:pPr algn="l"/>
            <a:r>
              <a:rPr lang="en-GB" sz="2000" b="1" dirty="0">
                <a:latin typeface="Courier New" pitchFamily="49" charset="0"/>
              </a:rPr>
              <a:t>&lt;p id="target" style="border: 1px solid red;“</a:t>
            </a:r>
            <a:br>
              <a:rPr lang="en-GB" sz="2000" b="1" dirty="0">
                <a:latin typeface="Courier New" pitchFamily="49" charset="0"/>
              </a:rPr>
            </a:br>
            <a:r>
              <a:rPr lang="en-GB" sz="2000" b="1" dirty="0">
                <a:latin typeface="Courier New" pitchFamily="49" charset="0"/>
              </a:rPr>
              <a:t>   </a:t>
            </a:r>
            <a:r>
              <a:rPr lang="en-GB" sz="2000" b="1" dirty="0" err="1">
                <a:solidFill>
                  <a:schemeClr val="accent2"/>
                </a:solidFill>
                <a:latin typeface="Courier New" pitchFamily="49" charset="0"/>
              </a:rPr>
              <a:t>onclick</a:t>
            </a:r>
            <a:r>
              <a:rPr lang="en-GB" sz="2000" b="1" dirty="0">
                <a:latin typeface="Courier New" pitchFamily="49" charset="0"/>
              </a:rPr>
              <a:t>="</a:t>
            </a:r>
            <a:r>
              <a:rPr lang="en-GB" sz="2000" b="1" dirty="0" err="1">
                <a:solidFill>
                  <a:srgbClr val="FF9900"/>
                </a:solidFill>
                <a:latin typeface="Courier New" pitchFamily="49" charset="0"/>
              </a:rPr>
              <a:t>ouchFunction</a:t>
            </a:r>
            <a:r>
              <a:rPr lang="en-GB" sz="2000" b="1" dirty="0">
                <a:latin typeface="Courier New" pitchFamily="49" charset="0"/>
              </a:rPr>
              <a:t>();"&gt;</a:t>
            </a:r>
          </a:p>
          <a:p>
            <a:pPr algn="l"/>
            <a:r>
              <a:rPr lang="en-GB" sz="2000" b="1" dirty="0">
                <a:latin typeface="Courier New" pitchFamily="49" charset="0"/>
              </a:rPr>
              <a:t>	Click this paragraph to see what happens…</a:t>
            </a:r>
          </a:p>
          <a:p>
            <a:pPr algn="l"/>
            <a:r>
              <a:rPr lang="en-GB" sz="2000" b="1" dirty="0">
                <a:latin typeface="Courier New" pitchFamily="49" charset="0"/>
              </a:rPr>
              <a:t>&lt;/p&gt;</a:t>
            </a:r>
          </a:p>
          <a:p>
            <a:pPr algn="l"/>
            <a:r>
              <a:rPr lang="en-GB" sz="2000" b="1" dirty="0">
                <a:latin typeface="Courier New" pitchFamily="49" charset="0"/>
              </a:rPr>
              <a:t>&lt;</a:t>
            </a:r>
            <a:r>
              <a:rPr lang="en-GB" sz="2000" b="1" dirty="0" smtClean="0">
                <a:latin typeface="Courier New" pitchFamily="49" charset="0"/>
              </a:rPr>
              <a:t>script type</a:t>
            </a:r>
            <a:r>
              <a:rPr lang="en-GB" sz="2000" b="1" dirty="0">
                <a:latin typeface="Courier New" pitchFamily="49" charset="0"/>
              </a:rPr>
              <a:t>="text/</a:t>
            </a:r>
            <a:r>
              <a:rPr lang="en-GB" sz="2000" b="1" dirty="0" err="1">
                <a:latin typeface="Courier New" pitchFamily="49" charset="0"/>
              </a:rPr>
              <a:t>javascript</a:t>
            </a:r>
            <a:r>
              <a:rPr lang="en-GB" sz="2000" b="1" dirty="0">
                <a:latin typeface="Courier New" pitchFamily="49" charset="0"/>
              </a:rPr>
              <a:t>"&gt;</a:t>
            </a:r>
          </a:p>
          <a:p>
            <a:pPr algn="l"/>
            <a:r>
              <a:rPr lang="en-GB" sz="2000" b="1" dirty="0">
                <a:latin typeface="Courier New" pitchFamily="49" charset="0"/>
              </a:rPr>
              <a:t>&lt;!--</a:t>
            </a:r>
          </a:p>
          <a:p>
            <a:pPr algn="l"/>
            <a:r>
              <a:rPr lang="en-GB" sz="2000" b="1" dirty="0">
                <a:latin typeface="Courier New" pitchFamily="49" charset="0"/>
              </a:rPr>
              <a:t>	function </a:t>
            </a:r>
            <a:r>
              <a:rPr lang="en-GB" sz="2000" b="1" dirty="0" err="1">
                <a:solidFill>
                  <a:srgbClr val="FF9900"/>
                </a:solidFill>
                <a:latin typeface="Courier New" pitchFamily="49" charset="0"/>
              </a:rPr>
              <a:t>ouchFunction</a:t>
            </a:r>
            <a:r>
              <a:rPr lang="en-GB" sz="2000" b="1" dirty="0">
                <a:latin typeface="Courier New" pitchFamily="49" charset="0"/>
              </a:rPr>
              <a:t>() {</a:t>
            </a:r>
          </a:p>
          <a:p>
            <a:pPr algn="l"/>
            <a:r>
              <a:rPr lang="en-GB" sz="2000" b="1" dirty="0">
                <a:latin typeface="Courier New" pitchFamily="49" charset="0"/>
              </a:rPr>
              <a:t>		alert('Ouch, you just clicked me!');</a:t>
            </a:r>
          </a:p>
          <a:p>
            <a:pPr algn="l"/>
            <a:r>
              <a:rPr lang="en-GB" sz="2000" b="1" dirty="0">
                <a:latin typeface="Courier New" pitchFamily="49" charset="0"/>
              </a:rPr>
              <a:t>	}</a:t>
            </a:r>
          </a:p>
          <a:p>
            <a:pPr algn="l"/>
            <a:r>
              <a:rPr lang="en-GB" sz="2000" b="1" dirty="0">
                <a:latin typeface="Courier New" pitchFamily="49" charset="0"/>
              </a:rPr>
              <a:t>//--&gt;</a:t>
            </a:r>
          </a:p>
          <a:p>
            <a:pPr algn="l"/>
            <a:r>
              <a:rPr lang="en-GB" sz="2000" b="1" dirty="0">
                <a:latin typeface="Courier New" pitchFamily="49" charset="0"/>
              </a:rPr>
              <a:t>&lt;/script&gt;</a:t>
            </a:r>
            <a:endParaRPr lang="en-GB" dirty="0"/>
          </a:p>
        </p:txBody>
      </p:sp>
      <p:sp>
        <p:nvSpPr>
          <p:cNvPr id="45063" name="Text Box 5"/>
          <p:cNvSpPr txBox="1">
            <a:spLocks noChangeArrowheads="1"/>
          </p:cNvSpPr>
          <p:nvPr/>
        </p:nvSpPr>
        <p:spPr bwMode="auto">
          <a:xfrm>
            <a:off x="80772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grpSp>
        <p:nvGrpSpPr>
          <p:cNvPr id="11" name="Group 10"/>
          <p:cNvGrpSpPr/>
          <p:nvPr/>
        </p:nvGrpSpPr>
        <p:grpSpPr>
          <a:xfrm>
            <a:off x="1258888" y="4005263"/>
            <a:ext cx="6716712" cy="2035175"/>
            <a:chOff x="1258888" y="4005263"/>
            <a:chExt cx="6716712" cy="2035175"/>
          </a:xfrm>
        </p:grpSpPr>
        <p:sp>
          <p:nvSpPr>
            <p:cNvPr id="45064" name="Text Box 6"/>
            <p:cNvSpPr txBox="1">
              <a:spLocks noChangeArrowheads="1"/>
            </p:cNvSpPr>
            <p:nvPr/>
          </p:nvSpPr>
          <p:spPr bwMode="auto">
            <a:xfrm>
              <a:off x="6732588" y="5300663"/>
              <a:ext cx="1182687" cy="739775"/>
            </a:xfrm>
            <a:prstGeom prst="rect">
              <a:avLst/>
            </a:prstGeom>
            <a:noFill/>
            <a:ln w="38100">
              <a:solidFill>
                <a:schemeClr val="folHlink"/>
              </a:solidFill>
              <a:miter lim="800000"/>
              <a:headEnd/>
              <a:tailEnd/>
            </a:ln>
          </p:spPr>
          <p:txBody>
            <a:bodyPr wrap="none">
              <a:spAutoFit/>
            </a:bodyPr>
            <a:lstStyle/>
            <a:p>
              <a:pPr algn="l"/>
              <a:r>
                <a:rPr lang="en-GB" sz="2000">
                  <a:solidFill>
                    <a:srgbClr val="FF9900"/>
                  </a:solidFill>
                  <a:latin typeface="Verdana" pitchFamily="34" charset="0"/>
                </a:rPr>
                <a:t>event</a:t>
              </a:r>
            </a:p>
            <a:p>
              <a:pPr algn="l"/>
              <a:r>
                <a:rPr lang="en-GB" sz="2000">
                  <a:solidFill>
                    <a:srgbClr val="FF9900"/>
                  </a:solidFill>
                  <a:latin typeface="Verdana" pitchFamily="34" charset="0"/>
                </a:rPr>
                <a:t>handler</a:t>
              </a:r>
              <a:endParaRPr lang="en-GB"/>
            </a:p>
          </p:txBody>
        </p:sp>
        <p:sp>
          <p:nvSpPr>
            <p:cNvPr id="45065" name="Rectangle 7"/>
            <p:cNvSpPr>
              <a:spLocks noChangeArrowheads="1"/>
            </p:cNvSpPr>
            <p:nvPr/>
          </p:nvSpPr>
          <p:spPr bwMode="auto">
            <a:xfrm>
              <a:off x="1258888" y="4005263"/>
              <a:ext cx="6697662" cy="1008062"/>
            </a:xfrm>
            <a:prstGeom prst="rect">
              <a:avLst/>
            </a:prstGeom>
            <a:noFill/>
            <a:ln w="38100">
              <a:solidFill>
                <a:schemeClr val="folHlink"/>
              </a:solidFill>
              <a:miter lim="800000"/>
              <a:headEnd/>
              <a:tailEnd/>
            </a:ln>
          </p:spPr>
          <p:txBody>
            <a:bodyPr wrap="none" anchor="ctr"/>
            <a:lstStyle/>
            <a:p>
              <a:endParaRPr lang="en-US">
                <a:solidFill>
                  <a:schemeClr val="folHlink"/>
                </a:solidFill>
              </a:endParaRPr>
            </a:p>
          </p:txBody>
        </p:sp>
        <p:cxnSp>
          <p:nvCxnSpPr>
            <p:cNvPr id="45066" name="AutoShape 8"/>
            <p:cNvCxnSpPr>
              <a:cxnSpLocks noChangeShapeType="1"/>
              <a:stCxn id="45064" idx="3"/>
              <a:endCxn id="45065" idx="3"/>
            </p:cNvCxnSpPr>
            <p:nvPr/>
          </p:nvCxnSpPr>
          <p:spPr bwMode="auto">
            <a:xfrm flipV="1">
              <a:off x="7934325" y="4510088"/>
              <a:ext cx="41275" cy="1160462"/>
            </a:xfrm>
            <a:prstGeom prst="curvedConnector3">
              <a:avLst>
                <a:gd name="adj1" fmla="val 603847"/>
              </a:avLst>
            </a:prstGeom>
            <a:noFill/>
            <a:ln w="38100">
              <a:solidFill>
                <a:schemeClr val="folHlink"/>
              </a:solidFill>
              <a:round/>
              <a:headEnd/>
              <a:tailEnd type="triangle" w="med" len="med"/>
            </a:ln>
          </p:spPr>
        </p:cxn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96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96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a:xfrm>
            <a:off x="228600" y="228600"/>
            <a:ext cx="8686800" cy="1143000"/>
          </a:xfrm>
        </p:spPr>
        <p:txBody>
          <a:bodyPr/>
          <a:lstStyle/>
          <a:p>
            <a:r>
              <a:rPr lang="en-GB" sz="3200" dirty="0" smtClean="0"/>
              <a:t>Stages 2 &amp; 3: How events work (</a:t>
            </a:r>
            <a:r>
              <a:rPr lang="en-GB" sz="3200" dirty="0" smtClean="0">
                <a:solidFill>
                  <a:schemeClr val="folHlink"/>
                </a:solidFill>
              </a:rPr>
              <a:t>DOM</a:t>
            </a:r>
            <a:r>
              <a:rPr lang="en-GB" sz="3200" dirty="0" smtClean="0"/>
              <a:t>)</a:t>
            </a:r>
          </a:p>
        </p:txBody>
      </p:sp>
      <p:sp>
        <p:nvSpPr>
          <p:cNvPr id="711683" name="Rectangle 3"/>
          <p:cNvSpPr>
            <a:spLocks noGrp="1" noChangeArrowheads="1"/>
          </p:cNvSpPr>
          <p:nvPr>
            <p:ph idx="1"/>
          </p:nvPr>
        </p:nvSpPr>
        <p:spPr>
          <a:xfrm>
            <a:off x="228600" y="1612900"/>
            <a:ext cx="8686800" cy="4495800"/>
          </a:xfrm>
        </p:spPr>
        <p:txBody>
          <a:bodyPr/>
          <a:lstStyle/>
          <a:p>
            <a:pPr marL="0" indent="0">
              <a:lnSpc>
                <a:spcPct val="90000"/>
              </a:lnSpc>
              <a:buFontTx/>
              <a:buNone/>
            </a:pPr>
            <a:r>
              <a:rPr lang="en-GB" sz="2800" b="1" dirty="0" smtClean="0">
                <a:solidFill>
                  <a:schemeClr val="hlink"/>
                </a:solidFill>
                <a:latin typeface="Courier New" pitchFamily="49" charset="0"/>
              </a:rPr>
              <a:t>&lt;p</a:t>
            </a:r>
            <a:r>
              <a:rPr lang="en-GB" b="1" dirty="0" smtClean="0">
                <a:solidFill>
                  <a:schemeClr val="hlink"/>
                </a:solidFill>
                <a:latin typeface="Courier New" pitchFamily="49" charset="0"/>
              </a:rPr>
              <a:t> </a:t>
            </a:r>
            <a:r>
              <a:rPr lang="en-GB" b="1" dirty="0" err="1" smtClean="0">
                <a:solidFill>
                  <a:schemeClr val="hlink"/>
                </a:solidFill>
                <a:latin typeface="Courier New" pitchFamily="49" charset="0"/>
              </a:rPr>
              <a:t>onclick</a:t>
            </a:r>
            <a:r>
              <a:rPr lang="en-GB" b="1" dirty="0" smtClean="0">
                <a:solidFill>
                  <a:schemeClr val="hlink"/>
                </a:solidFill>
                <a:latin typeface="Courier New" pitchFamily="49" charset="0"/>
              </a:rPr>
              <a:t>="</a:t>
            </a:r>
            <a:r>
              <a:rPr lang="en-GB" b="1" dirty="0" err="1" smtClean="0">
                <a:solidFill>
                  <a:srgbClr val="FF9900"/>
                </a:solidFill>
                <a:latin typeface="Courier New" pitchFamily="49" charset="0"/>
              </a:rPr>
              <a:t>checkEvent</a:t>
            </a:r>
            <a:r>
              <a:rPr lang="en-GB" b="1" dirty="0" smtClean="0">
                <a:solidFill>
                  <a:schemeClr val="hlink"/>
                </a:solidFill>
                <a:latin typeface="Courier New" pitchFamily="49" charset="0"/>
              </a:rPr>
              <a:t>(</a:t>
            </a:r>
            <a:r>
              <a:rPr lang="en-GB" b="1" strike="sngStrike" dirty="0" smtClean="0">
                <a:solidFill>
                  <a:schemeClr val="folHlink"/>
                </a:solidFill>
                <a:latin typeface="Courier New" pitchFamily="49" charset="0"/>
              </a:rPr>
              <a:t>event</a:t>
            </a:r>
            <a:r>
              <a:rPr lang="en-GB" b="1" dirty="0" smtClean="0">
                <a:solidFill>
                  <a:schemeClr val="hlink"/>
                </a:solidFill>
                <a:latin typeface="Courier New" pitchFamily="49" charset="0"/>
              </a:rPr>
              <a:t>)</a:t>
            </a:r>
            <a:r>
              <a:rPr lang="en-GB" sz="2800" b="1" dirty="0" smtClean="0">
                <a:solidFill>
                  <a:schemeClr val="hlink"/>
                </a:solidFill>
                <a:latin typeface="Courier New" pitchFamily="49" charset="0"/>
              </a:rPr>
              <a:t>;"&gt;</a:t>
            </a:r>
          </a:p>
          <a:p>
            <a:pPr marL="474663" lvl="1" indent="-284163">
              <a:lnSpc>
                <a:spcPct val="90000"/>
              </a:lnSpc>
              <a:buFontTx/>
              <a:buChar char="•"/>
            </a:pPr>
            <a:r>
              <a:rPr lang="en-GB" dirty="0" smtClean="0"/>
              <a:t>A mouse-click on the above paragraph</a:t>
            </a:r>
            <a:br>
              <a:rPr lang="en-GB" dirty="0" smtClean="0"/>
            </a:br>
            <a:r>
              <a:rPr lang="en-GB" b="1" dirty="0" smtClean="0">
                <a:solidFill>
                  <a:schemeClr val="hlink"/>
                </a:solidFill>
                <a:latin typeface="Courier New" pitchFamily="49" charset="0"/>
              </a:rPr>
              <a:t>&lt;p …&gt;…&lt;/p&gt;</a:t>
            </a:r>
            <a:r>
              <a:rPr lang="en-GB" dirty="0" smtClean="0"/>
              <a:t>, passes the </a:t>
            </a:r>
            <a:r>
              <a:rPr lang="en-GB" i="1" dirty="0" smtClean="0">
                <a:solidFill>
                  <a:schemeClr val="folHlink"/>
                </a:solidFill>
              </a:rPr>
              <a:t>event object</a:t>
            </a:r>
            <a:r>
              <a:rPr lang="en-GB" dirty="0" smtClean="0"/>
              <a:t/>
            </a:r>
            <a:br>
              <a:rPr lang="en-GB" dirty="0" smtClean="0"/>
            </a:br>
            <a:r>
              <a:rPr lang="en-GB" dirty="0" smtClean="0"/>
              <a:t>as the </a:t>
            </a:r>
            <a:r>
              <a:rPr lang="en-GB" u="sng" dirty="0" smtClean="0"/>
              <a:t>argument</a:t>
            </a:r>
            <a:r>
              <a:rPr lang="en-GB" dirty="0" smtClean="0"/>
              <a:t> of the </a:t>
            </a:r>
            <a:r>
              <a:rPr lang="en-GB" i="1" dirty="0" smtClean="0"/>
              <a:t>function </a:t>
            </a:r>
            <a:r>
              <a:rPr lang="en-GB" b="1" dirty="0" err="1" smtClean="0">
                <a:solidFill>
                  <a:srgbClr val="FF9900"/>
                </a:solidFill>
                <a:latin typeface="Courier New" pitchFamily="49" charset="0"/>
              </a:rPr>
              <a:t>checkEvent</a:t>
            </a:r>
            <a:r>
              <a:rPr lang="en-GB" dirty="0" smtClean="0"/>
              <a:t>.</a:t>
            </a:r>
          </a:p>
          <a:p>
            <a:pPr marL="474663" lvl="1" indent="-284163">
              <a:lnSpc>
                <a:spcPct val="90000"/>
              </a:lnSpc>
              <a:buFontTx/>
              <a:buChar char="•"/>
            </a:pPr>
            <a:r>
              <a:rPr lang="en-GB" i="1" dirty="0" smtClean="0"/>
              <a:t>E.g.</a:t>
            </a:r>
            <a:r>
              <a:rPr lang="en-GB" dirty="0" smtClean="0"/>
              <a:t> the </a:t>
            </a:r>
            <a:r>
              <a:rPr lang="en-GB" dirty="0" smtClean="0">
                <a:solidFill>
                  <a:schemeClr val="accent2"/>
                </a:solidFill>
              </a:rPr>
              <a:t>type</a:t>
            </a:r>
            <a:r>
              <a:rPr lang="en-GB" dirty="0" smtClean="0"/>
              <a:t> of event (a </a:t>
            </a:r>
            <a:r>
              <a:rPr lang="en-GB" i="1" dirty="0" smtClean="0"/>
              <a:t>property</a:t>
            </a:r>
            <a:r>
              <a:rPr lang="en-GB" dirty="0" smtClean="0"/>
              <a:t> of the </a:t>
            </a:r>
            <a:r>
              <a:rPr lang="en-GB" u="sng" dirty="0" smtClean="0">
                <a:solidFill>
                  <a:schemeClr val="folHlink"/>
                </a:solidFill>
              </a:rPr>
              <a:t>event</a:t>
            </a:r>
            <a:r>
              <a:rPr lang="en-GB" dirty="0" smtClean="0">
                <a:solidFill>
                  <a:schemeClr val="folHlink"/>
                </a:solidFill>
              </a:rPr>
              <a:t> object</a:t>
            </a:r>
            <a:r>
              <a:rPr lang="en-GB" dirty="0" smtClean="0"/>
              <a:t>) can be displayed like this:</a:t>
            </a:r>
          </a:p>
          <a:p>
            <a:pPr marL="665163" lvl="2" indent="23813">
              <a:lnSpc>
                <a:spcPct val="90000"/>
              </a:lnSpc>
              <a:buFontTx/>
              <a:buNone/>
            </a:pPr>
            <a:r>
              <a:rPr lang="en-GB" b="1" dirty="0" smtClean="0">
                <a:latin typeface="Courier New" pitchFamily="49" charset="0"/>
              </a:rPr>
              <a:t>function </a:t>
            </a:r>
            <a:r>
              <a:rPr lang="en-GB" b="1" dirty="0" err="1" smtClean="0">
                <a:solidFill>
                  <a:srgbClr val="FF9900"/>
                </a:solidFill>
                <a:latin typeface="Courier New" pitchFamily="49" charset="0"/>
              </a:rPr>
              <a:t>checkEvent</a:t>
            </a:r>
            <a:r>
              <a:rPr lang="en-GB" b="1" dirty="0" smtClean="0">
                <a:latin typeface="Courier New" pitchFamily="49" charset="0"/>
              </a:rPr>
              <a:t>(</a:t>
            </a:r>
            <a:r>
              <a:rPr lang="en-GB" b="1" dirty="0" smtClean="0">
                <a:solidFill>
                  <a:schemeClr val="folHlink"/>
                </a:solidFill>
                <a:latin typeface="Courier New" pitchFamily="49" charset="0"/>
              </a:rPr>
              <a:t>e</a:t>
            </a:r>
            <a:r>
              <a:rPr lang="en-GB" b="1" dirty="0" smtClean="0">
                <a:latin typeface="Courier New" pitchFamily="49" charset="0"/>
              </a:rPr>
              <a:t>) {</a:t>
            </a:r>
            <a:br>
              <a:rPr lang="en-GB" b="1" dirty="0" smtClean="0">
                <a:latin typeface="Courier New" pitchFamily="49" charset="0"/>
              </a:rPr>
            </a:br>
            <a:r>
              <a:rPr lang="en-GB" b="1" dirty="0" smtClean="0">
                <a:latin typeface="Courier New" pitchFamily="49" charset="0"/>
              </a:rPr>
              <a:t>	alert(</a:t>
            </a:r>
            <a:r>
              <a:rPr lang="en-GB" b="1" dirty="0" err="1" smtClean="0">
                <a:solidFill>
                  <a:schemeClr val="folHlink"/>
                </a:solidFill>
                <a:latin typeface="Courier New" pitchFamily="49" charset="0"/>
              </a:rPr>
              <a:t>e</a:t>
            </a:r>
            <a:r>
              <a:rPr lang="en-GB" b="1" dirty="0" err="1" smtClean="0">
                <a:latin typeface="Courier New" pitchFamily="49" charset="0"/>
              </a:rPr>
              <a:t>.</a:t>
            </a:r>
            <a:r>
              <a:rPr lang="en-GB" b="1" dirty="0" err="1" smtClean="0">
                <a:solidFill>
                  <a:schemeClr val="accent2"/>
                </a:solidFill>
                <a:latin typeface="Courier New" pitchFamily="49" charset="0"/>
              </a:rPr>
              <a:t>type</a:t>
            </a:r>
            <a:r>
              <a:rPr lang="en-GB" b="1" dirty="0" smtClean="0">
                <a:latin typeface="Courier New" pitchFamily="49" charset="0"/>
              </a:rPr>
              <a:t>);</a:t>
            </a:r>
            <a:br>
              <a:rPr lang="en-GB" b="1" dirty="0" smtClean="0">
                <a:latin typeface="Courier New" pitchFamily="49" charset="0"/>
              </a:rPr>
            </a:br>
            <a:r>
              <a:rPr lang="en-GB" b="1" dirty="0" smtClean="0">
                <a:latin typeface="Courier New" pitchFamily="49" charset="0"/>
              </a:rPr>
              <a:t>}</a:t>
            </a:r>
          </a:p>
        </p:txBody>
      </p:sp>
      <p:sp>
        <p:nvSpPr>
          <p:cNvPr id="46082"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6083" name="Slide Number Placeholder 5"/>
          <p:cNvSpPr>
            <a:spLocks noGrp="1"/>
          </p:cNvSpPr>
          <p:nvPr>
            <p:ph type="sldNum" sz="quarter" idx="12"/>
          </p:nvPr>
        </p:nvSpPr>
        <p:spPr>
          <a:noFill/>
        </p:spPr>
        <p:txBody>
          <a:bodyPr/>
          <a:lstStyle/>
          <a:p>
            <a:fld id="{C3F48F1D-2F9B-44EE-9650-1E663F427866}" type="slidenum">
              <a:rPr lang="en-GB" smtClean="0"/>
              <a:pPr/>
              <a:t>17</a:t>
            </a:fld>
            <a:endParaRPr lang="en-GB" smtClean="0"/>
          </a:p>
        </p:txBody>
      </p:sp>
      <p:sp>
        <p:nvSpPr>
          <p:cNvPr id="711684" name="Text Box 4"/>
          <p:cNvSpPr txBox="1">
            <a:spLocks noChangeArrowheads="1"/>
          </p:cNvSpPr>
          <p:nvPr/>
        </p:nvSpPr>
        <p:spPr bwMode="auto">
          <a:xfrm>
            <a:off x="80772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11683">
                                            <p:txEl>
                                              <p:pRg st="0" end="0"/>
                                            </p:txEl>
                                          </p:spTgt>
                                        </p:tgtEl>
                                        <p:attrNameLst>
                                          <p:attrName>style.visibility</p:attrName>
                                        </p:attrNameLst>
                                      </p:cBhvr>
                                      <p:to>
                                        <p:strVal val="visible"/>
                                      </p:to>
                                    </p:set>
                                    <p:animEffect transition="in" filter="wipe(left)">
                                      <p:cBhvr>
                                        <p:cTn id="7" dur="500"/>
                                        <p:tgtEl>
                                          <p:spTgt spid="71168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11683">
                                            <p:txEl>
                                              <p:pRg st="1" end="1"/>
                                            </p:txEl>
                                          </p:spTgt>
                                        </p:tgtEl>
                                        <p:attrNameLst>
                                          <p:attrName>style.visibility</p:attrName>
                                        </p:attrNameLst>
                                      </p:cBhvr>
                                      <p:to>
                                        <p:strVal val="visible"/>
                                      </p:to>
                                    </p:set>
                                    <p:animEffect transition="in" filter="wipe(left)">
                                      <p:cBhvr>
                                        <p:cTn id="10" dur="500"/>
                                        <p:tgtEl>
                                          <p:spTgt spid="71168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11683">
                                            <p:txEl>
                                              <p:pRg st="2" end="2"/>
                                            </p:txEl>
                                          </p:spTgt>
                                        </p:tgtEl>
                                        <p:attrNameLst>
                                          <p:attrName>style.visibility</p:attrName>
                                        </p:attrNameLst>
                                      </p:cBhvr>
                                      <p:to>
                                        <p:strVal val="visible"/>
                                      </p:to>
                                    </p:set>
                                    <p:animEffect transition="in" filter="wipe(left)">
                                      <p:cBhvr>
                                        <p:cTn id="15" dur="500"/>
                                        <p:tgtEl>
                                          <p:spTgt spid="711683">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711683">
                                            <p:txEl>
                                              <p:pRg st="3" end="3"/>
                                            </p:txEl>
                                          </p:spTgt>
                                        </p:tgtEl>
                                        <p:attrNameLst>
                                          <p:attrName>style.visibility</p:attrName>
                                        </p:attrNameLst>
                                      </p:cBhvr>
                                      <p:to>
                                        <p:strVal val="visible"/>
                                      </p:to>
                                    </p:set>
                                    <p:animEffect transition="in" filter="wipe(left)">
                                      <p:cBhvr>
                                        <p:cTn id="18" dur="500"/>
                                        <p:tgtEl>
                                          <p:spTgt spid="711683">
                                            <p:txEl>
                                              <p:pRg st="3" end="3"/>
                                            </p:txEl>
                                          </p:spTgt>
                                        </p:tgtEl>
                                      </p:cBhvr>
                                    </p:animEffect>
                                  </p:childTnLst>
                                </p:cTn>
                              </p:par>
                            </p:childTnLst>
                          </p:cTn>
                        </p:par>
                        <p:par>
                          <p:cTn id="19" fill="hold">
                            <p:stCondLst>
                              <p:cond delay="500"/>
                            </p:stCondLst>
                            <p:childTnLst>
                              <p:par>
                                <p:cTn id="20" presetID="22" presetClass="entr" presetSubtype="8" fill="hold" grpId="0" nodeType="afterEffect">
                                  <p:stCondLst>
                                    <p:cond delay="0"/>
                                  </p:stCondLst>
                                  <p:childTnLst>
                                    <p:set>
                                      <p:cBhvr>
                                        <p:cTn id="21" dur="1" fill="hold">
                                          <p:stCondLst>
                                            <p:cond delay="0"/>
                                          </p:stCondLst>
                                        </p:cTn>
                                        <p:tgtEl>
                                          <p:spTgt spid="711684"/>
                                        </p:tgtEl>
                                        <p:attrNameLst>
                                          <p:attrName>style.visibility</p:attrName>
                                        </p:attrNameLst>
                                      </p:cBhvr>
                                      <p:to>
                                        <p:strVal val="visible"/>
                                      </p:to>
                                    </p:set>
                                    <p:animEffect transition="in" filter="wipe(left)">
                                      <p:cBhvr>
                                        <p:cTn id="22" dur="500"/>
                                        <p:tgtEl>
                                          <p:spTgt spid="711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68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a:xfrm>
            <a:off x="228600" y="228600"/>
            <a:ext cx="8686800" cy="1143000"/>
          </a:xfrm>
        </p:spPr>
        <p:txBody>
          <a:bodyPr/>
          <a:lstStyle/>
          <a:p>
            <a:r>
              <a:rPr lang="en-GB" sz="3200" smtClean="0"/>
              <a:t>Stages 2 &amp; 3: How events work (</a:t>
            </a:r>
            <a:r>
              <a:rPr lang="en-GB" sz="3200" smtClean="0">
                <a:solidFill>
                  <a:srgbClr val="D60093"/>
                </a:solidFill>
              </a:rPr>
              <a:t>IE</a:t>
            </a:r>
            <a:r>
              <a:rPr lang="en-GB" sz="3200" smtClean="0"/>
              <a:t>)</a:t>
            </a:r>
          </a:p>
        </p:txBody>
      </p:sp>
      <p:sp>
        <p:nvSpPr>
          <p:cNvPr id="713731" name="Rectangle 3"/>
          <p:cNvSpPr>
            <a:spLocks noGrp="1" noChangeArrowheads="1"/>
          </p:cNvSpPr>
          <p:nvPr>
            <p:ph idx="1"/>
          </p:nvPr>
        </p:nvSpPr>
        <p:spPr>
          <a:xfrm>
            <a:off x="228600" y="1600200"/>
            <a:ext cx="8686800" cy="4495800"/>
          </a:xfrm>
        </p:spPr>
        <p:txBody>
          <a:bodyPr/>
          <a:lstStyle/>
          <a:p>
            <a:pPr marL="0" indent="0">
              <a:lnSpc>
                <a:spcPct val="110000"/>
              </a:lnSpc>
              <a:buFontTx/>
              <a:buNone/>
            </a:pPr>
            <a:r>
              <a:rPr lang="en-GB" sz="2400" b="1" smtClean="0">
                <a:solidFill>
                  <a:schemeClr val="hlink"/>
                </a:solidFill>
                <a:latin typeface="Courier New" pitchFamily="49" charset="0"/>
              </a:rPr>
              <a:t>&lt;p</a:t>
            </a:r>
            <a:r>
              <a:rPr lang="en-GB" sz="3200" b="1" smtClean="0">
                <a:solidFill>
                  <a:schemeClr val="hlink"/>
                </a:solidFill>
                <a:latin typeface="Courier New" pitchFamily="49" charset="0"/>
              </a:rPr>
              <a:t> onclick="</a:t>
            </a:r>
            <a:r>
              <a:rPr lang="en-GB" sz="3200" b="1" smtClean="0">
                <a:solidFill>
                  <a:srgbClr val="FF9900"/>
                </a:solidFill>
                <a:latin typeface="Courier New" pitchFamily="49" charset="0"/>
              </a:rPr>
              <a:t>checkEvent</a:t>
            </a:r>
            <a:r>
              <a:rPr lang="en-GB" sz="3200" b="1" smtClean="0">
                <a:solidFill>
                  <a:schemeClr val="hlink"/>
                </a:solidFill>
                <a:latin typeface="Courier New" pitchFamily="49" charset="0"/>
              </a:rPr>
              <a:t>(</a:t>
            </a:r>
            <a:r>
              <a:rPr lang="en-GB" sz="3200" b="1" smtClean="0">
                <a:solidFill>
                  <a:srgbClr val="D60093"/>
                </a:solidFill>
                <a:latin typeface="Courier New" pitchFamily="49" charset="0"/>
              </a:rPr>
              <a:t>event</a:t>
            </a:r>
            <a:r>
              <a:rPr lang="en-GB" sz="3200" b="1" smtClean="0">
                <a:solidFill>
                  <a:schemeClr val="hlink"/>
                </a:solidFill>
                <a:latin typeface="Courier New" pitchFamily="49" charset="0"/>
              </a:rPr>
              <a:t>)</a:t>
            </a:r>
            <a:r>
              <a:rPr lang="en-GB" sz="2400" b="1" smtClean="0">
                <a:solidFill>
                  <a:schemeClr val="hlink"/>
                </a:solidFill>
                <a:latin typeface="Courier New" pitchFamily="49" charset="0"/>
              </a:rPr>
              <a:t>;"&gt;</a:t>
            </a:r>
          </a:p>
          <a:p>
            <a:pPr marL="474663" lvl="1" indent="-284163">
              <a:lnSpc>
                <a:spcPct val="110000"/>
              </a:lnSpc>
              <a:buFontTx/>
              <a:buChar char="•"/>
            </a:pPr>
            <a:r>
              <a:rPr lang="en-GB" sz="2800" smtClean="0"/>
              <a:t>A mouse-click on the above paragraph</a:t>
            </a:r>
            <a:br>
              <a:rPr lang="en-GB" sz="2800" smtClean="0"/>
            </a:br>
            <a:r>
              <a:rPr lang="en-GB" sz="2800" b="1" smtClean="0">
                <a:solidFill>
                  <a:schemeClr val="hlink"/>
                </a:solidFill>
                <a:latin typeface="Courier New" pitchFamily="49" charset="0"/>
              </a:rPr>
              <a:t>&lt;p …&gt;…&lt;/p&gt;</a:t>
            </a:r>
            <a:r>
              <a:rPr lang="en-GB" sz="2800" smtClean="0"/>
              <a:t>, creates the </a:t>
            </a:r>
            <a:r>
              <a:rPr lang="en-GB" sz="2800" i="1" smtClean="0">
                <a:solidFill>
                  <a:srgbClr val="D60093"/>
                </a:solidFill>
              </a:rPr>
              <a:t>event object</a:t>
            </a:r>
            <a:r>
              <a:rPr lang="en-GB" sz="2800" smtClean="0"/>
              <a:t/>
            </a:r>
            <a:br>
              <a:rPr lang="en-GB" sz="2800" smtClean="0"/>
            </a:br>
            <a:r>
              <a:rPr lang="en-GB" sz="2800" smtClean="0"/>
              <a:t>in the top-level scope, </a:t>
            </a:r>
            <a:r>
              <a:rPr lang="en-GB" sz="2800" i="1" smtClean="0"/>
              <a:t>i.e.</a:t>
            </a:r>
            <a:r>
              <a:rPr lang="en-GB" sz="2800" smtClean="0"/>
              <a:t> as </a:t>
            </a:r>
            <a:r>
              <a:rPr lang="en-GB" sz="2800" b="1" smtClean="0">
                <a:solidFill>
                  <a:srgbClr val="D60093"/>
                </a:solidFill>
                <a:latin typeface="Courier New" pitchFamily="49" charset="0"/>
              </a:rPr>
              <a:t>window.event</a:t>
            </a:r>
          </a:p>
          <a:p>
            <a:pPr marL="474663" lvl="1" indent="-284163">
              <a:lnSpc>
                <a:spcPct val="110000"/>
              </a:lnSpc>
              <a:buFontTx/>
              <a:buChar char="•"/>
            </a:pPr>
            <a:r>
              <a:rPr lang="en-GB" sz="2800" i="1" smtClean="0"/>
              <a:t>E.g.</a:t>
            </a:r>
            <a:r>
              <a:rPr lang="en-GB" sz="2800" smtClean="0"/>
              <a:t> the </a:t>
            </a:r>
            <a:r>
              <a:rPr lang="en-GB" sz="2800" smtClean="0">
                <a:solidFill>
                  <a:schemeClr val="accent2"/>
                </a:solidFill>
              </a:rPr>
              <a:t>type</a:t>
            </a:r>
            <a:r>
              <a:rPr lang="en-GB" sz="2800" smtClean="0"/>
              <a:t> of event (a </a:t>
            </a:r>
            <a:r>
              <a:rPr lang="en-GB" sz="2800" i="1" smtClean="0"/>
              <a:t>property</a:t>
            </a:r>
            <a:r>
              <a:rPr lang="en-GB" sz="2800" smtClean="0"/>
              <a:t> of the </a:t>
            </a:r>
            <a:r>
              <a:rPr lang="en-GB" sz="2800" u="sng" smtClean="0">
                <a:solidFill>
                  <a:srgbClr val="D60093"/>
                </a:solidFill>
              </a:rPr>
              <a:t>event</a:t>
            </a:r>
            <a:r>
              <a:rPr lang="en-GB" sz="2800" smtClean="0">
                <a:solidFill>
                  <a:srgbClr val="D60093"/>
                </a:solidFill>
              </a:rPr>
              <a:t> object</a:t>
            </a:r>
            <a:r>
              <a:rPr lang="en-GB" sz="2800" smtClean="0"/>
              <a:t>) can be displayed like this:</a:t>
            </a:r>
          </a:p>
          <a:p>
            <a:pPr marL="665163" lvl="2" indent="23813">
              <a:lnSpc>
                <a:spcPct val="110000"/>
              </a:lnSpc>
              <a:buFontTx/>
              <a:buNone/>
            </a:pPr>
            <a:r>
              <a:rPr lang="en-GB" sz="2400" b="1" smtClean="0">
                <a:latin typeface="Courier New" pitchFamily="49" charset="0"/>
              </a:rPr>
              <a:t>function </a:t>
            </a:r>
            <a:r>
              <a:rPr lang="en-GB" sz="2400" b="1" smtClean="0">
                <a:solidFill>
                  <a:srgbClr val="FF9900"/>
                </a:solidFill>
                <a:latin typeface="Courier New" pitchFamily="49" charset="0"/>
              </a:rPr>
              <a:t>checkEvent</a:t>
            </a:r>
            <a:r>
              <a:rPr lang="en-GB" sz="2400" b="1" smtClean="0">
                <a:latin typeface="Courier New" pitchFamily="49" charset="0"/>
              </a:rPr>
              <a:t>(</a:t>
            </a:r>
            <a:r>
              <a:rPr lang="en-GB" sz="2400" b="1" smtClean="0">
                <a:solidFill>
                  <a:srgbClr val="D60093"/>
                </a:solidFill>
                <a:latin typeface="Courier New" pitchFamily="49" charset="0"/>
              </a:rPr>
              <a:t>e</a:t>
            </a:r>
            <a:r>
              <a:rPr lang="en-GB" sz="2400" b="1" smtClean="0">
                <a:latin typeface="Courier New" pitchFamily="49" charset="0"/>
              </a:rPr>
              <a:t>) {</a:t>
            </a:r>
            <a:br>
              <a:rPr lang="en-GB" sz="2400" b="1" smtClean="0">
                <a:latin typeface="Courier New" pitchFamily="49" charset="0"/>
              </a:rPr>
            </a:br>
            <a:r>
              <a:rPr lang="en-GB" sz="2400" b="1" smtClean="0">
                <a:latin typeface="Courier New" pitchFamily="49" charset="0"/>
              </a:rPr>
              <a:t>	alert(</a:t>
            </a:r>
            <a:r>
              <a:rPr lang="en-GB" sz="2400" b="1" smtClean="0">
                <a:solidFill>
                  <a:srgbClr val="D60093"/>
                </a:solidFill>
                <a:latin typeface="Courier New" pitchFamily="49" charset="0"/>
              </a:rPr>
              <a:t>e</a:t>
            </a:r>
            <a:r>
              <a:rPr lang="en-GB" sz="2400" b="1" smtClean="0">
                <a:latin typeface="Courier New" pitchFamily="49" charset="0"/>
              </a:rPr>
              <a:t>.</a:t>
            </a:r>
            <a:r>
              <a:rPr lang="en-GB" sz="2400" b="1" smtClean="0">
                <a:solidFill>
                  <a:schemeClr val="accent2"/>
                </a:solidFill>
                <a:latin typeface="Courier New" pitchFamily="49" charset="0"/>
              </a:rPr>
              <a:t>type</a:t>
            </a:r>
            <a:r>
              <a:rPr lang="en-GB" sz="2400" b="1" smtClean="0">
                <a:latin typeface="Courier New" pitchFamily="49" charset="0"/>
              </a:rPr>
              <a:t>);</a:t>
            </a:r>
            <a:br>
              <a:rPr lang="en-GB" sz="2400" b="1" smtClean="0">
                <a:latin typeface="Courier New" pitchFamily="49" charset="0"/>
              </a:rPr>
            </a:br>
            <a:r>
              <a:rPr lang="en-GB" sz="2400" b="1" smtClean="0">
                <a:latin typeface="Courier New" pitchFamily="49" charset="0"/>
              </a:rPr>
              <a:t>}</a:t>
            </a:r>
          </a:p>
        </p:txBody>
      </p:sp>
      <p:sp>
        <p:nvSpPr>
          <p:cNvPr id="47106"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7107" name="Slide Number Placeholder 5"/>
          <p:cNvSpPr>
            <a:spLocks noGrp="1"/>
          </p:cNvSpPr>
          <p:nvPr>
            <p:ph type="sldNum" sz="quarter" idx="12"/>
          </p:nvPr>
        </p:nvSpPr>
        <p:spPr>
          <a:noFill/>
        </p:spPr>
        <p:txBody>
          <a:bodyPr/>
          <a:lstStyle/>
          <a:p>
            <a:fld id="{2DB50244-BF14-41CB-A142-948ECC4E3139}" type="slidenum">
              <a:rPr lang="en-GB" smtClean="0"/>
              <a:pPr/>
              <a:t>18</a:t>
            </a:fld>
            <a:endParaRPr lang="en-GB" smtClean="0"/>
          </a:p>
        </p:txBody>
      </p:sp>
      <p:sp>
        <p:nvSpPr>
          <p:cNvPr id="713732" name="Text Box 4"/>
          <p:cNvSpPr txBox="1">
            <a:spLocks noChangeArrowheads="1"/>
          </p:cNvSpPr>
          <p:nvPr/>
        </p:nvSpPr>
        <p:spPr bwMode="auto">
          <a:xfrm>
            <a:off x="80772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
        <p:nvSpPr>
          <p:cNvPr id="713733" name="Rectangle 5"/>
          <p:cNvSpPr>
            <a:spLocks noChangeArrowheads="1"/>
          </p:cNvSpPr>
          <p:nvPr/>
        </p:nvSpPr>
        <p:spPr bwMode="auto">
          <a:xfrm>
            <a:off x="4716463" y="2819400"/>
            <a:ext cx="1836737" cy="381000"/>
          </a:xfrm>
          <a:prstGeom prst="rect">
            <a:avLst/>
          </a:prstGeom>
          <a:noFill/>
          <a:ln w="9525">
            <a:solidFill>
              <a:schemeClr val="tx1"/>
            </a:solidFill>
            <a:miter lim="800000"/>
            <a:headEnd/>
            <a:tailEnd/>
          </a:ln>
        </p:spPr>
        <p:txBody>
          <a:bodyPr wrap="none" anchor="ctr"/>
          <a:lstStyle/>
          <a:p>
            <a:endParaRPr lang="en-US"/>
          </a:p>
        </p:txBody>
      </p:sp>
      <p:sp>
        <p:nvSpPr>
          <p:cNvPr id="713734" name="Rectangle 6"/>
          <p:cNvSpPr>
            <a:spLocks noChangeArrowheads="1"/>
          </p:cNvSpPr>
          <p:nvPr/>
        </p:nvSpPr>
        <p:spPr bwMode="auto">
          <a:xfrm>
            <a:off x="5796136" y="1772816"/>
            <a:ext cx="1219200" cy="304800"/>
          </a:xfrm>
          <a:prstGeom prst="rect">
            <a:avLst/>
          </a:prstGeom>
          <a:noFill/>
          <a:ln w="9525">
            <a:solidFill>
              <a:schemeClr val="tx1"/>
            </a:solidFill>
            <a:miter lim="800000"/>
            <a:headEnd/>
            <a:tailEnd/>
          </a:ln>
        </p:spPr>
        <p:txBody>
          <a:bodyPr wrap="none" anchor="ctr"/>
          <a:lstStyle/>
          <a:p>
            <a:endParaRPr lang="en-US"/>
          </a:p>
        </p:txBody>
      </p:sp>
      <p:cxnSp>
        <p:nvCxnSpPr>
          <p:cNvPr id="713735" name="AutoShape 7"/>
          <p:cNvCxnSpPr>
            <a:cxnSpLocks noChangeShapeType="1"/>
            <a:stCxn id="713733" idx="3"/>
            <a:endCxn id="713734" idx="0"/>
          </p:cNvCxnSpPr>
          <p:nvPr/>
        </p:nvCxnSpPr>
        <p:spPr bwMode="auto">
          <a:xfrm flipH="1" flipV="1">
            <a:off x="6405736" y="1772816"/>
            <a:ext cx="147464" cy="1237084"/>
          </a:xfrm>
          <a:prstGeom prst="bentConnector4">
            <a:avLst>
              <a:gd name="adj1" fmla="val -468410"/>
              <a:gd name="adj2" fmla="val 118479"/>
            </a:avLst>
          </a:prstGeom>
          <a:noFill/>
          <a:ln w="9525">
            <a:solidFill>
              <a:schemeClr val="tx1"/>
            </a:solidFill>
            <a:miter lim="800000"/>
            <a:headEnd/>
            <a:tailEnd type="triangle" w="med" len="med"/>
          </a:ln>
        </p:spPr>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13731">
                                            <p:txEl>
                                              <p:pRg st="0" end="0"/>
                                            </p:txEl>
                                          </p:spTgt>
                                        </p:tgtEl>
                                        <p:attrNameLst>
                                          <p:attrName>style.visibility</p:attrName>
                                        </p:attrNameLst>
                                      </p:cBhvr>
                                      <p:to>
                                        <p:strVal val="visible"/>
                                      </p:to>
                                    </p:set>
                                    <p:animEffect transition="in" filter="wipe(left)">
                                      <p:cBhvr>
                                        <p:cTn id="7" dur="500"/>
                                        <p:tgtEl>
                                          <p:spTgt spid="713731">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13731">
                                            <p:txEl>
                                              <p:pRg st="1" end="1"/>
                                            </p:txEl>
                                          </p:spTgt>
                                        </p:tgtEl>
                                        <p:attrNameLst>
                                          <p:attrName>style.visibility</p:attrName>
                                        </p:attrNameLst>
                                      </p:cBhvr>
                                      <p:to>
                                        <p:strVal val="visible"/>
                                      </p:to>
                                    </p:set>
                                    <p:animEffect transition="in" filter="wipe(left)">
                                      <p:cBhvr>
                                        <p:cTn id="10" dur="500"/>
                                        <p:tgtEl>
                                          <p:spTgt spid="713731">
                                            <p:txEl>
                                              <p:pRg st="1" end="1"/>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713733"/>
                                        </p:tgtEl>
                                        <p:attrNameLst>
                                          <p:attrName>style.visibility</p:attrName>
                                        </p:attrNameLst>
                                      </p:cBhvr>
                                      <p:to>
                                        <p:strVal val="visible"/>
                                      </p:to>
                                    </p:set>
                                    <p:animEffect transition="in" filter="wipe(left)">
                                      <p:cBhvr>
                                        <p:cTn id="14" dur="500"/>
                                        <p:tgtEl>
                                          <p:spTgt spid="713733"/>
                                        </p:tgtEl>
                                      </p:cBhvr>
                                    </p:animEffect>
                                  </p:childTnLst>
                                </p:cTn>
                              </p:par>
                              <p:par>
                                <p:cTn id="15" presetID="22" presetClass="entr" presetSubtype="4" fill="hold" nodeType="withEffect">
                                  <p:stCondLst>
                                    <p:cond delay="0"/>
                                  </p:stCondLst>
                                  <p:childTnLst>
                                    <p:set>
                                      <p:cBhvr>
                                        <p:cTn id="16" dur="1" fill="hold">
                                          <p:stCondLst>
                                            <p:cond delay="0"/>
                                          </p:stCondLst>
                                        </p:cTn>
                                        <p:tgtEl>
                                          <p:spTgt spid="713735"/>
                                        </p:tgtEl>
                                        <p:attrNameLst>
                                          <p:attrName>style.visibility</p:attrName>
                                        </p:attrNameLst>
                                      </p:cBhvr>
                                      <p:to>
                                        <p:strVal val="visible"/>
                                      </p:to>
                                    </p:set>
                                    <p:animEffect transition="in" filter="wipe(down)">
                                      <p:cBhvr>
                                        <p:cTn id="17" dur="500"/>
                                        <p:tgtEl>
                                          <p:spTgt spid="713735"/>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713734"/>
                                        </p:tgtEl>
                                        <p:attrNameLst>
                                          <p:attrName>style.visibility</p:attrName>
                                        </p:attrNameLst>
                                      </p:cBhvr>
                                      <p:to>
                                        <p:strVal val="visible"/>
                                      </p:to>
                                    </p:set>
                                    <p:animEffect transition="in" filter="wipe(up)">
                                      <p:cBhvr>
                                        <p:cTn id="20" dur="500"/>
                                        <p:tgtEl>
                                          <p:spTgt spid="71373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713731">
                                            <p:txEl>
                                              <p:pRg st="2" end="2"/>
                                            </p:txEl>
                                          </p:spTgt>
                                        </p:tgtEl>
                                        <p:attrNameLst>
                                          <p:attrName>style.visibility</p:attrName>
                                        </p:attrNameLst>
                                      </p:cBhvr>
                                      <p:to>
                                        <p:strVal val="visible"/>
                                      </p:to>
                                    </p:set>
                                    <p:animEffect transition="in" filter="wipe(left)">
                                      <p:cBhvr>
                                        <p:cTn id="25" dur="500"/>
                                        <p:tgtEl>
                                          <p:spTgt spid="713731">
                                            <p:txEl>
                                              <p:pRg st="2" end="2"/>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713731">
                                            <p:txEl>
                                              <p:pRg st="3" end="3"/>
                                            </p:txEl>
                                          </p:spTgt>
                                        </p:tgtEl>
                                        <p:attrNameLst>
                                          <p:attrName>style.visibility</p:attrName>
                                        </p:attrNameLst>
                                      </p:cBhvr>
                                      <p:to>
                                        <p:strVal val="visible"/>
                                      </p:to>
                                    </p:set>
                                    <p:animEffect transition="in" filter="wipe(left)">
                                      <p:cBhvr>
                                        <p:cTn id="28" dur="500"/>
                                        <p:tgtEl>
                                          <p:spTgt spid="713731">
                                            <p:txEl>
                                              <p:pRg st="3" end="3"/>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713732"/>
                                        </p:tgtEl>
                                        <p:attrNameLst>
                                          <p:attrName>style.visibility</p:attrName>
                                        </p:attrNameLst>
                                      </p:cBhvr>
                                      <p:to>
                                        <p:strVal val="visible"/>
                                      </p:to>
                                    </p:set>
                                    <p:animEffect transition="in" filter="wipe(left)">
                                      <p:cBhvr>
                                        <p:cTn id="32" dur="500"/>
                                        <p:tgtEl>
                                          <p:spTgt spid="71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32" grpId="0"/>
      <p:bldP spid="713733" grpId="0" animBg="1"/>
      <p:bldP spid="71373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a:xfrm>
            <a:off x="152400" y="228600"/>
            <a:ext cx="8839200" cy="1143000"/>
          </a:xfrm>
        </p:spPr>
        <p:txBody>
          <a:bodyPr/>
          <a:lstStyle/>
          <a:p>
            <a:r>
              <a:rPr lang="en-GB" smtClean="0"/>
              <a:t>IE </a:t>
            </a:r>
            <a:r>
              <a:rPr lang="en-GB" i="1" smtClean="0"/>
              <a:t>event object</a:t>
            </a:r>
            <a:r>
              <a:rPr lang="en-GB" smtClean="0"/>
              <a:t> properties</a:t>
            </a:r>
            <a:endParaRPr lang="en-GB" i="1" smtClean="0"/>
          </a:p>
        </p:txBody>
      </p:sp>
      <p:sp>
        <p:nvSpPr>
          <p:cNvPr id="717827" name="Rectangle 3"/>
          <p:cNvSpPr>
            <a:spLocks noGrp="1" noChangeArrowheads="1"/>
          </p:cNvSpPr>
          <p:nvPr>
            <p:ph idx="1"/>
          </p:nvPr>
        </p:nvSpPr>
        <p:spPr>
          <a:xfrm>
            <a:off x="152400" y="1600200"/>
            <a:ext cx="8839200" cy="4495800"/>
          </a:xfrm>
        </p:spPr>
        <p:txBody>
          <a:bodyPr/>
          <a:lstStyle/>
          <a:p>
            <a:pPr marL="249238" indent="-249238">
              <a:lnSpc>
                <a:spcPct val="110000"/>
              </a:lnSpc>
            </a:pPr>
            <a:r>
              <a:rPr lang="en-GB" dirty="0" smtClean="0"/>
              <a:t>Its properties depend on the event type:</a:t>
            </a:r>
            <a:br>
              <a:rPr lang="en-GB" dirty="0" smtClean="0"/>
            </a:br>
            <a:r>
              <a:rPr lang="en-GB" sz="2000" dirty="0" smtClean="0"/>
              <a:t>(DOM1 formalises them, MS doesn't always follow the standard…)</a:t>
            </a:r>
          </a:p>
          <a:p>
            <a:pPr marL="612775" lvl="1" indent="-173038">
              <a:lnSpc>
                <a:spcPct val="110000"/>
              </a:lnSpc>
              <a:buFont typeface="Wingdings" pitchFamily="2" charset="2"/>
              <a:buChar char="§"/>
            </a:pPr>
            <a:r>
              <a:rPr lang="en-GB" sz="2400" b="1" dirty="0" err="1" smtClean="0">
                <a:solidFill>
                  <a:schemeClr val="hlink"/>
                </a:solidFill>
                <a:latin typeface="Courier New" pitchFamily="49" charset="0"/>
              </a:rPr>
              <a:t>event</a:t>
            </a:r>
            <a:r>
              <a:rPr lang="en-GB" sz="2400" b="1" dirty="0" err="1" smtClean="0">
                <a:latin typeface="Courier New" pitchFamily="49" charset="0"/>
              </a:rPr>
              <a:t>.</a:t>
            </a:r>
            <a:r>
              <a:rPr lang="en-GB" sz="2400" b="1" dirty="0" err="1" smtClean="0">
                <a:solidFill>
                  <a:schemeClr val="folHlink"/>
                </a:solidFill>
                <a:latin typeface="Courier New" pitchFamily="49" charset="0"/>
              </a:rPr>
              <a:t>type</a:t>
            </a:r>
            <a:r>
              <a:rPr lang="en-GB" sz="2400" dirty="0" smtClean="0"/>
              <a:t> </a:t>
            </a:r>
            <a:r>
              <a:rPr lang="en-GB" sz="2400" i="1" dirty="0" smtClean="0"/>
              <a:t>e.g.</a:t>
            </a:r>
            <a:r>
              <a:rPr lang="en-GB" sz="2400" dirty="0" smtClean="0"/>
              <a:t> '</a:t>
            </a:r>
            <a:r>
              <a:rPr lang="en-GB" sz="2400" b="1" dirty="0" smtClean="0">
                <a:solidFill>
                  <a:schemeClr val="folHlink"/>
                </a:solidFill>
                <a:latin typeface="Courier New" pitchFamily="49" charset="0"/>
              </a:rPr>
              <a:t>load</a:t>
            </a:r>
            <a:r>
              <a:rPr lang="en-GB" sz="2400" b="1" dirty="0" smtClean="0">
                <a:latin typeface="Courier New" pitchFamily="49" charset="0"/>
              </a:rPr>
              <a:t>'</a:t>
            </a:r>
            <a:r>
              <a:rPr lang="en-GB" sz="2400" dirty="0" smtClean="0"/>
              <a:t> for the </a:t>
            </a:r>
            <a:r>
              <a:rPr lang="en-GB" sz="2000" b="1" dirty="0" smtClean="0">
                <a:latin typeface="Courier New" pitchFamily="49" charset="0"/>
              </a:rPr>
              <a:t>&lt;body&gt;</a:t>
            </a:r>
            <a:r>
              <a:rPr lang="en-GB" sz="2400" dirty="0" smtClean="0"/>
              <a:t> </a:t>
            </a:r>
            <a:r>
              <a:rPr lang="en-GB" sz="2400" b="1" dirty="0" err="1" smtClean="0">
                <a:solidFill>
                  <a:schemeClr val="folHlink"/>
                </a:solidFill>
                <a:latin typeface="Courier New" pitchFamily="49" charset="0"/>
              </a:rPr>
              <a:t>onload</a:t>
            </a:r>
            <a:r>
              <a:rPr lang="en-GB" sz="2400" dirty="0" smtClean="0"/>
              <a:t> event</a:t>
            </a:r>
          </a:p>
          <a:p>
            <a:pPr marL="1185863" lvl="2">
              <a:lnSpc>
                <a:spcPct val="110000"/>
              </a:lnSpc>
              <a:buFont typeface="Symbol" pitchFamily="18" charset="2"/>
              <a:buChar char="-"/>
            </a:pPr>
            <a:r>
              <a:rPr lang="en-GB" sz="2000" dirty="0" smtClean="0"/>
              <a:t>Compatible with the DOM definition</a:t>
            </a:r>
          </a:p>
          <a:p>
            <a:pPr marL="612775" lvl="1" indent="-173038">
              <a:lnSpc>
                <a:spcPct val="110000"/>
              </a:lnSpc>
              <a:buFont typeface="Wingdings" pitchFamily="2" charset="2"/>
              <a:buChar char="§"/>
            </a:pPr>
            <a:r>
              <a:rPr lang="en-GB" sz="2400" b="1" dirty="0" err="1" smtClean="0">
                <a:solidFill>
                  <a:schemeClr val="hlink"/>
                </a:solidFill>
                <a:latin typeface="Courier New" pitchFamily="49" charset="0"/>
              </a:rPr>
              <a:t>event</a:t>
            </a:r>
            <a:r>
              <a:rPr lang="en-GB" sz="2400" b="1" dirty="0" err="1" smtClean="0">
                <a:latin typeface="Courier New" pitchFamily="49" charset="0"/>
              </a:rPr>
              <a:t>.</a:t>
            </a:r>
            <a:r>
              <a:rPr lang="en-GB" sz="2400" b="1" dirty="0" err="1" smtClean="0">
                <a:solidFill>
                  <a:schemeClr val="folHlink"/>
                </a:solidFill>
                <a:latin typeface="Courier New" pitchFamily="49" charset="0"/>
              </a:rPr>
              <a:t>srcElement</a:t>
            </a:r>
            <a:r>
              <a:rPr lang="en-GB" sz="2400" dirty="0" smtClean="0"/>
              <a:t> a reference to the </a:t>
            </a:r>
            <a:r>
              <a:rPr lang="en-GB" sz="2400" i="1" dirty="0" smtClean="0"/>
              <a:t>object</a:t>
            </a:r>
            <a:r>
              <a:rPr lang="en-GB" sz="2400" dirty="0" smtClean="0"/>
              <a:t> from which the event was triggered</a:t>
            </a:r>
          </a:p>
          <a:p>
            <a:pPr marL="1185863" lvl="2">
              <a:lnSpc>
                <a:spcPct val="110000"/>
              </a:lnSpc>
              <a:buFont typeface="Symbol" pitchFamily="18" charset="2"/>
              <a:buChar char="-"/>
            </a:pPr>
            <a:r>
              <a:rPr lang="en-GB" sz="2000" i="1" dirty="0" smtClean="0"/>
              <a:t>C.f. </a:t>
            </a:r>
            <a:r>
              <a:rPr lang="en-GB" sz="2000" dirty="0" smtClean="0"/>
              <a:t>DOM </a:t>
            </a:r>
            <a:r>
              <a:rPr lang="en-GB" sz="2000" b="1" dirty="0" smtClean="0">
                <a:solidFill>
                  <a:schemeClr val="folHlink"/>
                </a:solidFill>
                <a:latin typeface="Courier New" pitchFamily="49" charset="0"/>
              </a:rPr>
              <a:t>target</a:t>
            </a:r>
          </a:p>
          <a:p>
            <a:pPr marL="1185863" lvl="2">
              <a:lnSpc>
                <a:spcPct val="110000"/>
              </a:lnSpc>
              <a:buFont typeface="Symbol" pitchFamily="18" charset="2"/>
              <a:buChar char="-"/>
            </a:pPr>
            <a:r>
              <a:rPr lang="en-GB" sz="2000" dirty="0" smtClean="0"/>
              <a:t>To cope with both normalise behaviour with </a:t>
            </a:r>
            <a:r>
              <a:rPr lang="en-GB" sz="2000" i="1" dirty="0" smtClean="0"/>
              <a:t>e.g.</a:t>
            </a:r>
            <a:endParaRPr lang="en-GB" sz="2000" dirty="0" smtClean="0"/>
          </a:p>
          <a:p>
            <a:pPr marL="1451039" lvl="3">
              <a:lnSpc>
                <a:spcPct val="110000"/>
              </a:lnSpc>
              <a:buFont typeface="Symbol" pitchFamily="18" charset="2"/>
              <a:buChar char="-"/>
            </a:pPr>
            <a:r>
              <a:rPr lang="en-GB" sz="1600" dirty="0" smtClean="0">
                <a:latin typeface="Consolas" pitchFamily="49" charset="0"/>
              </a:rPr>
              <a:t>if (</a:t>
            </a:r>
            <a:r>
              <a:rPr lang="en-GB" sz="1600" dirty="0" err="1" smtClean="0">
                <a:latin typeface="Consolas" pitchFamily="49" charset="0"/>
              </a:rPr>
              <a:t>e.srcElement</a:t>
            </a:r>
            <a:r>
              <a:rPr lang="en-GB" sz="1600" dirty="0" smtClean="0">
                <a:latin typeface="Consolas" pitchFamily="49" charset="0"/>
              </a:rPr>
              <a:t>) </a:t>
            </a:r>
            <a:r>
              <a:rPr lang="en-GB" sz="1600" dirty="0" err="1" smtClean="0">
                <a:latin typeface="Consolas" pitchFamily="49" charset="0"/>
              </a:rPr>
              <a:t>var</a:t>
            </a:r>
            <a:r>
              <a:rPr lang="en-GB" sz="1600" dirty="0" smtClean="0">
                <a:latin typeface="Consolas" pitchFamily="49" charset="0"/>
              </a:rPr>
              <a:t> </a:t>
            </a:r>
            <a:r>
              <a:rPr lang="en-GB" sz="1600" dirty="0" err="1" smtClean="0">
                <a:latin typeface="Consolas" pitchFamily="49" charset="0"/>
              </a:rPr>
              <a:t>src</a:t>
            </a:r>
            <a:r>
              <a:rPr lang="en-GB" sz="1600" dirty="0" smtClean="0">
                <a:latin typeface="Consolas" pitchFamily="49" charset="0"/>
              </a:rPr>
              <a:t>=</a:t>
            </a:r>
            <a:r>
              <a:rPr lang="en-GB" sz="1600" dirty="0" err="1" smtClean="0">
                <a:latin typeface="Consolas" pitchFamily="49" charset="0"/>
              </a:rPr>
              <a:t>e.srcElement</a:t>
            </a:r>
            <a:r>
              <a:rPr lang="en-GB" sz="1600" dirty="0" smtClean="0">
                <a:latin typeface="Consolas" pitchFamily="49" charset="0"/>
              </a:rPr>
              <a:t>; else </a:t>
            </a:r>
            <a:r>
              <a:rPr lang="en-GB" sz="1600" dirty="0" err="1" smtClean="0">
                <a:latin typeface="Consolas" pitchFamily="49" charset="0"/>
              </a:rPr>
              <a:t>var</a:t>
            </a:r>
            <a:r>
              <a:rPr lang="en-GB" sz="1600" dirty="0" smtClean="0">
                <a:latin typeface="Consolas" pitchFamily="49" charset="0"/>
              </a:rPr>
              <a:t> </a:t>
            </a:r>
            <a:r>
              <a:rPr lang="en-GB" sz="1600" dirty="0" err="1" smtClean="0">
                <a:latin typeface="Consolas" pitchFamily="49" charset="0"/>
              </a:rPr>
              <a:t>src</a:t>
            </a:r>
            <a:r>
              <a:rPr lang="en-GB" sz="1600" dirty="0" smtClean="0">
                <a:latin typeface="Consolas" pitchFamily="49" charset="0"/>
              </a:rPr>
              <a:t>=</a:t>
            </a:r>
            <a:r>
              <a:rPr lang="en-GB" sz="1600" dirty="0" err="1" smtClean="0">
                <a:latin typeface="Consolas" pitchFamily="49" charset="0"/>
              </a:rPr>
              <a:t>e.target</a:t>
            </a:r>
            <a:r>
              <a:rPr lang="en-GB" sz="1600" dirty="0" smtClean="0">
                <a:latin typeface="Consolas" pitchFamily="49" charset="0"/>
              </a:rPr>
              <a:t>;</a:t>
            </a:r>
          </a:p>
          <a:p>
            <a:pPr marL="1451039" lvl="3">
              <a:lnSpc>
                <a:spcPct val="110000"/>
              </a:lnSpc>
              <a:buFont typeface="Symbol" pitchFamily="18" charset="2"/>
              <a:buChar char="-"/>
            </a:pPr>
            <a:r>
              <a:rPr lang="en-GB" sz="1600" dirty="0" err="1" smtClean="0">
                <a:latin typeface="Consolas" pitchFamily="49" charset="0"/>
              </a:rPr>
              <a:t>var</a:t>
            </a:r>
            <a:r>
              <a:rPr lang="en-GB" sz="1600" dirty="0" smtClean="0">
                <a:latin typeface="Consolas" pitchFamily="49" charset="0"/>
              </a:rPr>
              <a:t> </a:t>
            </a:r>
            <a:r>
              <a:rPr lang="en-GB" sz="1600" dirty="0" err="1" smtClean="0">
                <a:latin typeface="Consolas" pitchFamily="49" charset="0"/>
              </a:rPr>
              <a:t>src</a:t>
            </a:r>
            <a:r>
              <a:rPr lang="en-GB" sz="1600" dirty="0" smtClean="0">
                <a:latin typeface="Consolas" pitchFamily="49" charset="0"/>
              </a:rPr>
              <a:t> = (</a:t>
            </a:r>
            <a:r>
              <a:rPr lang="en-GB" sz="1600" dirty="0" err="1" smtClean="0">
                <a:latin typeface="Consolas" pitchFamily="49" charset="0"/>
              </a:rPr>
              <a:t>e.srcElement</a:t>
            </a:r>
            <a:r>
              <a:rPr lang="en-GB" sz="1600" dirty="0" smtClean="0">
                <a:latin typeface="Consolas" pitchFamily="49" charset="0"/>
              </a:rPr>
              <a:t>) ? </a:t>
            </a:r>
            <a:r>
              <a:rPr lang="en-GB" sz="1600" dirty="0" err="1" smtClean="0">
                <a:latin typeface="Consolas" pitchFamily="49" charset="0"/>
              </a:rPr>
              <a:t>e.srcElement</a:t>
            </a:r>
            <a:r>
              <a:rPr lang="en-GB" sz="1600" dirty="0" smtClean="0">
                <a:latin typeface="Consolas" pitchFamily="49" charset="0"/>
              </a:rPr>
              <a:t> : </a:t>
            </a:r>
            <a:r>
              <a:rPr lang="en-GB" sz="1600" dirty="0" err="1" smtClean="0">
                <a:latin typeface="Consolas" pitchFamily="49" charset="0"/>
              </a:rPr>
              <a:t>e.target</a:t>
            </a:r>
            <a:r>
              <a:rPr lang="en-GB" sz="1600" dirty="0" smtClean="0">
                <a:latin typeface="Consolas" pitchFamily="49" charset="0"/>
              </a:rPr>
              <a:t>;</a:t>
            </a:r>
          </a:p>
          <a:p>
            <a:pPr marL="1451039" lvl="3">
              <a:lnSpc>
                <a:spcPct val="110000"/>
              </a:lnSpc>
              <a:buFont typeface="Symbol" pitchFamily="18" charset="2"/>
              <a:buChar char="-"/>
            </a:pPr>
            <a:r>
              <a:rPr lang="en-GB" sz="1600" dirty="0" err="1" smtClean="0">
                <a:latin typeface="Consolas" pitchFamily="49" charset="0"/>
              </a:rPr>
              <a:t>var</a:t>
            </a:r>
            <a:r>
              <a:rPr lang="en-GB" sz="1600" dirty="0" smtClean="0">
                <a:latin typeface="Consolas" pitchFamily="49" charset="0"/>
              </a:rPr>
              <a:t> </a:t>
            </a:r>
            <a:r>
              <a:rPr lang="en-GB" sz="1600" dirty="0" err="1" smtClean="0">
                <a:latin typeface="Consolas" pitchFamily="49" charset="0"/>
              </a:rPr>
              <a:t>src</a:t>
            </a:r>
            <a:r>
              <a:rPr lang="en-GB" sz="1600" dirty="0" smtClean="0">
                <a:latin typeface="Consolas" pitchFamily="49" charset="0"/>
              </a:rPr>
              <a:t> = </a:t>
            </a:r>
            <a:r>
              <a:rPr lang="en-GB" sz="1600" dirty="0" err="1" smtClean="0">
                <a:latin typeface="Consolas" pitchFamily="49" charset="0"/>
              </a:rPr>
              <a:t>e.srcElement</a:t>
            </a:r>
            <a:r>
              <a:rPr lang="en-GB" sz="1600" dirty="0" smtClean="0">
                <a:latin typeface="Consolas" pitchFamily="49" charset="0"/>
              </a:rPr>
              <a:t> || </a:t>
            </a:r>
            <a:r>
              <a:rPr lang="en-GB" sz="1600" dirty="0" err="1" smtClean="0">
                <a:latin typeface="Consolas" pitchFamily="49" charset="0"/>
              </a:rPr>
              <a:t>e.target</a:t>
            </a:r>
            <a:r>
              <a:rPr lang="en-GB" sz="1600" dirty="0" smtClean="0">
                <a:latin typeface="Consolas" pitchFamily="49" charset="0"/>
              </a:rPr>
              <a:t>;</a:t>
            </a:r>
          </a:p>
        </p:txBody>
      </p:sp>
      <p:sp>
        <p:nvSpPr>
          <p:cNvPr id="48130"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8131" name="Slide Number Placeholder 5"/>
          <p:cNvSpPr>
            <a:spLocks noGrp="1"/>
          </p:cNvSpPr>
          <p:nvPr>
            <p:ph type="sldNum" sz="quarter" idx="12"/>
          </p:nvPr>
        </p:nvSpPr>
        <p:spPr>
          <a:noFill/>
        </p:spPr>
        <p:txBody>
          <a:bodyPr/>
          <a:lstStyle/>
          <a:p>
            <a:fld id="{47158F06-52EB-4904-8494-9FAE83B7EC9C}" type="slidenum">
              <a:rPr lang="en-GB" smtClean="0"/>
              <a:pPr/>
              <a:t>19</a:t>
            </a:fld>
            <a:endParaRPr lang="en-GB" smtClean="0"/>
          </a:p>
        </p:txBody>
      </p:sp>
      <p:sp>
        <p:nvSpPr>
          <p:cNvPr id="717828" name="Text Box 4"/>
          <p:cNvSpPr txBox="1">
            <a:spLocks noChangeArrowheads="1"/>
          </p:cNvSpPr>
          <p:nvPr/>
        </p:nvSpPr>
        <p:spPr bwMode="auto">
          <a:xfrm>
            <a:off x="81534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17827">
                                            <p:txEl>
                                              <p:pRg st="0" end="0"/>
                                            </p:txEl>
                                          </p:spTgt>
                                        </p:tgtEl>
                                        <p:attrNameLst>
                                          <p:attrName>style.visibility</p:attrName>
                                        </p:attrNameLst>
                                      </p:cBhvr>
                                      <p:to>
                                        <p:strVal val="visible"/>
                                      </p:to>
                                    </p:set>
                                    <p:animEffect transition="in" filter="wipe(left)">
                                      <p:cBhvr>
                                        <p:cTn id="7" dur="500"/>
                                        <p:tgtEl>
                                          <p:spTgt spid="717827">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17827">
                                            <p:txEl>
                                              <p:pRg st="1" end="1"/>
                                            </p:txEl>
                                          </p:spTgt>
                                        </p:tgtEl>
                                        <p:attrNameLst>
                                          <p:attrName>style.visibility</p:attrName>
                                        </p:attrNameLst>
                                      </p:cBhvr>
                                      <p:to>
                                        <p:strVal val="visible"/>
                                      </p:to>
                                    </p:set>
                                    <p:animEffect transition="in" filter="wipe(left)">
                                      <p:cBhvr>
                                        <p:cTn id="11" dur="500"/>
                                        <p:tgtEl>
                                          <p:spTgt spid="717827">
                                            <p:txEl>
                                              <p:pRg st="1" end="1"/>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717827">
                                            <p:txEl>
                                              <p:pRg st="2" end="2"/>
                                            </p:txEl>
                                          </p:spTgt>
                                        </p:tgtEl>
                                        <p:attrNameLst>
                                          <p:attrName>style.visibility</p:attrName>
                                        </p:attrNameLst>
                                      </p:cBhvr>
                                      <p:to>
                                        <p:strVal val="visible"/>
                                      </p:to>
                                    </p:set>
                                    <p:animEffect transition="in" filter="wipe(left)">
                                      <p:cBhvr>
                                        <p:cTn id="14" dur="500"/>
                                        <p:tgtEl>
                                          <p:spTgt spid="71782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17827">
                                            <p:txEl>
                                              <p:pRg st="3" end="3"/>
                                            </p:txEl>
                                          </p:spTgt>
                                        </p:tgtEl>
                                        <p:attrNameLst>
                                          <p:attrName>style.visibility</p:attrName>
                                        </p:attrNameLst>
                                      </p:cBhvr>
                                      <p:to>
                                        <p:strVal val="visible"/>
                                      </p:to>
                                    </p:set>
                                    <p:animEffect transition="in" filter="wipe(left)">
                                      <p:cBhvr>
                                        <p:cTn id="19" dur="500"/>
                                        <p:tgtEl>
                                          <p:spTgt spid="717827">
                                            <p:txEl>
                                              <p:pRg st="3" end="3"/>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717827">
                                            <p:txEl>
                                              <p:pRg st="4" end="4"/>
                                            </p:txEl>
                                          </p:spTgt>
                                        </p:tgtEl>
                                        <p:attrNameLst>
                                          <p:attrName>style.visibility</p:attrName>
                                        </p:attrNameLst>
                                      </p:cBhvr>
                                      <p:to>
                                        <p:strVal val="visible"/>
                                      </p:to>
                                    </p:set>
                                    <p:animEffect transition="in" filter="wipe(left)">
                                      <p:cBhvr>
                                        <p:cTn id="22" dur="500"/>
                                        <p:tgtEl>
                                          <p:spTgt spid="71782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17827">
                                            <p:txEl>
                                              <p:pRg st="5" end="5"/>
                                            </p:txEl>
                                          </p:spTgt>
                                        </p:tgtEl>
                                        <p:attrNameLst>
                                          <p:attrName>style.visibility</p:attrName>
                                        </p:attrNameLst>
                                      </p:cBhvr>
                                      <p:to>
                                        <p:strVal val="visible"/>
                                      </p:to>
                                    </p:set>
                                    <p:animEffect transition="in" filter="wipe(left)">
                                      <p:cBhvr>
                                        <p:cTn id="27" dur="500"/>
                                        <p:tgtEl>
                                          <p:spTgt spid="71782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17827">
                                            <p:txEl>
                                              <p:pRg st="6" end="6"/>
                                            </p:txEl>
                                          </p:spTgt>
                                        </p:tgtEl>
                                        <p:attrNameLst>
                                          <p:attrName>style.visibility</p:attrName>
                                        </p:attrNameLst>
                                      </p:cBhvr>
                                      <p:to>
                                        <p:strVal val="visible"/>
                                      </p:to>
                                    </p:set>
                                    <p:animEffect transition="in" filter="wipe(left)">
                                      <p:cBhvr>
                                        <p:cTn id="32" dur="500"/>
                                        <p:tgtEl>
                                          <p:spTgt spid="71782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17827">
                                            <p:txEl>
                                              <p:pRg st="7" end="7"/>
                                            </p:txEl>
                                          </p:spTgt>
                                        </p:tgtEl>
                                        <p:attrNameLst>
                                          <p:attrName>style.visibility</p:attrName>
                                        </p:attrNameLst>
                                      </p:cBhvr>
                                      <p:to>
                                        <p:strVal val="visible"/>
                                      </p:to>
                                    </p:set>
                                    <p:animEffect transition="in" filter="wipe(left)">
                                      <p:cBhvr>
                                        <p:cTn id="37" dur="500"/>
                                        <p:tgtEl>
                                          <p:spTgt spid="71782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17827">
                                            <p:txEl>
                                              <p:pRg st="8" end="8"/>
                                            </p:txEl>
                                          </p:spTgt>
                                        </p:tgtEl>
                                        <p:attrNameLst>
                                          <p:attrName>style.visibility</p:attrName>
                                        </p:attrNameLst>
                                      </p:cBhvr>
                                      <p:to>
                                        <p:strVal val="visible"/>
                                      </p:to>
                                    </p:set>
                                    <p:animEffect transition="in" filter="wipe(left)">
                                      <p:cBhvr>
                                        <p:cTn id="42" dur="500"/>
                                        <p:tgtEl>
                                          <p:spTgt spid="717827">
                                            <p:txEl>
                                              <p:pRg st="8" end="8"/>
                                            </p:txEl>
                                          </p:spTgt>
                                        </p:tgtEl>
                                      </p:cBhvr>
                                    </p:animEffect>
                                  </p:childTnLst>
                                </p:cTn>
                              </p:par>
                            </p:childTnLst>
                          </p:cTn>
                        </p:par>
                        <p:par>
                          <p:cTn id="43" fill="hold">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717828"/>
                                        </p:tgtEl>
                                        <p:attrNameLst>
                                          <p:attrName>style.visibility</p:attrName>
                                        </p:attrNameLst>
                                      </p:cBhvr>
                                      <p:to>
                                        <p:strVal val="visible"/>
                                      </p:to>
                                    </p:set>
                                    <p:animEffect transition="in" filter="wipe(left)">
                                      <p:cBhvr>
                                        <p:cTn id="46" dur="500"/>
                                        <p:tgtEl>
                                          <p:spTgt spid="71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Deadline reminders</a:t>
            </a:r>
            <a:endParaRPr lang="en-GB" dirty="0"/>
          </a:p>
        </p:txBody>
      </p:sp>
      <p:sp>
        <p:nvSpPr>
          <p:cNvPr id="3" name="Content Placeholder 2"/>
          <p:cNvSpPr>
            <a:spLocks noGrp="1"/>
          </p:cNvSpPr>
          <p:nvPr>
            <p:ph idx="1"/>
          </p:nvPr>
        </p:nvSpPr>
        <p:spPr/>
        <p:txBody>
          <a:bodyPr>
            <a:normAutofit lnSpcReduction="10000"/>
          </a:bodyPr>
          <a:lstStyle/>
          <a:p>
            <a:r>
              <a:rPr lang="en-GB" dirty="0" smtClean="0"/>
              <a:t>1</a:t>
            </a:r>
            <a:r>
              <a:rPr lang="en-GB" baseline="30000" dirty="0" smtClean="0"/>
              <a:t>st</a:t>
            </a:r>
            <a:r>
              <a:rPr lang="en-GB" dirty="0" smtClean="0"/>
              <a:t> Group Project hand-in</a:t>
            </a:r>
          </a:p>
          <a:p>
            <a:pPr lvl="1"/>
            <a:r>
              <a:rPr lang="en-GB" b="1" dirty="0" smtClean="0">
                <a:solidFill>
                  <a:srgbClr val="FF0000"/>
                </a:solidFill>
              </a:rPr>
              <a:t>08/11/12</a:t>
            </a:r>
            <a:endParaRPr lang="en-GB" b="1" i="1" dirty="0" smtClean="0">
              <a:solidFill>
                <a:srgbClr val="FF0000"/>
              </a:solidFill>
            </a:endParaRPr>
          </a:p>
          <a:p>
            <a:pPr lvl="1"/>
            <a:r>
              <a:rPr lang="en-GB" dirty="0" smtClean="0"/>
              <a:t>Stages 0 &amp; 1</a:t>
            </a:r>
          </a:p>
          <a:p>
            <a:pPr lvl="2"/>
            <a:r>
              <a:rPr lang="en-GB" dirty="0" smtClean="0"/>
              <a:t>Feel-free to submit more for feedback if you’re ahead of the lectures but I’ll only mark 0&amp;1 so only 0&amp;1 are fixed at this point...</a:t>
            </a:r>
            <a:endParaRPr lang="en-GB" i="1" dirty="0" smtClean="0"/>
          </a:p>
          <a:p>
            <a:r>
              <a:rPr lang="en-GB" dirty="0" smtClean="0"/>
              <a:t>1</a:t>
            </a:r>
            <a:r>
              <a:rPr lang="en-GB" baseline="30000" dirty="0" smtClean="0"/>
              <a:t>st</a:t>
            </a:r>
            <a:r>
              <a:rPr lang="en-GB" dirty="0" smtClean="0"/>
              <a:t> in-class test</a:t>
            </a:r>
          </a:p>
          <a:p>
            <a:pPr lvl="1"/>
            <a:r>
              <a:rPr lang="en-GB" dirty="0" smtClean="0"/>
              <a:t>22/11/12 ... </a:t>
            </a:r>
            <a:r>
              <a:rPr lang="en-GB" i="1" dirty="0" smtClean="0"/>
              <a:t>Ages</a:t>
            </a:r>
            <a:r>
              <a:rPr lang="en-GB" dirty="0" smtClean="0"/>
              <a:t>?!</a:t>
            </a:r>
          </a:p>
          <a:p>
            <a:r>
              <a:rPr lang="en-GB" dirty="0" smtClean="0"/>
              <a:t>2</a:t>
            </a:r>
            <a:r>
              <a:rPr lang="en-GB" baseline="30000" dirty="0" smtClean="0"/>
              <a:t>nd</a:t>
            </a:r>
            <a:r>
              <a:rPr lang="en-GB" dirty="0" smtClean="0"/>
              <a:t> in-class test</a:t>
            </a:r>
          </a:p>
          <a:p>
            <a:pPr lvl="1"/>
            <a:r>
              <a:rPr lang="en-GB" dirty="0" smtClean="0"/>
              <a:t>13/12/12 ... </a:t>
            </a:r>
            <a:r>
              <a:rPr lang="en-GB" i="1" dirty="0" smtClean="0"/>
              <a:t>AGES</a:t>
            </a:r>
            <a:r>
              <a:rPr lang="en-GB" dirty="0" smtClean="0"/>
              <a:t>!!!</a:t>
            </a:r>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2</a:t>
            </a:fld>
            <a:endParaRPr lang="en-GB"/>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a:xfrm>
            <a:off x="152400" y="228600"/>
            <a:ext cx="8839200" cy="1143000"/>
          </a:xfrm>
        </p:spPr>
        <p:txBody>
          <a:bodyPr/>
          <a:lstStyle/>
          <a:p>
            <a:r>
              <a:rPr lang="en-GB" smtClean="0"/>
              <a:t>IE keypress </a:t>
            </a:r>
            <a:r>
              <a:rPr lang="en-GB" i="1" smtClean="0"/>
              <a:t>event </a:t>
            </a:r>
            <a:r>
              <a:rPr lang="en-GB" smtClean="0"/>
              <a:t>properties</a:t>
            </a:r>
            <a:endParaRPr lang="en-GB" i="1" smtClean="0"/>
          </a:p>
        </p:txBody>
      </p:sp>
      <p:sp>
        <p:nvSpPr>
          <p:cNvPr id="719875" name="Rectangle 3"/>
          <p:cNvSpPr>
            <a:spLocks noGrp="1" noChangeArrowheads="1"/>
          </p:cNvSpPr>
          <p:nvPr>
            <p:ph idx="1"/>
          </p:nvPr>
        </p:nvSpPr>
        <p:spPr>
          <a:xfrm>
            <a:off x="152400" y="1600200"/>
            <a:ext cx="8839200" cy="4495800"/>
          </a:xfrm>
        </p:spPr>
        <p:txBody>
          <a:bodyPr/>
          <a:lstStyle/>
          <a:p>
            <a:pPr marL="249238" indent="-249238">
              <a:lnSpc>
                <a:spcPct val="110000"/>
              </a:lnSpc>
            </a:pPr>
            <a:r>
              <a:rPr lang="en-GB" dirty="0" smtClean="0"/>
              <a:t>An </a:t>
            </a:r>
            <a:r>
              <a:rPr lang="en-GB" sz="3200" b="1" dirty="0" err="1" smtClean="0">
                <a:solidFill>
                  <a:schemeClr val="hlink"/>
                </a:solidFill>
                <a:latin typeface="Courier New" pitchFamily="49" charset="0"/>
              </a:rPr>
              <a:t>onkeypress</a:t>
            </a:r>
            <a:r>
              <a:rPr lang="en-GB" sz="3200" b="1" dirty="0" smtClean="0">
                <a:solidFill>
                  <a:schemeClr val="hlink"/>
                </a:solidFill>
                <a:latin typeface="Courier New" pitchFamily="49" charset="0"/>
              </a:rPr>
              <a:t>, </a:t>
            </a:r>
            <a:r>
              <a:rPr lang="en-GB" sz="3200" b="1" dirty="0" err="1" smtClean="0">
                <a:solidFill>
                  <a:schemeClr val="hlink"/>
                </a:solidFill>
                <a:latin typeface="Courier New" pitchFamily="49" charset="0"/>
              </a:rPr>
              <a:t>onkeyup</a:t>
            </a:r>
            <a:r>
              <a:rPr lang="en-GB" sz="3200" b="1" dirty="0" smtClean="0">
                <a:solidFill>
                  <a:schemeClr val="hlink"/>
                </a:solidFill>
                <a:latin typeface="Courier New" pitchFamily="49" charset="0"/>
              </a:rPr>
              <a:t>, </a:t>
            </a:r>
            <a:r>
              <a:rPr lang="en-GB" sz="3200" b="1" dirty="0" err="1" smtClean="0">
                <a:solidFill>
                  <a:schemeClr val="hlink"/>
                </a:solidFill>
                <a:latin typeface="Courier New" pitchFamily="49" charset="0"/>
              </a:rPr>
              <a:t>onkeydown</a:t>
            </a:r>
            <a:r>
              <a:rPr lang="en-GB" sz="3200" b="1" dirty="0" smtClean="0">
                <a:solidFill>
                  <a:schemeClr val="hlink"/>
                </a:solidFill>
                <a:latin typeface="Courier New" pitchFamily="49" charset="0"/>
              </a:rPr>
              <a:t> </a:t>
            </a:r>
            <a:r>
              <a:rPr lang="en-GB" dirty="0" smtClean="0"/>
              <a:t>event generates the following:</a:t>
            </a:r>
          </a:p>
          <a:p>
            <a:pPr marL="612775" lvl="1" indent="-173038">
              <a:lnSpc>
                <a:spcPct val="110000"/>
              </a:lnSpc>
              <a:buFont typeface="Wingdings" pitchFamily="2" charset="2"/>
              <a:buChar char="§"/>
            </a:pPr>
            <a:r>
              <a:rPr lang="en-GB" sz="2400" b="1" dirty="0" err="1" smtClean="0">
                <a:solidFill>
                  <a:schemeClr val="hlink"/>
                </a:solidFill>
                <a:latin typeface="Courier New" pitchFamily="49" charset="0"/>
              </a:rPr>
              <a:t>event</a:t>
            </a:r>
            <a:r>
              <a:rPr lang="en-GB" sz="2400" b="1" dirty="0" err="1" smtClean="0">
                <a:solidFill>
                  <a:schemeClr val="folHlink"/>
                </a:solidFill>
                <a:latin typeface="Courier New" pitchFamily="49" charset="0"/>
              </a:rPr>
              <a:t>.keyCode</a:t>
            </a:r>
            <a:r>
              <a:rPr lang="en-GB" sz="2400" b="1" dirty="0" smtClean="0">
                <a:solidFill>
                  <a:schemeClr val="folHlink"/>
                </a:solidFill>
                <a:latin typeface="Courier New" pitchFamily="49" charset="0"/>
              </a:rPr>
              <a:t> </a:t>
            </a:r>
            <a:r>
              <a:rPr lang="en-GB" sz="2400" dirty="0" smtClean="0"/>
              <a:t>contains the Unicode value for the key that was pressed (a </a:t>
            </a:r>
            <a:r>
              <a:rPr lang="en-GB" sz="2400" i="1" dirty="0" smtClean="0"/>
              <a:t>number</a:t>
            </a:r>
            <a:r>
              <a:rPr lang="en-GB" sz="2400" dirty="0" smtClean="0"/>
              <a:t>)</a:t>
            </a:r>
          </a:p>
          <a:p>
            <a:pPr marL="1185863" lvl="2">
              <a:lnSpc>
                <a:spcPct val="110000"/>
              </a:lnSpc>
              <a:buFont typeface="Symbol" pitchFamily="18" charset="2"/>
              <a:buChar char="-"/>
            </a:pPr>
            <a:r>
              <a:rPr lang="en-GB" sz="2000" dirty="0" smtClean="0"/>
              <a:t>to get the key as a </a:t>
            </a:r>
            <a:r>
              <a:rPr lang="en-GB" sz="2000" i="1" dirty="0" smtClean="0"/>
              <a:t>string</a:t>
            </a:r>
            <a:r>
              <a:rPr lang="en-GB" sz="2000" dirty="0" smtClean="0"/>
              <a:t> rather than a number, use </a:t>
            </a:r>
            <a:br>
              <a:rPr lang="en-GB" sz="2000" dirty="0" smtClean="0"/>
            </a:br>
            <a:r>
              <a:rPr lang="en-GB" sz="2000" b="1" dirty="0" smtClean="0">
                <a:solidFill>
                  <a:schemeClr val="folHlink"/>
                </a:solidFill>
                <a:latin typeface="Courier New" pitchFamily="49" charset="0"/>
              </a:rPr>
              <a:t>key = </a:t>
            </a:r>
            <a:r>
              <a:rPr lang="en-GB" sz="2000" b="1" dirty="0" err="1" smtClean="0">
                <a:solidFill>
                  <a:schemeClr val="folHlink"/>
                </a:solidFill>
                <a:latin typeface="Courier New" pitchFamily="49" charset="0"/>
              </a:rPr>
              <a:t>String.fromCharCode</a:t>
            </a:r>
            <a:r>
              <a:rPr lang="en-GB" sz="2000" b="1" dirty="0" smtClean="0">
                <a:solidFill>
                  <a:schemeClr val="folHlink"/>
                </a:solidFill>
                <a:latin typeface="Courier New" pitchFamily="49" charset="0"/>
              </a:rPr>
              <a:t>(</a:t>
            </a:r>
            <a:r>
              <a:rPr lang="en-GB" sz="2000" b="1" dirty="0" err="1" smtClean="0">
                <a:solidFill>
                  <a:schemeClr val="hlink"/>
                </a:solidFill>
                <a:latin typeface="Courier New" pitchFamily="49" charset="0"/>
              </a:rPr>
              <a:t>event</a:t>
            </a:r>
            <a:r>
              <a:rPr lang="en-GB" sz="2000" b="1" dirty="0" err="1" smtClean="0">
                <a:solidFill>
                  <a:schemeClr val="folHlink"/>
                </a:solidFill>
                <a:latin typeface="Courier New" pitchFamily="49" charset="0"/>
              </a:rPr>
              <a:t>.keyCode</a:t>
            </a:r>
            <a:r>
              <a:rPr lang="en-GB" sz="2000" b="1" dirty="0" smtClean="0">
                <a:solidFill>
                  <a:schemeClr val="folHlink"/>
                </a:solidFill>
                <a:latin typeface="Courier New" pitchFamily="49" charset="0"/>
              </a:rPr>
              <a:t>)</a:t>
            </a:r>
            <a:endParaRPr lang="en-GB" sz="2000" dirty="0" smtClean="0"/>
          </a:p>
          <a:p>
            <a:pPr marL="612775" lvl="1" indent="-173038">
              <a:lnSpc>
                <a:spcPct val="110000"/>
              </a:lnSpc>
              <a:buFont typeface="Wingdings" pitchFamily="2" charset="2"/>
              <a:buChar char="§"/>
            </a:pPr>
            <a:r>
              <a:rPr lang="en-GB" sz="2400" b="1" dirty="0" err="1" smtClean="0">
                <a:solidFill>
                  <a:schemeClr val="hlink"/>
                </a:solidFill>
                <a:latin typeface="Courier New" pitchFamily="49" charset="0"/>
              </a:rPr>
              <a:t>event</a:t>
            </a:r>
            <a:r>
              <a:rPr lang="en-GB" sz="2400" b="1" dirty="0" err="1" smtClean="0">
                <a:solidFill>
                  <a:schemeClr val="folHlink"/>
                </a:solidFill>
                <a:latin typeface="Courier New" pitchFamily="49" charset="0"/>
              </a:rPr>
              <a:t>.altKey</a:t>
            </a:r>
            <a:r>
              <a:rPr lang="en-GB" sz="2400" b="1" dirty="0" smtClean="0">
                <a:solidFill>
                  <a:schemeClr val="folHlink"/>
                </a:solidFill>
                <a:latin typeface="Courier New" pitchFamily="49" charset="0"/>
              </a:rPr>
              <a:t>, </a:t>
            </a:r>
            <a:r>
              <a:rPr lang="en-GB" sz="2400" b="1" dirty="0" err="1" smtClean="0">
                <a:solidFill>
                  <a:schemeClr val="folHlink"/>
                </a:solidFill>
                <a:latin typeface="Courier New" pitchFamily="49" charset="0"/>
              </a:rPr>
              <a:t>ctrlKey</a:t>
            </a:r>
            <a:r>
              <a:rPr lang="en-GB" sz="2400" b="1" dirty="0" smtClean="0">
                <a:solidFill>
                  <a:schemeClr val="folHlink"/>
                </a:solidFill>
                <a:latin typeface="Courier New" pitchFamily="49" charset="0"/>
              </a:rPr>
              <a:t>, </a:t>
            </a:r>
            <a:r>
              <a:rPr lang="en-GB" sz="2400" b="1" dirty="0" err="1" smtClean="0">
                <a:solidFill>
                  <a:schemeClr val="folHlink"/>
                </a:solidFill>
                <a:latin typeface="Courier New" pitchFamily="49" charset="0"/>
              </a:rPr>
              <a:t>shiftKey</a:t>
            </a:r>
            <a:r>
              <a:rPr lang="en-GB" sz="2400" b="1" dirty="0" smtClean="0">
                <a:solidFill>
                  <a:schemeClr val="folHlink"/>
                </a:solidFill>
                <a:latin typeface="Courier New" pitchFamily="49" charset="0"/>
              </a:rPr>
              <a:t/>
            </a:r>
            <a:br>
              <a:rPr lang="en-GB" sz="2400" b="1" dirty="0" smtClean="0">
                <a:solidFill>
                  <a:schemeClr val="folHlink"/>
                </a:solidFill>
                <a:latin typeface="Courier New" pitchFamily="49" charset="0"/>
              </a:rPr>
            </a:br>
            <a:r>
              <a:rPr lang="en-GB" sz="2400" dirty="0" smtClean="0"/>
              <a:t>are </a:t>
            </a:r>
            <a:r>
              <a:rPr lang="en-GB" sz="2400" b="1" dirty="0" err="1" smtClean="0">
                <a:latin typeface="Courier New" pitchFamily="49" charset="0"/>
              </a:rPr>
              <a:t>boolean</a:t>
            </a:r>
            <a:r>
              <a:rPr lang="en-GB" sz="2400" dirty="0" smtClean="0"/>
              <a:t> – true if the modifier key was pressed</a:t>
            </a:r>
          </a:p>
          <a:p>
            <a:pPr marL="1185863" lvl="2">
              <a:lnSpc>
                <a:spcPct val="110000"/>
              </a:lnSpc>
              <a:buFont typeface="Wingdings" pitchFamily="2" charset="2"/>
              <a:buChar char="§"/>
            </a:pPr>
            <a:r>
              <a:rPr lang="en-GB" sz="2000" i="1" dirty="0" smtClean="0"/>
              <a:t>but</a:t>
            </a:r>
            <a:r>
              <a:rPr lang="en-GB" sz="2000" dirty="0" smtClean="0"/>
              <a:t> ALT is often unavailable</a:t>
            </a:r>
            <a:endParaRPr lang="en-GB" sz="2000" i="1" dirty="0" smtClean="0"/>
          </a:p>
        </p:txBody>
      </p:sp>
      <p:sp>
        <p:nvSpPr>
          <p:cNvPr id="49154"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49155" name="Slide Number Placeholder 5"/>
          <p:cNvSpPr>
            <a:spLocks noGrp="1"/>
          </p:cNvSpPr>
          <p:nvPr>
            <p:ph type="sldNum" sz="quarter" idx="12"/>
          </p:nvPr>
        </p:nvSpPr>
        <p:spPr>
          <a:noFill/>
        </p:spPr>
        <p:txBody>
          <a:bodyPr/>
          <a:lstStyle/>
          <a:p>
            <a:fld id="{FA9E5AD7-6786-4FC1-B364-E3964E24D5FE}" type="slidenum">
              <a:rPr lang="en-GB" smtClean="0"/>
              <a:pPr/>
              <a:t>20</a:t>
            </a:fld>
            <a:endParaRPr lang="en-GB" smtClean="0"/>
          </a:p>
        </p:txBody>
      </p:sp>
      <p:sp>
        <p:nvSpPr>
          <p:cNvPr id="719876" name="Text Box 4"/>
          <p:cNvSpPr txBox="1">
            <a:spLocks noChangeArrowheads="1"/>
          </p:cNvSpPr>
          <p:nvPr/>
        </p:nvSpPr>
        <p:spPr bwMode="auto">
          <a:xfrm>
            <a:off x="82296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719875">
                                            <p:txEl>
                                              <p:pRg st="0" end="0"/>
                                            </p:txEl>
                                          </p:spTgt>
                                        </p:tgtEl>
                                        <p:attrNameLst>
                                          <p:attrName>style.visibility</p:attrName>
                                        </p:attrNameLst>
                                      </p:cBhvr>
                                      <p:to>
                                        <p:strVal val="visible"/>
                                      </p:to>
                                    </p:set>
                                    <p:animEffect transition="in" filter="wipe(down)">
                                      <p:cBhvr>
                                        <p:cTn id="7" dur="500"/>
                                        <p:tgtEl>
                                          <p:spTgt spid="7198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19875">
                                            <p:txEl>
                                              <p:pRg st="1" end="1"/>
                                            </p:txEl>
                                          </p:spTgt>
                                        </p:tgtEl>
                                        <p:attrNameLst>
                                          <p:attrName>style.visibility</p:attrName>
                                        </p:attrNameLst>
                                      </p:cBhvr>
                                      <p:to>
                                        <p:strVal val="visible"/>
                                      </p:to>
                                    </p:set>
                                    <p:animEffect transition="in" filter="wipe(down)">
                                      <p:cBhvr>
                                        <p:cTn id="12" dur="500"/>
                                        <p:tgtEl>
                                          <p:spTgt spid="719875">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719875">
                                            <p:txEl>
                                              <p:pRg st="2" end="2"/>
                                            </p:txEl>
                                          </p:spTgt>
                                        </p:tgtEl>
                                        <p:attrNameLst>
                                          <p:attrName>style.visibility</p:attrName>
                                        </p:attrNameLst>
                                      </p:cBhvr>
                                      <p:to>
                                        <p:strVal val="visible"/>
                                      </p:to>
                                    </p:set>
                                    <p:animEffect transition="in" filter="wipe(down)">
                                      <p:cBhvr>
                                        <p:cTn id="15" dur="500"/>
                                        <p:tgtEl>
                                          <p:spTgt spid="7198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19875">
                                            <p:txEl>
                                              <p:pRg st="3" end="3"/>
                                            </p:txEl>
                                          </p:spTgt>
                                        </p:tgtEl>
                                        <p:attrNameLst>
                                          <p:attrName>style.visibility</p:attrName>
                                        </p:attrNameLst>
                                      </p:cBhvr>
                                      <p:to>
                                        <p:strVal val="visible"/>
                                      </p:to>
                                    </p:set>
                                    <p:animEffect transition="in" filter="wipe(down)">
                                      <p:cBhvr>
                                        <p:cTn id="20" dur="500"/>
                                        <p:tgtEl>
                                          <p:spTgt spid="719875">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719875">
                                            <p:txEl>
                                              <p:pRg st="4" end="4"/>
                                            </p:txEl>
                                          </p:spTgt>
                                        </p:tgtEl>
                                        <p:attrNameLst>
                                          <p:attrName>style.visibility</p:attrName>
                                        </p:attrNameLst>
                                      </p:cBhvr>
                                      <p:to>
                                        <p:strVal val="visible"/>
                                      </p:to>
                                    </p:set>
                                    <p:animEffect transition="in" filter="wipe(down)">
                                      <p:cBhvr>
                                        <p:cTn id="23" dur="500"/>
                                        <p:tgtEl>
                                          <p:spTgt spid="719875">
                                            <p:txEl>
                                              <p:pRg st="4" end="4"/>
                                            </p:txEl>
                                          </p:spTgt>
                                        </p:tgtEl>
                                      </p:cBhvr>
                                    </p:animEffect>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719876"/>
                                        </p:tgtEl>
                                        <p:attrNameLst>
                                          <p:attrName>style.visibility</p:attrName>
                                        </p:attrNameLst>
                                      </p:cBhvr>
                                      <p:to>
                                        <p:strVal val="visible"/>
                                      </p:to>
                                    </p:set>
                                    <p:animEffect transition="in" filter="wipe(up)">
                                      <p:cBhvr>
                                        <p:cTn id="27" dur="500"/>
                                        <p:tgtEl>
                                          <p:spTgt spid="71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6"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a:xfrm>
            <a:off x="152400" y="228600"/>
            <a:ext cx="8839200" cy="1143000"/>
          </a:xfrm>
        </p:spPr>
        <p:txBody>
          <a:bodyPr>
            <a:normAutofit/>
          </a:bodyPr>
          <a:lstStyle/>
          <a:p>
            <a:r>
              <a:rPr lang="en-GB" smtClean="0"/>
              <a:t>Positions from the IE </a:t>
            </a:r>
            <a:r>
              <a:rPr lang="en-GB" i="1" smtClean="0"/>
              <a:t>event object</a:t>
            </a:r>
          </a:p>
        </p:txBody>
      </p:sp>
      <p:sp>
        <p:nvSpPr>
          <p:cNvPr id="721923" name="Rectangle 3"/>
          <p:cNvSpPr>
            <a:spLocks noGrp="1" noChangeArrowheads="1"/>
          </p:cNvSpPr>
          <p:nvPr>
            <p:ph idx="1"/>
          </p:nvPr>
        </p:nvSpPr>
        <p:spPr>
          <a:xfrm>
            <a:off x="152400" y="1600200"/>
            <a:ext cx="8839200" cy="4495800"/>
          </a:xfrm>
        </p:spPr>
        <p:txBody>
          <a:bodyPr/>
          <a:lstStyle/>
          <a:p>
            <a:pPr marL="612775" lvl="1" indent="-173038">
              <a:buFont typeface="Wingdings" pitchFamily="2" charset="2"/>
              <a:buChar char="§"/>
            </a:pP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clientX</a:t>
            </a:r>
            <a:r>
              <a:rPr lang="en-GB" sz="2400" b="1" smtClean="0">
                <a:latin typeface="Courier New" pitchFamily="49" charset="0"/>
              </a:rPr>
              <a:t> </a:t>
            </a:r>
            <a:r>
              <a:rPr lang="en-GB" sz="2400" smtClean="0"/>
              <a:t>and</a:t>
            </a:r>
            <a:r>
              <a:rPr lang="en-GB" sz="2400" b="1" smtClean="0">
                <a:latin typeface="Courier New" pitchFamily="49" charset="0"/>
              </a:rPr>
              <a:t> </a:t>
            </a: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clientY</a:t>
            </a:r>
            <a:r>
              <a:rPr lang="en-GB" sz="2400" b="1" smtClean="0">
                <a:latin typeface="Courier New" pitchFamily="49" charset="0"/>
              </a:rPr>
              <a:t/>
            </a:r>
            <a:br>
              <a:rPr lang="en-GB" sz="2400" b="1" smtClean="0">
                <a:latin typeface="Courier New" pitchFamily="49" charset="0"/>
              </a:rPr>
            </a:br>
            <a:r>
              <a:rPr lang="en-GB" sz="2400" smtClean="0"/>
              <a:t>X/Y coords of the mouse event relative to the top left corner of the window</a:t>
            </a:r>
          </a:p>
          <a:p>
            <a:pPr marL="1185863" lvl="2">
              <a:buFont typeface="Symbol" pitchFamily="18" charset="2"/>
              <a:buChar char="-"/>
            </a:pPr>
            <a:r>
              <a:rPr lang="en-GB" sz="2000" smtClean="0"/>
              <a:t>Compatible with the DOM definition</a:t>
            </a:r>
          </a:p>
          <a:p>
            <a:pPr marL="1185863" lvl="2">
              <a:buFont typeface="Symbol" pitchFamily="18" charset="2"/>
              <a:buChar char="-"/>
            </a:pPr>
            <a:r>
              <a:rPr lang="en-GB" sz="2000" smtClean="0"/>
              <a:t>Scrolling pages require care…</a:t>
            </a:r>
          </a:p>
          <a:p>
            <a:pPr marL="612775" lvl="1" indent="-173038">
              <a:buFont typeface="Wingdings" pitchFamily="2" charset="2"/>
              <a:buChar char="§"/>
            </a:pP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offsetX</a:t>
            </a:r>
            <a:r>
              <a:rPr lang="en-GB" sz="2400" b="1" smtClean="0">
                <a:latin typeface="Courier New" pitchFamily="49" charset="0"/>
              </a:rPr>
              <a:t> </a:t>
            </a:r>
            <a:r>
              <a:rPr lang="en-GB" sz="2400" smtClean="0"/>
              <a:t>and</a:t>
            </a:r>
            <a:r>
              <a:rPr lang="en-GB" sz="2400" b="1" smtClean="0">
                <a:latin typeface="Courier New" pitchFamily="49" charset="0"/>
              </a:rPr>
              <a:t> </a:t>
            </a: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offsetY</a:t>
            </a:r>
            <a:r>
              <a:rPr lang="en-GB" sz="2400" b="1" smtClean="0">
                <a:latin typeface="Courier New" pitchFamily="49" charset="0"/>
              </a:rPr>
              <a:t/>
            </a:r>
            <a:br>
              <a:rPr lang="en-GB" sz="2400" b="1" smtClean="0">
                <a:latin typeface="Courier New" pitchFamily="49" charset="0"/>
              </a:rPr>
            </a:br>
            <a:r>
              <a:rPr lang="en-GB" sz="2400" smtClean="0"/>
              <a:t>X/Y coords of the event relative to the </a:t>
            </a:r>
            <a:r>
              <a:rPr lang="en-GB" sz="2400" i="1" smtClean="0"/>
              <a:t>element</a:t>
            </a:r>
            <a:r>
              <a:rPr lang="en-GB" sz="2400" smtClean="0"/>
              <a:t> (top/left) where the event occurred</a:t>
            </a:r>
            <a:endParaRPr lang="en-GB" sz="2400" i="1" smtClean="0"/>
          </a:p>
          <a:p>
            <a:pPr marL="612775" lvl="1" indent="-173038">
              <a:buFont typeface="Wingdings" pitchFamily="2" charset="2"/>
              <a:buChar char="§"/>
            </a:pP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screenX</a:t>
            </a:r>
            <a:r>
              <a:rPr lang="en-GB" sz="2400" b="1" smtClean="0">
                <a:latin typeface="Courier New" pitchFamily="49" charset="0"/>
              </a:rPr>
              <a:t> </a:t>
            </a:r>
            <a:r>
              <a:rPr lang="en-GB" sz="2400" smtClean="0"/>
              <a:t>and</a:t>
            </a:r>
            <a:r>
              <a:rPr lang="en-GB" sz="2400" b="1" smtClean="0">
                <a:latin typeface="Courier New" pitchFamily="49" charset="0"/>
              </a:rPr>
              <a:t> </a:t>
            </a:r>
            <a:r>
              <a:rPr lang="en-GB" sz="2400" b="1" smtClean="0">
                <a:solidFill>
                  <a:schemeClr val="hlink"/>
                </a:solidFill>
                <a:latin typeface="Courier New" pitchFamily="49" charset="0"/>
              </a:rPr>
              <a:t>event</a:t>
            </a:r>
            <a:r>
              <a:rPr lang="en-GB" sz="2400" b="1" smtClean="0">
                <a:latin typeface="Courier New" pitchFamily="49" charset="0"/>
              </a:rPr>
              <a:t>.</a:t>
            </a:r>
            <a:r>
              <a:rPr lang="en-GB" sz="2400" b="1" smtClean="0">
                <a:solidFill>
                  <a:schemeClr val="folHlink"/>
                </a:solidFill>
                <a:latin typeface="Courier New" pitchFamily="49" charset="0"/>
              </a:rPr>
              <a:t>screenY</a:t>
            </a:r>
            <a:r>
              <a:rPr lang="en-GB" sz="2400" b="1" smtClean="0">
                <a:latin typeface="Courier New" pitchFamily="49" charset="0"/>
              </a:rPr>
              <a:t/>
            </a:r>
            <a:br>
              <a:rPr lang="en-GB" sz="2400" b="1" smtClean="0">
                <a:latin typeface="Courier New" pitchFamily="49" charset="0"/>
              </a:rPr>
            </a:br>
            <a:r>
              <a:rPr lang="en-GB" sz="2400" smtClean="0"/>
              <a:t>X/Y coords of the event relative to the screen</a:t>
            </a:r>
          </a:p>
          <a:p>
            <a:pPr marL="1185863" lvl="2">
              <a:buFont typeface="Symbol" pitchFamily="18" charset="2"/>
              <a:buChar char="-"/>
            </a:pPr>
            <a:r>
              <a:rPr lang="en-GB" sz="2000" smtClean="0"/>
              <a:t>Compatible with the DOM definition</a:t>
            </a:r>
          </a:p>
        </p:txBody>
      </p:sp>
      <p:sp>
        <p:nvSpPr>
          <p:cNvPr id="50178"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0179" name="Slide Number Placeholder 5"/>
          <p:cNvSpPr>
            <a:spLocks noGrp="1"/>
          </p:cNvSpPr>
          <p:nvPr>
            <p:ph type="sldNum" sz="quarter" idx="12"/>
          </p:nvPr>
        </p:nvSpPr>
        <p:spPr>
          <a:noFill/>
        </p:spPr>
        <p:txBody>
          <a:bodyPr/>
          <a:lstStyle/>
          <a:p>
            <a:fld id="{2EAC229D-B3CD-4598-9AA1-4D9ABAF9D31D}" type="slidenum">
              <a:rPr lang="en-GB" smtClean="0"/>
              <a:pPr/>
              <a:t>21</a:t>
            </a:fld>
            <a:endParaRPr lang="en-GB" smtClean="0"/>
          </a:p>
        </p:txBody>
      </p:sp>
      <p:sp>
        <p:nvSpPr>
          <p:cNvPr id="721924" name="Text Box 4"/>
          <p:cNvSpPr txBox="1">
            <a:spLocks noChangeArrowheads="1"/>
          </p:cNvSpPr>
          <p:nvPr/>
        </p:nvSpPr>
        <p:spPr bwMode="auto">
          <a:xfrm>
            <a:off x="8229600" y="5638800"/>
            <a:ext cx="762260" cy="400110"/>
          </a:xfrm>
          <a:prstGeom prst="rect">
            <a:avLst/>
          </a:prstGeom>
          <a:noFill/>
          <a:ln w="9525">
            <a:noFill/>
            <a:miter lim="800000"/>
            <a:headEnd/>
            <a:tailEnd/>
          </a:ln>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21923">
                                            <p:txEl>
                                              <p:pRg st="0" end="0"/>
                                            </p:txEl>
                                          </p:spTgt>
                                        </p:tgtEl>
                                        <p:attrNameLst>
                                          <p:attrName>style.visibility</p:attrName>
                                        </p:attrNameLst>
                                      </p:cBhvr>
                                      <p:to>
                                        <p:strVal val="visible"/>
                                      </p:to>
                                    </p:set>
                                    <p:animEffect transition="in" filter="wipe(left)">
                                      <p:cBhvr>
                                        <p:cTn id="7" dur="500"/>
                                        <p:tgtEl>
                                          <p:spTgt spid="72192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21923">
                                            <p:txEl>
                                              <p:pRg st="1" end="1"/>
                                            </p:txEl>
                                          </p:spTgt>
                                        </p:tgtEl>
                                        <p:attrNameLst>
                                          <p:attrName>style.visibility</p:attrName>
                                        </p:attrNameLst>
                                      </p:cBhvr>
                                      <p:to>
                                        <p:strVal val="visible"/>
                                      </p:to>
                                    </p:set>
                                    <p:animEffect transition="in" filter="wipe(left)">
                                      <p:cBhvr>
                                        <p:cTn id="10" dur="500"/>
                                        <p:tgtEl>
                                          <p:spTgt spid="721923">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721923">
                                            <p:txEl>
                                              <p:pRg st="2" end="2"/>
                                            </p:txEl>
                                          </p:spTgt>
                                        </p:tgtEl>
                                        <p:attrNameLst>
                                          <p:attrName>style.visibility</p:attrName>
                                        </p:attrNameLst>
                                      </p:cBhvr>
                                      <p:to>
                                        <p:strVal val="visible"/>
                                      </p:to>
                                    </p:set>
                                    <p:animEffect transition="in" filter="wipe(left)">
                                      <p:cBhvr>
                                        <p:cTn id="13" dur="500"/>
                                        <p:tgtEl>
                                          <p:spTgt spid="72192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21923">
                                            <p:txEl>
                                              <p:pRg st="3" end="3"/>
                                            </p:txEl>
                                          </p:spTgt>
                                        </p:tgtEl>
                                        <p:attrNameLst>
                                          <p:attrName>style.visibility</p:attrName>
                                        </p:attrNameLst>
                                      </p:cBhvr>
                                      <p:to>
                                        <p:strVal val="visible"/>
                                      </p:to>
                                    </p:set>
                                    <p:animEffect transition="in" filter="wipe(left)">
                                      <p:cBhvr>
                                        <p:cTn id="18" dur="500"/>
                                        <p:tgtEl>
                                          <p:spTgt spid="7219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721923">
                                            <p:txEl>
                                              <p:pRg st="4" end="4"/>
                                            </p:txEl>
                                          </p:spTgt>
                                        </p:tgtEl>
                                        <p:attrNameLst>
                                          <p:attrName>style.visibility</p:attrName>
                                        </p:attrNameLst>
                                      </p:cBhvr>
                                      <p:to>
                                        <p:strVal val="visible"/>
                                      </p:to>
                                    </p:set>
                                    <p:animEffect transition="in" filter="wipe(left)">
                                      <p:cBhvr>
                                        <p:cTn id="23" dur="500"/>
                                        <p:tgtEl>
                                          <p:spTgt spid="721923">
                                            <p:txEl>
                                              <p:pRg st="4" end="4"/>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721923">
                                            <p:txEl>
                                              <p:pRg st="5" end="5"/>
                                            </p:txEl>
                                          </p:spTgt>
                                        </p:tgtEl>
                                        <p:attrNameLst>
                                          <p:attrName>style.visibility</p:attrName>
                                        </p:attrNameLst>
                                      </p:cBhvr>
                                      <p:to>
                                        <p:strVal val="visible"/>
                                      </p:to>
                                    </p:set>
                                    <p:animEffect transition="in" filter="wipe(left)">
                                      <p:cBhvr>
                                        <p:cTn id="26" dur="500"/>
                                        <p:tgtEl>
                                          <p:spTgt spid="721923">
                                            <p:txEl>
                                              <p:pRg st="5" end="5"/>
                                            </p:txEl>
                                          </p:spTgt>
                                        </p:tgtEl>
                                      </p:cBhvr>
                                    </p:animEffect>
                                  </p:childTnLst>
                                </p:cTn>
                              </p:par>
                            </p:childTnLst>
                          </p:cTn>
                        </p:par>
                        <p:par>
                          <p:cTn id="27" fill="hold">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721924"/>
                                        </p:tgtEl>
                                        <p:attrNameLst>
                                          <p:attrName>style.visibility</p:attrName>
                                        </p:attrNameLst>
                                      </p:cBhvr>
                                      <p:to>
                                        <p:strVal val="visible"/>
                                      </p:to>
                                    </p:set>
                                    <p:animEffect transition="in" filter="wipe(up)">
                                      <p:cBhvr>
                                        <p:cTn id="30" dur="500"/>
                                        <p:tgtEl>
                                          <p:spTgt spid="721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304800" y="228600"/>
            <a:ext cx="8534400" cy="1143000"/>
          </a:xfrm>
        </p:spPr>
        <p:txBody>
          <a:bodyPr/>
          <a:lstStyle/>
          <a:p>
            <a:r>
              <a:rPr lang="en-GB" sz="3200" smtClean="0"/>
              <a:t>Stage 4: Events &amp; default actions</a:t>
            </a:r>
            <a:endParaRPr lang="en-GB" smtClean="0"/>
          </a:p>
        </p:txBody>
      </p:sp>
      <p:sp>
        <p:nvSpPr>
          <p:cNvPr id="723971" name="Rectangle 3"/>
          <p:cNvSpPr>
            <a:spLocks noGrp="1" noChangeArrowheads="1"/>
          </p:cNvSpPr>
          <p:nvPr>
            <p:ph idx="1"/>
          </p:nvPr>
        </p:nvSpPr>
        <p:spPr>
          <a:xfrm>
            <a:off x="152400" y="1600200"/>
            <a:ext cx="8839200" cy="4495800"/>
          </a:xfrm>
        </p:spPr>
        <p:txBody>
          <a:bodyPr/>
          <a:lstStyle/>
          <a:p>
            <a:pPr>
              <a:lnSpc>
                <a:spcPct val="80000"/>
              </a:lnSpc>
            </a:pPr>
            <a:r>
              <a:rPr lang="en-GB" sz="2400" b="1" dirty="0" err="1" smtClean="0">
                <a:solidFill>
                  <a:schemeClr val="hlink"/>
                </a:solidFill>
                <a:latin typeface="Courier New" pitchFamily="49" charset="0"/>
              </a:rPr>
              <a:t>onmouseover</a:t>
            </a:r>
            <a:r>
              <a:rPr lang="en-GB" sz="2400" b="1" dirty="0" smtClean="0">
                <a:solidFill>
                  <a:schemeClr val="hlink"/>
                </a:solidFill>
                <a:latin typeface="Courier New" pitchFamily="49" charset="0"/>
              </a:rPr>
              <a:t> </a:t>
            </a:r>
            <a:r>
              <a:rPr lang="en-GB" sz="2400" b="1" dirty="0" err="1" smtClean="0">
                <a:solidFill>
                  <a:schemeClr val="hlink"/>
                </a:solidFill>
                <a:latin typeface="Courier New" pitchFamily="49" charset="0"/>
              </a:rPr>
              <a:t>onclick</a:t>
            </a:r>
            <a:r>
              <a:rPr lang="en-GB" sz="2400" b="1" dirty="0" smtClean="0">
                <a:solidFill>
                  <a:schemeClr val="hlink"/>
                </a:solidFill>
                <a:latin typeface="Courier New" pitchFamily="49" charset="0"/>
              </a:rPr>
              <a:t> </a:t>
            </a:r>
            <a:r>
              <a:rPr lang="en-GB" sz="2400" b="1" dirty="0" err="1" smtClean="0">
                <a:solidFill>
                  <a:schemeClr val="hlink"/>
                </a:solidFill>
                <a:latin typeface="Courier New" pitchFamily="49" charset="0"/>
              </a:rPr>
              <a:t>onsubmit</a:t>
            </a:r>
            <a:r>
              <a:rPr lang="en-GB" sz="2400" b="1" dirty="0" smtClean="0">
                <a:solidFill>
                  <a:schemeClr val="hlink"/>
                </a:solidFill>
                <a:latin typeface="Courier New" pitchFamily="49" charset="0"/>
              </a:rPr>
              <a:t> </a:t>
            </a:r>
            <a:r>
              <a:rPr lang="en-GB" sz="2400" b="1" dirty="0" err="1" smtClean="0">
                <a:solidFill>
                  <a:schemeClr val="hlink"/>
                </a:solidFill>
                <a:latin typeface="Courier New" pitchFamily="49" charset="0"/>
              </a:rPr>
              <a:t>onreset</a:t>
            </a:r>
            <a:r>
              <a:rPr lang="en-GB" sz="2400" b="1" dirty="0" smtClean="0">
                <a:solidFill>
                  <a:schemeClr val="hlink"/>
                </a:solidFill>
                <a:latin typeface="Courier New" pitchFamily="49" charset="0"/>
              </a:rPr>
              <a:t> </a:t>
            </a:r>
            <a:r>
              <a:rPr lang="en-GB" sz="2400" b="1" dirty="0" err="1" smtClean="0">
                <a:solidFill>
                  <a:schemeClr val="hlink"/>
                </a:solidFill>
                <a:latin typeface="Courier New" pitchFamily="49" charset="0"/>
              </a:rPr>
              <a:t>onunload</a:t>
            </a:r>
            <a:endParaRPr lang="en-GB" sz="2400" b="1" dirty="0" smtClean="0">
              <a:solidFill>
                <a:schemeClr val="hlink"/>
              </a:solidFill>
              <a:latin typeface="Courier New" pitchFamily="49" charset="0"/>
            </a:endParaRPr>
          </a:p>
          <a:p>
            <a:pPr>
              <a:lnSpc>
                <a:spcPct val="80000"/>
              </a:lnSpc>
            </a:pPr>
            <a:r>
              <a:rPr lang="en-GB" sz="2400" b="1" dirty="0" err="1" smtClean="0">
                <a:solidFill>
                  <a:schemeClr val="folHlink"/>
                </a:solidFill>
                <a:latin typeface="Courier New" pitchFamily="49" charset="0"/>
              </a:rPr>
              <a:t>onMouseOver</a:t>
            </a:r>
            <a:r>
              <a:rPr lang="en-GB" sz="2400" dirty="0" smtClean="0"/>
              <a:t> a URL:</a:t>
            </a:r>
            <a:r>
              <a:rPr lang="en-GB" sz="3200" dirty="0" smtClean="0"/>
              <a:t/>
            </a:r>
            <a:br>
              <a:rPr lang="en-GB" sz="3200" dirty="0" smtClean="0"/>
            </a:br>
            <a:r>
              <a:rPr lang="en-GB" sz="2400" b="1" dirty="0" smtClean="0">
                <a:latin typeface="Courier New" pitchFamily="49" charset="0"/>
              </a:rPr>
              <a:t>&lt;a </a:t>
            </a:r>
            <a:r>
              <a:rPr lang="en-GB" sz="2400" b="1" dirty="0" err="1" smtClean="0">
                <a:latin typeface="Courier New" pitchFamily="49" charset="0"/>
              </a:rPr>
              <a:t>href</a:t>
            </a:r>
            <a:r>
              <a:rPr lang="en-GB" sz="2400" b="1" dirty="0" smtClean="0">
                <a:latin typeface="Courier New" pitchFamily="49" charset="0"/>
              </a:rPr>
              <a:t>="link.html" </a:t>
            </a:r>
            <a:r>
              <a:rPr lang="en-GB" sz="2400" b="1" dirty="0" err="1" smtClean="0">
                <a:solidFill>
                  <a:schemeClr val="hlink"/>
                </a:solidFill>
                <a:latin typeface="Courier New" pitchFamily="49" charset="0"/>
              </a:rPr>
              <a:t>onmouseover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a:t>
            </a:r>
            <a:r>
              <a:rPr lang="en-GB" sz="2400" b="1" dirty="0" smtClean="0">
                <a:solidFill>
                  <a:schemeClr val="hlink"/>
                </a:solidFill>
                <a:latin typeface="Courier New" pitchFamily="49" charset="0"/>
              </a:rPr>
              <a:t>"</a:t>
            </a:r>
            <a:r>
              <a:rPr lang="en-GB" sz="2000" b="1" dirty="0" err="1" smtClean="0">
                <a:solidFill>
                  <a:schemeClr val="folHlink"/>
                </a:solidFill>
                <a:latin typeface="Courier New" pitchFamily="49" charset="0"/>
              </a:rPr>
              <a:t>window.status</a:t>
            </a:r>
            <a:r>
              <a:rPr lang="en-GB" sz="2000" b="1" dirty="0" smtClean="0">
                <a:solidFill>
                  <a:schemeClr val="folHlink"/>
                </a:solidFill>
                <a:latin typeface="Courier New" pitchFamily="49" charset="0"/>
              </a:rPr>
              <a:t>=</a:t>
            </a:r>
            <a:r>
              <a:rPr lang="en-GB" sz="1800" b="1" dirty="0" smtClean="0">
                <a:solidFill>
                  <a:schemeClr val="folHlink"/>
                </a:solidFill>
                <a:latin typeface="Courier New" pitchFamily="49" charset="0"/>
              </a:rPr>
              <a:t>'Some </a:t>
            </a:r>
            <a:r>
              <a:rPr lang="en-GB" sz="1800" b="1" dirty="0" err="1" smtClean="0">
                <a:solidFill>
                  <a:schemeClr val="folHlink"/>
                </a:solidFill>
                <a:latin typeface="Courier New" pitchFamily="49" charset="0"/>
              </a:rPr>
              <a:t>text'</a:t>
            </a:r>
            <a:r>
              <a:rPr lang="en-GB" sz="2400" b="1" dirty="0" err="1" smtClean="0">
                <a:latin typeface="Courier New" pitchFamily="49" charset="0"/>
              </a:rPr>
              <a:t>;</a:t>
            </a:r>
            <a:r>
              <a:rPr lang="en-GB" sz="2400" b="1" u="sng" dirty="0" err="1" smtClean="0">
                <a:solidFill>
                  <a:schemeClr val="folHlink"/>
                </a:solidFill>
                <a:latin typeface="Courier New" pitchFamily="49" charset="0"/>
              </a:rPr>
              <a:t>return</a:t>
            </a:r>
            <a:r>
              <a:rPr lang="en-GB" sz="2400" b="1" u="sng" dirty="0" smtClean="0">
                <a:solidFill>
                  <a:schemeClr val="folHlink"/>
                </a:solidFill>
                <a:latin typeface="Courier New" pitchFamily="49" charset="0"/>
              </a:rPr>
              <a:t> true</a:t>
            </a:r>
            <a:r>
              <a:rPr lang="en-GB" sz="2400" b="1" dirty="0" smtClean="0">
                <a:latin typeface="Courier New" pitchFamily="49" charset="0"/>
              </a:rPr>
              <a:t>;</a:t>
            </a:r>
            <a:r>
              <a:rPr lang="en-GB" sz="2400" b="1" dirty="0" smtClean="0">
                <a:solidFill>
                  <a:schemeClr val="hlink"/>
                </a:solidFill>
                <a:latin typeface="Courier New" pitchFamily="49" charset="0"/>
              </a:rPr>
              <a:t>"</a:t>
            </a:r>
            <a:r>
              <a:rPr lang="en-GB" sz="2400" b="1" dirty="0" smtClean="0">
                <a:latin typeface="Courier New" pitchFamily="49" charset="0"/>
              </a:rPr>
              <a:t>&gt;</a:t>
            </a:r>
            <a:endParaRPr lang="en-GB" sz="3200" dirty="0" smtClean="0"/>
          </a:p>
          <a:p>
            <a:pPr marL="819150" lvl="1">
              <a:lnSpc>
                <a:spcPct val="80000"/>
              </a:lnSpc>
            </a:pPr>
            <a:r>
              <a:rPr lang="en-GB" sz="2000" dirty="0" smtClean="0"/>
              <a:t>Normally hovering over a link puts the URL in the status bar. The </a:t>
            </a:r>
            <a:r>
              <a:rPr lang="en-GB" sz="2000" i="1" dirty="0" smtClean="0"/>
              <a:t>event handler</a:t>
            </a:r>
            <a:r>
              <a:rPr lang="en-GB" sz="2000" dirty="0" smtClean="0"/>
              <a:t> operates instead of or in place of the default.</a:t>
            </a:r>
          </a:p>
          <a:p>
            <a:pPr>
              <a:lnSpc>
                <a:spcPct val="80000"/>
              </a:lnSpc>
            </a:pPr>
            <a:r>
              <a:rPr lang="en-GB" sz="3200" dirty="0" smtClean="0"/>
              <a:t>The </a:t>
            </a:r>
            <a:r>
              <a:rPr lang="en-GB" sz="3200" i="1" dirty="0" smtClean="0"/>
              <a:t>JS</a:t>
            </a:r>
            <a:r>
              <a:rPr lang="en-GB" sz="3200" dirty="0" smtClean="0"/>
              <a:t> </a:t>
            </a:r>
            <a:r>
              <a:rPr lang="en-GB" sz="2400" b="1" u="sng" dirty="0" smtClean="0">
                <a:solidFill>
                  <a:schemeClr val="folHlink"/>
                </a:solidFill>
                <a:latin typeface="Courier New" pitchFamily="49" charset="0"/>
              </a:rPr>
              <a:t>return true</a:t>
            </a:r>
            <a:r>
              <a:rPr lang="en-GB" sz="3200" dirty="0" smtClean="0"/>
              <a:t> tells the browser to </a:t>
            </a:r>
            <a:r>
              <a:rPr lang="en-GB" sz="3200" i="1" dirty="0" smtClean="0"/>
              <a:t>cancel</a:t>
            </a:r>
            <a:r>
              <a:rPr lang="en-GB" sz="3200" dirty="0" smtClean="0"/>
              <a:t> this </a:t>
            </a:r>
            <a:r>
              <a:rPr lang="en-GB" sz="3200" u="sng" dirty="0" smtClean="0"/>
              <a:t>default action</a:t>
            </a:r>
            <a:r>
              <a:rPr lang="en-GB" sz="3200" dirty="0" smtClean="0"/>
              <a:t>.</a:t>
            </a:r>
          </a:p>
          <a:p>
            <a:pPr marL="819150" lvl="1">
              <a:lnSpc>
                <a:spcPct val="80000"/>
              </a:lnSpc>
            </a:pPr>
            <a:r>
              <a:rPr lang="en-GB" sz="2800" dirty="0" smtClean="0"/>
              <a:t>More generally it’s </a:t>
            </a:r>
            <a:r>
              <a:rPr lang="en-GB" sz="2000" b="1" u="sng" dirty="0" smtClean="0">
                <a:solidFill>
                  <a:schemeClr val="folHlink"/>
                </a:solidFill>
                <a:latin typeface="Courier New" pitchFamily="49" charset="0"/>
              </a:rPr>
              <a:t>return false</a:t>
            </a:r>
            <a:r>
              <a:rPr lang="en-GB" sz="2800" dirty="0" smtClean="0"/>
              <a:t> but </a:t>
            </a:r>
            <a:r>
              <a:rPr lang="en-GB" sz="2800" b="1" dirty="0" err="1" smtClean="0">
                <a:solidFill>
                  <a:schemeClr val="hlink"/>
                </a:solidFill>
                <a:latin typeface="Courier New" pitchFamily="49" charset="0"/>
              </a:rPr>
              <a:t>onmouseover</a:t>
            </a:r>
            <a:r>
              <a:rPr lang="en-GB" sz="2800" dirty="0" smtClean="0"/>
              <a:t> is special (historical)</a:t>
            </a:r>
          </a:p>
        </p:txBody>
      </p:sp>
      <p:sp>
        <p:nvSpPr>
          <p:cNvPr id="51202"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1203" name="Slide Number Placeholder 5"/>
          <p:cNvSpPr>
            <a:spLocks noGrp="1"/>
          </p:cNvSpPr>
          <p:nvPr>
            <p:ph type="sldNum" sz="quarter" idx="12"/>
          </p:nvPr>
        </p:nvSpPr>
        <p:spPr>
          <a:noFill/>
        </p:spPr>
        <p:txBody>
          <a:bodyPr/>
          <a:lstStyle/>
          <a:p>
            <a:fld id="{974C9CEA-3BE3-49A7-AE64-0416062EADC3}" type="slidenum">
              <a:rPr lang="en-GB" smtClean="0"/>
              <a:pPr/>
              <a:t>22</a:t>
            </a:fld>
            <a:endParaRPr lang="en-GB" smtClean="0"/>
          </a:p>
        </p:txBody>
      </p:sp>
      <p:sp>
        <p:nvSpPr>
          <p:cNvPr id="723972" name="Text Box 4"/>
          <p:cNvSpPr txBox="1">
            <a:spLocks noChangeArrowheads="1"/>
          </p:cNvSpPr>
          <p:nvPr/>
        </p:nvSpPr>
        <p:spPr bwMode="auto">
          <a:xfrm>
            <a:off x="8229600" y="5715000"/>
            <a:ext cx="636588" cy="366713"/>
          </a:xfrm>
          <a:prstGeom prst="rect">
            <a:avLst/>
          </a:prstGeom>
          <a:noFill/>
          <a:ln w="9525">
            <a:noFill/>
            <a:miter lim="800000"/>
            <a:headEnd/>
            <a:tailEnd/>
          </a:ln>
        </p:spPr>
        <p:txBody>
          <a:bodyPr wrap="none">
            <a:spAutoFit/>
          </a:bodyPr>
          <a:lstStyle/>
          <a:p>
            <a:pPr algn="l"/>
            <a:r>
              <a:rPr lang="en-GB" sz="1800" dirty="0">
                <a:latin typeface="Verdana" pitchFamily="34" charset="0"/>
                <a:hlinkClick r:id="rId4"/>
              </a:rPr>
              <a:t>URL</a:t>
            </a:r>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23971">
                                            <p:txEl>
                                              <p:pRg st="1" end="1"/>
                                            </p:txEl>
                                          </p:spTgt>
                                        </p:tgtEl>
                                        <p:attrNameLst>
                                          <p:attrName>style.visibility</p:attrName>
                                        </p:attrNameLst>
                                      </p:cBhvr>
                                      <p:to>
                                        <p:strVal val="visible"/>
                                      </p:to>
                                    </p:set>
                                    <p:animEffect transition="in" filter="wipe(left)">
                                      <p:cBhvr>
                                        <p:cTn id="7" dur="500"/>
                                        <p:tgtEl>
                                          <p:spTgt spid="723971">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23971">
                                            <p:txEl>
                                              <p:pRg st="0" end="0"/>
                                            </p:txEl>
                                          </p:spTgt>
                                        </p:tgtEl>
                                        <p:attrNameLst>
                                          <p:attrName>style.visibility</p:attrName>
                                        </p:attrNameLst>
                                      </p:cBhvr>
                                      <p:to>
                                        <p:strVal val="visible"/>
                                      </p:to>
                                    </p:set>
                                    <p:animEffect transition="in" filter="wipe(left)">
                                      <p:cBhvr>
                                        <p:cTn id="10" dur="500"/>
                                        <p:tgtEl>
                                          <p:spTgt spid="723971">
                                            <p:txEl>
                                              <p:pRg st="0" end="0"/>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723971">
                                            <p:txEl>
                                              <p:pRg st="2" end="2"/>
                                            </p:txEl>
                                          </p:spTgt>
                                        </p:tgtEl>
                                        <p:attrNameLst>
                                          <p:attrName>style.visibility</p:attrName>
                                        </p:attrNameLst>
                                      </p:cBhvr>
                                      <p:to>
                                        <p:strVal val="visible"/>
                                      </p:to>
                                    </p:set>
                                    <p:animEffect transition="in" filter="wipe(left)">
                                      <p:cBhvr>
                                        <p:cTn id="13" dur="500"/>
                                        <p:tgtEl>
                                          <p:spTgt spid="72397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23971">
                                            <p:txEl>
                                              <p:pRg st="3" end="3"/>
                                            </p:txEl>
                                          </p:spTgt>
                                        </p:tgtEl>
                                        <p:attrNameLst>
                                          <p:attrName>style.visibility</p:attrName>
                                        </p:attrNameLst>
                                      </p:cBhvr>
                                      <p:to>
                                        <p:strVal val="visible"/>
                                      </p:to>
                                    </p:set>
                                    <p:animEffect transition="in" filter="wipe(left)">
                                      <p:cBhvr>
                                        <p:cTn id="18" dur="500"/>
                                        <p:tgtEl>
                                          <p:spTgt spid="723971">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723971">
                                            <p:txEl>
                                              <p:pRg st="4" end="4"/>
                                            </p:txEl>
                                          </p:spTgt>
                                        </p:tgtEl>
                                        <p:attrNameLst>
                                          <p:attrName>style.visibility</p:attrName>
                                        </p:attrNameLst>
                                      </p:cBhvr>
                                      <p:to>
                                        <p:strVal val="visible"/>
                                      </p:to>
                                    </p:set>
                                    <p:animEffect transition="in" filter="wipe(left)">
                                      <p:cBhvr>
                                        <p:cTn id="21" dur="500"/>
                                        <p:tgtEl>
                                          <p:spTgt spid="723971">
                                            <p:txEl>
                                              <p:pRg st="4" end="4"/>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723972"/>
                                        </p:tgtEl>
                                        <p:attrNameLst>
                                          <p:attrName>style.visibility</p:attrName>
                                        </p:attrNameLst>
                                      </p:cBhvr>
                                      <p:to>
                                        <p:strVal val="visible"/>
                                      </p:to>
                                    </p:set>
                                    <p:animEffect transition="in" filter="wipe(left)">
                                      <p:cBhvr>
                                        <p:cTn id="25" dur="500"/>
                                        <p:tgtEl>
                                          <p:spTgt spid="723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lstStyle/>
          <a:p>
            <a:r>
              <a:rPr lang="en-GB" smtClean="0"/>
              <a:t>Stage 4: </a:t>
            </a:r>
            <a:r>
              <a:rPr lang="en-GB" i="1" smtClean="0"/>
              <a:t>E.g. </a:t>
            </a:r>
            <a:r>
              <a:rPr lang="en-GB" smtClean="0"/>
              <a:t>default actions</a:t>
            </a:r>
          </a:p>
        </p:txBody>
      </p:sp>
      <p:sp>
        <p:nvSpPr>
          <p:cNvPr id="726019" name="Rectangle 3"/>
          <p:cNvSpPr>
            <a:spLocks noGrp="1" noChangeArrowheads="1"/>
          </p:cNvSpPr>
          <p:nvPr>
            <p:ph idx="1"/>
          </p:nvPr>
        </p:nvSpPr>
        <p:spPr/>
        <p:txBody>
          <a:bodyPr>
            <a:normAutofit/>
          </a:bodyPr>
          <a:lstStyle/>
          <a:p>
            <a:r>
              <a:rPr lang="en-GB" sz="2400" b="1" dirty="0" smtClean="0">
                <a:solidFill>
                  <a:schemeClr val="hlink"/>
                </a:solidFill>
                <a:latin typeface="Courier New" pitchFamily="49" charset="0"/>
              </a:rPr>
              <a:t>&lt;a&gt; </a:t>
            </a:r>
            <a:r>
              <a:rPr lang="en-GB" sz="2400" b="1" dirty="0" err="1" smtClean="0">
                <a:solidFill>
                  <a:schemeClr val="folHlink"/>
                </a:solidFill>
                <a:latin typeface="Courier New" pitchFamily="49" charset="0"/>
              </a:rPr>
              <a:t>onClick</a:t>
            </a:r>
            <a:r>
              <a:rPr lang="en-GB" sz="2400" b="1" dirty="0" smtClean="0">
                <a:solidFill>
                  <a:schemeClr val="hlink"/>
                </a:solidFill>
                <a:latin typeface="Courier New" pitchFamily="49" charset="0"/>
              </a:rPr>
              <a:t> </a:t>
            </a:r>
            <a:r>
              <a:rPr lang="en-GB" sz="2400" dirty="0" smtClean="0"/>
              <a:t>does something (follows the link) …</a:t>
            </a:r>
            <a:br>
              <a:rPr lang="en-GB" sz="2400" dirty="0" smtClean="0"/>
            </a:br>
            <a:r>
              <a:rPr lang="en-GB" sz="2400" b="1" dirty="0" smtClean="0">
                <a:solidFill>
                  <a:schemeClr val="hlink"/>
                </a:solidFill>
                <a:latin typeface="Courier New" pitchFamily="49" charset="0"/>
              </a:rPr>
              <a:t>&lt;a … </a:t>
            </a:r>
            <a:r>
              <a:rPr lang="en-GB" sz="2400" b="1" dirty="0" err="1" smtClean="0">
                <a:solidFill>
                  <a:schemeClr val="hlink"/>
                </a:solidFill>
                <a:latin typeface="Courier New" pitchFamily="49" charset="0"/>
              </a:rPr>
              <a:t>onclick</a:t>
            </a:r>
            <a:r>
              <a:rPr lang="en-GB" sz="2400" b="1" dirty="0" smtClean="0">
                <a:latin typeface="Courier New" pitchFamily="49" charset="0"/>
              </a:rPr>
              <a:t>=</a:t>
            </a:r>
            <a:r>
              <a:rPr lang="en-GB" sz="2400" b="1" dirty="0" smtClean="0">
                <a:solidFill>
                  <a:schemeClr val="hlink"/>
                </a:solidFill>
                <a:latin typeface="Courier New" pitchFamily="49" charset="0"/>
              </a:rPr>
              <a:t>"</a:t>
            </a:r>
            <a:r>
              <a:rPr lang="en-GB" sz="2400" b="1" dirty="0" smtClean="0">
                <a:solidFill>
                  <a:schemeClr val="folHlink"/>
                </a:solidFill>
                <a:latin typeface="Courier New" pitchFamily="49" charset="0"/>
              </a:rPr>
              <a:t>return false</a:t>
            </a:r>
            <a:r>
              <a:rPr lang="en-GB" sz="2400" b="1" dirty="0" smtClean="0">
                <a:latin typeface="Courier New" pitchFamily="49" charset="0"/>
              </a:rPr>
              <a:t>;</a:t>
            </a:r>
            <a:r>
              <a:rPr lang="en-GB" sz="2400" b="1" dirty="0" smtClean="0">
                <a:solidFill>
                  <a:schemeClr val="hlink"/>
                </a:solidFill>
                <a:latin typeface="Courier New" pitchFamily="49" charset="0"/>
              </a:rPr>
              <a:t>"&gt; </a:t>
            </a:r>
            <a:r>
              <a:rPr lang="en-GB" sz="2400" dirty="0" smtClean="0"/>
              <a:t>would cancel the link</a:t>
            </a:r>
          </a:p>
          <a:p>
            <a:r>
              <a:rPr lang="en-GB" sz="2400" b="1" dirty="0" smtClean="0">
                <a:solidFill>
                  <a:schemeClr val="hlink"/>
                </a:solidFill>
                <a:latin typeface="Courier New" pitchFamily="49" charset="0"/>
              </a:rPr>
              <a:t>&lt;form&gt; </a:t>
            </a:r>
            <a:r>
              <a:rPr lang="en-GB" sz="2400" b="1" dirty="0" err="1" smtClean="0">
                <a:solidFill>
                  <a:schemeClr val="folHlink"/>
                </a:solidFill>
                <a:latin typeface="Courier New" pitchFamily="49" charset="0"/>
              </a:rPr>
              <a:t>onSubmit</a:t>
            </a:r>
            <a:r>
              <a:rPr lang="en-GB" sz="2800" dirty="0" smtClean="0"/>
              <a:t> </a:t>
            </a:r>
            <a:r>
              <a:rPr lang="en-GB" sz="2400" dirty="0" smtClean="0"/>
              <a:t>and</a:t>
            </a:r>
            <a:r>
              <a:rPr lang="en-GB" sz="2800" dirty="0" smtClean="0"/>
              <a:t> </a:t>
            </a:r>
            <a:r>
              <a:rPr lang="en-GB" sz="2400" b="1" dirty="0" err="1" smtClean="0">
                <a:solidFill>
                  <a:schemeClr val="folHlink"/>
                </a:solidFill>
                <a:latin typeface="Courier New" pitchFamily="49" charset="0"/>
              </a:rPr>
              <a:t>onReset</a:t>
            </a:r>
            <a:r>
              <a:rPr lang="en-GB" sz="2800" dirty="0" smtClean="0"/>
              <a:t> </a:t>
            </a:r>
            <a:r>
              <a:rPr lang="en-GB" sz="2400" dirty="0" smtClean="0"/>
              <a:t>do things to the form … they can be controlled with </a:t>
            </a:r>
            <a:r>
              <a:rPr lang="en-GB" sz="2400" i="1" dirty="0" smtClean="0"/>
              <a:t>e.g.</a:t>
            </a:r>
            <a:br>
              <a:rPr lang="en-GB" sz="2400" i="1" dirty="0" smtClean="0"/>
            </a:br>
            <a:r>
              <a:rPr lang="en-GB" sz="2400" b="1" dirty="0" smtClean="0">
                <a:latin typeface="Courier New" pitchFamily="49" charset="0"/>
              </a:rPr>
              <a:t>&lt;form	</a:t>
            </a:r>
            <a:r>
              <a:rPr lang="en-GB" sz="2400" b="1" dirty="0" err="1" smtClean="0">
                <a:solidFill>
                  <a:schemeClr val="hlink"/>
                </a:solidFill>
                <a:latin typeface="Courier New" pitchFamily="49" charset="0"/>
              </a:rPr>
              <a:t>onsubmit</a:t>
            </a:r>
            <a:r>
              <a:rPr lang="en-GB" sz="2400" b="1" dirty="0" smtClean="0">
                <a:latin typeface="Courier New" pitchFamily="49" charset="0"/>
              </a:rPr>
              <a:t>=</a:t>
            </a:r>
            <a:r>
              <a:rPr lang="en-GB" sz="2400" b="1" dirty="0" smtClean="0">
                <a:solidFill>
                  <a:schemeClr val="hlink"/>
                </a:solidFill>
                <a:latin typeface="Courier New" pitchFamily="49" charset="0"/>
              </a:rPr>
              <a:t>"</a:t>
            </a:r>
            <a:r>
              <a:rPr lang="en-GB" sz="2400" b="1" dirty="0" smtClean="0">
                <a:solidFill>
                  <a:schemeClr val="folHlink"/>
                </a:solidFill>
                <a:latin typeface="Courier New" pitchFamily="49" charset="0"/>
              </a:rPr>
              <a:t>return </a:t>
            </a:r>
            <a:r>
              <a:rPr lang="en-GB" sz="2400" b="1" dirty="0" err="1" smtClean="0">
                <a:solidFill>
                  <a:srgbClr val="FFFF00"/>
                </a:solidFill>
                <a:latin typeface="Courier New" pitchFamily="49" charset="0"/>
              </a:rPr>
              <a:t>checkValid</a:t>
            </a:r>
            <a:r>
              <a:rPr lang="en-GB" sz="2400" b="1" dirty="0" smtClean="0">
                <a:solidFill>
                  <a:schemeClr val="folHlink"/>
                </a:solidFill>
                <a:latin typeface="Courier New" pitchFamily="49" charset="0"/>
              </a:rPr>
              <a:t>()</a:t>
            </a:r>
            <a:r>
              <a:rPr lang="en-GB" sz="2400" b="1" dirty="0" smtClean="0">
                <a:latin typeface="Courier New" pitchFamily="49" charset="0"/>
              </a:rPr>
              <a:t>;</a:t>
            </a:r>
            <a:r>
              <a:rPr lang="en-GB" sz="2400" b="1" dirty="0" smtClean="0">
                <a:solidFill>
                  <a:schemeClr val="hlink"/>
                </a:solidFill>
                <a:latin typeface="Courier New" pitchFamily="49" charset="0"/>
              </a:rPr>
              <a:t>"</a:t>
            </a:r>
            <a:br>
              <a:rPr lang="en-GB" sz="2400" b="1" dirty="0" smtClean="0">
                <a:solidFill>
                  <a:schemeClr val="hlink"/>
                </a:solidFill>
                <a:latin typeface="Courier New" pitchFamily="49" charset="0"/>
              </a:rPr>
            </a:br>
            <a:r>
              <a:rPr lang="en-GB" sz="2400" b="1" dirty="0" smtClean="0">
                <a:latin typeface="Courier New" pitchFamily="49" charset="0"/>
              </a:rPr>
              <a:t> 		</a:t>
            </a:r>
            <a:r>
              <a:rPr lang="en-GB" sz="2400" b="1" dirty="0" err="1" smtClean="0">
                <a:solidFill>
                  <a:schemeClr val="hlink"/>
                </a:solidFill>
                <a:latin typeface="Courier New" pitchFamily="49" charset="0"/>
              </a:rPr>
              <a:t>onreset</a:t>
            </a:r>
            <a:r>
              <a:rPr lang="en-GB" sz="2400" b="1" dirty="0" smtClean="0">
                <a:latin typeface="Courier New" pitchFamily="49" charset="0"/>
              </a:rPr>
              <a:t>=</a:t>
            </a:r>
            <a:r>
              <a:rPr lang="en-GB" sz="2400" b="1" dirty="0" smtClean="0">
                <a:solidFill>
                  <a:schemeClr val="hlink"/>
                </a:solidFill>
                <a:latin typeface="Courier New" pitchFamily="49" charset="0"/>
              </a:rPr>
              <a:t>"</a:t>
            </a:r>
            <a:r>
              <a:rPr lang="en-GB" sz="2400" b="1" dirty="0" smtClean="0">
                <a:solidFill>
                  <a:schemeClr val="folHlink"/>
                </a:solidFill>
                <a:latin typeface="Courier New" pitchFamily="49" charset="0"/>
              </a:rPr>
              <a:t>return false</a:t>
            </a:r>
            <a:r>
              <a:rPr lang="en-GB" sz="2400" b="1" dirty="0" smtClean="0">
                <a:latin typeface="Courier New" pitchFamily="49" charset="0"/>
              </a:rPr>
              <a:t>;</a:t>
            </a:r>
            <a:r>
              <a:rPr lang="en-GB" sz="2400" b="1" dirty="0" smtClean="0">
                <a:solidFill>
                  <a:schemeClr val="hlink"/>
                </a:solidFill>
                <a:latin typeface="Courier New" pitchFamily="49" charset="0"/>
              </a:rPr>
              <a:t>"</a:t>
            </a:r>
            <a:r>
              <a:rPr lang="en-GB" sz="2400" b="1" dirty="0" smtClean="0">
                <a:latin typeface="Courier New" pitchFamily="49" charset="0"/>
              </a:rPr>
              <a:t>&gt;</a:t>
            </a:r>
          </a:p>
        </p:txBody>
      </p:sp>
      <p:sp>
        <p:nvSpPr>
          <p:cNvPr id="52226"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2227" name="Slide Number Placeholder 5"/>
          <p:cNvSpPr>
            <a:spLocks noGrp="1"/>
          </p:cNvSpPr>
          <p:nvPr>
            <p:ph type="sldNum" sz="quarter" idx="12"/>
          </p:nvPr>
        </p:nvSpPr>
        <p:spPr>
          <a:noFill/>
        </p:spPr>
        <p:txBody>
          <a:bodyPr/>
          <a:lstStyle/>
          <a:p>
            <a:fld id="{0BF4E735-CBB6-41D5-9E7C-861CC98C952F}" type="slidenum">
              <a:rPr lang="en-GB" smtClean="0"/>
              <a:pPr/>
              <a:t>23</a:t>
            </a:fld>
            <a:endParaRPr lang="en-GB" smtClean="0"/>
          </a:p>
        </p:txBody>
      </p:sp>
      <p:sp>
        <p:nvSpPr>
          <p:cNvPr id="726020" name="Text Box 4"/>
          <p:cNvSpPr txBox="1">
            <a:spLocks noChangeArrowheads="1"/>
          </p:cNvSpPr>
          <p:nvPr/>
        </p:nvSpPr>
        <p:spPr bwMode="auto">
          <a:xfrm>
            <a:off x="7848600" y="5715000"/>
            <a:ext cx="636588" cy="366713"/>
          </a:xfrm>
          <a:prstGeom prst="rect">
            <a:avLst/>
          </a:prstGeom>
          <a:noFill/>
          <a:ln w="9525">
            <a:noFill/>
            <a:miter lim="800000"/>
            <a:headEnd/>
            <a:tailEnd/>
          </a:ln>
        </p:spPr>
        <p:txBody>
          <a:bodyPr wrap="none">
            <a:spAutoFit/>
          </a:bodyPr>
          <a:lstStyle/>
          <a:p>
            <a:pPr algn="l"/>
            <a:r>
              <a:rPr lang="en-GB" sz="1800" dirty="0">
                <a:latin typeface="Verdana" pitchFamily="34" charset="0"/>
                <a:hlinkClick r:id="rId4"/>
              </a:rPr>
              <a:t>URL</a:t>
            </a:r>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26019">
                                            <p:txEl>
                                              <p:pRg st="0" end="0"/>
                                            </p:txEl>
                                          </p:spTgt>
                                        </p:tgtEl>
                                        <p:attrNameLst>
                                          <p:attrName>style.visibility</p:attrName>
                                        </p:attrNameLst>
                                      </p:cBhvr>
                                      <p:to>
                                        <p:strVal val="visible"/>
                                      </p:to>
                                    </p:set>
                                    <p:animEffect transition="in" filter="wipe(left)">
                                      <p:cBhvr>
                                        <p:cTn id="7" dur="500"/>
                                        <p:tgtEl>
                                          <p:spTgt spid="72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26019">
                                            <p:txEl>
                                              <p:pRg st="1" end="1"/>
                                            </p:txEl>
                                          </p:spTgt>
                                        </p:tgtEl>
                                        <p:attrNameLst>
                                          <p:attrName>style.visibility</p:attrName>
                                        </p:attrNameLst>
                                      </p:cBhvr>
                                      <p:to>
                                        <p:strVal val="visible"/>
                                      </p:to>
                                    </p:set>
                                    <p:animEffect transition="in" filter="wipe(left)">
                                      <p:cBhvr>
                                        <p:cTn id="12" dur="500"/>
                                        <p:tgtEl>
                                          <p:spTgt spid="726019">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726020"/>
                                        </p:tgtEl>
                                        <p:attrNameLst>
                                          <p:attrName>style.visibility</p:attrName>
                                        </p:attrNameLst>
                                      </p:cBhvr>
                                      <p:to>
                                        <p:strVal val="visible"/>
                                      </p:to>
                                    </p:set>
                                    <p:animEffect transition="in" filter="wipe(left)">
                                      <p:cBhvr>
                                        <p:cTn id="16" dur="500"/>
                                        <p:tgtEl>
                                          <p:spTgt spid="726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2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772400" cy="1143000"/>
          </a:xfrm>
        </p:spPr>
        <p:txBody>
          <a:bodyPr/>
          <a:lstStyle/>
          <a:p>
            <a:r>
              <a:rPr lang="en-GB" dirty="0" smtClean="0"/>
              <a:t>Stage 4: </a:t>
            </a:r>
            <a:r>
              <a:rPr lang="en-GB" i="1" dirty="0" smtClean="0"/>
              <a:t>E.g. #2 </a:t>
            </a:r>
            <a:r>
              <a:rPr lang="en-GB" dirty="0" smtClean="0"/>
              <a:t>default actions</a:t>
            </a:r>
            <a:endParaRPr lang="en-GB" dirty="0"/>
          </a:p>
        </p:txBody>
      </p:sp>
      <p:sp>
        <p:nvSpPr>
          <p:cNvPr id="4" name="Footer Placeholder 3"/>
          <p:cNvSpPr>
            <a:spLocks noGrp="1"/>
          </p:cNvSpPr>
          <p:nvPr>
            <p:ph type="ftr" sz="quarter" idx="11"/>
          </p:nvPr>
        </p:nvSpPr>
        <p:spPr/>
        <p:txBody>
          <a:bodyPr/>
          <a:lstStyle/>
          <a:p>
            <a:pPr>
              <a:defRPr/>
            </a:pPr>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pPr>
              <a:defRPr/>
            </a:pPr>
            <a:fld id="{ECF7F2A5-38EE-4F3F-8BE4-1EB85D6D4712}" type="slidenum">
              <a:rPr lang="en-GB" smtClean="0"/>
              <a:pPr>
                <a:defRPr/>
              </a:pPr>
              <a:t>24</a:t>
            </a:fld>
            <a:endParaRPr lang="en-GB" dirty="0"/>
          </a:p>
        </p:txBody>
      </p:sp>
      <p:graphicFrame>
        <p:nvGraphicFramePr>
          <p:cNvPr id="6" name="TPChart"/>
          <p:cNvGraphicFramePr>
            <a:graphicFrameLocks noChangeAspect="1"/>
          </p:cNvGraphicFramePr>
          <p:nvPr/>
        </p:nvGraphicFramePr>
        <p:xfrm>
          <a:off x="490565" y="4633922"/>
          <a:ext cx="8153401" cy="1457325"/>
        </p:xfrm>
        <a:graphic>
          <a:graphicData uri="http://schemas.openxmlformats.org/presentationml/2006/ole">
            <p:oleObj spid="_x0000_s46082" name="Chart" r:id="rId7" imgW="9144000" imgH="1457188" progId="MSGraph.Chart.8">
              <p:embed followColorScheme="full"/>
            </p:oleObj>
          </a:graphicData>
        </a:graphic>
      </p:graphicFrame>
      <p:sp>
        <p:nvSpPr>
          <p:cNvPr id="7" name="Rectangle 5"/>
          <p:cNvSpPr>
            <a:spLocks noChangeArrowheads="1"/>
          </p:cNvSpPr>
          <p:nvPr/>
        </p:nvSpPr>
        <p:spPr bwMode="auto">
          <a:xfrm>
            <a:off x="500034" y="1600200"/>
            <a:ext cx="8215370" cy="3114684"/>
          </a:xfrm>
          <a:prstGeom prst="rect">
            <a:avLst/>
          </a:prstGeom>
          <a:noFill/>
          <a:ln w="9525">
            <a:solidFill>
              <a:srgbClr val="99CCFF"/>
            </a:solidFill>
            <a:miter lim="800000"/>
            <a:headEnd/>
            <a:tailEnd/>
          </a:ln>
        </p:spPr>
        <p:txBody>
          <a:bodyPr/>
          <a:lstStyle/>
          <a:p>
            <a:pPr marL="342900" indent="-342900" algn="l">
              <a:spcBef>
                <a:spcPct val="20000"/>
              </a:spcBef>
              <a:buFontTx/>
              <a:buChar char="•"/>
            </a:pPr>
            <a:r>
              <a:rPr lang="en-GB" sz="3200" b="1" dirty="0">
                <a:solidFill>
                  <a:schemeClr val="hlink"/>
                </a:solidFill>
                <a:latin typeface="Courier New" pitchFamily="49" charset="0"/>
              </a:rPr>
              <a:t>&lt;a&gt; </a:t>
            </a:r>
            <a:r>
              <a:rPr lang="en-GB" sz="3200" b="1" dirty="0" err="1">
                <a:solidFill>
                  <a:schemeClr val="folHlink"/>
                </a:solidFill>
                <a:latin typeface="Courier New" pitchFamily="49" charset="0"/>
              </a:rPr>
              <a:t>onMouseOver</a:t>
            </a:r>
            <a:r>
              <a:rPr lang="en-GB" sz="3200" b="1" dirty="0">
                <a:solidFill>
                  <a:schemeClr val="hlink"/>
                </a:solidFill>
                <a:latin typeface="Courier New" pitchFamily="49" charset="0"/>
              </a:rPr>
              <a:t> </a:t>
            </a:r>
            <a:r>
              <a:rPr lang="en-GB" sz="3200" dirty="0">
                <a:latin typeface="Verdana" pitchFamily="34" charset="0"/>
              </a:rPr>
              <a:t>shows the link destination in the status bar.</a:t>
            </a:r>
          </a:p>
          <a:p>
            <a:pPr marL="342900" indent="-342900" algn="l">
              <a:spcBef>
                <a:spcPct val="20000"/>
              </a:spcBef>
              <a:buFontTx/>
              <a:buChar char="•"/>
            </a:pPr>
            <a:r>
              <a:rPr lang="en-GB" sz="3200" b="1" dirty="0">
                <a:solidFill>
                  <a:srgbClr val="FF9900"/>
                </a:solidFill>
                <a:latin typeface="Verdana" pitchFamily="34" charset="0"/>
              </a:rPr>
              <a:t>Q:</a:t>
            </a:r>
            <a:r>
              <a:rPr lang="en-GB" sz="3200" dirty="0">
                <a:latin typeface="Verdana" pitchFamily="34" charset="0"/>
              </a:rPr>
              <a:t> Which one cancels this action?</a:t>
            </a:r>
          </a:p>
          <a:p>
            <a:pPr marL="742950" lvl="1" indent="-285750" algn="l">
              <a:spcBef>
                <a:spcPct val="20000"/>
              </a:spcBef>
              <a:buFontTx/>
              <a:buChar char="–"/>
            </a:pPr>
            <a:r>
              <a:rPr lang="en-GB" sz="3200" dirty="0">
                <a:latin typeface="Verdana" pitchFamily="34" charset="0"/>
              </a:rPr>
              <a:t> </a:t>
            </a:r>
            <a:r>
              <a:rPr lang="en-GB" sz="2800" b="1" dirty="0">
                <a:solidFill>
                  <a:schemeClr val="hlink"/>
                </a:solidFill>
                <a:latin typeface="Courier New" pitchFamily="49" charset="0"/>
              </a:rPr>
              <a:t>&lt;a … </a:t>
            </a:r>
            <a:r>
              <a:rPr lang="en-GB" sz="2800" b="1" dirty="0" err="1">
                <a:solidFill>
                  <a:schemeClr val="hlink"/>
                </a:solidFill>
                <a:latin typeface="Courier New" pitchFamily="49" charset="0"/>
              </a:rPr>
              <a:t>onmouseover</a:t>
            </a:r>
            <a:r>
              <a:rPr lang="en-GB" sz="2800" b="1" dirty="0">
                <a:latin typeface="Courier New" pitchFamily="49" charset="0"/>
              </a:rPr>
              <a:t>=</a:t>
            </a:r>
            <a:r>
              <a:rPr lang="en-GB" sz="2800" b="1" dirty="0">
                <a:solidFill>
                  <a:schemeClr val="hlink"/>
                </a:solidFill>
                <a:latin typeface="Courier New" pitchFamily="49" charset="0"/>
              </a:rPr>
              <a:t>"</a:t>
            </a:r>
            <a:r>
              <a:rPr lang="en-GB" sz="2800" b="1" dirty="0">
                <a:solidFill>
                  <a:schemeClr val="folHlink"/>
                </a:solidFill>
                <a:latin typeface="Courier New" pitchFamily="49" charset="0"/>
              </a:rPr>
              <a:t>return false</a:t>
            </a:r>
            <a:r>
              <a:rPr lang="en-GB" sz="2800" b="1" dirty="0">
                <a:latin typeface="Courier New" pitchFamily="49" charset="0"/>
              </a:rPr>
              <a:t>;</a:t>
            </a:r>
            <a:r>
              <a:rPr lang="en-GB" sz="2800" b="1" dirty="0">
                <a:solidFill>
                  <a:schemeClr val="hlink"/>
                </a:solidFill>
                <a:latin typeface="Courier New" pitchFamily="49" charset="0"/>
              </a:rPr>
              <a:t>"&gt;</a:t>
            </a:r>
            <a:endParaRPr lang="en-GB" sz="2800" dirty="0">
              <a:latin typeface="Verdana" pitchFamily="34" charset="0"/>
            </a:endParaRPr>
          </a:p>
          <a:p>
            <a:pPr marL="742950" lvl="1" indent="-285750" algn="l">
              <a:spcBef>
                <a:spcPct val="20000"/>
              </a:spcBef>
              <a:buFontTx/>
              <a:buChar char="–"/>
            </a:pPr>
            <a:r>
              <a:rPr lang="en-GB" sz="3200" dirty="0">
                <a:latin typeface="Verdana" pitchFamily="34" charset="0"/>
              </a:rPr>
              <a:t> </a:t>
            </a:r>
            <a:r>
              <a:rPr lang="en-GB" sz="2800" b="1" dirty="0">
                <a:solidFill>
                  <a:schemeClr val="hlink"/>
                </a:solidFill>
                <a:latin typeface="Courier New" pitchFamily="49" charset="0"/>
              </a:rPr>
              <a:t>&lt;a … </a:t>
            </a:r>
            <a:r>
              <a:rPr lang="en-GB" sz="2800" b="1" dirty="0" err="1">
                <a:solidFill>
                  <a:schemeClr val="hlink"/>
                </a:solidFill>
                <a:latin typeface="Courier New" pitchFamily="49" charset="0"/>
              </a:rPr>
              <a:t>onmouseover</a:t>
            </a:r>
            <a:r>
              <a:rPr lang="en-GB" sz="2800" b="1" dirty="0">
                <a:latin typeface="Courier New" pitchFamily="49" charset="0"/>
              </a:rPr>
              <a:t>=</a:t>
            </a:r>
            <a:r>
              <a:rPr lang="en-GB" sz="2800" b="1" dirty="0">
                <a:solidFill>
                  <a:schemeClr val="hlink"/>
                </a:solidFill>
                <a:latin typeface="Courier New" pitchFamily="49" charset="0"/>
              </a:rPr>
              <a:t>"</a:t>
            </a:r>
            <a:r>
              <a:rPr lang="en-GB" sz="2800" b="1" dirty="0">
                <a:solidFill>
                  <a:schemeClr val="folHlink"/>
                </a:solidFill>
                <a:latin typeface="Courier New" pitchFamily="49" charset="0"/>
              </a:rPr>
              <a:t>return true</a:t>
            </a:r>
            <a:r>
              <a:rPr lang="en-GB" sz="2800" b="1" dirty="0">
                <a:latin typeface="Courier New" pitchFamily="49" charset="0"/>
              </a:rPr>
              <a:t>;</a:t>
            </a:r>
            <a:r>
              <a:rPr lang="en-GB" sz="2800" b="1" dirty="0">
                <a:solidFill>
                  <a:schemeClr val="hlink"/>
                </a:solidFill>
                <a:latin typeface="Courier New" pitchFamily="49" charset="0"/>
              </a:rPr>
              <a:t>"&gt;</a:t>
            </a:r>
          </a:p>
        </p:txBody>
      </p:sp>
      <p:sp>
        <p:nvSpPr>
          <p:cNvPr id="10" name="CorShape1"/>
          <p:cNvSpPr/>
          <p:nvPr>
            <p:custDataLst>
              <p:tags r:id="rId3"/>
            </p:custDataLst>
          </p:nvPr>
        </p:nvSpPr>
        <p:spPr>
          <a:xfrm>
            <a:off x="221644" y="4942107"/>
            <a:ext cx="330200" cy="3302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PAnswers"/>
          <p:cNvSpPr>
            <a:spLocks noGrp="1"/>
          </p:cNvSpPr>
          <p:nvPr>
            <p:ph type="body" idx="1"/>
            <p:custDataLst>
              <p:tags r:id="rId4"/>
            </p:custDataLst>
          </p:nvPr>
        </p:nvSpPr>
        <p:spPr>
          <a:xfrm>
            <a:off x="485804" y="4786322"/>
            <a:ext cx="8229600" cy="1339840"/>
          </a:xfrm>
        </p:spPr>
        <p:txBody>
          <a:bodyPr lIns="810000" tIns="45719" bIns="45719">
            <a:noAutofit/>
          </a:bodyPr>
          <a:lstStyle/>
          <a:p>
            <a:pPr>
              <a:buFontTx/>
              <a:buNone/>
            </a:pPr>
            <a:r>
              <a:rPr lang="en-GB" dirty="0" smtClean="0"/>
              <a:t> 1. </a:t>
            </a:r>
            <a:r>
              <a:rPr lang="en-GB" b="1" dirty="0" smtClean="0">
                <a:solidFill>
                  <a:schemeClr val="folHlink"/>
                </a:solidFill>
                <a:latin typeface="Courier New" pitchFamily="49" charset="0"/>
              </a:rPr>
              <a:t>return true;</a:t>
            </a:r>
          </a:p>
          <a:p>
            <a:pPr>
              <a:buNone/>
            </a:pPr>
            <a:r>
              <a:rPr lang="en-GB" dirty="0" smtClean="0"/>
              <a:t> 2. </a:t>
            </a:r>
            <a:r>
              <a:rPr lang="en-GB" b="1" dirty="0" smtClean="0">
                <a:solidFill>
                  <a:schemeClr val="folHlink"/>
                </a:solidFill>
                <a:latin typeface="Courier New" pitchFamily="49" charset="0"/>
              </a:rPr>
              <a:t>return false;</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276" name="Rectangle 2"/>
          <p:cNvSpPr>
            <a:spLocks noGrp="1" noChangeArrowheads="1"/>
          </p:cNvSpPr>
          <p:nvPr>
            <p:ph type="title"/>
          </p:nvPr>
        </p:nvSpPr>
        <p:spPr/>
        <p:txBody>
          <a:bodyPr/>
          <a:lstStyle/>
          <a:p>
            <a:r>
              <a:rPr lang="en-GB" sz="3200" smtClean="0"/>
              <a:t>Stage 4: </a:t>
            </a:r>
            <a:r>
              <a:rPr lang="en-GB" sz="3200" i="1" smtClean="0"/>
              <a:t>E.g. #2 </a:t>
            </a:r>
            <a:r>
              <a:rPr lang="en-GB" sz="3200" smtClean="0"/>
              <a:t>default actions</a:t>
            </a:r>
          </a:p>
        </p:txBody>
      </p:sp>
      <p:sp>
        <p:nvSpPr>
          <p:cNvPr id="728067" name="Rectangle 3"/>
          <p:cNvSpPr>
            <a:spLocks noGrp="1" noChangeArrowheads="1"/>
          </p:cNvSpPr>
          <p:nvPr>
            <p:ph idx="1"/>
          </p:nvPr>
        </p:nvSpPr>
        <p:spPr>
          <a:xfrm>
            <a:off x="395288" y="1600200"/>
            <a:ext cx="8353425" cy="4495800"/>
          </a:xfrm>
        </p:spPr>
        <p:txBody>
          <a:bodyPr/>
          <a:lstStyle/>
          <a:p>
            <a:r>
              <a:rPr lang="en-GB" sz="3200" b="1" dirty="0" smtClean="0">
                <a:solidFill>
                  <a:schemeClr val="hlink"/>
                </a:solidFill>
                <a:latin typeface="Courier New" pitchFamily="49" charset="0"/>
              </a:rPr>
              <a:t>&lt;a&gt; </a:t>
            </a:r>
            <a:r>
              <a:rPr lang="en-GB" sz="3200" b="1" dirty="0" err="1" smtClean="0">
                <a:solidFill>
                  <a:schemeClr val="folHlink"/>
                </a:solidFill>
                <a:latin typeface="Courier New" pitchFamily="49" charset="0"/>
              </a:rPr>
              <a:t>onMouseOver</a:t>
            </a:r>
            <a:r>
              <a:rPr lang="en-GB" sz="3200" b="1" dirty="0" smtClean="0">
                <a:solidFill>
                  <a:schemeClr val="hlink"/>
                </a:solidFill>
                <a:latin typeface="Courier New" pitchFamily="49" charset="0"/>
              </a:rPr>
              <a:t> </a:t>
            </a:r>
            <a:r>
              <a:rPr lang="en-GB" sz="3200" dirty="0" smtClean="0"/>
              <a:t>shows the link destination in the status bar.</a:t>
            </a:r>
          </a:p>
          <a:p>
            <a:r>
              <a:rPr lang="en-GB" sz="3200" b="1" dirty="0" smtClean="0">
                <a:solidFill>
                  <a:srgbClr val="FF9900"/>
                </a:solidFill>
              </a:rPr>
              <a:t>Q:</a:t>
            </a:r>
            <a:r>
              <a:rPr lang="en-GB" sz="3200" dirty="0" smtClean="0"/>
              <a:t> Which one cancels this action?</a:t>
            </a:r>
          </a:p>
          <a:p>
            <a:pPr lvl="1"/>
            <a:r>
              <a:rPr lang="en-GB" sz="2800" dirty="0" smtClean="0"/>
              <a:t> </a:t>
            </a:r>
            <a:r>
              <a:rPr lang="en-GB" sz="2800" b="1" dirty="0" smtClean="0">
                <a:solidFill>
                  <a:schemeClr val="hlink"/>
                </a:solidFill>
                <a:latin typeface="Courier New" pitchFamily="49" charset="0"/>
              </a:rPr>
              <a:t>&lt;a … </a:t>
            </a:r>
            <a:r>
              <a:rPr lang="en-GB" sz="2800" b="1" dirty="0" err="1" smtClean="0">
                <a:solidFill>
                  <a:schemeClr val="hlink"/>
                </a:solidFill>
                <a:latin typeface="Courier New" pitchFamily="49" charset="0"/>
              </a:rPr>
              <a:t>onmouseover</a:t>
            </a:r>
            <a:r>
              <a:rPr lang="en-GB" sz="2800" b="1" dirty="0" smtClean="0">
                <a:latin typeface="Courier New" pitchFamily="49" charset="0"/>
              </a:rPr>
              <a:t>=</a:t>
            </a:r>
            <a:r>
              <a:rPr lang="en-GB" sz="2800" b="1" dirty="0" smtClean="0">
                <a:solidFill>
                  <a:schemeClr val="hlink"/>
                </a:solidFill>
                <a:latin typeface="Courier New" pitchFamily="49" charset="0"/>
              </a:rPr>
              <a:t>"</a:t>
            </a:r>
            <a:r>
              <a:rPr lang="en-GB" sz="2800" b="1" dirty="0" smtClean="0">
                <a:solidFill>
                  <a:schemeClr val="folHlink"/>
                </a:solidFill>
                <a:latin typeface="Courier New" pitchFamily="49" charset="0"/>
              </a:rPr>
              <a:t>return false</a:t>
            </a:r>
            <a:r>
              <a:rPr lang="en-GB" sz="2800" b="1" dirty="0" smtClean="0">
                <a:latin typeface="Courier New" pitchFamily="49" charset="0"/>
              </a:rPr>
              <a:t>;</a:t>
            </a:r>
            <a:r>
              <a:rPr lang="en-GB" sz="2800" b="1" dirty="0" smtClean="0">
                <a:solidFill>
                  <a:schemeClr val="hlink"/>
                </a:solidFill>
                <a:latin typeface="Courier New" pitchFamily="49" charset="0"/>
              </a:rPr>
              <a:t>"&gt;</a:t>
            </a:r>
            <a:endParaRPr lang="en-GB" sz="2800" dirty="0" smtClean="0"/>
          </a:p>
          <a:p>
            <a:pPr lvl="1"/>
            <a:r>
              <a:rPr lang="en-GB" sz="2800" dirty="0" smtClean="0"/>
              <a:t> </a:t>
            </a:r>
            <a:r>
              <a:rPr lang="en-GB" sz="2800" b="1" dirty="0" smtClean="0">
                <a:solidFill>
                  <a:schemeClr val="hlink"/>
                </a:solidFill>
                <a:latin typeface="Courier New" pitchFamily="49" charset="0"/>
              </a:rPr>
              <a:t>&lt;a … </a:t>
            </a:r>
            <a:r>
              <a:rPr lang="en-GB" sz="2800" b="1" dirty="0" err="1" smtClean="0">
                <a:solidFill>
                  <a:schemeClr val="hlink"/>
                </a:solidFill>
                <a:latin typeface="Courier New" pitchFamily="49" charset="0"/>
              </a:rPr>
              <a:t>onmouseover</a:t>
            </a:r>
            <a:r>
              <a:rPr lang="en-GB" sz="2800" b="1" dirty="0" smtClean="0">
                <a:latin typeface="Courier New" pitchFamily="49" charset="0"/>
              </a:rPr>
              <a:t>=</a:t>
            </a:r>
            <a:r>
              <a:rPr lang="en-GB" sz="2800" b="1" dirty="0" smtClean="0">
                <a:solidFill>
                  <a:schemeClr val="hlink"/>
                </a:solidFill>
                <a:latin typeface="Courier New" pitchFamily="49" charset="0"/>
              </a:rPr>
              <a:t>"</a:t>
            </a:r>
            <a:r>
              <a:rPr lang="en-GB" sz="2800" b="1" dirty="0" smtClean="0">
                <a:solidFill>
                  <a:schemeClr val="folHlink"/>
                </a:solidFill>
                <a:latin typeface="Courier New" pitchFamily="49" charset="0"/>
              </a:rPr>
              <a:t>return true</a:t>
            </a:r>
            <a:r>
              <a:rPr lang="en-GB" sz="2800" b="1" dirty="0" smtClean="0">
                <a:latin typeface="Courier New" pitchFamily="49" charset="0"/>
              </a:rPr>
              <a:t>;</a:t>
            </a:r>
            <a:r>
              <a:rPr lang="en-GB" sz="2800" b="1" dirty="0" smtClean="0">
                <a:solidFill>
                  <a:schemeClr val="hlink"/>
                </a:solidFill>
                <a:latin typeface="Courier New" pitchFamily="49" charset="0"/>
              </a:rPr>
              <a:t>"&gt;</a:t>
            </a:r>
          </a:p>
          <a:p>
            <a:r>
              <a:rPr lang="en-GB" sz="3200" b="1" dirty="0" smtClean="0">
                <a:solidFill>
                  <a:srgbClr val="FF0000"/>
                </a:solidFill>
              </a:rPr>
              <a:t>A:</a:t>
            </a:r>
            <a:r>
              <a:rPr lang="en-GB" sz="3200" dirty="0" smtClean="0"/>
              <a:t> This is the backwards compatibility oddity because it is </a:t>
            </a:r>
            <a:r>
              <a:rPr lang="en-GB" sz="3200" b="1" dirty="0" smtClean="0">
                <a:solidFill>
                  <a:schemeClr val="folHlink"/>
                </a:solidFill>
                <a:latin typeface="Courier New" pitchFamily="49" charset="0"/>
              </a:rPr>
              <a:t>return true</a:t>
            </a:r>
            <a:r>
              <a:rPr lang="en-GB" sz="3200" dirty="0" smtClean="0"/>
              <a:t> that prevents the URL from showing.</a:t>
            </a:r>
          </a:p>
        </p:txBody>
      </p:sp>
      <p:sp>
        <p:nvSpPr>
          <p:cNvPr id="54274"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4275" name="Slide Number Placeholder 5"/>
          <p:cNvSpPr>
            <a:spLocks noGrp="1"/>
          </p:cNvSpPr>
          <p:nvPr>
            <p:ph type="sldNum" sz="quarter" idx="12"/>
          </p:nvPr>
        </p:nvSpPr>
        <p:spPr>
          <a:noFill/>
        </p:spPr>
        <p:txBody>
          <a:bodyPr/>
          <a:lstStyle/>
          <a:p>
            <a:fld id="{24268824-F053-4822-A56C-C277F0F8B32F}" type="slidenum">
              <a:rPr lang="en-GB" smtClean="0"/>
              <a:pPr/>
              <a:t>25</a:t>
            </a:fld>
            <a:endParaRPr lang="en-GB" smtClean="0"/>
          </a:p>
        </p:txBody>
      </p:sp>
      <p:sp>
        <p:nvSpPr>
          <p:cNvPr id="728068" name="Text Box 4"/>
          <p:cNvSpPr txBox="1">
            <a:spLocks noChangeArrowheads="1"/>
          </p:cNvSpPr>
          <p:nvPr/>
        </p:nvSpPr>
        <p:spPr bwMode="auto">
          <a:xfrm>
            <a:off x="7848600" y="5715000"/>
            <a:ext cx="636588" cy="366713"/>
          </a:xfrm>
          <a:prstGeom prst="rect">
            <a:avLst/>
          </a:prstGeom>
          <a:noFill/>
          <a:ln w="9525">
            <a:noFill/>
            <a:miter lim="800000"/>
            <a:headEnd/>
            <a:tailEnd/>
          </a:ln>
        </p:spPr>
        <p:txBody>
          <a:bodyPr wrap="none">
            <a:spAutoFit/>
          </a:bodyPr>
          <a:lstStyle/>
          <a:p>
            <a:pPr algn="l"/>
            <a:r>
              <a:rPr lang="en-GB" sz="1800" dirty="0">
                <a:latin typeface="Verdana" pitchFamily="34" charset="0"/>
                <a:hlinkClick r:id="rId4"/>
              </a:rPr>
              <a:t>URL</a:t>
            </a:r>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28067">
                                            <p:txEl>
                                              <p:pRg st="0" end="0"/>
                                            </p:txEl>
                                          </p:spTgt>
                                        </p:tgtEl>
                                        <p:attrNameLst>
                                          <p:attrName>style.visibility</p:attrName>
                                        </p:attrNameLst>
                                      </p:cBhvr>
                                      <p:to>
                                        <p:strVal val="visible"/>
                                      </p:to>
                                    </p:set>
                                    <p:animEffect transition="in" filter="wipe(left)">
                                      <p:cBhvr>
                                        <p:cTn id="7" dur="500"/>
                                        <p:tgtEl>
                                          <p:spTgt spid="728067">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28067">
                                            <p:txEl>
                                              <p:pRg st="4" end="4"/>
                                            </p:txEl>
                                          </p:spTgt>
                                        </p:tgtEl>
                                        <p:attrNameLst>
                                          <p:attrName>style.visibility</p:attrName>
                                        </p:attrNameLst>
                                      </p:cBhvr>
                                      <p:to>
                                        <p:strVal val="visible"/>
                                      </p:to>
                                    </p:set>
                                    <p:animEffect transition="in" filter="wipe(left)">
                                      <p:cBhvr>
                                        <p:cTn id="10" dur="500"/>
                                        <p:tgtEl>
                                          <p:spTgt spid="728067">
                                            <p:txEl>
                                              <p:pRg st="4" end="4"/>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728067">
                                            <p:txEl>
                                              <p:pRg st="1" end="1"/>
                                            </p:txEl>
                                          </p:spTgt>
                                        </p:tgtEl>
                                        <p:attrNameLst>
                                          <p:attrName>style.visibility</p:attrName>
                                        </p:attrNameLst>
                                      </p:cBhvr>
                                      <p:to>
                                        <p:strVal val="visible"/>
                                      </p:to>
                                    </p:set>
                                    <p:animEffect transition="in" filter="wipe(left)">
                                      <p:cBhvr>
                                        <p:cTn id="13" dur="500"/>
                                        <p:tgtEl>
                                          <p:spTgt spid="728067">
                                            <p:txEl>
                                              <p:pRg st="1" end="1"/>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728067">
                                            <p:txEl>
                                              <p:pRg st="2" end="2"/>
                                            </p:txEl>
                                          </p:spTgt>
                                        </p:tgtEl>
                                        <p:attrNameLst>
                                          <p:attrName>style.visibility</p:attrName>
                                        </p:attrNameLst>
                                      </p:cBhvr>
                                      <p:to>
                                        <p:strVal val="visible"/>
                                      </p:to>
                                    </p:set>
                                    <p:animEffect transition="in" filter="wipe(left)">
                                      <p:cBhvr>
                                        <p:cTn id="16" dur="500"/>
                                        <p:tgtEl>
                                          <p:spTgt spid="728067">
                                            <p:txEl>
                                              <p:pRg st="2" end="2"/>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728067">
                                            <p:txEl>
                                              <p:pRg st="3" end="3"/>
                                            </p:txEl>
                                          </p:spTgt>
                                        </p:tgtEl>
                                        <p:attrNameLst>
                                          <p:attrName>style.visibility</p:attrName>
                                        </p:attrNameLst>
                                      </p:cBhvr>
                                      <p:to>
                                        <p:strVal val="visible"/>
                                      </p:to>
                                    </p:set>
                                    <p:animEffect transition="in" filter="wipe(left)">
                                      <p:cBhvr>
                                        <p:cTn id="19" dur="500"/>
                                        <p:tgtEl>
                                          <p:spTgt spid="728067">
                                            <p:txEl>
                                              <p:pRg st="3" end="3"/>
                                            </p:txEl>
                                          </p:spTgt>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728068"/>
                                        </p:tgtEl>
                                        <p:attrNameLst>
                                          <p:attrName>style.visibility</p:attrName>
                                        </p:attrNameLst>
                                      </p:cBhvr>
                                      <p:to>
                                        <p:strVal val="visible"/>
                                      </p:to>
                                    </p:set>
                                    <p:animEffect transition="in" filter="wipe(left)">
                                      <p:cBhvr>
                                        <p:cTn id="23" dur="500"/>
                                        <p:tgtEl>
                                          <p:spTgt spid="72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8"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772400" cy="1143000"/>
          </a:xfrm>
        </p:spPr>
        <p:txBody>
          <a:bodyPr/>
          <a:lstStyle/>
          <a:p>
            <a:r>
              <a:rPr lang="en-GB" dirty="0" smtClean="0"/>
              <a:t>Stage 4: </a:t>
            </a:r>
            <a:r>
              <a:rPr lang="en-GB" i="1" dirty="0" smtClean="0"/>
              <a:t>E.g. #2 </a:t>
            </a:r>
            <a:r>
              <a:rPr lang="en-GB" dirty="0" smtClean="0"/>
              <a:t>default actions</a:t>
            </a:r>
            <a:endParaRPr lang="en-GB" dirty="0"/>
          </a:p>
        </p:txBody>
      </p:sp>
      <p:sp>
        <p:nvSpPr>
          <p:cNvPr id="4" name="Footer Placeholder 3"/>
          <p:cNvSpPr>
            <a:spLocks noGrp="1"/>
          </p:cNvSpPr>
          <p:nvPr>
            <p:ph type="ftr" sz="quarter" idx="11"/>
          </p:nvPr>
        </p:nvSpPr>
        <p:spPr/>
        <p:txBody>
          <a:bodyPr/>
          <a:lstStyle/>
          <a:p>
            <a:pPr>
              <a:defRPr/>
            </a:pPr>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pPr>
              <a:defRPr/>
            </a:pPr>
            <a:fld id="{ECF7F2A5-38EE-4F3F-8BE4-1EB85D6D4712}" type="slidenum">
              <a:rPr lang="en-GB" smtClean="0"/>
              <a:pPr>
                <a:defRPr/>
              </a:pPr>
              <a:t>26</a:t>
            </a:fld>
            <a:endParaRPr lang="en-GB" dirty="0"/>
          </a:p>
        </p:txBody>
      </p:sp>
      <p:graphicFrame>
        <p:nvGraphicFramePr>
          <p:cNvPr id="6" name="TPChart"/>
          <p:cNvGraphicFramePr>
            <a:graphicFrameLocks noChangeAspect="1"/>
          </p:cNvGraphicFramePr>
          <p:nvPr/>
        </p:nvGraphicFramePr>
        <p:xfrm>
          <a:off x="562003" y="4633922"/>
          <a:ext cx="8153401" cy="1457325"/>
        </p:xfrm>
        <a:graphic>
          <a:graphicData uri="http://schemas.openxmlformats.org/presentationml/2006/ole">
            <p:oleObj spid="_x0000_s47106" name="Chart" r:id="rId7" imgW="9144000" imgH="1457188" progId="MSGraph.Chart.8">
              <p:embed followColorScheme="full"/>
            </p:oleObj>
          </a:graphicData>
        </a:graphic>
      </p:graphicFrame>
      <p:sp>
        <p:nvSpPr>
          <p:cNvPr id="7" name="Rectangle 5"/>
          <p:cNvSpPr>
            <a:spLocks noChangeArrowheads="1"/>
          </p:cNvSpPr>
          <p:nvPr/>
        </p:nvSpPr>
        <p:spPr bwMode="auto">
          <a:xfrm>
            <a:off x="500034" y="1600200"/>
            <a:ext cx="8215370" cy="3114684"/>
          </a:xfrm>
          <a:prstGeom prst="rect">
            <a:avLst/>
          </a:prstGeom>
          <a:noFill/>
          <a:ln w="9525">
            <a:solidFill>
              <a:srgbClr val="99CCFF"/>
            </a:solidFill>
            <a:miter lim="800000"/>
            <a:headEnd/>
            <a:tailEnd/>
          </a:ln>
        </p:spPr>
        <p:txBody>
          <a:bodyPr/>
          <a:lstStyle/>
          <a:p>
            <a:pPr marL="342900" indent="-342900">
              <a:spcBef>
                <a:spcPct val="20000"/>
              </a:spcBef>
              <a:buFontTx/>
              <a:buChar char="•"/>
            </a:pPr>
            <a:r>
              <a:rPr lang="en-GB" sz="3200" b="1" dirty="0" smtClean="0">
                <a:solidFill>
                  <a:schemeClr val="hlink"/>
                </a:solidFill>
                <a:latin typeface="Courier New" pitchFamily="49" charset="0"/>
              </a:rPr>
              <a:t>&lt;a&gt; </a:t>
            </a:r>
            <a:r>
              <a:rPr lang="en-GB" sz="3200" b="1" dirty="0" err="1" smtClean="0">
                <a:latin typeface="Courier New" pitchFamily="49" charset="0"/>
              </a:rPr>
              <a:t>onClick</a:t>
            </a:r>
            <a:r>
              <a:rPr lang="en-GB" sz="3200" b="1" dirty="0" smtClean="0">
                <a:solidFill>
                  <a:schemeClr val="hlink"/>
                </a:solidFill>
                <a:latin typeface="Courier New" pitchFamily="49" charset="0"/>
              </a:rPr>
              <a:t> </a:t>
            </a:r>
            <a:r>
              <a:rPr lang="en-GB" sz="3200" dirty="0" smtClean="0">
                <a:latin typeface="Verdana" pitchFamily="34" charset="0"/>
              </a:rPr>
              <a:t>follows the link destination.</a:t>
            </a:r>
          </a:p>
          <a:p>
            <a:pPr marL="342900" indent="-342900">
              <a:spcBef>
                <a:spcPct val="20000"/>
              </a:spcBef>
              <a:buFontTx/>
              <a:buChar char="•"/>
            </a:pPr>
            <a:r>
              <a:rPr lang="en-GB" sz="3200" b="1" dirty="0" smtClean="0">
                <a:solidFill>
                  <a:srgbClr val="FF9900"/>
                </a:solidFill>
                <a:latin typeface="Verdana" pitchFamily="34" charset="0"/>
              </a:rPr>
              <a:t>Q:</a:t>
            </a:r>
            <a:r>
              <a:rPr lang="en-GB" sz="3200" dirty="0" smtClean="0">
                <a:latin typeface="Verdana" pitchFamily="34" charset="0"/>
              </a:rPr>
              <a:t> Which one cancels this action?</a:t>
            </a:r>
          </a:p>
          <a:p>
            <a:pPr marL="742950" lvl="1" indent="-285750">
              <a:spcBef>
                <a:spcPct val="20000"/>
              </a:spcBef>
              <a:buFontTx/>
              <a:buChar char="–"/>
            </a:pPr>
            <a:r>
              <a:rPr lang="en-GB" sz="3200" dirty="0" smtClean="0">
                <a:latin typeface="Verdana" pitchFamily="34" charset="0"/>
              </a:rPr>
              <a:t> </a:t>
            </a:r>
            <a:r>
              <a:rPr lang="en-GB" sz="2800" b="1" dirty="0" smtClean="0">
                <a:solidFill>
                  <a:schemeClr val="hlink"/>
                </a:solidFill>
                <a:latin typeface="Courier New" pitchFamily="49" charset="0"/>
              </a:rPr>
              <a:t>&lt;a … </a:t>
            </a:r>
            <a:r>
              <a:rPr lang="en-GB" sz="2800" b="1" dirty="0" err="1" smtClean="0">
                <a:solidFill>
                  <a:schemeClr val="hlink"/>
                </a:solidFill>
                <a:latin typeface="Courier New" pitchFamily="49" charset="0"/>
              </a:rPr>
              <a:t>onclick</a:t>
            </a:r>
            <a:r>
              <a:rPr lang="en-GB" sz="2800" b="1" dirty="0" smtClean="0">
                <a:latin typeface="Courier New" pitchFamily="49" charset="0"/>
              </a:rPr>
              <a:t>=</a:t>
            </a:r>
            <a:r>
              <a:rPr lang="en-GB" sz="2800" b="1" dirty="0" smtClean="0">
                <a:solidFill>
                  <a:schemeClr val="hlink"/>
                </a:solidFill>
                <a:latin typeface="Courier New" pitchFamily="49" charset="0"/>
              </a:rPr>
              <a:t>"</a:t>
            </a:r>
            <a:r>
              <a:rPr lang="en-GB" sz="2800" b="1" dirty="0" smtClean="0">
                <a:latin typeface="Courier New" pitchFamily="49" charset="0"/>
              </a:rPr>
              <a:t>return false;</a:t>
            </a:r>
            <a:r>
              <a:rPr lang="en-GB" sz="2800" b="1" dirty="0" smtClean="0">
                <a:solidFill>
                  <a:schemeClr val="hlink"/>
                </a:solidFill>
                <a:latin typeface="Courier New" pitchFamily="49" charset="0"/>
              </a:rPr>
              <a:t>"&gt;</a:t>
            </a:r>
            <a:endParaRPr lang="en-GB" sz="2800" dirty="0" smtClean="0">
              <a:latin typeface="Verdana" pitchFamily="34" charset="0"/>
            </a:endParaRPr>
          </a:p>
          <a:p>
            <a:pPr marL="742950" lvl="1" indent="-285750">
              <a:spcBef>
                <a:spcPct val="20000"/>
              </a:spcBef>
              <a:buFontTx/>
              <a:buChar char="–"/>
            </a:pPr>
            <a:r>
              <a:rPr lang="en-GB" sz="3200" dirty="0" smtClean="0">
                <a:latin typeface="Verdana" pitchFamily="34" charset="0"/>
              </a:rPr>
              <a:t> </a:t>
            </a:r>
            <a:r>
              <a:rPr lang="en-GB" sz="2800" b="1" dirty="0" smtClean="0">
                <a:solidFill>
                  <a:schemeClr val="hlink"/>
                </a:solidFill>
                <a:latin typeface="Courier New" pitchFamily="49" charset="0"/>
              </a:rPr>
              <a:t>&lt;a … </a:t>
            </a:r>
            <a:r>
              <a:rPr lang="en-GB" sz="2800" b="1" dirty="0" err="1" smtClean="0">
                <a:solidFill>
                  <a:schemeClr val="hlink"/>
                </a:solidFill>
                <a:latin typeface="Courier New" pitchFamily="49" charset="0"/>
              </a:rPr>
              <a:t>onclick</a:t>
            </a:r>
            <a:r>
              <a:rPr lang="en-GB" sz="2800" b="1" dirty="0" smtClean="0">
                <a:latin typeface="Courier New" pitchFamily="49" charset="0"/>
              </a:rPr>
              <a:t>=</a:t>
            </a:r>
            <a:r>
              <a:rPr lang="en-GB" sz="2800" b="1" dirty="0" smtClean="0">
                <a:solidFill>
                  <a:schemeClr val="hlink"/>
                </a:solidFill>
                <a:latin typeface="Courier New" pitchFamily="49" charset="0"/>
              </a:rPr>
              <a:t>"</a:t>
            </a:r>
            <a:r>
              <a:rPr lang="en-GB" sz="2800" b="1" dirty="0" smtClean="0">
                <a:latin typeface="Courier New" pitchFamily="49" charset="0"/>
              </a:rPr>
              <a:t>return true;</a:t>
            </a:r>
            <a:r>
              <a:rPr lang="en-GB" sz="2800" b="1" dirty="0" smtClean="0">
                <a:solidFill>
                  <a:schemeClr val="hlink"/>
                </a:solidFill>
                <a:latin typeface="Courier New" pitchFamily="49" charset="0"/>
              </a:rPr>
              <a:t>"&gt;</a:t>
            </a:r>
            <a:endParaRPr lang="en-GB" sz="2800" b="1" dirty="0">
              <a:solidFill>
                <a:schemeClr val="hlink"/>
              </a:solidFill>
              <a:latin typeface="Courier New" pitchFamily="49" charset="0"/>
            </a:endParaRPr>
          </a:p>
        </p:txBody>
      </p:sp>
      <p:sp>
        <p:nvSpPr>
          <p:cNvPr id="10" name="CorShape1"/>
          <p:cNvSpPr/>
          <p:nvPr>
            <p:custDataLst>
              <p:tags r:id="rId3"/>
            </p:custDataLst>
          </p:nvPr>
        </p:nvSpPr>
        <p:spPr>
          <a:xfrm>
            <a:off x="221644" y="5399307"/>
            <a:ext cx="330200" cy="3302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PAnswers"/>
          <p:cNvSpPr>
            <a:spLocks noGrp="1"/>
          </p:cNvSpPr>
          <p:nvPr>
            <p:ph type="body" idx="1"/>
            <p:custDataLst>
              <p:tags r:id="rId4"/>
            </p:custDataLst>
          </p:nvPr>
        </p:nvSpPr>
        <p:spPr>
          <a:xfrm>
            <a:off x="485804" y="4786322"/>
            <a:ext cx="8229600" cy="1339840"/>
          </a:xfrm>
        </p:spPr>
        <p:txBody>
          <a:bodyPr lIns="810000" tIns="45719" bIns="45719">
            <a:noAutofit/>
          </a:bodyPr>
          <a:lstStyle/>
          <a:p>
            <a:pPr>
              <a:buFontTx/>
              <a:buNone/>
            </a:pPr>
            <a:r>
              <a:rPr lang="en-GB" dirty="0" smtClean="0"/>
              <a:t> 1. </a:t>
            </a:r>
            <a:r>
              <a:rPr lang="en-GB" b="1" dirty="0" smtClean="0">
                <a:solidFill>
                  <a:schemeClr val="folHlink"/>
                </a:solidFill>
                <a:latin typeface="Courier New" pitchFamily="49" charset="0"/>
              </a:rPr>
              <a:t>return true;</a:t>
            </a:r>
          </a:p>
          <a:p>
            <a:pPr>
              <a:buNone/>
            </a:pPr>
            <a:r>
              <a:rPr lang="en-GB" dirty="0" smtClean="0"/>
              <a:t> 2. </a:t>
            </a:r>
            <a:r>
              <a:rPr lang="en-GB" b="1" dirty="0" smtClean="0">
                <a:solidFill>
                  <a:schemeClr val="folHlink"/>
                </a:solidFill>
                <a:latin typeface="Courier New" pitchFamily="49" charset="0"/>
              </a:rPr>
              <a:t>return false;</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p:txBody>
          <a:bodyPr/>
          <a:lstStyle/>
          <a:p>
            <a:r>
              <a:rPr lang="en-GB" sz="3200" smtClean="0"/>
              <a:t>Stage 4: </a:t>
            </a:r>
            <a:r>
              <a:rPr lang="en-GB" sz="3200" i="1" smtClean="0"/>
              <a:t>E.g. #3 </a:t>
            </a:r>
            <a:r>
              <a:rPr lang="en-GB" sz="3200" smtClean="0"/>
              <a:t>default actions</a:t>
            </a:r>
          </a:p>
        </p:txBody>
      </p:sp>
      <p:sp>
        <p:nvSpPr>
          <p:cNvPr id="851971" name="Rectangle 3"/>
          <p:cNvSpPr>
            <a:spLocks noGrp="1" noChangeArrowheads="1"/>
          </p:cNvSpPr>
          <p:nvPr>
            <p:ph idx="1"/>
          </p:nvPr>
        </p:nvSpPr>
        <p:spPr>
          <a:xfrm>
            <a:off x="395288" y="1600200"/>
            <a:ext cx="8353425" cy="4495800"/>
          </a:xfrm>
        </p:spPr>
        <p:txBody>
          <a:bodyPr/>
          <a:lstStyle/>
          <a:p>
            <a:pPr>
              <a:lnSpc>
                <a:spcPct val="90000"/>
              </a:lnSpc>
            </a:pPr>
            <a:r>
              <a:rPr lang="en-GB" b="1" smtClean="0">
                <a:solidFill>
                  <a:schemeClr val="hlink"/>
                </a:solidFill>
                <a:latin typeface="Courier New" pitchFamily="49" charset="0"/>
              </a:rPr>
              <a:t>&lt;a&gt; </a:t>
            </a:r>
            <a:r>
              <a:rPr lang="en-GB" b="1" smtClean="0">
                <a:solidFill>
                  <a:schemeClr val="folHlink"/>
                </a:solidFill>
                <a:latin typeface="Courier New" pitchFamily="49" charset="0"/>
              </a:rPr>
              <a:t>onClick</a:t>
            </a:r>
            <a:r>
              <a:rPr lang="en-GB" b="1" smtClean="0">
                <a:solidFill>
                  <a:schemeClr val="hlink"/>
                </a:solidFill>
                <a:latin typeface="Courier New" pitchFamily="49" charset="0"/>
              </a:rPr>
              <a:t> </a:t>
            </a:r>
            <a:r>
              <a:rPr lang="en-GB" smtClean="0"/>
              <a:t>follows the link destination.</a:t>
            </a:r>
          </a:p>
          <a:p>
            <a:pPr>
              <a:lnSpc>
                <a:spcPct val="90000"/>
              </a:lnSpc>
            </a:pPr>
            <a:r>
              <a:rPr lang="en-GB" b="1" smtClean="0">
                <a:solidFill>
                  <a:srgbClr val="FF9900"/>
                </a:solidFill>
              </a:rPr>
              <a:t>Q:</a:t>
            </a:r>
            <a:r>
              <a:rPr lang="en-GB" smtClean="0"/>
              <a:t> Which one cancels this action?</a:t>
            </a:r>
          </a:p>
          <a:p>
            <a:pPr lvl="1">
              <a:lnSpc>
                <a:spcPct val="90000"/>
              </a:lnSpc>
            </a:pPr>
            <a:r>
              <a:rPr lang="en-GB" smtClean="0"/>
              <a:t> </a:t>
            </a:r>
            <a:r>
              <a:rPr lang="en-GB" b="1" smtClean="0">
                <a:solidFill>
                  <a:schemeClr val="hlink"/>
                </a:solidFill>
                <a:latin typeface="Courier New" pitchFamily="49" charset="0"/>
              </a:rPr>
              <a:t>&lt;a … onclick</a:t>
            </a:r>
            <a:r>
              <a:rPr lang="en-GB" b="1" smtClean="0">
                <a:latin typeface="Courier New" pitchFamily="49" charset="0"/>
              </a:rPr>
              <a:t>=</a:t>
            </a:r>
            <a:r>
              <a:rPr lang="en-GB" b="1" smtClean="0">
                <a:solidFill>
                  <a:schemeClr val="hlink"/>
                </a:solidFill>
                <a:latin typeface="Courier New" pitchFamily="49" charset="0"/>
              </a:rPr>
              <a:t>"</a:t>
            </a:r>
            <a:r>
              <a:rPr lang="en-GB" b="1" smtClean="0">
                <a:solidFill>
                  <a:schemeClr val="folHlink"/>
                </a:solidFill>
                <a:latin typeface="Courier New" pitchFamily="49" charset="0"/>
              </a:rPr>
              <a:t>return false</a:t>
            </a:r>
            <a:r>
              <a:rPr lang="en-GB" b="1" smtClean="0">
                <a:latin typeface="Courier New" pitchFamily="49" charset="0"/>
              </a:rPr>
              <a:t>;</a:t>
            </a:r>
            <a:r>
              <a:rPr lang="en-GB" b="1" smtClean="0">
                <a:solidFill>
                  <a:schemeClr val="hlink"/>
                </a:solidFill>
                <a:latin typeface="Courier New" pitchFamily="49" charset="0"/>
              </a:rPr>
              <a:t>"&gt;</a:t>
            </a:r>
            <a:endParaRPr lang="en-GB" smtClean="0"/>
          </a:p>
          <a:p>
            <a:pPr lvl="1">
              <a:lnSpc>
                <a:spcPct val="90000"/>
              </a:lnSpc>
            </a:pPr>
            <a:r>
              <a:rPr lang="en-GB" smtClean="0"/>
              <a:t> </a:t>
            </a:r>
            <a:r>
              <a:rPr lang="en-GB" b="1" smtClean="0">
                <a:solidFill>
                  <a:schemeClr val="hlink"/>
                </a:solidFill>
                <a:latin typeface="Courier New" pitchFamily="49" charset="0"/>
              </a:rPr>
              <a:t>&lt;a … onclick</a:t>
            </a:r>
            <a:r>
              <a:rPr lang="en-GB" b="1" smtClean="0">
                <a:latin typeface="Courier New" pitchFamily="49" charset="0"/>
              </a:rPr>
              <a:t>=</a:t>
            </a:r>
            <a:r>
              <a:rPr lang="en-GB" b="1" smtClean="0">
                <a:solidFill>
                  <a:schemeClr val="hlink"/>
                </a:solidFill>
                <a:latin typeface="Courier New" pitchFamily="49" charset="0"/>
              </a:rPr>
              <a:t>"</a:t>
            </a:r>
            <a:r>
              <a:rPr lang="en-GB" b="1" smtClean="0">
                <a:solidFill>
                  <a:schemeClr val="folHlink"/>
                </a:solidFill>
                <a:latin typeface="Courier New" pitchFamily="49" charset="0"/>
              </a:rPr>
              <a:t>return true</a:t>
            </a:r>
            <a:r>
              <a:rPr lang="en-GB" b="1" smtClean="0">
                <a:latin typeface="Courier New" pitchFamily="49" charset="0"/>
              </a:rPr>
              <a:t>;</a:t>
            </a:r>
            <a:r>
              <a:rPr lang="en-GB" b="1" smtClean="0">
                <a:solidFill>
                  <a:schemeClr val="hlink"/>
                </a:solidFill>
                <a:latin typeface="Courier New" pitchFamily="49" charset="0"/>
              </a:rPr>
              <a:t>"&gt;</a:t>
            </a:r>
          </a:p>
          <a:p>
            <a:pPr>
              <a:lnSpc>
                <a:spcPct val="90000"/>
              </a:lnSpc>
            </a:pPr>
            <a:r>
              <a:rPr lang="en-GB" b="1" smtClean="0">
                <a:solidFill>
                  <a:srgbClr val="FF0000"/>
                </a:solidFill>
              </a:rPr>
              <a:t>A:</a:t>
            </a:r>
            <a:r>
              <a:rPr lang="en-GB" smtClean="0"/>
              <a:t> This is the standard behaviour – it is </a:t>
            </a:r>
            <a:r>
              <a:rPr lang="en-GB" b="1" smtClean="0">
                <a:solidFill>
                  <a:schemeClr val="folHlink"/>
                </a:solidFill>
                <a:latin typeface="Courier New" pitchFamily="49" charset="0"/>
              </a:rPr>
              <a:t>return false</a:t>
            </a:r>
            <a:r>
              <a:rPr lang="en-GB" smtClean="0"/>
              <a:t> that prevents the link from being followed.</a:t>
            </a:r>
          </a:p>
        </p:txBody>
      </p:sp>
      <p:sp>
        <p:nvSpPr>
          <p:cNvPr id="56322"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6323" name="Slide Number Placeholder 5"/>
          <p:cNvSpPr>
            <a:spLocks noGrp="1"/>
          </p:cNvSpPr>
          <p:nvPr>
            <p:ph type="sldNum" sz="quarter" idx="12"/>
          </p:nvPr>
        </p:nvSpPr>
        <p:spPr>
          <a:noFill/>
        </p:spPr>
        <p:txBody>
          <a:bodyPr/>
          <a:lstStyle/>
          <a:p>
            <a:fld id="{F010A441-B4B3-4384-A49C-CD39ED99E80E}" type="slidenum">
              <a:rPr lang="en-GB" smtClean="0"/>
              <a:pPr/>
              <a:t>27</a:t>
            </a:fld>
            <a:endParaRPr lang="en-GB" smtClean="0"/>
          </a:p>
        </p:txBody>
      </p:sp>
      <p:sp>
        <p:nvSpPr>
          <p:cNvPr id="851972" name="Text Box 4"/>
          <p:cNvSpPr txBox="1">
            <a:spLocks noChangeArrowheads="1"/>
          </p:cNvSpPr>
          <p:nvPr/>
        </p:nvSpPr>
        <p:spPr bwMode="auto">
          <a:xfrm>
            <a:off x="7848600" y="5715000"/>
            <a:ext cx="636588" cy="366713"/>
          </a:xfrm>
          <a:prstGeom prst="rect">
            <a:avLst/>
          </a:prstGeom>
          <a:noFill/>
          <a:ln w="9525">
            <a:noFill/>
            <a:miter lim="800000"/>
            <a:headEnd/>
            <a:tailEnd/>
          </a:ln>
        </p:spPr>
        <p:txBody>
          <a:bodyPr wrap="none">
            <a:spAutoFit/>
          </a:bodyPr>
          <a:lstStyle/>
          <a:p>
            <a:pPr algn="l"/>
            <a:r>
              <a:rPr lang="en-GB" sz="1800" dirty="0">
                <a:latin typeface="Verdana" pitchFamily="34" charset="0"/>
                <a:hlinkClick r:id="rId4"/>
              </a:rPr>
              <a:t>URL</a:t>
            </a:r>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851971">
                                            <p:txEl>
                                              <p:pRg st="4" end="4"/>
                                            </p:txEl>
                                          </p:spTgt>
                                        </p:tgtEl>
                                        <p:attrNameLst>
                                          <p:attrName>style.visibility</p:attrName>
                                        </p:attrNameLst>
                                      </p:cBhvr>
                                      <p:to>
                                        <p:strVal val="visible"/>
                                      </p:to>
                                    </p:set>
                                    <p:animEffect transition="in" filter="wipe(left)">
                                      <p:cBhvr>
                                        <p:cTn id="7" dur="500"/>
                                        <p:tgtEl>
                                          <p:spTgt spid="851971">
                                            <p:txEl>
                                              <p:pRg st="4" end="4"/>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851971">
                                            <p:txEl>
                                              <p:pRg st="0" end="0"/>
                                            </p:txEl>
                                          </p:spTgt>
                                        </p:tgtEl>
                                        <p:attrNameLst>
                                          <p:attrName>style.visibility</p:attrName>
                                        </p:attrNameLst>
                                      </p:cBhvr>
                                      <p:to>
                                        <p:strVal val="visible"/>
                                      </p:to>
                                    </p:set>
                                    <p:animEffect transition="in" filter="wipe(left)">
                                      <p:cBhvr>
                                        <p:cTn id="10" dur="500"/>
                                        <p:tgtEl>
                                          <p:spTgt spid="851971">
                                            <p:txEl>
                                              <p:pRg st="0" end="0"/>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851971">
                                            <p:txEl>
                                              <p:pRg st="1" end="1"/>
                                            </p:txEl>
                                          </p:spTgt>
                                        </p:tgtEl>
                                        <p:attrNameLst>
                                          <p:attrName>style.visibility</p:attrName>
                                        </p:attrNameLst>
                                      </p:cBhvr>
                                      <p:to>
                                        <p:strVal val="visible"/>
                                      </p:to>
                                    </p:set>
                                    <p:animEffect transition="in" filter="wipe(left)">
                                      <p:cBhvr>
                                        <p:cTn id="13" dur="500"/>
                                        <p:tgtEl>
                                          <p:spTgt spid="851971">
                                            <p:txEl>
                                              <p:pRg st="1" end="1"/>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851971">
                                            <p:txEl>
                                              <p:pRg st="2" end="2"/>
                                            </p:txEl>
                                          </p:spTgt>
                                        </p:tgtEl>
                                        <p:attrNameLst>
                                          <p:attrName>style.visibility</p:attrName>
                                        </p:attrNameLst>
                                      </p:cBhvr>
                                      <p:to>
                                        <p:strVal val="visible"/>
                                      </p:to>
                                    </p:set>
                                    <p:animEffect transition="in" filter="wipe(left)">
                                      <p:cBhvr>
                                        <p:cTn id="16" dur="500"/>
                                        <p:tgtEl>
                                          <p:spTgt spid="851971">
                                            <p:txEl>
                                              <p:pRg st="2" end="2"/>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851971">
                                            <p:txEl>
                                              <p:pRg st="3" end="3"/>
                                            </p:txEl>
                                          </p:spTgt>
                                        </p:tgtEl>
                                        <p:attrNameLst>
                                          <p:attrName>style.visibility</p:attrName>
                                        </p:attrNameLst>
                                      </p:cBhvr>
                                      <p:to>
                                        <p:strVal val="visible"/>
                                      </p:to>
                                    </p:set>
                                    <p:animEffect transition="in" filter="wipe(left)">
                                      <p:cBhvr>
                                        <p:cTn id="19" dur="500"/>
                                        <p:tgtEl>
                                          <p:spTgt spid="851971">
                                            <p:txEl>
                                              <p:pRg st="3" end="3"/>
                                            </p:txEl>
                                          </p:spTgt>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851972"/>
                                        </p:tgtEl>
                                        <p:attrNameLst>
                                          <p:attrName>style.visibility</p:attrName>
                                        </p:attrNameLst>
                                      </p:cBhvr>
                                      <p:to>
                                        <p:strVal val="visible"/>
                                      </p:to>
                                    </p:set>
                                    <p:animEffect transition="in" filter="wipe(left)">
                                      <p:cBhvr>
                                        <p:cTn id="23" dur="500"/>
                                        <p:tgtEl>
                                          <p:spTgt spid="851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2"/>
          <p:cNvSpPr>
            <a:spLocks noGrp="1" noChangeArrowheads="1"/>
          </p:cNvSpPr>
          <p:nvPr>
            <p:ph type="title"/>
          </p:nvPr>
        </p:nvSpPr>
        <p:spPr>
          <a:xfrm>
            <a:off x="152400" y="228600"/>
            <a:ext cx="8839200" cy="1143000"/>
          </a:xfrm>
        </p:spPr>
        <p:txBody>
          <a:bodyPr/>
          <a:lstStyle/>
          <a:p>
            <a:r>
              <a:rPr lang="en-GB" smtClean="0"/>
              <a:t>Calling JS from HTML</a:t>
            </a:r>
          </a:p>
        </p:txBody>
      </p:sp>
      <p:sp>
        <p:nvSpPr>
          <p:cNvPr id="730115" name="Rectangle 3"/>
          <p:cNvSpPr>
            <a:spLocks noGrp="1" noChangeArrowheads="1"/>
          </p:cNvSpPr>
          <p:nvPr>
            <p:ph idx="1"/>
          </p:nvPr>
        </p:nvSpPr>
        <p:spPr>
          <a:xfrm>
            <a:off x="228600" y="1600200"/>
            <a:ext cx="8686800" cy="4495800"/>
          </a:xfrm>
        </p:spPr>
        <p:txBody>
          <a:bodyPr>
            <a:normAutofit fontScale="92500" lnSpcReduction="10000"/>
          </a:bodyPr>
          <a:lstStyle/>
          <a:p>
            <a:pPr>
              <a:lnSpc>
                <a:spcPct val="110000"/>
              </a:lnSpc>
            </a:pPr>
            <a:r>
              <a:rPr lang="en-GB" sz="2800" dirty="0" smtClean="0"/>
              <a:t>It's the </a:t>
            </a:r>
            <a:r>
              <a:rPr lang="en-GB" sz="2800" i="1" dirty="0" smtClean="0"/>
              <a:t>event</a:t>
            </a:r>
            <a:r>
              <a:rPr lang="en-GB" sz="2800" dirty="0" smtClean="0"/>
              <a:t> </a:t>
            </a:r>
            <a:r>
              <a:rPr lang="en-GB" sz="2800" i="1" dirty="0" smtClean="0"/>
              <a:t>handlers</a:t>
            </a:r>
            <a:r>
              <a:rPr lang="en-GB" sz="2800" dirty="0" smtClean="0"/>
              <a:t> defined in the HTML DOM that make it </a:t>
            </a:r>
            <a:r>
              <a:rPr lang="en-GB" sz="2800" i="1" dirty="0" err="1" smtClean="0">
                <a:solidFill>
                  <a:schemeClr val="folHlink"/>
                </a:solidFill>
              </a:rPr>
              <a:t>Dynamic</a:t>
            </a:r>
            <a:r>
              <a:rPr lang="en-GB" sz="2800" dirty="0" err="1" smtClean="0"/>
              <a:t>HTML</a:t>
            </a:r>
            <a:r>
              <a:rPr lang="en-GB" sz="2800" dirty="0" smtClean="0"/>
              <a:t>.</a:t>
            </a:r>
          </a:p>
          <a:p>
            <a:pPr marL="860425" lvl="1" indent="-288925">
              <a:lnSpc>
                <a:spcPct val="110000"/>
              </a:lnSpc>
            </a:pPr>
            <a:r>
              <a:rPr lang="en-GB" sz="2400" dirty="0" smtClean="0"/>
              <a:t>Event handlers call code in response to events…</a:t>
            </a:r>
          </a:p>
          <a:p>
            <a:pPr>
              <a:lnSpc>
                <a:spcPct val="130000"/>
              </a:lnSpc>
            </a:pPr>
            <a:r>
              <a:rPr lang="en-GB" sz="2800" dirty="0" smtClean="0"/>
              <a:t>There are many defined using HTML4 </a:t>
            </a:r>
            <a:r>
              <a:rPr lang="en-GB" sz="2800" i="1" dirty="0" smtClean="0"/>
              <a:t>attributes</a:t>
            </a:r>
            <a:r>
              <a:rPr lang="en-GB" sz="2800" dirty="0" smtClean="0"/>
              <a:t> like these:</a:t>
            </a:r>
          </a:p>
          <a:p>
            <a:pPr marL="860425" lvl="1" indent="-288925">
              <a:lnSpc>
                <a:spcPct val="130000"/>
              </a:lnSpc>
            </a:pPr>
            <a:r>
              <a:rPr lang="en-GB" sz="1800" b="1" dirty="0" smtClean="0">
                <a:solidFill>
                  <a:schemeClr val="folHlink"/>
                </a:solidFill>
                <a:latin typeface="Courier New" pitchFamily="49" charset="0"/>
              </a:rPr>
              <a:t>&lt;body </a:t>
            </a:r>
            <a:r>
              <a:rPr lang="en-GB" sz="1800" b="1" dirty="0" err="1" smtClean="0">
                <a:solidFill>
                  <a:schemeClr val="folHlink"/>
                </a:solidFill>
                <a:latin typeface="Courier New" pitchFamily="49" charset="0"/>
              </a:rPr>
              <a:t>onload</a:t>
            </a:r>
            <a:r>
              <a:rPr lang="en-GB" sz="1800" b="1" dirty="0" smtClean="0">
                <a:solidFill>
                  <a:schemeClr val="folHlink"/>
                </a:solidFill>
                <a:latin typeface="Courier New" pitchFamily="49" charset="0"/>
              </a:rPr>
              <a:t>="some </a:t>
            </a:r>
            <a:r>
              <a:rPr lang="en-GB" sz="1800" b="1" i="1" dirty="0" smtClean="0">
                <a:solidFill>
                  <a:schemeClr val="folHlink"/>
                </a:solidFill>
                <a:latin typeface="Courier New" pitchFamily="49" charset="0"/>
              </a:rPr>
              <a:t>JS code or functions;</a:t>
            </a:r>
            <a:r>
              <a:rPr lang="en-GB" sz="1800" b="1" dirty="0" smtClean="0">
                <a:solidFill>
                  <a:schemeClr val="folHlink"/>
                </a:solidFill>
                <a:latin typeface="Courier New" pitchFamily="49" charset="0"/>
              </a:rPr>
              <a:t>"&gt;</a:t>
            </a:r>
          </a:p>
          <a:p>
            <a:pPr marL="1279525" lvl="2">
              <a:lnSpc>
                <a:spcPct val="130000"/>
              </a:lnSpc>
            </a:pPr>
            <a:r>
              <a:rPr lang="en-GB" sz="2000" dirty="0" smtClean="0"/>
              <a:t>executes once </a:t>
            </a:r>
            <a:r>
              <a:rPr lang="en-GB" sz="1800" b="1" i="1" dirty="0" smtClean="0">
                <a:solidFill>
                  <a:schemeClr val="folHlink"/>
                </a:solidFill>
                <a:latin typeface="Courier New" pitchFamily="49" charset="0"/>
              </a:rPr>
              <a:t>&lt;body&gt;...&lt;/body&gt;</a:t>
            </a:r>
            <a:r>
              <a:rPr lang="en-GB" sz="2000" dirty="0" smtClean="0"/>
              <a:t> has loaded</a:t>
            </a:r>
            <a:br>
              <a:rPr lang="en-GB" sz="2000" dirty="0" smtClean="0"/>
            </a:br>
            <a:r>
              <a:rPr lang="en-GB" sz="2000" dirty="0" smtClean="0"/>
              <a:t>(and any inline JavaScript has run)</a:t>
            </a:r>
          </a:p>
          <a:p>
            <a:pPr marL="860425" lvl="1" indent="-288925">
              <a:lnSpc>
                <a:spcPct val="130000"/>
              </a:lnSpc>
            </a:pPr>
            <a:r>
              <a:rPr lang="en-GB" sz="1800" b="1" dirty="0" smtClean="0">
                <a:solidFill>
                  <a:schemeClr val="folHlink"/>
                </a:solidFill>
                <a:latin typeface="Courier New" pitchFamily="49" charset="0"/>
              </a:rPr>
              <a:t>&lt;input type="text" </a:t>
            </a:r>
            <a:r>
              <a:rPr lang="en-GB" sz="1800" b="1" dirty="0" err="1" smtClean="0">
                <a:solidFill>
                  <a:schemeClr val="folHlink"/>
                </a:solidFill>
                <a:latin typeface="Courier New" pitchFamily="49" charset="0"/>
              </a:rPr>
              <a:t>onchange</a:t>
            </a:r>
            <a:r>
              <a:rPr lang="en-GB" sz="1800" b="1" dirty="0" smtClean="0">
                <a:solidFill>
                  <a:schemeClr val="folHlink"/>
                </a:solidFill>
                <a:latin typeface="Courier New" pitchFamily="49" charset="0"/>
              </a:rPr>
              <a:t>="…" </a:t>
            </a:r>
            <a:r>
              <a:rPr lang="en-GB" sz="1800" b="1" dirty="0" err="1" smtClean="0">
                <a:solidFill>
                  <a:schemeClr val="folHlink"/>
                </a:solidFill>
                <a:latin typeface="Courier New" pitchFamily="49" charset="0"/>
              </a:rPr>
              <a:t>onblur</a:t>
            </a:r>
            <a:r>
              <a:rPr lang="en-GB" sz="1800" b="1" dirty="0" smtClean="0">
                <a:solidFill>
                  <a:schemeClr val="folHlink"/>
                </a:solidFill>
                <a:latin typeface="Courier New" pitchFamily="49" charset="0"/>
              </a:rPr>
              <a:t>="…" </a:t>
            </a:r>
            <a:r>
              <a:rPr lang="en-GB" sz="1800" b="1" dirty="0" err="1" smtClean="0">
                <a:solidFill>
                  <a:schemeClr val="folHlink"/>
                </a:solidFill>
                <a:latin typeface="Courier New" pitchFamily="49" charset="0"/>
              </a:rPr>
              <a:t>onfocus</a:t>
            </a:r>
            <a:r>
              <a:rPr lang="en-GB" sz="1800" b="1" dirty="0" smtClean="0">
                <a:solidFill>
                  <a:schemeClr val="folHlink"/>
                </a:solidFill>
                <a:latin typeface="Courier New" pitchFamily="49" charset="0"/>
              </a:rPr>
              <a:t>="…"&gt;</a:t>
            </a:r>
          </a:p>
          <a:p>
            <a:pPr marL="860425" lvl="1" indent="-288925">
              <a:lnSpc>
                <a:spcPct val="130000"/>
              </a:lnSpc>
            </a:pPr>
            <a:r>
              <a:rPr lang="en-GB" sz="1800" b="1" dirty="0" smtClean="0">
                <a:solidFill>
                  <a:schemeClr val="folHlink"/>
                </a:solidFill>
                <a:latin typeface="Courier New" pitchFamily="49" charset="0"/>
              </a:rPr>
              <a:t>&lt;</a:t>
            </a:r>
            <a:r>
              <a:rPr lang="en-GB" sz="1800" b="1" dirty="0" err="1" smtClean="0">
                <a:solidFill>
                  <a:schemeClr val="folHlink"/>
                </a:solidFill>
                <a:latin typeface="Courier New" pitchFamily="49" charset="0"/>
              </a:rPr>
              <a:t>img</a:t>
            </a:r>
            <a:r>
              <a:rPr lang="en-GB" sz="1800" b="1" dirty="0" smtClean="0">
                <a:solidFill>
                  <a:schemeClr val="folHlink"/>
                </a:solidFill>
                <a:latin typeface="Courier New" pitchFamily="49" charset="0"/>
              </a:rPr>
              <a:t> </a:t>
            </a:r>
            <a:r>
              <a:rPr lang="en-GB" sz="1800" b="1" dirty="0" err="1" smtClean="0">
                <a:solidFill>
                  <a:schemeClr val="folHlink"/>
                </a:solidFill>
                <a:latin typeface="Courier New" pitchFamily="49" charset="0"/>
              </a:rPr>
              <a:t>src</a:t>
            </a:r>
            <a:r>
              <a:rPr lang="en-GB" sz="1800" b="1" dirty="0" smtClean="0">
                <a:solidFill>
                  <a:schemeClr val="folHlink"/>
                </a:solidFill>
                <a:latin typeface="Courier New" pitchFamily="49" charset="0"/>
              </a:rPr>
              <a:t>="picture.gif" </a:t>
            </a:r>
            <a:r>
              <a:rPr lang="en-GB" sz="1800" b="1" dirty="0" err="1" smtClean="0">
                <a:solidFill>
                  <a:schemeClr val="folHlink"/>
                </a:solidFill>
                <a:latin typeface="Courier New" pitchFamily="49" charset="0"/>
              </a:rPr>
              <a:t>onmouseover</a:t>
            </a:r>
            <a:r>
              <a:rPr lang="en-GB" sz="1800" b="1" dirty="0" smtClean="0">
                <a:solidFill>
                  <a:schemeClr val="folHlink"/>
                </a:solidFill>
                <a:latin typeface="Courier New" pitchFamily="49" charset="0"/>
              </a:rPr>
              <a:t>="…" </a:t>
            </a:r>
            <a:r>
              <a:rPr lang="en-GB" sz="1800" b="1" dirty="0" err="1" smtClean="0">
                <a:solidFill>
                  <a:schemeClr val="folHlink"/>
                </a:solidFill>
                <a:latin typeface="Courier New" pitchFamily="49" charset="0"/>
              </a:rPr>
              <a:t>onmouseout</a:t>
            </a:r>
            <a:r>
              <a:rPr lang="en-GB" sz="1800" b="1" dirty="0" smtClean="0">
                <a:solidFill>
                  <a:schemeClr val="folHlink"/>
                </a:solidFill>
                <a:latin typeface="Courier New" pitchFamily="49" charset="0"/>
              </a:rPr>
              <a:t>="…"&gt;</a:t>
            </a:r>
          </a:p>
          <a:p>
            <a:pPr marL="860425" lvl="1" indent="-288925">
              <a:lnSpc>
                <a:spcPct val="130000"/>
              </a:lnSpc>
            </a:pPr>
            <a:r>
              <a:rPr lang="en-GB" sz="1800" b="1" dirty="0" smtClean="0">
                <a:solidFill>
                  <a:schemeClr val="folHlink"/>
                </a:solidFill>
                <a:latin typeface="Courier New" pitchFamily="49" charset="0"/>
              </a:rPr>
              <a:t>&lt;input type="…" </a:t>
            </a:r>
            <a:r>
              <a:rPr lang="en-GB" sz="1800" b="1" dirty="0" err="1" smtClean="0">
                <a:solidFill>
                  <a:schemeClr val="folHlink"/>
                </a:solidFill>
                <a:latin typeface="Courier New" pitchFamily="49" charset="0"/>
              </a:rPr>
              <a:t>onclick</a:t>
            </a:r>
            <a:r>
              <a:rPr lang="en-GB" sz="1800" b="1" dirty="0" smtClean="0">
                <a:solidFill>
                  <a:schemeClr val="folHlink"/>
                </a:solidFill>
                <a:latin typeface="Courier New" pitchFamily="49" charset="0"/>
              </a:rPr>
              <a:t>="…"&gt;</a:t>
            </a:r>
            <a:endParaRPr lang="en-GB" sz="2400" dirty="0" smtClean="0"/>
          </a:p>
          <a:p>
            <a:pPr marL="1279525" lvl="2">
              <a:lnSpc>
                <a:spcPct val="130000"/>
              </a:lnSpc>
            </a:pPr>
            <a:r>
              <a:rPr lang="en-GB" sz="2000" dirty="0" smtClean="0"/>
              <a:t>these respond to user events and can call </a:t>
            </a:r>
            <a:r>
              <a:rPr lang="en-GB" sz="2000" b="1" dirty="0" smtClean="0"/>
              <a:t>functions</a:t>
            </a:r>
          </a:p>
        </p:txBody>
      </p:sp>
      <p:sp>
        <p:nvSpPr>
          <p:cNvPr id="57346" name="Footer Placeholder 4"/>
          <p:cNvSpPr>
            <a:spLocks noGrp="1"/>
          </p:cNvSpPr>
          <p:nvPr>
            <p:ph type="ftr" sz="quarter" idx="11"/>
          </p:nvPr>
        </p:nvSpPr>
        <p:spPr>
          <a:noFill/>
        </p:spPr>
        <p:txBody>
          <a:bodyPr/>
          <a:lstStyle/>
          <a:p>
            <a:r>
              <a:rPr lang="en-GB" dirty="0" smtClean="0"/>
              <a:t>CO2013/CO3013</a:t>
            </a:r>
            <a:br>
              <a:rPr lang="en-GB" dirty="0" smtClean="0"/>
            </a:br>
            <a:r>
              <a:rPr lang="en-GB" dirty="0" smtClean="0"/>
              <a:t>Web Technologies (lecture 5)</a:t>
            </a:r>
            <a:endParaRPr lang="en-GB" dirty="0" smtClean="0">
              <a:latin typeface="Georgia" pitchFamily="18" charset="0"/>
            </a:endParaRPr>
          </a:p>
        </p:txBody>
      </p:sp>
      <p:sp>
        <p:nvSpPr>
          <p:cNvPr id="57347" name="Slide Number Placeholder 5"/>
          <p:cNvSpPr>
            <a:spLocks noGrp="1"/>
          </p:cNvSpPr>
          <p:nvPr>
            <p:ph type="sldNum" sz="quarter" idx="12"/>
          </p:nvPr>
        </p:nvSpPr>
        <p:spPr>
          <a:noFill/>
        </p:spPr>
        <p:txBody>
          <a:bodyPr/>
          <a:lstStyle/>
          <a:p>
            <a:fld id="{D3155842-D708-490B-A52F-C7B4CE130209}" type="slidenum">
              <a:rPr lang="en-GB" smtClean="0"/>
              <a:pPr/>
              <a:t>28</a:t>
            </a:fld>
            <a:endParaRPr lang="en-GB"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30115">
                                            <p:bg/>
                                          </p:spTgt>
                                        </p:tgtEl>
                                        <p:attrNameLst>
                                          <p:attrName>style.visibility</p:attrName>
                                        </p:attrNameLst>
                                      </p:cBhvr>
                                      <p:to>
                                        <p:strVal val="visible"/>
                                      </p:to>
                                    </p:set>
                                    <p:animEffect transition="in" filter="wipe(down)">
                                      <p:cBhvr>
                                        <p:cTn id="7" dur="500"/>
                                        <p:tgtEl>
                                          <p:spTgt spid="730115">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30115">
                                            <p:txEl>
                                              <p:pRg st="0" end="0"/>
                                            </p:txEl>
                                          </p:spTgt>
                                        </p:tgtEl>
                                        <p:attrNameLst>
                                          <p:attrName>style.visibility</p:attrName>
                                        </p:attrNameLst>
                                      </p:cBhvr>
                                      <p:to>
                                        <p:strVal val="visible"/>
                                      </p:to>
                                    </p:set>
                                    <p:animEffect transition="in" filter="wipe(up)">
                                      <p:cBhvr>
                                        <p:cTn id="10" dur="500"/>
                                        <p:tgtEl>
                                          <p:spTgt spid="730115">
                                            <p:txEl>
                                              <p:pRg st="0" end="0"/>
                                            </p:txEl>
                                          </p:spTgt>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730115">
                                            <p:txEl>
                                              <p:pRg st="1" end="1"/>
                                            </p:txEl>
                                          </p:spTgt>
                                        </p:tgtEl>
                                        <p:attrNameLst>
                                          <p:attrName>style.visibility</p:attrName>
                                        </p:attrNameLst>
                                      </p:cBhvr>
                                      <p:to>
                                        <p:strVal val="visible"/>
                                      </p:to>
                                    </p:set>
                                    <p:animEffect transition="in" filter="wipe(up)">
                                      <p:cBhvr>
                                        <p:cTn id="14" dur="500"/>
                                        <p:tgtEl>
                                          <p:spTgt spid="73011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730115">
                                            <p:txEl>
                                              <p:pRg st="2" end="2"/>
                                            </p:txEl>
                                          </p:spTgt>
                                        </p:tgtEl>
                                        <p:attrNameLst>
                                          <p:attrName>style.visibility</p:attrName>
                                        </p:attrNameLst>
                                      </p:cBhvr>
                                      <p:to>
                                        <p:strVal val="visible"/>
                                      </p:to>
                                    </p:set>
                                    <p:animEffect transition="in" filter="wipe(up)">
                                      <p:cBhvr>
                                        <p:cTn id="19" dur="500"/>
                                        <p:tgtEl>
                                          <p:spTgt spid="730115">
                                            <p:txEl>
                                              <p:pRg st="2" end="2"/>
                                            </p:txEl>
                                          </p:spTgt>
                                        </p:tgtEl>
                                      </p:cBhvr>
                                    </p:animEffec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730115">
                                            <p:txEl>
                                              <p:pRg st="3" end="3"/>
                                            </p:txEl>
                                          </p:spTgt>
                                        </p:tgtEl>
                                        <p:attrNameLst>
                                          <p:attrName>style.visibility</p:attrName>
                                        </p:attrNameLst>
                                      </p:cBhvr>
                                      <p:to>
                                        <p:strVal val="visible"/>
                                      </p:to>
                                    </p:set>
                                    <p:animEffect transition="in" filter="wipe(up)">
                                      <p:cBhvr>
                                        <p:cTn id="23" dur="500"/>
                                        <p:tgtEl>
                                          <p:spTgt spid="730115">
                                            <p:txEl>
                                              <p:pRg st="3" end="3"/>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730115">
                                            <p:txEl>
                                              <p:pRg st="4" end="4"/>
                                            </p:txEl>
                                          </p:spTgt>
                                        </p:tgtEl>
                                        <p:attrNameLst>
                                          <p:attrName>style.visibility</p:attrName>
                                        </p:attrNameLst>
                                      </p:cBhvr>
                                      <p:to>
                                        <p:strVal val="visible"/>
                                      </p:to>
                                    </p:set>
                                    <p:animEffect transition="in" filter="wipe(up)">
                                      <p:cBhvr>
                                        <p:cTn id="26" dur="500"/>
                                        <p:tgtEl>
                                          <p:spTgt spid="730115">
                                            <p:txEl>
                                              <p:pRg st="4" end="4"/>
                                            </p:txEl>
                                          </p:spTgt>
                                        </p:tgtEl>
                                      </p:cBhvr>
                                    </p:animEffect>
                                  </p:childTnLst>
                                </p:cTn>
                              </p:par>
                            </p:childTnLst>
                          </p:cTn>
                        </p:par>
                        <p:par>
                          <p:cTn id="27" fill="hold">
                            <p:stCondLst>
                              <p:cond delay="1000"/>
                            </p:stCondLst>
                            <p:childTnLst>
                              <p:par>
                                <p:cTn id="28" presetID="22" presetClass="entr" presetSubtype="1" fill="hold" grpId="0" nodeType="afterEffect">
                                  <p:stCondLst>
                                    <p:cond delay="0"/>
                                  </p:stCondLst>
                                  <p:childTnLst>
                                    <p:set>
                                      <p:cBhvr>
                                        <p:cTn id="29" dur="1" fill="hold">
                                          <p:stCondLst>
                                            <p:cond delay="0"/>
                                          </p:stCondLst>
                                        </p:cTn>
                                        <p:tgtEl>
                                          <p:spTgt spid="730115">
                                            <p:txEl>
                                              <p:pRg st="5" end="5"/>
                                            </p:txEl>
                                          </p:spTgt>
                                        </p:tgtEl>
                                        <p:attrNameLst>
                                          <p:attrName>style.visibility</p:attrName>
                                        </p:attrNameLst>
                                      </p:cBhvr>
                                      <p:to>
                                        <p:strVal val="visible"/>
                                      </p:to>
                                    </p:set>
                                    <p:animEffect transition="in" filter="wipe(up)">
                                      <p:cBhvr>
                                        <p:cTn id="30" dur="500"/>
                                        <p:tgtEl>
                                          <p:spTgt spid="730115">
                                            <p:txEl>
                                              <p:pRg st="5" end="5"/>
                                            </p:tx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730115">
                                            <p:txEl>
                                              <p:pRg st="6" end="6"/>
                                            </p:txEl>
                                          </p:spTgt>
                                        </p:tgtEl>
                                        <p:attrNameLst>
                                          <p:attrName>style.visibility</p:attrName>
                                        </p:attrNameLst>
                                      </p:cBhvr>
                                      <p:to>
                                        <p:strVal val="visible"/>
                                      </p:to>
                                    </p:set>
                                    <p:animEffect transition="in" filter="wipe(up)">
                                      <p:cBhvr>
                                        <p:cTn id="33" dur="500"/>
                                        <p:tgtEl>
                                          <p:spTgt spid="730115">
                                            <p:txEl>
                                              <p:pRg st="6" end="6"/>
                                            </p:tx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730115">
                                            <p:txEl>
                                              <p:pRg st="7" end="7"/>
                                            </p:txEl>
                                          </p:spTgt>
                                        </p:tgtEl>
                                        <p:attrNameLst>
                                          <p:attrName>style.visibility</p:attrName>
                                        </p:attrNameLst>
                                      </p:cBhvr>
                                      <p:to>
                                        <p:strVal val="visible"/>
                                      </p:to>
                                    </p:set>
                                    <p:animEffect transition="in" filter="wipe(up)">
                                      <p:cBhvr>
                                        <p:cTn id="36" dur="500"/>
                                        <p:tgtEl>
                                          <p:spTgt spid="730115">
                                            <p:txEl>
                                              <p:pRg st="7" end="7"/>
                                            </p:tx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730115">
                                            <p:txEl>
                                              <p:pRg st="8" end="8"/>
                                            </p:txEl>
                                          </p:spTgt>
                                        </p:tgtEl>
                                        <p:attrNameLst>
                                          <p:attrName>style.visibility</p:attrName>
                                        </p:attrNameLst>
                                      </p:cBhvr>
                                      <p:to>
                                        <p:strVal val="visible"/>
                                      </p:to>
                                    </p:set>
                                    <p:animEffect transition="in" filter="wipe(up)">
                                      <p:cBhvr>
                                        <p:cTn id="39" dur="500"/>
                                        <p:tgtEl>
                                          <p:spTgt spid="7301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8372" name="Rectangle 2"/>
          <p:cNvSpPr>
            <a:spLocks noGrp="1" noChangeArrowheads="1"/>
          </p:cNvSpPr>
          <p:nvPr>
            <p:ph type="title"/>
          </p:nvPr>
        </p:nvSpPr>
        <p:spPr/>
        <p:txBody>
          <a:bodyPr/>
          <a:lstStyle/>
          <a:p>
            <a:r>
              <a:rPr lang="en-GB" dirty="0" smtClean="0">
                <a:ln w="6350">
                  <a:solidFill>
                    <a:schemeClr val="accent2"/>
                  </a:solidFill>
                </a:ln>
                <a:hlinkClick r:id="rId4"/>
              </a:rPr>
              <a:t>Example</a:t>
            </a:r>
            <a:r>
              <a:rPr lang="en-GB" dirty="0" smtClean="0"/>
              <a:t> - </a:t>
            </a:r>
            <a:r>
              <a:rPr lang="en-GB" sz="3200" b="0" dirty="0" err="1" smtClean="0">
                <a:solidFill>
                  <a:schemeClr val="folHlink"/>
                </a:solidFill>
                <a:latin typeface="Courier New" pitchFamily="49" charset="0"/>
              </a:rPr>
              <a:t>mouseover</a:t>
            </a:r>
            <a:r>
              <a:rPr lang="en-GB" dirty="0" smtClean="0"/>
              <a:t> &amp; </a:t>
            </a:r>
            <a:r>
              <a:rPr lang="en-GB" sz="3200" b="0" dirty="0" err="1" smtClean="0">
                <a:solidFill>
                  <a:schemeClr val="folHlink"/>
                </a:solidFill>
                <a:latin typeface="Courier New" pitchFamily="49" charset="0"/>
              </a:rPr>
              <a:t>onclick</a:t>
            </a:r>
            <a:endParaRPr lang="en-GB" dirty="0" smtClean="0"/>
          </a:p>
        </p:txBody>
      </p:sp>
      <p:sp>
        <p:nvSpPr>
          <p:cNvPr id="58373" name="Rectangle 3"/>
          <p:cNvSpPr>
            <a:spLocks noGrp="1" noChangeArrowheads="1"/>
          </p:cNvSpPr>
          <p:nvPr>
            <p:ph idx="1"/>
          </p:nvPr>
        </p:nvSpPr>
        <p:spPr>
          <a:xfrm>
            <a:off x="381000" y="1600200"/>
            <a:ext cx="8382000" cy="4495800"/>
          </a:xfrm>
        </p:spPr>
        <p:txBody>
          <a:bodyPr/>
          <a:lstStyle/>
          <a:p>
            <a:r>
              <a:rPr lang="en-GB" dirty="0" smtClean="0"/>
              <a:t>Use the </a:t>
            </a:r>
            <a:r>
              <a:rPr lang="en-GB" b="1" dirty="0" err="1" smtClean="0">
                <a:latin typeface="Courier New" pitchFamily="49" charset="0"/>
              </a:rPr>
              <a:t>mouseover</a:t>
            </a:r>
            <a:r>
              <a:rPr lang="en-GB" dirty="0" smtClean="0"/>
              <a:t> to</a:t>
            </a:r>
          </a:p>
          <a:p>
            <a:pPr lvl="1"/>
            <a:r>
              <a:rPr lang="en-GB" dirty="0" smtClean="0"/>
              <a:t>Set a </a:t>
            </a:r>
            <a:r>
              <a:rPr lang="en-GB" u="sng" dirty="0" smtClean="0"/>
              <a:t>property</a:t>
            </a:r>
            <a:r>
              <a:rPr lang="en-GB" dirty="0" smtClean="0"/>
              <a:t> (</a:t>
            </a:r>
            <a:r>
              <a:rPr lang="en-GB" b="1" dirty="0" err="1" smtClean="0">
                <a:solidFill>
                  <a:schemeClr val="folHlink"/>
                </a:solidFill>
                <a:latin typeface="Courier New" pitchFamily="49" charset="0"/>
              </a:rPr>
              <a:t>window.status</a:t>
            </a:r>
            <a:r>
              <a:rPr lang="en-GB" dirty="0" smtClean="0"/>
              <a:t>)</a:t>
            </a:r>
          </a:p>
          <a:p>
            <a:pPr lvl="1"/>
            <a:r>
              <a:rPr lang="en-GB" dirty="0" smtClean="0"/>
              <a:t>Alter some text</a:t>
            </a:r>
          </a:p>
          <a:p>
            <a:r>
              <a:rPr lang="en-GB" b="1" dirty="0" err="1" smtClean="0">
                <a:latin typeface="Courier New" pitchFamily="49" charset="0"/>
              </a:rPr>
              <a:t>onclick</a:t>
            </a:r>
            <a:r>
              <a:rPr lang="en-GB" dirty="0" smtClean="0"/>
              <a:t> to</a:t>
            </a:r>
          </a:p>
          <a:p>
            <a:pPr lvl="1"/>
            <a:r>
              <a:rPr lang="en-GB" dirty="0" smtClean="0"/>
              <a:t>Pop up an annoying </a:t>
            </a:r>
            <a:r>
              <a:rPr lang="en-GB" b="1" dirty="0" smtClean="0">
                <a:solidFill>
                  <a:schemeClr val="folHlink"/>
                </a:solidFill>
                <a:latin typeface="Courier New" pitchFamily="49" charset="0"/>
              </a:rPr>
              <a:t>alert</a:t>
            </a:r>
            <a:r>
              <a:rPr lang="en-GB" dirty="0" smtClean="0"/>
              <a:t> box &amp; use it to choose whether or not to follow the link…</a:t>
            </a:r>
          </a:p>
          <a:p>
            <a:pPr lvl="2"/>
            <a:r>
              <a:rPr lang="en-GB" dirty="0" smtClean="0"/>
              <a:t>Default actions! (</a:t>
            </a:r>
            <a:r>
              <a:rPr lang="en-GB" dirty="0" err="1" smtClean="0">
                <a:hlinkClick r:id="rId4"/>
              </a:rPr>
              <a:t>url</a:t>
            </a:r>
            <a:r>
              <a:rPr lang="en-GB" dirty="0" smtClean="0"/>
              <a:t>)</a:t>
            </a:r>
          </a:p>
        </p:txBody>
      </p:sp>
      <p:sp>
        <p:nvSpPr>
          <p:cNvPr id="58370"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8371" name="Slide Number Placeholder 5"/>
          <p:cNvSpPr>
            <a:spLocks noGrp="1"/>
          </p:cNvSpPr>
          <p:nvPr>
            <p:ph type="sldNum" sz="quarter" idx="12"/>
          </p:nvPr>
        </p:nvSpPr>
        <p:spPr>
          <a:noFill/>
        </p:spPr>
        <p:txBody>
          <a:bodyPr/>
          <a:lstStyle/>
          <a:p>
            <a:fld id="{A912F551-6B5E-46A5-ADFD-5653935FB74A}" type="slidenum">
              <a:rPr lang="en-GB" smtClean="0"/>
              <a:pPr/>
              <a:t>29</a:t>
            </a:fld>
            <a:endParaRPr lang="en-GB" smtClean="0"/>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ln/>
        </p:spPr>
        <p:txBody>
          <a:bodyPr/>
          <a:lstStyle/>
          <a:p>
            <a:r>
              <a:rPr lang="en-GB" dirty="0" smtClean="0"/>
              <a:t>Current reading: </a:t>
            </a:r>
            <a:r>
              <a:rPr lang="en-GB" dirty="0"/>
              <a:t>JavaScript</a:t>
            </a:r>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a:t>
            </a:r>
            <a:r>
              <a:rPr lang="en-GB" sz="2000" dirty="0" smtClean="0"/>
              <a:t>1—3 + </a:t>
            </a:r>
            <a:r>
              <a:rPr lang="en-GB" sz="2000" b="1" dirty="0" smtClean="0">
                <a:solidFill>
                  <a:srgbClr val="FF0000"/>
                </a:solidFill>
              </a:rPr>
              <a:t>10</a:t>
            </a:r>
            <a:r>
              <a:rPr lang="en-GB" sz="2000" dirty="0" smtClean="0"/>
              <a:t> (DOM: 7</a:t>
            </a:r>
            <a:r>
              <a:rPr lang="en-GB" sz="2000" baseline="30000" dirty="0" smtClean="0"/>
              <a:t>e</a:t>
            </a:r>
            <a:r>
              <a:rPr lang="en-GB" sz="2000" dirty="0" smtClean="0"/>
              <a:t>=</a:t>
            </a:r>
            <a:r>
              <a:rPr lang="en-GB" sz="2000" dirty="0" err="1" smtClean="0"/>
              <a:t>ch</a:t>
            </a:r>
            <a:r>
              <a:rPr lang="en-GB" sz="2000" dirty="0" smtClean="0"/>
              <a:t>. 11)</a:t>
            </a:r>
            <a:endParaRPr lang="en-GB" sz="2000" dirty="0"/>
          </a:p>
          <a:p>
            <a:pPr>
              <a:lnSpc>
                <a:spcPct val="90000"/>
              </a:lnSpc>
            </a:pPr>
            <a:r>
              <a:rPr lang="en-GB" sz="2400" i="1" dirty="0"/>
              <a:t>“Head First JavaScript”</a:t>
            </a:r>
          </a:p>
          <a:p>
            <a:pPr lvl="1">
              <a:lnSpc>
                <a:spcPct val="90000"/>
              </a:lnSpc>
            </a:pPr>
            <a:r>
              <a:rPr lang="en-GB" sz="2000" dirty="0"/>
              <a:t>Chapters </a:t>
            </a:r>
            <a:r>
              <a:rPr lang="en-GB" sz="2000" dirty="0" smtClean="0"/>
              <a:t>1—2 + </a:t>
            </a:r>
            <a:r>
              <a:rPr lang="en-GB" sz="2000" b="1" dirty="0" smtClean="0">
                <a:solidFill>
                  <a:srgbClr val="FF0000"/>
                </a:solidFill>
              </a:rPr>
              <a:t>3—5</a:t>
            </a:r>
            <a:endParaRPr lang="en-GB" sz="2000" b="1" strike="sngStrike" dirty="0">
              <a:solidFill>
                <a:srgbClr val="FF0000"/>
              </a:solidFill>
            </a:endParaRPr>
          </a:p>
          <a:p>
            <a:pPr>
              <a:lnSpc>
                <a:spcPct val="90000"/>
              </a:lnSpc>
            </a:pPr>
            <a:r>
              <a:rPr lang="en-GB" sz="2400" i="1" dirty="0"/>
              <a:t>“Learning JavaScript”</a:t>
            </a:r>
          </a:p>
          <a:p>
            <a:pPr lvl="1">
              <a:lnSpc>
                <a:spcPct val="90000"/>
              </a:lnSpc>
            </a:pPr>
            <a:r>
              <a:rPr lang="en-GB" sz="2000" dirty="0"/>
              <a:t>Chapters </a:t>
            </a:r>
            <a:r>
              <a:rPr lang="en-GB" sz="2000" dirty="0" smtClean="0"/>
              <a:t>1—3 + </a:t>
            </a:r>
            <a:r>
              <a:rPr lang="en-GB" sz="2000" b="1" dirty="0" smtClean="0">
                <a:solidFill>
                  <a:srgbClr val="FF0000"/>
                </a:solidFill>
              </a:rPr>
              <a:t>9—10</a:t>
            </a:r>
            <a:endParaRPr lang="en-GB" sz="2000" b="1" dirty="0">
              <a:solidFill>
                <a:srgbClr val="FF0000"/>
              </a:solidFill>
            </a:endParaRPr>
          </a:p>
          <a:p>
            <a:pPr>
              <a:lnSpc>
                <a:spcPct val="90000"/>
              </a:lnSpc>
              <a:buFontTx/>
              <a:buNone/>
            </a:pPr>
            <a:r>
              <a:rPr lang="en-GB" sz="2400" i="1" dirty="0">
                <a:solidFill>
                  <a:schemeClr val="tx1">
                    <a:lumMod val="75000"/>
                  </a:schemeClr>
                </a:solidFill>
              </a:rPr>
              <a:t>Or</a:t>
            </a:r>
          </a:p>
          <a:p>
            <a:pPr lvl="1">
              <a:lnSpc>
                <a:spcPct val="90000"/>
              </a:lnSpc>
            </a:pPr>
            <a:r>
              <a:rPr lang="en-GB" sz="2000" dirty="0" err="1">
                <a:solidFill>
                  <a:schemeClr val="tx1">
                    <a:lumMod val="75000"/>
                  </a:schemeClr>
                </a:solidFill>
              </a:rPr>
              <a:t>Gosselin</a:t>
            </a:r>
            <a:r>
              <a:rPr lang="en-GB" sz="2000" dirty="0">
                <a:solidFill>
                  <a:schemeClr val="tx1">
                    <a:lumMod val="75000"/>
                  </a:schemeClr>
                </a:solidFill>
              </a:rPr>
              <a:t> “JavaScript 3e”</a:t>
            </a:r>
          </a:p>
          <a:p>
            <a:pPr lvl="2">
              <a:lnSpc>
                <a:spcPct val="90000"/>
              </a:lnSpc>
            </a:pPr>
            <a:r>
              <a:rPr lang="en-GB" sz="1800" dirty="0">
                <a:solidFill>
                  <a:schemeClr val="tx1">
                    <a:lumMod val="75000"/>
                  </a:schemeClr>
                </a:solidFill>
              </a:rPr>
              <a:t>Ch1 introduces JS, Ch2 introduces JS variables </a:t>
            </a:r>
            <a:r>
              <a:rPr lang="en-GB" sz="1800" i="1" dirty="0">
                <a:solidFill>
                  <a:schemeClr val="tx1">
                    <a:lumMod val="75000"/>
                  </a:schemeClr>
                </a:solidFill>
              </a:rPr>
              <a:t>etc</a:t>
            </a:r>
            <a:r>
              <a:rPr lang="en-GB" sz="1800" dirty="0">
                <a:solidFill>
                  <a:schemeClr val="tx1">
                    <a:lumMod val="75000"/>
                  </a:schemeClr>
                </a:solidFill>
              </a:rPr>
              <a:t>.</a:t>
            </a:r>
            <a:endParaRPr lang="en-GB" sz="1800" i="1" dirty="0">
              <a:solidFill>
                <a:schemeClr val="tx1">
                  <a:lumMod val="75000"/>
                </a:schemeClr>
              </a:solidFill>
            </a:endParaRPr>
          </a:p>
          <a:p>
            <a:pPr lvl="1">
              <a:lnSpc>
                <a:spcPct val="90000"/>
              </a:lnSpc>
            </a:pPr>
            <a:r>
              <a:rPr lang="en-GB" sz="2000" dirty="0">
                <a:solidFill>
                  <a:schemeClr val="tx1">
                    <a:lumMod val="75000"/>
                  </a:schemeClr>
                </a:solidFill>
              </a:rPr>
              <a:t>“JavaScript A programmer’s companion”</a:t>
            </a:r>
          </a:p>
          <a:p>
            <a:pPr lvl="2">
              <a:lnSpc>
                <a:spcPct val="90000"/>
              </a:lnSpc>
            </a:pPr>
            <a:r>
              <a:rPr lang="en-GB" sz="1800" dirty="0">
                <a:solidFill>
                  <a:schemeClr val="tx1">
                    <a:lumMod val="75000"/>
                  </a:schemeClr>
                </a:solidFill>
              </a:rPr>
              <a:t>chapters 1~5.</a:t>
            </a:r>
          </a:p>
          <a:p>
            <a:pPr algn="r">
              <a:lnSpc>
                <a:spcPct val="90000"/>
              </a:lnSpc>
              <a:buFontTx/>
              <a:buNone/>
            </a:pPr>
            <a:r>
              <a:rPr lang="en-GB" sz="2400" i="1" dirty="0">
                <a:solidFill>
                  <a:schemeClr val="tx1">
                    <a:lumMod val="75000"/>
                  </a:schemeClr>
                </a:solidFill>
              </a:rPr>
              <a:t>ETC…</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3</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92494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48478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92494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5" name="Slide Number Placeholder 4"/>
          <p:cNvSpPr>
            <a:spLocks noGrp="1"/>
          </p:cNvSpPr>
          <p:nvPr>
            <p:ph type="sldNum" sz="quarter" idx="12"/>
          </p:nvPr>
        </p:nvSpPr>
        <p:spPr/>
        <p:txBody>
          <a:bodyPr/>
          <a:lstStyle/>
          <a:p>
            <a:pPr>
              <a:defRPr/>
            </a:pPr>
            <a:fld id="{9C6B9DB5-AE85-4891-926B-EAFEF3E11E54}" type="slidenum">
              <a:rPr lang="en-GB" smtClean="0"/>
              <a:pPr>
                <a:defRPr/>
              </a:pPr>
              <a:t>30</a:t>
            </a:fld>
            <a:endParaRPr lang="en-GB"/>
          </a:p>
        </p:txBody>
      </p:sp>
      <p:sp>
        <p:nvSpPr>
          <p:cNvPr id="6" name="Title 5"/>
          <p:cNvSpPr>
            <a:spLocks noGrp="1"/>
          </p:cNvSpPr>
          <p:nvPr>
            <p:ph type="title"/>
          </p:nvPr>
        </p:nvSpPr>
        <p:spPr/>
        <p:txBody>
          <a:bodyPr/>
          <a:lstStyle/>
          <a:p>
            <a:r>
              <a:rPr lang="en-GB" dirty="0" smtClean="0"/>
              <a:t>“Document Object Model” (DOM)</a:t>
            </a:r>
            <a:endParaRPr lang="en-GB" dirty="0"/>
          </a:p>
        </p:txBody>
      </p:sp>
      <p:sp>
        <p:nvSpPr>
          <p:cNvPr id="7" name="Text Placeholder 6"/>
          <p:cNvSpPr>
            <a:spLocks noGrp="1"/>
          </p:cNvSpPr>
          <p:nvPr>
            <p:ph type="body" idx="1"/>
          </p:nvPr>
        </p:nvSpPr>
        <p:spPr/>
        <p:txBody>
          <a:bodyPr/>
          <a:lstStyle/>
          <a:p>
            <a:r>
              <a:rPr lang="en-GB" dirty="0" smtClean="0"/>
              <a:t>First of 2 parts – this one is </a:t>
            </a:r>
            <a:r>
              <a:rPr lang="en-GB" i="1" dirty="0" smtClean="0"/>
              <a:t>locating </a:t>
            </a:r>
            <a:r>
              <a:rPr lang="en-GB" dirty="0" smtClean="0"/>
              <a:t>all parts of a web page document.</a:t>
            </a:r>
          </a:p>
          <a:p>
            <a:endParaRPr lang="en-GB" dirty="0" smtClean="0"/>
          </a:p>
          <a:p>
            <a:r>
              <a:rPr lang="en-GB" dirty="0" smtClean="0"/>
              <a:t>Next part is </a:t>
            </a:r>
            <a:r>
              <a:rPr lang="en-GB" i="1" dirty="0" smtClean="0"/>
              <a:t>reading</a:t>
            </a:r>
            <a:r>
              <a:rPr lang="en-GB" dirty="0" smtClean="0"/>
              <a:t> &amp; </a:t>
            </a:r>
            <a:r>
              <a:rPr lang="en-GB" i="1" dirty="0" smtClean="0"/>
              <a:t>modifying</a:t>
            </a:r>
            <a:r>
              <a:rPr lang="en-GB" dirty="0" smtClean="0"/>
              <a:t> a web page using the DOM.</a:t>
            </a:r>
            <a:endParaRPr lang="en-GB"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3474" name="Rectangle 2"/>
          <p:cNvSpPr>
            <a:spLocks noGrp="1" noChangeArrowheads="1"/>
          </p:cNvSpPr>
          <p:nvPr>
            <p:ph type="title"/>
          </p:nvPr>
        </p:nvSpPr>
        <p:spPr>
          <a:xfrm>
            <a:off x="381000" y="228600"/>
            <a:ext cx="8382000" cy="1143000"/>
          </a:xfrm>
          <a:ln/>
        </p:spPr>
        <p:txBody>
          <a:bodyPr>
            <a:normAutofit fontScale="90000"/>
          </a:bodyPr>
          <a:lstStyle/>
          <a:p>
            <a:r>
              <a:rPr lang="en-GB"/>
              <a:t>The Document Object Model ‘Level 1’</a:t>
            </a:r>
          </a:p>
        </p:txBody>
      </p:sp>
      <p:sp>
        <p:nvSpPr>
          <p:cNvPr id="40"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41" name="Slide Number Placeholder 5"/>
          <p:cNvSpPr>
            <a:spLocks noGrp="1"/>
          </p:cNvSpPr>
          <p:nvPr>
            <p:ph type="sldNum" sz="quarter" idx="12"/>
          </p:nvPr>
        </p:nvSpPr>
        <p:spPr/>
        <p:txBody>
          <a:bodyPr/>
          <a:lstStyle/>
          <a:p>
            <a:fld id="{D2C0D9BD-9B00-4EBD-8302-71358020AE60}" type="slidenum">
              <a:rPr lang="en-GB"/>
              <a:pPr/>
              <a:t>31</a:t>
            </a:fld>
            <a:endParaRPr lang="en-GB"/>
          </a:p>
        </p:txBody>
      </p:sp>
      <p:sp>
        <p:nvSpPr>
          <p:cNvPr id="873475" name="Text Box 3"/>
          <p:cNvSpPr txBox="1">
            <a:spLocks noChangeArrowheads="1"/>
          </p:cNvSpPr>
          <p:nvPr/>
        </p:nvSpPr>
        <p:spPr bwMode="auto">
          <a:xfrm>
            <a:off x="228600" y="3459163"/>
            <a:ext cx="2209800" cy="707886"/>
          </a:xfrm>
          <a:prstGeom prst="rect">
            <a:avLst/>
          </a:prstGeom>
          <a:solidFill>
            <a:schemeClr val="tx1"/>
          </a:solidFill>
          <a:ln w="9525">
            <a:solidFill>
              <a:schemeClr val="tx1"/>
            </a:solidFill>
            <a:miter lim="800000"/>
            <a:headEnd/>
            <a:tailEnd/>
          </a:ln>
          <a:effectLst/>
        </p:spPr>
        <p:txBody>
          <a:bodyPr>
            <a:spAutoFit/>
          </a:bodyPr>
          <a:lstStyle/>
          <a:p>
            <a:pPr algn="ctr">
              <a:spcBef>
                <a:spcPct val="50000"/>
              </a:spcBef>
            </a:pPr>
            <a:r>
              <a:rPr lang="en-GB" i="0" dirty="0">
                <a:solidFill>
                  <a:schemeClr val="bg1"/>
                </a:solidFill>
                <a:latin typeface="Calibri" pitchFamily="34" charset="0"/>
              </a:rPr>
              <a:t>window</a:t>
            </a:r>
            <a:br>
              <a:rPr lang="en-GB" i="0" dirty="0">
                <a:solidFill>
                  <a:schemeClr val="bg1"/>
                </a:solidFill>
                <a:latin typeface="Calibri" pitchFamily="34" charset="0"/>
              </a:rPr>
            </a:br>
            <a:r>
              <a:rPr lang="en-GB" sz="1600" i="0" dirty="0">
                <a:solidFill>
                  <a:schemeClr val="bg1"/>
                </a:solidFill>
                <a:latin typeface="Calibri" pitchFamily="34" charset="0"/>
              </a:rPr>
              <a:t>(parent, self, top)</a:t>
            </a:r>
          </a:p>
        </p:txBody>
      </p:sp>
      <p:sp>
        <p:nvSpPr>
          <p:cNvPr id="873476" name="Text Box 4"/>
          <p:cNvSpPr txBox="1">
            <a:spLocks noChangeArrowheads="1"/>
          </p:cNvSpPr>
          <p:nvPr/>
        </p:nvSpPr>
        <p:spPr bwMode="auto">
          <a:xfrm>
            <a:off x="2971800" y="1905000"/>
            <a:ext cx="2209800" cy="466725"/>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i="0">
                <a:solidFill>
                  <a:schemeClr val="bg1">
                    <a:lumMod val="75000"/>
                  </a:schemeClr>
                </a:solidFill>
                <a:latin typeface="Calibri" pitchFamily="34" charset="0"/>
              </a:rPr>
              <a:t>frames[]</a:t>
            </a:r>
          </a:p>
        </p:txBody>
      </p:sp>
      <p:sp>
        <p:nvSpPr>
          <p:cNvPr id="873477" name="Text Box 5"/>
          <p:cNvSpPr txBox="1">
            <a:spLocks noChangeArrowheads="1"/>
          </p:cNvSpPr>
          <p:nvPr/>
        </p:nvSpPr>
        <p:spPr bwMode="auto">
          <a:xfrm>
            <a:off x="2971800" y="2590800"/>
            <a:ext cx="2209800" cy="466725"/>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i="0">
                <a:solidFill>
                  <a:schemeClr val="bg1">
                    <a:lumMod val="75000"/>
                  </a:schemeClr>
                </a:solidFill>
                <a:latin typeface="Calibri" pitchFamily="34" charset="0"/>
              </a:rPr>
              <a:t>navigator</a:t>
            </a:r>
          </a:p>
        </p:txBody>
      </p:sp>
      <p:sp>
        <p:nvSpPr>
          <p:cNvPr id="873478" name="Text Box 6"/>
          <p:cNvSpPr txBox="1">
            <a:spLocks noChangeArrowheads="1"/>
          </p:cNvSpPr>
          <p:nvPr/>
        </p:nvSpPr>
        <p:spPr bwMode="auto">
          <a:xfrm>
            <a:off x="2971800" y="3244850"/>
            <a:ext cx="2209800" cy="466725"/>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i="0">
                <a:solidFill>
                  <a:schemeClr val="bg1">
                    <a:lumMod val="75000"/>
                  </a:schemeClr>
                </a:solidFill>
                <a:latin typeface="Calibri" pitchFamily="34" charset="0"/>
              </a:rPr>
              <a:t>location</a:t>
            </a:r>
            <a:endParaRPr lang="en-GB" sz="1600" i="0">
              <a:solidFill>
                <a:schemeClr val="bg1">
                  <a:lumMod val="75000"/>
                </a:schemeClr>
              </a:solidFill>
              <a:latin typeface="Calibri" pitchFamily="34" charset="0"/>
            </a:endParaRPr>
          </a:p>
        </p:txBody>
      </p:sp>
      <p:sp>
        <p:nvSpPr>
          <p:cNvPr id="873479" name="Text Box 7"/>
          <p:cNvSpPr txBox="1">
            <a:spLocks noChangeArrowheads="1"/>
          </p:cNvSpPr>
          <p:nvPr/>
        </p:nvSpPr>
        <p:spPr bwMode="auto">
          <a:xfrm>
            <a:off x="2971800" y="3916363"/>
            <a:ext cx="2209800" cy="466725"/>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i="0">
                <a:solidFill>
                  <a:schemeClr val="bg1">
                    <a:lumMod val="75000"/>
                  </a:schemeClr>
                </a:solidFill>
                <a:latin typeface="Calibri" pitchFamily="34" charset="0"/>
              </a:rPr>
              <a:t>history[]</a:t>
            </a:r>
            <a:endParaRPr lang="en-GB" sz="1600" i="0">
              <a:solidFill>
                <a:schemeClr val="bg1">
                  <a:lumMod val="75000"/>
                </a:schemeClr>
              </a:solidFill>
              <a:latin typeface="Calibri" pitchFamily="34" charset="0"/>
            </a:endParaRPr>
          </a:p>
        </p:txBody>
      </p:sp>
      <p:sp>
        <p:nvSpPr>
          <p:cNvPr id="873480" name="Text Box 8"/>
          <p:cNvSpPr txBox="1">
            <a:spLocks noChangeArrowheads="1"/>
          </p:cNvSpPr>
          <p:nvPr/>
        </p:nvSpPr>
        <p:spPr bwMode="auto">
          <a:xfrm>
            <a:off x="2971800" y="4586288"/>
            <a:ext cx="2209800" cy="466725"/>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i="0">
                <a:solidFill>
                  <a:schemeClr val="bg1">
                    <a:lumMod val="75000"/>
                  </a:schemeClr>
                </a:solidFill>
                <a:latin typeface="Calibri" pitchFamily="34" charset="0"/>
              </a:rPr>
              <a:t>screen</a:t>
            </a:r>
            <a:endParaRPr lang="en-GB" sz="1600" i="0">
              <a:solidFill>
                <a:schemeClr val="bg1">
                  <a:lumMod val="75000"/>
                </a:schemeClr>
              </a:solidFill>
              <a:latin typeface="Calibri" pitchFamily="34" charset="0"/>
            </a:endParaRPr>
          </a:p>
        </p:txBody>
      </p:sp>
      <p:sp>
        <p:nvSpPr>
          <p:cNvPr id="873481" name="Text Box 9"/>
          <p:cNvSpPr txBox="1">
            <a:spLocks noChangeArrowheads="1"/>
          </p:cNvSpPr>
          <p:nvPr/>
        </p:nvSpPr>
        <p:spPr bwMode="auto">
          <a:xfrm>
            <a:off x="2971800" y="5257800"/>
            <a:ext cx="2209800" cy="466725"/>
          </a:xfrm>
          <a:prstGeom prst="rect">
            <a:avLst/>
          </a:prstGeom>
          <a:solidFill>
            <a:schemeClr val="tx1"/>
          </a:solidFill>
          <a:ln w="9525">
            <a:solidFill>
              <a:schemeClr val="tx1"/>
            </a:solidFill>
            <a:miter lim="800000"/>
            <a:headEnd/>
            <a:tailEnd/>
          </a:ln>
          <a:effectLst/>
        </p:spPr>
        <p:txBody>
          <a:bodyPr>
            <a:spAutoFit/>
          </a:bodyPr>
          <a:lstStyle/>
          <a:p>
            <a:pPr algn="ctr">
              <a:spcBef>
                <a:spcPct val="50000"/>
              </a:spcBef>
            </a:pPr>
            <a:r>
              <a:rPr lang="en-GB" i="0" dirty="0">
                <a:solidFill>
                  <a:schemeClr val="bg1"/>
                </a:solidFill>
                <a:latin typeface="Calibri" pitchFamily="34" charset="0"/>
              </a:rPr>
              <a:t>document</a:t>
            </a:r>
            <a:endParaRPr lang="en-GB" sz="1600" i="0" dirty="0">
              <a:solidFill>
                <a:schemeClr val="bg1"/>
              </a:solidFill>
              <a:latin typeface="Calibri" pitchFamily="34" charset="0"/>
            </a:endParaRPr>
          </a:p>
        </p:txBody>
      </p:sp>
      <p:sp>
        <p:nvSpPr>
          <p:cNvPr id="873482" name="Text Box 10"/>
          <p:cNvSpPr txBox="1">
            <a:spLocks noChangeArrowheads="1"/>
          </p:cNvSpPr>
          <p:nvPr/>
        </p:nvSpPr>
        <p:spPr bwMode="auto">
          <a:xfrm>
            <a:off x="5638800" y="1905000"/>
            <a:ext cx="17526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document[]</a:t>
            </a:r>
            <a:endParaRPr lang="en-GB" sz="1400" i="0">
              <a:solidFill>
                <a:schemeClr val="bg1">
                  <a:lumMod val="75000"/>
                </a:schemeClr>
              </a:solidFill>
              <a:latin typeface="Calibri" pitchFamily="34" charset="0"/>
            </a:endParaRPr>
          </a:p>
        </p:txBody>
      </p:sp>
      <p:sp>
        <p:nvSpPr>
          <p:cNvPr id="873483" name="Line 11"/>
          <p:cNvSpPr>
            <a:spLocks noChangeShapeType="1"/>
          </p:cNvSpPr>
          <p:nvPr/>
        </p:nvSpPr>
        <p:spPr bwMode="auto">
          <a:xfrm>
            <a:off x="2438400" y="3810000"/>
            <a:ext cx="228600" cy="0"/>
          </a:xfrm>
          <a:prstGeom prst="line">
            <a:avLst/>
          </a:prstGeom>
          <a:noFill/>
          <a:ln w="9525">
            <a:solidFill>
              <a:schemeClr val="tx1"/>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4" name="Line 12"/>
          <p:cNvSpPr>
            <a:spLocks noChangeShapeType="1"/>
          </p:cNvSpPr>
          <p:nvPr/>
        </p:nvSpPr>
        <p:spPr bwMode="auto">
          <a:xfrm>
            <a:off x="2667000" y="2133600"/>
            <a:ext cx="3048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5" name="Line 13"/>
          <p:cNvSpPr>
            <a:spLocks noChangeShapeType="1"/>
          </p:cNvSpPr>
          <p:nvPr/>
        </p:nvSpPr>
        <p:spPr bwMode="auto">
          <a:xfrm>
            <a:off x="2667000" y="2819400"/>
            <a:ext cx="3048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6" name="Line 14"/>
          <p:cNvSpPr>
            <a:spLocks noChangeShapeType="1"/>
          </p:cNvSpPr>
          <p:nvPr/>
        </p:nvSpPr>
        <p:spPr bwMode="auto">
          <a:xfrm>
            <a:off x="2667000" y="3505200"/>
            <a:ext cx="3048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7" name="Line 15"/>
          <p:cNvSpPr>
            <a:spLocks noChangeShapeType="1"/>
          </p:cNvSpPr>
          <p:nvPr/>
        </p:nvSpPr>
        <p:spPr bwMode="auto">
          <a:xfrm>
            <a:off x="2667000" y="4191000"/>
            <a:ext cx="3048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8" name="Line 16"/>
          <p:cNvSpPr>
            <a:spLocks noChangeShapeType="1"/>
          </p:cNvSpPr>
          <p:nvPr/>
        </p:nvSpPr>
        <p:spPr bwMode="auto">
          <a:xfrm>
            <a:off x="2667000" y="4800600"/>
            <a:ext cx="3048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89" name="Line 17"/>
          <p:cNvSpPr>
            <a:spLocks noChangeShapeType="1"/>
          </p:cNvSpPr>
          <p:nvPr/>
        </p:nvSpPr>
        <p:spPr bwMode="auto">
          <a:xfrm>
            <a:off x="2667000" y="5562600"/>
            <a:ext cx="304800" cy="0"/>
          </a:xfrm>
          <a:prstGeom prst="line">
            <a:avLst/>
          </a:prstGeom>
          <a:noFill/>
          <a:ln w="9525">
            <a:solidFill>
              <a:schemeClr val="tx1"/>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90" name="Line 18"/>
          <p:cNvSpPr>
            <a:spLocks noChangeShapeType="1"/>
          </p:cNvSpPr>
          <p:nvPr/>
        </p:nvSpPr>
        <p:spPr bwMode="auto">
          <a:xfrm>
            <a:off x="7391400" y="2133600"/>
            <a:ext cx="533400" cy="0"/>
          </a:xfrm>
          <a:prstGeom prst="line">
            <a:avLst/>
          </a:prstGeom>
          <a:noFill/>
          <a:ln w="9525">
            <a:solidFill>
              <a:srgbClr val="DDDDDD"/>
            </a:solidFill>
            <a:prstDash val="dash"/>
            <a:round/>
            <a:headEnd/>
            <a:tailEnd/>
          </a:ln>
          <a:effectLst/>
        </p:spPr>
        <p:txBody>
          <a:bodyPr/>
          <a:lstStyle/>
          <a:p>
            <a:pPr algn="ctr"/>
            <a:endParaRPr lang="en-GB" i="0">
              <a:solidFill>
                <a:schemeClr val="bg1">
                  <a:lumMod val="75000"/>
                </a:schemeClr>
              </a:solidFill>
              <a:latin typeface="Calibri" pitchFamily="34" charset="0"/>
            </a:endParaRPr>
          </a:p>
        </p:txBody>
      </p:sp>
      <p:sp>
        <p:nvSpPr>
          <p:cNvPr id="873491" name="Text Box 19"/>
          <p:cNvSpPr txBox="1">
            <a:spLocks noChangeArrowheads="1"/>
          </p:cNvSpPr>
          <p:nvPr/>
        </p:nvSpPr>
        <p:spPr bwMode="auto">
          <a:xfrm>
            <a:off x="5638800" y="4922838"/>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anchors[]</a:t>
            </a:r>
            <a:endParaRPr lang="en-GB" sz="1400" i="0">
              <a:solidFill>
                <a:schemeClr val="bg1">
                  <a:lumMod val="75000"/>
                </a:schemeClr>
              </a:solidFill>
              <a:latin typeface="Calibri" pitchFamily="34" charset="0"/>
            </a:endParaRPr>
          </a:p>
        </p:txBody>
      </p:sp>
      <p:sp>
        <p:nvSpPr>
          <p:cNvPr id="873492" name="Text Box 20"/>
          <p:cNvSpPr txBox="1">
            <a:spLocks noChangeArrowheads="1"/>
          </p:cNvSpPr>
          <p:nvPr/>
        </p:nvSpPr>
        <p:spPr bwMode="auto">
          <a:xfrm>
            <a:off x="5638800" y="5546725"/>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forms[]</a:t>
            </a:r>
            <a:endParaRPr lang="en-GB" sz="1400" i="0">
              <a:solidFill>
                <a:schemeClr val="bg1">
                  <a:lumMod val="75000"/>
                </a:schemeClr>
              </a:solidFill>
              <a:latin typeface="Calibri" pitchFamily="34" charset="0"/>
            </a:endParaRPr>
          </a:p>
        </p:txBody>
      </p:sp>
      <p:sp>
        <p:nvSpPr>
          <p:cNvPr id="873493" name="Text Box 21"/>
          <p:cNvSpPr txBox="1">
            <a:spLocks noChangeArrowheads="1"/>
          </p:cNvSpPr>
          <p:nvPr/>
        </p:nvSpPr>
        <p:spPr bwMode="auto">
          <a:xfrm>
            <a:off x="5638800" y="4313238"/>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links[]</a:t>
            </a:r>
            <a:endParaRPr lang="en-GB" sz="1400" i="0">
              <a:solidFill>
                <a:schemeClr val="bg1">
                  <a:lumMod val="75000"/>
                </a:schemeClr>
              </a:solidFill>
              <a:latin typeface="Calibri" pitchFamily="34" charset="0"/>
            </a:endParaRPr>
          </a:p>
        </p:txBody>
      </p:sp>
      <p:sp>
        <p:nvSpPr>
          <p:cNvPr id="873494" name="Text Box 22"/>
          <p:cNvSpPr txBox="1">
            <a:spLocks noChangeArrowheads="1"/>
          </p:cNvSpPr>
          <p:nvPr/>
        </p:nvSpPr>
        <p:spPr bwMode="auto">
          <a:xfrm>
            <a:off x="5638800" y="3703638"/>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images[]</a:t>
            </a:r>
            <a:endParaRPr lang="en-GB" sz="1400" i="0">
              <a:solidFill>
                <a:schemeClr val="bg1">
                  <a:lumMod val="75000"/>
                </a:schemeClr>
              </a:solidFill>
              <a:latin typeface="Calibri" pitchFamily="34" charset="0"/>
            </a:endParaRPr>
          </a:p>
        </p:txBody>
      </p:sp>
      <p:sp>
        <p:nvSpPr>
          <p:cNvPr id="873495" name="Text Box 23"/>
          <p:cNvSpPr txBox="1">
            <a:spLocks noChangeArrowheads="1"/>
          </p:cNvSpPr>
          <p:nvPr/>
        </p:nvSpPr>
        <p:spPr bwMode="auto">
          <a:xfrm>
            <a:off x="5638800" y="3094038"/>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applets[]</a:t>
            </a:r>
            <a:endParaRPr lang="en-GB" sz="1400" i="0">
              <a:solidFill>
                <a:schemeClr val="bg1">
                  <a:lumMod val="75000"/>
                </a:schemeClr>
              </a:solidFill>
              <a:latin typeface="Calibri" pitchFamily="34" charset="0"/>
            </a:endParaRPr>
          </a:p>
        </p:txBody>
      </p:sp>
      <p:sp>
        <p:nvSpPr>
          <p:cNvPr id="873496" name="Line 24"/>
          <p:cNvSpPr>
            <a:spLocks noChangeShapeType="1"/>
          </p:cNvSpPr>
          <p:nvPr/>
        </p:nvSpPr>
        <p:spPr bwMode="auto">
          <a:xfrm>
            <a:off x="5181600" y="5516563"/>
            <a:ext cx="304800" cy="0"/>
          </a:xfrm>
          <a:prstGeom prst="line">
            <a:avLst/>
          </a:prstGeom>
          <a:noFill/>
          <a:ln w="9525">
            <a:solidFill>
              <a:schemeClr val="tx1"/>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97" name="Line 25"/>
          <p:cNvSpPr>
            <a:spLocks noChangeShapeType="1"/>
          </p:cNvSpPr>
          <p:nvPr/>
        </p:nvSpPr>
        <p:spPr bwMode="auto">
          <a:xfrm>
            <a:off x="5486400" y="3276600"/>
            <a:ext cx="0" cy="251460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98" name="Line 26"/>
          <p:cNvSpPr>
            <a:spLocks noChangeShapeType="1"/>
          </p:cNvSpPr>
          <p:nvPr/>
        </p:nvSpPr>
        <p:spPr bwMode="auto">
          <a:xfrm>
            <a:off x="5486400" y="57912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499" name="Line 27"/>
          <p:cNvSpPr>
            <a:spLocks noChangeShapeType="1"/>
          </p:cNvSpPr>
          <p:nvPr/>
        </p:nvSpPr>
        <p:spPr bwMode="auto">
          <a:xfrm>
            <a:off x="5486400" y="51816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0" name="Line 28"/>
          <p:cNvSpPr>
            <a:spLocks noChangeShapeType="1"/>
          </p:cNvSpPr>
          <p:nvPr/>
        </p:nvSpPr>
        <p:spPr bwMode="auto">
          <a:xfrm>
            <a:off x="5486400" y="44958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1" name="Line 29"/>
          <p:cNvSpPr>
            <a:spLocks noChangeShapeType="1"/>
          </p:cNvSpPr>
          <p:nvPr/>
        </p:nvSpPr>
        <p:spPr bwMode="auto">
          <a:xfrm>
            <a:off x="5486400" y="39624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2" name="Line 30"/>
          <p:cNvSpPr>
            <a:spLocks noChangeShapeType="1"/>
          </p:cNvSpPr>
          <p:nvPr/>
        </p:nvSpPr>
        <p:spPr bwMode="auto">
          <a:xfrm>
            <a:off x="5486400" y="32766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3" name="Line 31"/>
          <p:cNvSpPr>
            <a:spLocks noChangeShapeType="1"/>
          </p:cNvSpPr>
          <p:nvPr/>
        </p:nvSpPr>
        <p:spPr bwMode="auto">
          <a:xfrm>
            <a:off x="7239000" y="5791200"/>
            <a:ext cx="1524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4" name="Text Box 32"/>
          <p:cNvSpPr txBox="1">
            <a:spLocks noChangeArrowheads="1"/>
          </p:cNvSpPr>
          <p:nvPr/>
        </p:nvSpPr>
        <p:spPr bwMode="auto">
          <a:xfrm>
            <a:off x="7391400" y="5548313"/>
            <a:ext cx="1600200" cy="406400"/>
          </a:xfrm>
          <a:prstGeom prst="rect">
            <a:avLst/>
          </a:prstGeom>
          <a:solidFill>
            <a:schemeClr val="tx1"/>
          </a:solidFill>
          <a:ln w="9525">
            <a:solidFill>
              <a:srgbClr val="DDDDDD"/>
            </a:solidFill>
            <a:miter lim="800000"/>
            <a:headEnd/>
            <a:tailEnd/>
          </a:ln>
          <a:effectLst/>
        </p:spPr>
        <p:txBody>
          <a:bodyPr>
            <a:spAutoFit/>
          </a:bodyPr>
          <a:lstStyle/>
          <a:p>
            <a:pPr algn="ctr">
              <a:spcBef>
                <a:spcPct val="50000"/>
              </a:spcBef>
            </a:pPr>
            <a:r>
              <a:rPr lang="en-GB" sz="2000" i="0">
                <a:solidFill>
                  <a:schemeClr val="bg1">
                    <a:lumMod val="75000"/>
                  </a:schemeClr>
                </a:solidFill>
                <a:latin typeface="Calibri" pitchFamily="34" charset="0"/>
              </a:rPr>
              <a:t>elements[]</a:t>
            </a:r>
            <a:endParaRPr lang="en-GB" sz="1400" i="0">
              <a:solidFill>
                <a:schemeClr val="bg1">
                  <a:lumMod val="75000"/>
                </a:schemeClr>
              </a:solidFill>
              <a:latin typeface="Calibri" pitchFamily="34" charset="0"/>
            </a:endParaRPr>
          </a:p>
        </p:txBody>
      </p:sp>
      <p:sp>
        <p:nvSpPr>
          <p:cNvPr id="873505" name="Line 33"/>
          <p:cNvSpPr>
            <a:spLocks noChangeShapeType="1"/>
          </p:cNvSpPr>
          <p:nvPr/>
        </p:nvSpPr>
        <p:spPr bwMode="auto">
          <a:xfrm>
            <a:off x="5181600" y="2133600"/>
            <a:ext cx="457200" cy="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06" name="Line 34"/>
          <p:cNvSpPr>
            <a:spLocks noChangeShapeType="1"/>
          </p:cNvSpPr>
          <p:nvPr/>
        </p:nvSpPr>
        <p:spPr bwMode="auto">
          <a:xfrm flipV="1">
            <a:off x="5486400" y="2771775"/>
            <a:ext cx="0" cy="2743200"/>
          </a:xfrm>
          <a:prstGeom prst="line">
            <a:avLst/>
          </a:prstGeom>
          <a:noFill/>
          <a:ln w="9525">
            <a:solidFill>
              <a:schemeClr val="tx1"/>
            </a:solidFill>
            <a:round/>
            <a:headEnd/>
            <a:tailEnd/>
          </a:ln>
          <a:effectLst/>
        </p:spPr>
        <p:txBody>
          <a:bodyPr wrap="none" anchor="ctr"/>
          <a:lstStyle/>
          <a:p>
            <a:pPr algn="ctr"/>
            <a:endParaRPr lang="en-GB" i="0">
              <a:solidFill>
                <a:schemeClr val="bg1">
                  <a:lumMod val="75000"/>
                </a:schemeClr>
              </a:solidFill>
              <a:latin typeface="Calibri" pitchFamily="34" charset="0"/>
            </a:endParaRPr>
          </a:p>
        </p:txBody>
      </p:sp>
      <p:sp>
        <p:nvSpPr>
          <p:cNvPr id="873507" name="Line 35"/>
          <p:cNvSpPr>
            <a:spLocks noChangeShapeType="1"/>
          </p:cNvSpPr>
          <p:nvPr/>
        </p:nvSpPr>
        <p:spPr bwMode="auto">
          <a:xfrm>
            <a:off x="5486400" y="2771775"/>
            <a:ext cx="152400" cy="0"/>
          </a:xfrm>
          <a:prstGeom prst="line">
            <a:avLst/>
          </a:prstGeom>
          <a:noFill/>
          <a:ln w="9525">
            <a:solidFill>
              <a:schemeClr val="tx1"/>
            </a:solidFill>
            <a:round/>
            <a:headEnd/>
            <a:tailEnd/>
          </a:ln>
          <a:effectLst/>
        </p:spPr>
        <p:txBody>
          <a:bodyPr wrap="none" anchor="ctr"/>
          <a:lstStyle/>
          <a:p>
            <a:pPr algn="ctr"/>
            <a:endParaRPr lang="en-GB" i="0">
              <a:solidFill>
                <a:schemeClr val="bg1">
                  <a:lumMod val="75000"/>
                </a:schemeClr>
              </a:solidFill>
              <a:latin typeface="Calibri" pitchFamily="34" charset="0"/>
            </a:endParaRPr>
          </a:p>
        </p:txBody>
      </p:sp>
      <p:sp>
        <p:nvSpPr>
          <p:cNvPr id="873508" name="Oval 36"/>
          <p:cNvSpPr>
            <a:spLocks noChangeArrowheads="1"/>
          </p:cNvSpPr>
          <p:nvPr/>
        </p:nvSpPr>
        <p:spPr bwMode="auto">
          <a:xfrm>
            <a:off x="5638800" y="2543175"/>
            <a:ext cx="1600200" cy="457200"/>
          </a:xfrm>
          <a:prstGeom prst="ellipse">
            <a:avLst/>
          </a:prstGeom>
          <a:solidFill>
            <a:schemeClr val="accent1">
              <a:lumMod val="60000"/>
              <a:lumOff val="40000"/>
            </a:schemeClr>
          </a:solidFill>
          <a:ln w="12700">
            <a:solidFill>
              <a:schemeClr val="tx1"/>
            </a:solidFill>
            <a:round/>
            <a:headEnd/>
            <a:tailEnd/>
          </a:ln>
          <a:effectLst/>
        </p:spPr>
        <p:txBody>
          <a:bodyPr wrap="none" anchor="ctr"/>
          <a:lstStyle/>
          <a:p>
            <a:pPr algn="ctr"/>
            <a:r>
              <a:rPr lang="en-GB" i="0" dirty="0">
                <a:solidFill>
                  <a:schemeClr val="bg1"/>
                </a:solidFill>
                <a:latin typeface="Calibri" pitchFamily="34" charset="0"/>
              </a:rPr>
              <a:t>DOM1</a:t>
            </a:r>
          </a:p>
        </p:txBody>
      </p:sp>
      <p:sp>
        <p:nvSpPr>
          <p:cNvPr id="873509" name="Line 37"/>
          <p:cNvSpPr>
            <a:spLocks noChangeShapeType="1"/>
          </p:cNvSpPr>
          <p:nvPr/>
        </p:nvSpPr>
        <p:spPr bwMode="auto">
          <a:xfrm>
            <a:off x="2667000" y="2133600"/>
            <a:ext cx="0" cy="1752600"/>
          </a:xfrm>
          <a:prstGeom prst="line">
            <a:avLst/>
          </a:prstGeom>
          <a:noFill/>
          <a:ln w="9525">
            <a:solidFill>
              <a:srgbClr val="DDDDDD"/>
            </a:solidFill>
            <a:round/>
            <a:headEnd/>
            <a:tailEnd/>
          </a:ln>
          <a:effectLst/>
        </p:spPr>
        <p:txBody>
          <a:bodyPr/>
          <a:lstStyle/>
          <a:p>
            <a:pPr algn="ctr"/>
            <a:endParaRPr lang="en-GB" i="0">
              <a:solidFill>
                <a:schemeClr val="bg1">
                  <a:lumMod val="75000"/>
                </a:schemeClr>
              </a:solidFill>
              <a:latin typeface="Calibri" pitchFamily="34" charset="0"/>
            </a:endParaRPr>
          </a:p>
        </p:txBody>
      </p:sp>
      <p:sp>
        <p:nvSpPr>
          <p:cNvPr id="873510" name="Line 38"/>
          <p:cNvSpPr>
            <a:spLocks noChangeShapeType="1"/>
          </p:cNvSpPr>
          <p:nvPr/>
        </p:nvSpPr>
        <p:spPr bwMode="auto">
          <a:xfrm>
            <a:off x="2667000" y="3810000"/>
            <a:ext cx="0" cy="1752600"/>
          </a:xfrm>
          <a:prstGeom prst="line">
            <a:avLst/>
          </a:prstGeom>
          <a:noFill/>
          <a:ln w="9525">
            <a:solidFill>
              <a:schemeClr val="tx1"/>
            </a:solidFill>
            <a:round/>
            <a:headEnd/>
            <a:tailEnd/>
          </a:ln>
          <a:effectLst/>
        </p:spPr>
        <p:txBody>
          <a:bodyPr/>
          <a:lstStyle/>
          <a:p>
            <a:pPr algn="ctr"/>
            <a:endParaRPr lang="en-GB" i="0">
              <a:solidFill>
                <a:schemeClr val="bg1">
                  <a:lumMod val="75000"/>
                </a:schemeClr>
              </a:solidFill>
              <a:latin typeface="Calibri"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73506"/>
                                        </p:tgtEl>
                                        <p:attrNameLst>
                                          <p:attrName>style.visibility</p:attrName>
                                        </p:attrNameLst>
                                      </p:cBhvr>
                                      <p:to>
                                        <p:strVal val="visible"/>
                                      </p:to>
                                    </p:set>
                                    <p:animEffect transition="in" filter="wipe(down)">
                                      <p:cBhvr>
                                        <p:cTn id="7" dur="500"/>
                                        <p:tgtEl>
                                          <p:spTgt spid="873506"/>
                                        </p:tgtEl>
                                      </p:cBhvr>
                                    </p:animEffect>
                                  </p:childTnLst>
                                  <p:subTnLst>
                                    <p:animClr>
                                      <p:cBhvr override="childStyle">
                                        <p:cTn dur="1" fill="hold" display="0" masterRel="nextClick" afterEffect="1"/>
                                        <p:tgtEl>
                                          <p:spTgt spid="873506"/>
                                        </p:tgtEl>
                                        <p:attrNameLst>
                                          <p:attrName>ppt_c</p:attrName>
                                        </p:attrNameLst>
                                      </p:cBhvr>
                                      <p:to>
                                        <a:srgbClr val="B2B2B2"/>
                                      </p:to>
                                    </p:animClr>
                                  </p:sub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73507"/>
                                        </p:tgtEl>
                                        <p:attrNameLst>
                                          <p:attrName>style.visibility</p:attrName>
                                        </p:attrNameLst>
                                      </p:cBhvr>
                                      <p:to>
                                        <p:strVal val="visible"/>
                                      </p:to>
                                    </p:set>
                                    <p:animEffect transition="in" filter="wipe(left)">
                                      <p:cBhvr>
                                        <p:cTn id="11" dur="500"/>
                                        <p:tgtEl>
                                          <p:spTgt spid="873507"/>
                                        </p:tgtEl>
                                      </p:cBhvr>
                                    </p:animEffect>
                                  </p:childTnLst>
                                  <p:subTnLst>
                                    <p:animClr>
                                      <p:cBhvr override="childStyle">
                                        <p:cTn dur="1" fill="hold" display="0" masterRel="nextClick" afterEffect="1"/>
                                        <p:tgtEl>
                                          <p:spTgt spid="873507"/>
                                        </p:tgtEl>
                                        <p:attrNameLst>
                                          <p:attrName>ppt_c</p:attrName>
                                        </p:attrNameLst>
                                      </p:cBhvr>
                                      <p:to>
                                        <a:srgbClr val="B2B2B2"/>
                                      </p:to>
                                    </p:animClr>
                                  </p:subTnLst>
                                </p:cTn>
                              </p:par>
                            </p:childTnLst>
                          </p:cTn>
                        </p:par>
                        <p:par>
                          <p:cTn id="12" fill="hold">
                            <p:stCondLst>
                              <p:cond delay="1000"/>
                            </p:stCondLst>
                            <p:childTnLst>
                              <p:par>
                                <p:cTn id="13" presetID="22" presetClass="entr" presetSubtype="8" fill="hold" grpId="0" nodeType="afterEffect">
                                  <p:stCondLst>
                                    <p:cond delay="0"/>
                                  </p:stCondLst>
                                  <p:iterate type="lt">
                                    <p:tmPct val="100000"/>
                                  </p:iterate>
                                  <p:childTnLst>
                                    <p:set>
                                      <p:cBhvr>
                                        <p:cTn id="14" dur="1" fill="hold">
                                          <p:stCondLst>
                                            <p:cond delay="0"/>
                                          </p:stCondLst>
                                        </p:cTn>
                                        <p:tgtEl>
                                          <p:spTgt spid="873508"/>
                                        </p:tgtEl>
                                        <p:attrNameLst>
                                          <p:attrName>style.visibility</p:attrName>
                                        </p:attrNameLst>
                                      </p:cBhvr>
                                      <p:to>
                                        <p:strVal val="visible"/>
                                      </p:to>
                                    </p:set>
                                    <p:animEffect transition="in" filter="wipe(left)">
                                      <p:cBhvr>
                                        <p:cTn id="15" dur="75"/>
                                        <p:tgtEl>
                                          <p:spTgt spid="873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3506" grpId="0" animBg="1"/>
      <p:bldP spid="873507" grpId="0" animBg="1"/>
      <p:bldP spid="873508"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a:ln/>
        </p:spPr>
        <p:txBody>
          <a:bodyPr/>
          <a:lstStyle/>
          <a:p>
            <a:r>
              <a:rPr lang="en-GB"/>
              <a:t>DOM nodes &amp; tree structure</a:t>
            </a:r>
          </a:p>
        </p:txBody>
      </p:sp>
      <p:sp>
        <p:nvSpPr>
          <p:cNvPr id="875523" name="Rectangle 3"/>
          <p:cNvSpPr>
            <a:spLocks noGrp="1" noChangeArrowheads="1"/>
          </p:cNvSpPr>
          <p:nvPr>
            <p:ph idx="1"/>
          </p:nvPr>
        </p:nvSpPr>
        <p:spPr>
          <a:xfrm>
            <a:off x="228600" y="1600200"/>
            <a:ext cx="8686800" cy="4495800"/>
          </a:xfrm>
          <a:ln/>
        </p:spPr>
        <p:txBody>
          <a:bodyPr/>
          <a:lstStyle/>
          <a:p>
            <a:r>
              <a:rPr lang="en-GB" sz="3200" dirty="0"/>
              <a:t>W3C </a:t>
            </a:r>
            <a:r>
              <a:rPr lang="en-GB" sz="3200" i="1" dirty="0"/>
              <a:t>Level 1 Document Object Model</a:t>
            </a:r>
            <a:r>
              <a:rPr lang="en-GB" sz="3200" dirty="0"/>
              <a:t> (DOM1)</a:t>
            </a:r>
          </a:p>
          <a:p>
            <a:pPr lvl="1"/>
            <a:r>
              <a:rPr lang="en-GB" sz="2800" dirty="0"/>
              <a:t>Gives access to </a:t>
            </a:r>
            <a:r>
              <a:rPr lang="en-GB" sz="2800" u="sng" dirty="0"/>
              <a:t>the whole HTML document</a:t>
            </a:r>
            <a:endParaRPr lang="en-GB" sz="2800" dirty="0"/>
          </a:p>
          <a:p>
            <a:pPr lvl="1"/>
            <a:r>
              <a:rPr lang="en-GB" sz="2800" dirty="0" smtClean="0"/>
              <a:t>Provides </a:t>
            </a:r>
            <a:r>
              <a:rPr lang="en-GB" sz="2800" dirty="0"/>
              <a:t>methods to</a:t>
            </a:r>
          </a:p>
          <a:p>
            <a:pPr lvl="2"/>
            <a:r>
              <a:rPr lang="en-GB" sz="2400" dirty="0"/>
              <a:t>Query elements contents, styles, </a:t>
            </a:r>
            <a:r>
              <a:rPr lang="en-GB" sz="2400" i="1" dirty="0"/>
              <a:t>children</a:t>
            </a:r>
            <a:endParaRPr lang="en-GB" sz="2400" dirty="0"/>
          </a:p>
          <a:p>
            <a:pPr lvl="2"/>
            <a:r>
              <a:rPr lang="en-GB" sz="2400" dirty="0"/>
              <a:t>Add, delete, move elements within the </a:t>
            </a:r>
            <a:r>
              <a:rPr lang="en-GB" sz="2400" i="1" dirty="0"/>
              <a:t>tree</a:t>
            </a:r>
            <a:endParaRPr lang="en-GB" sz="2400" dirty="0"/>
          </a:p>
          <a:p>
            <a:pPr lvl="2"/>
            <a:r>
              <a:rPr lang="en-GB" sz="2400" dirty="0"/>
              <a:t>Add, delete, change styles</a:t>
            </a:r>
          </a:p>
          <a:p>
            <a:pPr lvl="2"/>
            <a:r>
              <a:rPr lang="en-GB" sz="2400" dirty="0"/>
              <a:t>Add, delete, change attributes</a:t>
            </a:r>
          </a:p>
        </p:txBody>
      </p:sp>
      <p:sp>
        <p:nvSpPr>
          <p:cNvPr id="5"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6" name="Slide Number Placeholder 5"/>
          <p:cNvSpPr>
            <a:spLocks noGrp="1"/>
          </p:cNvSpPr>
          <p:nvPr>
            <p:ph type="sldNum" sz="quarter" idx="12"/>
          </p:nvPr>
        </p:nvSpPr>
        <p:spPr/>
        <p:txBody>
          <a:bodyPr/>
          <a:lstStyle/>
          <a:p>
            <a:fld id="{55BC2A79-63ED-40CD-8D67-6B6E7D45754C}" type="slidenum">
              <a:rPr lang="en-GB"/>
              <a:pPr/>
              <a:t>32</a:t>
            </a:fld>
            <a:endParaRPr lang="en-GB"/>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ChangeArrowheads="1"/>
          </p:cNvSpPr>
          <p:nvPr>
            <p:ph type="title"/>
          </p:nvPr>
        </p:nvSpPr>
        <p:spPr>
          <a:ln/>
        </p:spPr>
        <p:txBody>
          <a:bodyPr/>
          <a:lstStyle/>
          <a:p>
            <a:r>
              <a:rPr lang="en-GB"/>
              <a:t>A simple example document</a:t>
            </a:r>
          </a:p>
        </p:txBody>
      </p:sp>
      <p:sp>
        <p:nvSpPr>
          <p:cNvPr id="877571" name="Rectangle 3"/>
          <p:cNvSpPr>
            <a:spLocks noGrp="1" noChangeArrowheads="1"/>
          </p:cNvSpPr>
          <p:nvPr>
            <p:ph idx="1"/>
          </p:nvPr>
        </p:nvSpPr>
        <p:spPr>
          <a:xfrm>
            <a:off x="685800" y="1600200"/>
            <a:ext cx="3048000" cy="4495800"/>
          </a:xfrm>
          <a:ln/>
        </p:spPr>
        <p:txBody>
          <a:bodyPr/>
          <a:lstStyle/>
          <a:p>
            <a:pPr>
              <a:lnSpc>
                <a:spcPct val="140000"/>
              </a:lnSpc>
              <a:buFontTx/>
              <a:buNone/>
            </a:pPr>
            <a:r>
              <a:rPr lang="en-GB" sz="1800">
                <a:latin typeface="Courier New" pitchFamily="49" charset="0"/>
              </a:rPr>
              <a:t>&lt;html&gt;</a:t>
            </a:r>
          </a:p>
          <a:p>
            <a:pPr>
              <a:lnSpc>
                <a:spcPct val="140000"/>
              </a:lnSpc>
              <a:buFontTx/>
              <a:buNone/>
            </a:pPr>
            <a:r>
              <a:rPr lang="en-GB" sz="1800">
                <a:latin typeface="Courier New" pitchFamily="49" charset="0"/>
              </a:rPr>
              <a:t> &lt;head&gt;</a:t>
            </a:r>
          </a:p>
          <a:p>
            <a:pPr>
              <a:lnSpc>
                <a:spcPct val="140000"/>
              </a:lnSpc>
              <a:buFontTx/>
              <a:buNone/>
            </a:pPr>
            <a:r>
              <a:rPr lang="en-GB" sz="1800">
                <a:latin typeface="Courier New" pitchFamily="49" charset="0"/>
              </a:rPr>
              <a:t>  &lt;title&gt;Hi!&lt;/title&gt;</a:t>
            </a:r>
          </a:p>
          <a:p>
            <a:pPr>
              <a:lnSpc>
                <a:spcPct val="140000"/>
              </a:lnSpc>
              <a:buFontTx/>
              <a:buNone/>
            </a:pPr>
            <a:r>
              <a:rPr lang="en-GB" sz="1800">
                <a:latin typeface="Courier New" pitchFamily="49" charset="0"/>
              </a:rPr>
              <a:t> &lt;/head&gt;</a:t>
            </a:r>
          </a:p>
          <a:p>
            <a:pPr>
              <a:lnSpc>
                <a:spcPct val="140000"/>
              </a:lnSpc>
              <a:buFontTx/>
              <a:buNone/>
            </a:pPr>
            <a:r>
              <a:rPr lang="en-GB" sz="1800">
                <a:latin typeface="Courier New" pitchFamily="49" charset="0"/>
              </a:rPr>
              <a:t> &lt;body&gt;</a:t>
            </a:r>
          </a:p>
          <a:p>
            <a:pPr>
              <a:lnSpc>
                <a:spcPct val="140000"/>
              </a:lnSpc>
              <a:buFontTx/>
              <a:buNone/>
            </a:pPr>
            <a:r>
              <a:rPr lang="en-GB" sz="1800">
                <a:latin typeface="Courier New" pitchFamily="49" charset="0"/>
              </a:rPr>
              <a:t>  &lt;h1&gt;Simple&lt;/h1&gt;</a:t>
            </a:r>
          </a:p>
          <a:p>
            <a:pPr>
              <a:lnSpc>
                <a:spcPct val="140000"/>
              </a:lnSpc>
              <a:buFontTx/>
              <a:buNone/>
            </a:pPr>
            <a:r>
              <a:rPr lang="en-GB" sz="1800">
                <a:latin typeface="Courier New" pitchFamily="49" charset="0"/>
              </a:rPr>
              <a:t>  &lt;p&gt;A &lt;b&gt;bold&lt;/b&gt; example&lt;/p&gt;</a:t>
            </a:r>
          </a:p>
          <a:p>
            <a:pPr>
              <a:lnSpc>
                <a:spcPct val="140000"/>
              </a:lnSpc>
              <a:buFontTx/>
              <a:buNone/>
            </a:pPr>
            <a:r>
              <a:rPr lang="en-GB" sz="1800">
                <a:latin typeface="Courier New" pitchFamily="49" charset="0"/>
              </a:rPr>
              <a:t> &lt;/body&gt;</a:t>
            </a:r>
          </a:p>
          <a:p>
            <a:pPr>
              <a:lnSpc>
                <a:spcPct val="140000"/>
              </a:lnSpc>
              <a:buFontTx/>
              <a:buNone/>
            </a:pPr>
            <a:r>
              <a:rPr lang="en-GB" sz="1800">
                <a:latin typeface="Courier New" pitchFamily="49" charset="0"/>
              </a:rPr>
              <a:t>&lt;/html&gt;</a:t>
            </a:r>
          </a:p>
        </p:txBody>
      </p:sp>
      <p:sp>
        <p:nvSpPr>
          <p:cNvPr id="6"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7" name="Slide Number Placeholder 5"/>
          <p:cNvSpPr>
            <a:spLocks noGrp="1"/>
          </p:cNvSpPr>
          <p:nvPr>
            <p:ph type="sldNum" sz="quarter" idx="12"/>
          </p:nvPr>
        </p:nvSpPr>
        <p:spPr/>
        <p:txBody>
          <a:bodyPr/>
          <a:lstStyle/>
          <a:p>
            <a:fld id="{4F5393A2-3BD5-47C6-9D10-DF803AD12ECB}" type="slidenum">
              <a:rPr lang="en-GB"/>
              <a:pPr/>
              <a:t>33</a:t>
            </a:fld>
            <a:endParaRPr lang="en-GB"/>
          </a:p>
        </p:txBody>
      </p:sp>
      <p:pic>
        <p:nvPicPr>
          <p:cNvPr id="877572" name="Picture 4"/>
          <p:cNvPicPr>
            <a:picLocks noChangeAspect="1" noChangeArrowheads="1"/>
          </p:cNvPicPr>
          <p:nvPr/>
        </p:nvPicPr>
        <p:blipFill>
          <a:blip r:embed="rId4" cstate="print"/>
          <a:srcRect/>
          <a:stretch>
            <a:fillRect/>
          </a:stretch>
        </p:blipFill>
        <p:spPr bwMode="auto">
          <a:xfrm>
            <a:off x="3962400" y="1981200"/>
            <a:ext cx="4953000" cy="3541713"/>
          </a:xfrm>
          <a:prstGeom prst="rect">
            <a:avLst/>
          </a:prstGeom>
          <a:noFill/>
          <a:ln w="9525">
            <a:noFill/>
            <a:miter lim="800000"/>
            <a:headEnd/>
            <a:tailEnd/>
          </a:ln>
          <a:effectLst/>
        </p:spPr>
      </p:pic>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9618" name="Rectangle 2"/>
          <p:cNvSpPr>
            <a:spLocks noGrp="1" noChangeArrowheads="1"/>
          </p:cNvSpPr>
          <p:nvPr>
            <p:ph type="title"/>
          </p:nvPr>
        </p:nvSpPr>
        <p:spPr>
          <a:xfrm>
            <a:off x="685800" y="228600"/>
            <a:ext cx="7772400" cy="762000"/>
          </a:xfrm>
          <a:ln/>
        </p:spPr>
        <p:txBody>
          <a:bodyPr/>
          <a:lstStyle/>
          <a:p>
            <a:r>
              <a:rPr lang="en-GB" sz="4000"/>
              <a:t>Behind the scenes: Tree of </a:t>
            </a:r>
            <a:r>
              <a:rPr lang="en-GB" sz="4000" i="1"/>
              <a:t>nodes</a:t>
            </a:r>
            <a:endParaRPr lang="en-GB" sz="4000"/>
          </a:p>
        </p:txBody>
      </p:sp>
      <p:sp>
        <p:nvSpPr>
          <p:cNvPr id="879619" name="Rectangle 3"/>
          <p:cNvSpPr>
            <a:spLocks noGrp="1" noChangeArrowheads="1"/>
          </p:cNvSpPr>
          <p:nvPr>
            <p:ph idx="1"/>
          </p:nvPr>
        </p:nvSpPr>
        <p:spPr>
          <a:xfrm>
            <a:off x="152400" y="1219200"/>
            <a:ext cx="3048000" cy="533400"/>
          </a:xfrm>
          <a:solidFill>
            <a:schemeClr val="tx1"/>
          </a:solidFill>
          <a:ln>
            <a:noFill/>
          </a:ln>
        </p:spPr>
        <p:txBody>
          <a:bodyPr/>
          <a:lstStyle/>
          <a:p>
            <a:pPr>
              <a:lnSpc>
                <a:spcPct val="140000"/>
              </a:lnSpc>
              <a:buFontTx/>
              <a:buNone/>
            </a:pPr>
            <a:r>
              <a:rPr lang="en-GB" sz="2000">
                <a:solidFill>
                  <a:schemeClr val="bg1"/>
                </a:solidFill>
                <a:latin typeface="Consolas" pitchFamily="49" charset="0"/>
              </a:rPr>
              <a:t>&lt;html&gt;</a:t>
            </a:r>
          </a:p>
        </p:txBody>
      </p:sp>
      <p:sp>
        <p:nvSpPr>
          <p:cNvPr id="43"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44" name="Slide Number Placeholder 5"/>
          <p:cNvSpPr>
            <a:spLocks noGrp="1"/>
          </p:cNvSpPr>
          <p:nvPr>
            <p:ph type="sldNum" sz="quarter" idx="12"/>
          </p:nvPr>
        </p:nvSpPr>
        <p:spPr/>
        <p:txBody>
          <a:bodyPr/>
          <a:lstStyle/>
          <a:p>
            <a:fld id="{44E7B51F-2036-4067-B30C-51A748D4D2CC}" type="slidenum">
              <a:rPr lang="en-GB"/>
              <a:pPr/>
              <a:t>34</a:t>
            </a:fld>
            <a:endParaRPr lang="en-GB"/>
          </a:p>
        </p:txBody>
      </p:sp>
      <p:sp>
        <p:nvSpPr>
          <p:cNvPr id="879620" name="AutoShape 4"/>
          <p:cNvSpPr>
            <a:spLocks noChangeArrowheads="1"/>
          </p:cNvSpPr>
          <p:nvPr/>
        </p:nvSpPr>
        <p:spPr bwMode="auto">
          <a:xfrm>
            <a:off x="4775200" y="1268413"/>
            <a:ext cx="2362200" cy="457200"/>
          </a:xfrm>
          <a:prstGeom prst="flowChartProcess">
            <a:avLst/>
          </a:prstGeom>
          <a:solidFill>
            <a:schemeClr val="tx1"/>
          </a:solidFill>
          <a:ln w="9525">
            <a:solidFill>
              <a:schemeClr val="tx1"/>
            </a:solidFill>
            <a:miter lim="800000"/>
            <a:headEnd/>
            <a:tailEnd/>
          </a:ln>
          <a:effectLst/>
        </p:spPr>
        <p:txBody>
          <a:bodyPr wrap="none" anchor="ctr"/>
          <a:lstStyle/>
          <a:p>
            <a:pPr algn="ctr"/>
            <a:r>
              <a:rPr lang="en-GB" sz="2000" i="0" dirty="0" err="1">
                <a:solidFill>
                  <a:schemeClr val="bg1"/>
                </a:solidFill>
                <a:latin typeface="Calibri" pitchFamily="34" charset="0"/>
              </a:rPr>
              <a:t>documentElement</a:t>
            </a:r>
            <a:endParaRPr lang="en-GB" i="0" dirty="0">
              <a:solidFill>
                <a:schemeClr val="bg1"/>
              </a:solidFill>
              <a:latin typeface="Calibri" pitchFamily="34" charset="0"/>
            </a:endParaRPr>
          </a:p>
        </p:txBody>
      </p:sp>
      <p:sp>
        <p:nvSpPr>
          <p:cNvPr id="879621" name="AutoShape 5"/>
          <p:cNvSpPr>
            <a:spLocks noChangeArrowheads="1"/>
          </p:cNvSpPr>
          <p:nvPr/>
        </p:nvSpPr>
        <p:spPr bwMode="auto">
          <a:xfrm>
            <a:off x="5308600" y="1981200"/>
            <a:ext cx="1295400" cy="457200"/>
          </a:xfrm>
          <a:prstGeom prst="flowChartProcess">
            <a:avLst/>
          </a:prstGeom>
          <a:solidFill>
            <a:schemeClr val="tx1"/>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&lt;html&gt;</a:t>
            </a:r>
            <a:endParaRPr lang="en-GB" i="0">
              <a:solidFill>
                <a:schemeClr val="bg1"/>
              </a:solidFill>
              <a:latin typeface="Calibri" pitchFamily="34" charset="0"/>
            </a:endParaRPr>
          </a:p>
        </p:txBody>
      </p:sp>
      <p:sp>
        <p:nvSpPr>
          <p:cNvPr id="879622" name="AutoShape 6"/>
          <p:cNvSpPr>
            <a:spLocks noChangeArrowheads="1"/>
          </p:cNvSpPr>
          <p:nvPr/>
        </p:nvSpPr>
        <p:spPr bwMode="auto">
          <a:xfrm>
            <a:off x="3708400" y="2667000"/>
            <a:ext cx="1295400" cy="457200"/>
          </a:xfrm>
          <a:prstGeom prst="flowChartProcess">
            <a:avLst/>
          </a:prstGeom>
          <a:solidFill>
            <a:srgbClr val="DDEEFF"/>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&lt;head&gt;</a:t>
            </a:r>
            <a:endParaRPr lang="en-GB" i="0">
              <a:solidFill>
                <a:schemeClr val="bg1"/>
              </a:solidFill>
              <a:latin typeface="Calibri" pitchFamily="34" charset="0"/>
            </a:endParaRPr>
          </a:p>
        </p:txBody>
      </p:sp>
      <p:sp>
        <p:nvSpPr>
          <p:cNvPr id="879623" name="AutoShape 7"/>
          <p:cNvSpPr>
            <a:spLocks noChangeArrowheads="1"/>
          </p:cNvSpPr>
          <p:nvPr/>
        </p:nvSpPr>
        <p:spPr bwMode="auto">
          <a:xfrm>
            <a:off x="6832600" y="2667000"/>
            <a:ext cx="1295400" cy="457200"/>
          </a:xfrm>
          <a:prstGeom prst="flowChartProcess">
            <a:avLst/>
          </a:prstGeom>
          <a:solidFill>
            <a:srgbClr val="CCFFCC"/>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&lt;body&gt;</a:t>
            </a:r>
            <a:endParaRPr lang="en-GB" i="0">
              <a:solidFill>
                <a:schemeClr val="bg1"/>
              </a:solidFill>
              <a:latin typeface="Calibri" pitchFamily="34" charset="0"/>
            </a:endParaRPr>
          </a:p>
        </p:txBody>
      </p:sp>
      <p:sp>
        <p:nvSpPr>
          <p:cNvPr id="879624" name="AutoShape 8"/>
          <p:cNvSpPr>
            <a:spLocks noChangeArrowheads="1"/>
          </p:cNvSpPr>
          <p:nvPr/>
        </p:nvSpPr>
        <p:spPr bwMode="auto">
          <a:xfrm>
            <a:off x="3708400" y="3352800"/>
            <a:ext cx="1295400" cy="457200"/>
          </a:xfrm>
          <a:prstGeom prst="flowChartProcess">
            <a:avLst/>
          </a:prstGeom>
          <a:solidFill>
            <a:srgbClr val="DDEEFF"/>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&lt;title&gt;</a:t>
            </a:r>
            <a:endParaRPr lang="en-GB" i="0">
              <a:solidFill>
                <a:schemeClr val="bg1"/>
              </a:solidFill>
              <a:latin typeface="Calibri" pitchFamily="34" charset="0"/>
            </a:endParaRPr>
          </a:p>
        </p:txBody>
      </p:sp>
      <p:sp>
        <p:nvSpPr>
          <p:cNvPr id="879625" name="AutoShape 9"/>
          <p:cNvSpPr>
            <a:spLocks noChangeArrowheads="1"/>
          </p:cNvSpPr>
          <p:nvPr/>
        </p:nvSpPr>
        <p:spPr bwMode="auto">
          <a:xfrm>
            <a:off x="3708400" y="4038600"/>
            <a:ext cx="1295400" cy="457200"/>
          </a:xfrm>
          <a:prstGeom prst="flowChartProcess">
            <a:avLst/>
          </a:prstGeom>
          <a:solidFill>
            <a:srgbClr val="DDEEFF"/>
          </a:solidFill>
          <a:ln w="9525">
            <a:solidFill>
              <a:schemeClr val="tx1"/>
            </a:solidFill>
            <a:prstDash val="dash"/>
            <a:miter lim="800000"/>
            <a:headEnd/>
            <a:tailEnd/>
          </a:ln>
          <a:effectLst/>
        </p:spPr>
        <p:txBody>
          <a:bodyPr wrap="none" anchor="ctr"/>
          <a:lstStyle/>
          <a:p>
            <a:pPr algn="ctr"/>
            <a:r>
              <a:rPr lang="en-GB" sz="2000" i="0">
                <a:solidFill>
                  <a:schemeClr val="bg1"/>
                </a:solidFill>
                <a:latin typeface="Calibri" pitchFamily="34" charset="0"/>
              </a:rPr>
              <a:t>'Hi!'</a:t>
            </a:r>
            <a:endParaRPr lang="en-GB" i="0">
              <a:solidFill>
                <a:schemeClr val="bg1"/>
              </a:solidFill>
              <a:latin typeface="Calibri" pitchFamily="34" charset="0"/>
            </a:endParaRPr>
          </a:p>
        </p:txBody>
      </p:sp>
      <p:sp>
        <p:nvSpPr>
          <p:cNvPr id="879626" name="AutoShape 10"/>
          <p:cNvSpPr>
            <a:spLocks noChangeArrowheads="1"/>
          </p:cNvSpPr>
          <p:nvPr/>
        </p:nvSpPr>
        <p:spPr bwMode="auto">
          <a:xfrm>
            <a:off x="6070600" y="3352800"/>
            <a:ext cx="1295400" cy="457200"/>
          </a:xfrm>
          <a:prstGeom prst="flowChartProcess">
            <a:avLst/>
          </a:prstGeom>
          <a:solidFill>
            <a:srgbClr val="FFFFEF"/>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&lt;h1&gt;</a:t>
            </a:r>
            <a:endParaRPr lang="en-GB" i="0">
              <a:solidFill>
                <a:schemeClr val="bg1"/>
              </a:solidFill>
              <a:latin typeface="Calibri" pitchFamily="34" charset="0"/>
            </a:endParaRPr>
          </a:p>
        </p:txBody>
      </p:sp>
      <p:sp>
        <p:nvSpPr>
          <p:cNvPr id="879627" name="AutoShape 11"/>
          <p:cNvSpPr>
            <a:spLocks noChangeArrowheads="1"/>
          </p:cNvSpPr>
          <p:nvPr/>
        </p:nvSpPr>
        <p:spPr bwMode="auto">
          <a:xfrm>
            <a:off x="7518400" y="3352800"/>
            <a:ext cx="1295400" cy="457200"/>
          </a:xfrm>
          <a:prstGeom prst="flowChartProcess">
            <a:avLst/>
          </a:prstGeom>
          <a:solidFill>
            <a:srgbClr val="FFCCFF"/>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&lt;p&gt;</a:t>
            </a:r>
            <a:endParaRPr lang="en-GB" i="0">
              <a:solidFill>
                <a:schemeClr val="bg1"/>
              </a:solidFill>
              <a:latin typeface="Calibri" pitchFamily="34" charset="0"/>
            </a:endParaRPr>
          </a:p>
        </p:txBody>
      </p:sp>
      <p:sp>
        <p:nvSpPr>
          <p:cNvPr id="879628" name="AutoShape 12"/>
          <p:cNvSpPr>
            <a:spLocks noChangeArrowheads="1"/>
          </p:cNvSpPr>
          <p:nvPr/>
        </p:nvSpPr>
        <p:spPr bwMode="auto">
          <a:xfrm>
            <a:off x="6070600" y="4038600"/>
            <a:ext cx="1295400" cy="457200"/>
          </a:xfrm>
          <a:prstGeom prst="flowChartProcess">
            <a:avLst/>
          </a:prstGeom>
          <a:solidFill>
            <a:srgbClr val="FFFFEF"/>
          </a:solidFill>
          <a:ln w="9525">
            <a:solidFill>
              <a:schemeClr val="tx1"/>
            </a:solidFill>
            <a:prstDash val="dash"/>
            <a:miter lim="800000"/>
            <a:headEnd/>
            <a:tailEnd/>
          </a:ln>
          <a:effectLst/>
        </p:spPr>
        <p:txBody>
          <a:bodyPr wrap="none" anchor="ctr"/>
          <a:lstStyle/>
          <a:p>
            <a:pPr algn="ctr"/>
            <a:r>
              <a:rPr lang="en-GB" sz="2000" i="0">
                <a:solidFill>
                  <a:schemeClr val="bg1"/>
                </a:solidFill>
                <a:latin typeface="Calibri" pitchFamily="34" charset="0"/>
              </a:rPr>
              <a:t>'Simple'</a:t>
            </a:r>
            <a:endParaRPr lang="en-GB" i="0">
              <a:solidFill>
                <a:schemeClr val="bg1"/>
              </a:solidFill>
              <a:latin typeface="Calibri" pitchFamily="34" charset="0"/>
            </a:endParaRPr>
          </a:p>
        </p:txBody>
      </p:sp>
      <p:sp>
        <p:nvSpPr>
          <p:cNvPr id="879629" name="AutoShape 13"/>
          <p:cNvSpPr>
            <a:spLocks noChangeArrowheads="1"/>
          </p:cNvSpPr>
          <p:nvPr/>
        </p:nvSpPr>
        <p:spPr bwMode="auto">
          <a:xfrm>
            <a:off x="4622800" y="4953000"/>
            <a:ext cx="1295400" cy="457200"/>
          </a:xfrm>
          <a:prstGeom prst="flowChartProcess">
            <a:avLst/>
          </a:prstGeom>
          <a:solidFill>
            <a:srgbClr val="FFCCFF"/>
          </a:solidFill>
          <a:ln w="9525">
            <a:solidFill>
              <a:schemeClr val="tx1"/>
            </a:solidFill>
            <a:prstDash val="dash"/>
            <a:miter lim="800000"/>
            <a:headEnd/>
            <a:tailEnd/>
          </a:ln>
          <a:effectLst/>
        </p:spPr>
        <p:txBody>
          <a:bodyPr wrap="none" anchor="ctr"/>
          <a:lstStyle/>
          <a:p>
            <a:pPr algn="ctr"/>
            <a:r>
              <a:rPr lang="en-GB" sz="2000" i="0">
                <a:solidFill>
                  <a:schemeClr val="bg1"/>
                </a:solidFill>
                <a:latin typeface="Calibri" pitchFamily="34" charset="0"/>
              </a:rPr>
              <a:t>'A '</a:t>
            </a:r>
            <a:endParaRPr lang="en-GB" i="0">
              <a:solidFill>
                <a:schemeClr val="bg1"/>
              </a:solidFill>
              <a:latin typeface="Calibri" pitchFamily="34" charset="0"/>
            </a:endParaRPr>
          </a:p>
        </p:txBody>
      </p:sp>
      <p:sp>
        <p:nvSpPr>
          <p:cNvPr id="879630" name="AutoShape 14"/>
          <p:cNvSpPr>
            <a:spLocks noChangeArrowheads="1"/>
          </p:cNvSpPr>
          <p:nvPr/>
        </p:nvSpPr>
        <p:spPr bwMode="auto">
          <a:xfrm>
            <a:off x="6070600" y="4953000"/>
            <a:ext cx="1295400" cy="457200"/>
          </a:xfrm>
          <a:prstGeom prst="flowChartProcess">
            <a:avLst/>
          </a:prstGeom>
          <a:solidFill>
            <a:srgbClr val="FFCCFF"/>
          </a:solidFill>
          <a:ln w="9525">
            <a:solidFill>
              <a:schemeClr val="tx1"/>
            </a:solidFill>
            <a:miter lim="800000"/>
            <a:headEnd/>
            <a:tailEnd/>
          </a:ln>
          <a:effectLst/>
        </p:spPr>
        <p:txBody>
          <a:bodyPr wrap="none" anchor="ctr"/>
          <a:lstStyle/>
          <a:p>
            <a:pPr algn="ctr"/>
            <a:r>
              <a:rPr lang="en-GB" sz="2000" i="0">
                <a:solidFill>
                  <a:schemeClr val="bg1"/>
                </a:solidFill>
                <a:latin typeface="Calibri" pitchFamily="34" charset="0"/>
              </a:rPr>
              <a:t>&lt;b&gt;</a:t>
            </a:r>
            <a:endParaRPr lang="en-GB" i="0">
              <a:solidFill>
                <a:schemeClr val="bg1"/>
              </a:solidFill>
              <a:latin typeface="Calibri" pitchFamily="34" charset="0"/>
            </a:endParaRPr>
          </a:p>
        </p:txBody>
      </p:sp>
      <p:sp>
        <p:nvSpPr>
          <p:cNvPr id="879631" name="AutoShape 15"/>
          <p:cNvSpPr>
            <a:spLocks noChangeArrowheads="1"/>
          </p:cNvSpPr>
          <p:nvPr/>
        </p:nvSpPr>
        <p:spPr bwMode="auto">
          <a:xfrm>
            <a:off x="7518400" y="4953000"/>
            <a:ext cx="1295400" cy="457200"/>
          </a:xfrm>
          <a:prstGeom prst="flowChartProcess">
            <a:avLst/>
          </a:prstGeom>
          <a:solidFill>
            <a:srgbClr val="FFCCFF"/>
          </a:solidFill>
          <a:ln w="9525">
            <a:solidFill>
              <a:schemeClr val="tx1"/>
            </a:solidFill>
            <a:prstDash val="dash"/>
            <a:miter lim="800000"/>
            <a:headEnd/>
            <a:tailEnd/>
          </a:ln>
          <a:effectLst/>
        </p:spPr>
        <p:txBody>
          <a:bodyPr wrap="none" anchor="ctr"/>
          <a:lstStyle/>
          <a:p>
            <a:pPr algn="ctr"/>
            <a:r>
              <a:rPr lang="en-GB" sz="2000" i="0">
                <a:solidFill>
                  <a:schemeClr val="bg1"/>
                </a:solidFill>
                <a:latin typeface="Calibri" pitchFamily="34" charset="0"/>
              </a:rPr>
              <a:t>' example'</a:t>
            </a:r>
            <a:endParaRPr lang="en-GB" i="0">
              <a:solidFill>
                <a:schemeClr val="bg1"/>
              </a:solidFill>
              <a:latin typeface="Calibri" pitchFamily="34" charset="0"/>
            </a:endParaRPr>
          </a:p>
        </p:txBody>
      </p:sp>
      <p:sp>
        <p:nvSpPr>
          <p:cNvPr id="879632" name="AutoShape 16"/>
          <p:cNvSpPr>
            <a:spLocks noChangeArrowheads="1"/>
          </p:cNvSpPr>
          <p:nvPr/>
        </p:nvSpPr>
        <p:spPr bwMode="auto">
          <a:xfrm>
            <a:off x="6070600" y="5638800"/>
            <a:ext cx="1295400" cy="457200"/>
          </a:xfrm>
          <a:prstGeom prst="flowChartProcess">
            <a:avLst/>
          </a:prstGeom>
          <a:solidFill>
            <a:srgbClr val="FFCCFF"/>
          </a:solidFill>
          <a:ln w="9525">
            <a:solidFill>
              <a:schemeClr val="tx1"/>
            </a:solidFill>
            <a:prstDash val="dash"/>
            <a:miter lim="800000"/>
            <a:headEnd/>
            <a:tailEnd/>
          </a:ln>
          <a:effectLst/>
        </p:spPr>
        <p:txBody>
          <a:bodyPr wrap="none" anchor="ctr"/>
          <a:lstStyle/>
          <a:p>
            <a:pPr algn="ctr"/>
            <a:r>
              <a:rPr lang="en-GB" sz="2000" i="0">
                <a:solidFill>
                  <a:schemeClr val="bg1"/>
                </a:solidFill>
                <a:latin typeface="Calibri" pitchFamily="34" charset="0"/>
              </a:rPr>
              <a:t>'bold'</a:t>
            </a:r>
            <a:endParaRPr lang="en-GB" i="0">
              <a:solidFill>
                <a:schemeClr val="bg1"/>
              </a:solidFill>
              <a:latin typeface="Calibri" pitchFamily="34" charset="0"/>
            </a:endParaRPr>
          </a:p>
        </p:txBody>
      </p:sp>
      <p:sp>
        <p:nvSpPr>
          <p:cNvPr id="879633" name="Line 17"/>
          <p:cNvSpPr>
            <a:spLocks noChangeShapeType="1"/>
          </p:cNvSpPr>
          <p:nvPr/>
        </p:nvSpPr>
        <p:spPr bwMode="auto">
          <a:xfrm>
            <a:off x="4318000" y="2590800"/>
            <a:ext cx="3200400" cy="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4" name="Line 18"/>
          <p:cNvSpPr>
            <a:spLocks noChangeShapeType="1"/>
          </p:cNvSpPr>
          <p:nvPr/>
        </p:nvSpPr>
        <p:spPr bwMode="auto">
          <a:xfrm>
            <a:off x="5918200" y="2438400"/>
            <a:ext cx="0" cy="1524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5" name="Line 19"/>
          <p:cNvSpPr>
            <a:spLocks noChangeShapeType="1"/>
          </p:cNvSpPr>
          <p:nvPr/>
        </p:nvSpPr>
        <p:spPr bwMode="auto">
          <a:xfrm>
            <a:off x="7518400" y="2590800"/>
            <a:ext cx="0" cy="762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6" name="Line 20"/>
          <p:cNvSpPr>
            <a:spLocks noChangeShapeType="1"/>
          </p:cNvSpPr>
          <p:nvPr/>
        </p:nvSpPr>
        <p:spPr bwMode="auto">
          <a:xfrm>
            <a:off x="4318000" y="2590800"/>
            <a:ext cx="0" cy="762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7" name="Line 21"/>
          <p:cNvSpPr>
            <a:spLocks noChangeShapeType="1"/>
          </p:cNvSpPr>
          <p:nvPr/>
        </p:nvSpPr>
        <p:spPr bwMode="auto">
          <a:xfrm>
            <a:off x="4318000" y="3124200"/>
            <a:ext cx="0" cy="2286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8" name="Line 22"/>
          <p:cNvSpPr>
            <a:spLocks noChangeShapeType="1"/>
          </p:cNvSpPr>
          <p:nvPr/>
        </p:nvSpPr>
        <p:spPr bwMode="auto">
          <a:xfrm>
            <a:off x="4318000" y="3810000"/>
            <a:ext cx="0" cy="2286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39" name="Line 23"/>
          <p:cNvSpPr>
            <a:spLocks noChangeShapeType="1"/>
          </p:cNvSpPr>
          <p:nvPr/>
        </p:nvSpPr>
        <p:spPr bwMode="auto">
          <a:xfrm>
            <a:off x="6680200" y="3810000"/>
            <a:ext cx="0" cy="2286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0" name="Line 24"/>
          <p:cNvSpPr>
            <a:spLocks noChangeShapeType="1"/>
          </p:cNvSpPr>
          <p:nvPr/>
        </p:nvSpPr>
        <p:spPr bwMode="auto">
          <a:xfrm>
            <a:off x="6680200" y="5410200"/>
            <a:ext cx="0" cy="2286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1" name="Line 25"/>
          <p:cNvSpPr>
            <a:spLocks noChangeShapeType="1"/>
          </p:cNvSpPr>
          <p:nvPr/>
        </p:nvSpPr>
        <p:spPr bwMode="auto">
          <a:xfrm>
            <a:off x="6680200" y="3276600"/>
            <a:ext cx="1524000" cy="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2" name="Line 26"/>
          <p:cNvSpPr>
            <a:spLocks noChangeShapeType="1"/>
          </p:cNvSpPr>
          <p:nvPr/>
        </p:nvSpPr>
        <p:spPr bwMode="auto">
          <a:xfrm>
            <a:off x="5308600" y="4800600"/>
            <a:ext cx="2895600" cy="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3" name="Line 27"/>
          <p:cNvSpPr>
            <a:spLocks noChangeShapeType="1"/>
          </p:cNvSpPr>
          <p:nvPr/>
        </p:nvSpPr>
        <p:spPr bwMode="auto">
          <a:xfrm>
            <a:off x="6680200" y="3276600"/>
            <a:ext cx="0" cy="762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4" name="Line 28"/>
          <p:cNvSpPr>
            <a:spLocks noChangeShapeType="1"/>
          </p:cNvSpPr>
          <p:nvPr/>
        </p:nvSpPr>
        <p:spPr bwMode="auto">
          <a:xfrm>
            <a:off x="8204200" y="3276600"/>
            <a:ext cx="0" cy="762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5" name="Line 29"/>
          <p:cNvSpPr>
            <a:spLocks noChangeShapeType="1"/>
          </p:cNvSpPr>
          <p:nvPr/>
        </p:nvSpPr>
        <p:spPr bwMode="auto">
          <a:xfrm>
            <a:off x="8204200" y="4800600"/>
            <a:ext cx="0" cy="1524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6" name="Line 30"/>
          <p:cNvSpPr>
            <a:spLocks noChangeShapeType="1"/>
          </p:cNvSpPr>
          <p:nvPr/>
        </p:nvSpPr>
        <p:spPr bwMode="auto">
          <a:xfrm>
            <a:off x="6680200" y="4800600"/>
            <a:ext cx="0" cy="1524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7" name="Line 31"/>
          <p:cNvSpPr>
            <a:spLocks noChangeShapeType="1"/>
          </p:cNvSpPr>
          <p:nvPr/>
        </p:nvSpPr>
        <p:spPr bwMode="auto">
          <a:xfrm>
            <a:off x="5308600" y="4800600"/>
            <a:ext cx="0" cy="1524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8" name="Line 32"/>
          <p:cNvSpPr>
            <a:spLocks noChangeShapeType="1"/>
          </p:cNvSpPr>
          <p:nvPr/>
        </p:nvSpPr>
        <p:spPr bwMode="auto">
          <a:xfrm>
            <a:off x="8204200" y="3810000"/>
            <a:ext cx="0" cy="9906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49" name="Line 33"/>
          <p:cNvSpPr>
            <a:spLocks noChangeShapeType="1"/>
          </p:cNvSpPr>
          <p:nvPr/>
        </p:nvSpPr>
        <p:spPr bwMode="auto">
          <a:xfrm>
            <a:off x="7518400" y="3124200"/>
            <a:ext cx="0" cy="152400"/>
          </a:xfrm>
          <a:prstGeom prst="line">
            <a:avLst/>
          </a:prstGeom>
          <a:noFill/>
          <a:ln w="19050">
            <a:solidFill>
              <a:schemeClr val="tx1"/>
            </a:solidFill>
            <a:round/>
            <a:headEnd/>
            <a:tailEnd/>
          </a:ln>
          <a:effectLst/>
        </p:spPr>
        <p:txBody>
          <a:bodyPr wrap="none" anchor="ctr"/>
          <a:lstStyle/>
          <a:p>
            <a:pPr algn="ctr"/>
            <a:endParaRPr lang="en-GB" i="0">
              <a:solidFill>
                <a:schemeClr val="bg1"/>
              </a:solidFill>
              <a:latin typeface="Calibri" pitchFamily="34" charset="0"/>
            </a:endParaRPr>
          </a:p>
        </p:txBody>
      </p:sp>
      <p:sp>
        <p:nvSpPr>
          <p:cNvPr id="879650" name="Rectangle 34"/>
          <p:cNvSpPr>
            <a:spLocks noChangeArrowheads="1"/>
          </p:cNvSpPr>
          <p:nvPr/>
        </p:nvSpPr>
        <p:spPr bwMode="auto">
          <a:xfrm>
            <a:off x="152400" y="1752600"/>
            <a:ext cx="3048000" cy="1295400"/>
          </a:xfrm>
          <a:prstGeom prst="rect">
            <a:avLst/>
          </a:prstGeom>
          <a:solidFill>
            <a:srgbClr val="DDEEFF"/>
          </a:solidFill>
          <a:ln w="9525">
            <a:noFill/>
            <a:miter lim="800000"/>
            <a:headEnd/>
            <a:tailEnd/>
          </a:ln>
          <a:effectLst/>
        </p:spPr>
        <p:txBody>
          <a:bodyPr/>
          <a:lstStyle/>
          <a:p>
            <a:pPr marL="342900" indent="-342900" algn="l">
              <a:lnSpc>
                <a:spcPct val="130000"/>
              </a:lnSpc>
              <a:spcBef>
                <a:spcPct val="20000"/>
              </a:spcBef>
            </a:pPr>
            <a:r>
              <a:rPr lang="en-GB" sz="2000" i="0" dirty="0">
                <a:solidFill>
                  <a:schemeClr val="bg1"/>
                </a:solidFill>
                <a:latin typeface="Consolas" pitchFamily="49" charset="0"/>
              </a:rPr>
              <a:t>&lt;head&gt;</a:t>
            </a:r>
          </a:p>
          <a:p>
            <a:pPr marL="342900" indent="-342900" algn="l">
              <a:lnSpc>
                <a:spcPct val="130000"/>
              </a:lnSpc>
              <a:spcBef>
                <a:spcPct val="20000"/>
              </a:spcBef>
            </a:pPr>
            <a:r>
              <a:rPr lang="en-GB" sz="2000" i="0" dirty="0">
                <a:solidFill>
                  <a:schemeClr val="bg1"/>
                </a:solidFill>
                <a:latin typeface="Consolas" pitchFamily="49" charset="0"/>
              </a:rPr>
              <a:t>  &lt;title&gt;Hi!&lt;/title&gt;</a:t>
            </a:r>
          </a:p>
          <a:p>
            <a:pPr marL="342900" indent="-342900" algn="l">
              <a:lnSpc>
                <a:spcPct val="130000"/>
              </a:lnSpc>
              <a:spcBef>
                <a:spcPct val="20000"/>
              </a:spcBef>
            </a:pPr>
            <a:r>
              <a:rPr lang="en-GB" sz="2000" i="0" dirty="0">
                <a:solidFill>
                  <a:schemeClr val="bg1"/>
                </a:solidFill>
                <a:latin typeface="Consolas" pitchFamily="49" charset="0"/>
              </a:rPr>
              <a:t>&lt;/head&gt;</a:t>
            </a:r>
          </a:p>
        </p:txBody>
      </p:sp>
      <p:sp>
        <p:nvSpPr>
          <p:cNvPr id="879651" name="Rectangle 35"/>
          <p:cNvSpPr>
            <a:spLocks noChangeArrowheads="1"/>
          </p:cNvSpPr>
          <p:nvPr/>
        </p:nvSpPr>
        <p:spPr bwMode="auto">
          <a:xfrm>
            <a:off x="152400" y="30480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79652" name="Rectangle 36"/>
          <p:cNvSpPr>
            <a:spLocks noChangeArrowheads="1"/>
          </p:cNvSpPr>
          <p:nvPr/>
        </p:nvSpPr>
        <p:spPr bwMode="auto">
          <a:xfrm>
            <a:off x="152400" y="5562600"/>
            <a:ext cx="30480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879653" name="Rectangle 37"/>
          <p:cNvSpPr>
            <a:spLocks noChangeArrowheads="1"/>
          </p:cNvSpPr>
          <p:nvPr/>
        </p:nvSpPr>
        <p:spPr bwMode="auto">
          <a:xfrm>
            <a:off x="152400" y="4114800"/>
            <a:ext cx="3048000" cy="914400"/>
          </a:xfrm>
          <a:prstGeom prst="rect">
            <a:avLst/>
          </a:prstGeom>
          <a:solidFill>
            <a:srgbClr val="FFCCF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&lt;p&gt;A &lt;b&gt;bold&lt;/b&gt; example&lt;/p&gt;</a:t>
            </a:r>
          </a:p>
        </p:txBody>
      </p:sp>
      <p:sp>
        <p:nvSpPr>
          <p:cNvPr id="879654" name="Rectangle 38"/>
          <p:cNvSpPr>
            <a:spLocks noChangeArrowheads="1"/>
          </p:cNvSpPr>
          <p:nvPr/>
        </p:nvSpPr>
        <p:spPr bwMode="auto">
          <a:xfrm>
            <a:off x="152400" y="50292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79655" name="Rectangle 39"/>
          <p:cNvSpPr>
            <a:spLocks noChangeArrowheads="1"/>
          </p:cNvSpPr>
          <p:nvPr/>
        </p:nvSpPr>
        <p:spPr bwMode="auto">
          <a:xfrm>
            <a:off x="152400" y="3581400"/>
            <a:ext cx="30480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879656" name="Rectangle 40"/>
          <p:cNvSpPr>
            <a:spLocks noChangeArrowheads="1"/>
          </p:cNvSpPr>
          <p:nvPr/>
        </p:nvSpPr>
        <p:spPr bwMode="auto">
          <a:xfrm>
            <a:off x="152400" y="1219200"/>
            <a:ext cx="30480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879657" name="Line 41"/>
          <p:cNvSpPr>
            <a:spLocks noChangeShapeType="1"/>
          </p:cNvSpPr>
          <p:nvPr/>
        </p:nvSpPr>
        <p:spPr bwMode="auto">
          <a:xfrm flipV="1">
            <a:off x="5907088" y="1700213"/>
            <a:ext cx="0" cy="288925"/>
          </a:xfrm>
          <a:prstGeom prst="line">
            <a:avLst/>
          </a:prstGeom>
          <a:noFill/>
          <a:ln w="9525">
            <a:solidFill>
              <a:schemeClr val="tx1"/>
            </a:solidFill>
            <a:round/>
            <a:headEnd type="triangle" w="med" len="med"/>
            <a:tailEnd type="triangle" w="med" len="med"/>
          </a:ln>
          <a:effectLst/>
        </p:spPr>
        <p:txBody>
          <a:bodyPr wrap="none" anchor="ctr"/>
          <a:lstStyle/>
          <a:p>
            <a:pPr algn="ctr"/>
            <a:endParaRPr lang="en-GB" i="0">
              <a:solidFill>
                <a:schemeClr val="bg1"/>
              </a:solidFill>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a:xfrm>
            <a:off x="685800" y="228600"/>
            <a:ext cx="7772400" cy="762000"/>
          </a:xfrm>
          <a:ln/>
        </p:spPr>
        <p:txBody>
          <a:bodyPr/>
          <a:lstStyle/>
          <a:p>
            <a:r>
              <a:rPr lang="en-GB"/>
              <a:t>Locating objects by </a:t>
            </a:r>
            <a:r>
              <a:rPr lang="en-GB" i="1"/>
              <a:t>id</a:t>
            </a:r>
            <a:endParaRPr lang="en-GB"/>
          </a:p>
        </p:txBody>
      </p:sp>
      <p:sp>
        <p:nvSpPr>
          <p:cNvPr id="881667" name="Rectangle 3"/>
          <p:cNvSpPr>
            <a:spLocks noGrp="1" noChangeArrowheads="1"/>
          </p:cNvSpPr>
          <p:nvPr>
            <p:ph idx="1"/>
          </p:nvPr>
        </p:nvSpPr>
        <p:spPr>
          <a:xfrm>
            <a:off x="3048000" y="1219200"/>
            <a:ext cx="5943600" cy="4876800"/>
          </a:xfrm>
          <a:ln/>
        </p:spPr>
        <p:txBody>
          <a:bodyPr>
            <a:normAutofit/>
          </a:bodyPr>
          <a:lstStyle/>
          <a:p>
            <a:pPr marL="157163" indent="-157163">
              <a:lnSpc>
                <a:spcPct val="120000"/>
              </a:lnSpc>
            </a:pPr>
            <a:r>
              <a:rPr lang="en-GB" sz="2800" dirty="0"/>
              <a:t>DOM1</a:t>
            </a:r>
          </a:p>
          <a:p>
            <a:pPr marL="665163" lvl="1" indent="-292100">
              <a:lnSpc>
                <a:spcPct val="120000"/>
              </a:lnSpc>
              <a:buFontTx/>
              <a:buNone/>
            </a:pPr>
            <a:r>
              <a:rPr lang="en-GB" sz="2000" b="1" dirty="0" err="1">
                <a:solidFill>
                  <a:schemeClr val="hlink"/>
                </a:solidFill>
                <a:latin typeface="Consolas" pitchFamily="49" charset="0"/>
              </a:rPr>
              <a:t>document.getElementById</a:t>
            </a:r>
            <a:r>
              <a:rPr lang="en-GB" sz="2000" b="1" dirty="0">
                <a:solidFill>
                  <a:schemeClr val="hlink"/>
                </a:solidFill>
                <a:latin typeface="Consolas" pitchFamily="49" charset="0"/>
              </a:rPr>
              <a:t>('</a:t>
            </a:r>
            <a:r>
              <a:rPr lang="en-GB" sz="2000" b="1" dirty="0" err="1">
                <a:solidFill>
                  <a:schemeClr val="hlink"/>
                </a:solidFill>
                <a:latin typeface="Consolas" pitchFamily="49" charset="0"/>
              </a:rPr>
              <a:t>thePara</a:t>
            </a:r>
            <a:r>
              <a:rPr lang="en-GB" sz="2000" b="1" dirty="0">
                <a:solidFill>
                  <a:schemeClr val="hlink"/>
                </a:solidFill>
                <a:latin typeface="Consolas" pitchFamily="49" charset="0"/>
              </a:rPr>
              <a:t>');</a:t>
            </a:r>
          </a:p>
          <a:p>
            <a:pPr marL="665163" lvl="1" indent="-292100">
              <a:lnSpc>
                <a:spcPct val="120000"/>
              </a:lnSpc>
            </a:pPr>
            <a:r>
              <a:rPr lang="en-GB" sz="2400" dirty="0"/>
              <a:t>Supported by </a:t>
            </a:r>
            <a:r>
              <a:rPr lang="en-GB" sz="2400" dirty="0" smtClean="0"/>
              <a:t>all browsers since IE v5 </a:t>
            </a:r>
            <a:r>
              <a:rPr lang="en-GB" sz="2400" dirty="0" smtClean="0">
                <a:sym typeface="Wingdings" pitchFamily="2" charset="2"/>
              </a:rPr>
              <a:t></a:t>
            </a:r>
            <a:endParaRPr lang="en-GB" sz="2400" dirty="0"/>
          </a:p>
          <a:p>
            <a:pPr marL="665163" lvl="1" indent="-292100">
              <a:lnSpc>
                <a:spcPct val="120000"/>
              </a:lnSpc>
            </a:pPr>
            <a:r>
              <a:rPr lang="en-GB" sz="2400" dirty="0"/>
              <a:t>This example returns a </a:t>
            </a:r>
            <a:r>
              <a:rPr lang="en-GB" sz="2400" u="sng" dirty="0"/>
              <a:t>reference</a:t>
            </a:r>
            <a:r>
              <a:rPr lang="en-GB" sz="2400" dirty="0"/>
              <a:t> to the </a:t>
            </a:r>
            <a:r>
              <a:rPr lang="en-GB" sz="2400" b="1" i="1" dirty="0"/>
              <a:t>object</a:t>
            </a:r>
            <a:r>
              <a:rPr lang="en-GB" sz="2400" dirty="0"/>
              <a:t> that represents the </a:t>
            </a:r>
            <a:r>
              <a:rPr lang="en-GB" sz="2400" dirty="0">
                <a:solidFill>
                  <a:schemeClr val="hlink"/>
                </a:solidFill>
              </a:rPr>
              <a:t>&lt;p&gt;</a:t>
            </a:r>
            <a:r>
              <a:rPr lang="en-GB" sz="2400" dirty="0"/>
              <a:t> </a:t>
            </a:r>
            <a:r>
              <a:rPr lang="en-GB" sz="2400" i="1" dirty="0"/>
              <a:t>element </a:t>
            </a:r>
            <a:r>
              <a:rPr lang="en-GB" sz="2400" dirty="0"/>
              <a:t>in the DOM</a:t>
            </a:r>
            <a:endParaRPr lang="en-GB" sz="2400" i="1" dirty="0"/>
          </a:p>
          <a:p>
            <a:pPr marL="665163" lvl="1" indent="-292100">
              <a:lnSpc>
                <a:spcPct val="120000"/>
              </a:lnSpc>
            </a:pPr>
            <a:r>
              <a:rPr lang="en-GB" sz="2400" dirty="0"/>
              <a:t>These </a:t>
            </a:r>
            <a:r>
              <a:rPr lang="en-GB" sz="2400" b="1" dirty="0"/>
              <a:t>objects</a:t>
            </a:r>
            <a:r>
              <a:rPr lang="en-GB" sz="2400" dirty="0"/>
              <a:t> have many </a:t>
            </a:r>
            <a:r>
              <a:rPr lang="en-GB" sz="2400" i="1" dirty="0"/>
              <a:t>properties</a:t>
            </a:r>
            <a:r>
              <a:rPr lang="en-GB" sz="2400" dirty="0"/>
              <a:t> &amp; </a:t>
            </a:r>
            <a:r>
              <a:rPr lang="en-GB" sz="2400" i="1" dirty="0"/>
              <a:t>methods</a:t>
            </a:r>
            <a:r>
              <a:rPr lang="en-GB" sz="2400" i="1" dirty="0" smtClean="0"/>
              <a:t>…</a:t>
            </a:r>
          </a:p>
          <a:p>
            <a:pPr marL="665163" lvl="1" indent="-292100">
              <a:lnSpc>
                <a:spcPct val="120000"/>
              </a:lnSpc>
            </a:pPr>
            <a:r>
              <a:rPr lang="en-GB" sz="2400" dirty="0" smtClean="0"/>
              <a:t>Changing the </a:t>
            </a:r>
            <a:r>
              <a:rPr lang="en-GB" sz="2400" i="1" dirty="0" smtClean="0"/>
              <a:t>node</a:t>
            </a:r>
            <a:r>
              <a:rPr lang="en-GB" sz="2400" dirty="0" smtClean="0"/>
              <a:t> updates the web page in the browser</a:t>
            </a:r>
            <a:endParaRPr lang="en-GB" sz="2400" dirty="0"/>
          </a:p>
        </p:txBody>
      </p:sp>
      <p:sp>
        <p:nvSpPr>
          <p:cNvPr id="16"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17" name="Slide Number Placeholder 5"/>
          <p:cNvSpPr>
            <a:spLocks noGrp="1"/>
          </p:cNvSpPr>
          <p:nvPr>
            <p:ph type="sldNum" sz="quarter" idx="12"/>
          </p:nvPr>
        </p:nvSpPr>
        <p:spPr/>
        <p:txBody>
          <a:bodyPr/>
          <a:lstStyle/>
          <a:p>
            <a:fld id="{A50D8DAE-A8E8-45AE-915C-C4284B42E0EB}" type="slidenum">
              <a:rPr lang="en-GB"/>
              <a:pPr/>
              <a:t>35</a:t>
            </a:fld>
            <a:endParaRPr lang="en-GB"/>
          </a:p>
        </p:txBody>
      </p:sp>
      <p:sp>
        <p:nvSpPr>
          <p:cNvPr id="881668" name="Rectangle 4"/>
          <p:cNvSpPr>
            <a:spLocks noChangeArrowheads="1"/>
          </p:cNvSpPr>
          <p:nvPr/>
        </p:nvSpPr>
        <p:spPr bwMode="auto">
          <a:xfrm>
            <a:off x="228600" y="1219200"/>
            <a:ext cx="28194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nsolas" pitchFamily="49" charset="0"/>
              </a:rPr>
              <a:t>&lt;html&gt;</a:t>
            </a:r>
          </a:p>
        </p:txBody>
      </p:sp>
      <p:sp>
        <p:nvSpPr>
          <p:cNvPr id="881669" name="Rectangle 5"/>
          <p:cNvSpPr>
            <a:spLocks noChangeArrowheads="1"/>
          </p:cNvSpPr>
          <p:nvPr/>
        </p:nvSpPr>
        <p:spPr bwMode="auto">
          <a:xfrm>
            <a:off x="228600" y="1752600"/>
            <a:ext cx="2819400" cy="1295400"/>
          </a:xfrm>
          <a:prstGeom prst="rect">
            <a:avLst/>
          </a:prstGeom>
          <a:solidFill>
            <a:srgbClr val="DDEEFF"/>
          </a:solidFill>
          <a:ln w="9525">
            <a:noFill/>
            <a:miter lim="800000"/>
            <a:headEnd/>
            <a:tailEnd/>
          </a:ln>
          <a:effectLst/>
        </p:spPr>
        <p:txBody>
          <a:bodyPr/>
          <a:lstStyle/>
          <a:p>
            <a:pPr marL="342900" indent="-342900" algn="l">
              <a:lnSpc>
                <a:spcPct val="120000"/>
              </a:lnSpc>
              <a:spcBef>
                <a:spcPct val="20000"/>
              </a:spcBef>
            </a:pPr>
            <a:r>
              <a:rPr lang="en-GB" sz="2000" i="0">
                <a:solidFill>
                  <a:schemeClr val="bg1"/>
                </a:solidFill>
                <a:latin typeface="Consolas" pitchFamily="49" charset="0"/>
              </a:rPr>
              <a:t>&lt;head&gt;</a:t>
            </a:r>
          </a:p>
          <a:p>
            <a:pPr marL="342900" indent="-342900" algn="l">
              <a:lnSpc>
                <a:spcPct val="120000"/>
              </a:lnSpc>
              <a:spcBef>
                <a:spcPct val="20000"/>
              </a:spcBef>
            </a:pPr>
            <a:r>
              <a:rPr lang="en-GB" sz="2000" i="0">
                <a:solidFill>
                  <a:schemeClr val="bg1"/>
                </a:solidFill>
                <a:latin typeface="Consolas" pitchFamily="49" charset="0"/>
              </a:rPr>
              <a:t>  </a:t>
            </a:r>
            <a:r>
              <a:rPr lang="en-GB" sz="1800" i="0">
                <a:solidFill>
                  <a:schemeClr val="bg1"/>
                </a:solidFill>
                <a:latin typeface="Consolas" pitchFamily="49" charset="0"/>
              </a:rPr>
              <a:t>&lt;title&gt;Hi!&lt;/title&gt;</a:t>
            </a:r>
          </a:p>
          <a:p>
            <a:pPr marL="342900" indent="-342900" algn="l">
              <a:lnSpc>
                <a:spcPct val="120000"/>
              </a:lnSpc>
              <a:spcBef>
                <a:spcPct val="20000"/>
              </a:spcBef>
            </a:pPr>
            <a:r>
              <a:rPr lang="en-GB" sz="2000" i="0">
                <a:solidFill>
                  <a:schemeClr val="bg1"/>
                </a:solidFill>
                <a:latin typeface="Consolas" pitchFamily="49" charset="0"/>
              </a:rPr>
              <a:t>&lt;/head&gt;</a:t>
            </a:r>
          </a:p>
        </p:txBody>
      </p:sp>
      <p:sp>
        <p:nvSpPr>
          <p:cNvPr id="881670" name="Rectangle 6"/>
          <p:cNvSpPr>
            <a:spLocks noChangeArrowheads="1"/>
          </p:cNvSpPr>
          <p:nvPr/>
        </p:nvSpPr>
        <p:spPr bwMode="auto">
          <a:xfrm>
            <a:off x="228600" y="3048000"/>
            <a:ext cx="28194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1671" name="Rectangle 7"/>
          <p:cNvSpPr>
            <a:spLocks noChangeArrowheads="1"/>
          </p:cNvSpPr>
          <p:nvPr/>
        </p:nvSpPr>
        <p:spPr bwMode="auto">
          <a:xfrm>
            <a:off x="228600" y="5562600"/>
            <a:ext cx="28194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881672" name="Rectangle 8"/>
          <p:cNvSpPr>
            <a:spLocks noChangeArrowheads="1"/>
          </p:cNvSpPr>
          <p:nvPr/>
        </p:nvSpPr>
        <p:spPr bwMode="auto">
          <a:xfrm>
            <a:off x="228600" y="4114800"/>
            <a:ext cx="28194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i="0">
                <a:solidFill>
                  <a:schemeClr val="bg1"/>
                </a:solidFill>
                <a:latin typeface="Consolas" pitchFamily="49" charset="0"/>
              </a:rPr>
              <a:t>&lt;p </a:t>
            </a:r>
            <a:r>
              <a:rPr lang="en-GB" sz="2000" b="1" i="0">
                <a:solidFill>
                  <a:schemeClr val="bg1"/>
                </a:solidFill>
                <a:latin typeface="Consolas" pitchFamily="49" charset="0"/>
              </a:rPr>
              <a:t>id="thePara"</a:t>
            </a:r>
            <a:r>
              <a:rPr lang="en-GB" sz="2000" i="0">
                <a:solidFill>
                  <a:schemeClr val="bg1"/>
                </a:solidFill>
                <a:latin typeface="Consolas" pitchFamily="49" charset="0"/>
              </a:rPr>
              <a:t>&gt;A </a:t>
            </a:r>
            <a:r>
              <a:rPr lang="en-GB" sz="1600" i="0">
                <a:solidFill>
                  <a:schemeClr val="bg1"/>
                </a:solidFill>
                <a:latin typeface="Consolas" pitchFamily="49" charset="0"/>
              </a:rPr>
              <a:t>&lt;b&gt;bold&lt;/b&gt; example&lt;/p&gt;</a:t>
            </a:r>
          </a:p>
        </p:txBody>
      </p:sp>
      <p:sp>
        <p:nvSpPr>
          <p:cNvPr id="881673" name="Rectangle 9"/>
          <p:cNvSpPr>
            <a:spLocks noChangeArrowheads="1"/>
          </p:cNvSpPr>
          <p:nvPr/>
        </p:nvSpPr>
        <p:spPr bwMode="auto">
          <a:xfrm>
            <a:off x="228600" y="5029200"/>
            <a:ext cx="28194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1674" name="Rectangle 10"/>
          <p:cNvSpPr>
            <a:spLocks noChangeArrowheads="1"/>
          </p:cNvSpPr>
          <p:nvPr/>
        </p:nvSpPr>
        <p:spPr bwMode="auto">
          <a:xfrm>
            <a:off x="228600" y="3581400"/>
            <a:ext cx="28194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881675" name="Rectangle 11"/>
          <p:cNvSpPr>
            <a:spLocks noChangeArrowheads="1"/>
          </p:cNvSpPr>
          <p:nvPr/>
        </p:nvSpPr>
        <p:spPr bwMode="auto">
          <a:xfrm>
            <a:off x="228600" y="1219200"/>
            <a:ext cx="28194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881676" name="Rectangle 12"/>
          <p:cNvSpPr>
            <a:spLocks noChangeArrowheads="1"/>
          </p:cNvSpPr>
          <p:nvPr/>
        </p:nvSpPr>
        <p:spPr bwMode="auto">
          <a:xfrm>
            <a:off x="755650" y="4149725"/>
            <a:ext cx="1871663" cy="431800"/>
          </a:xfrm>
          <a:prstGeom prst="rect">
            <a:avLst/>
          </a:prstGeom>
          <a:noFill/>
          <a:ln w="38100" cap="rnd">
            <a:solidFill>
              <a:srgbClr val="FF9900"/>
            </a:solidFill>
            <a:prstDash val="sysDot"/>
            <a:miter lim="800000"/>
            <a:headEnd/>
            <a:tailEnd/>
          </a:ln>
          <a:effectLst/>
        </p:spPr>
        <p:txBody>
          <a:bodyPr wrap="none" anchor="ctr"/>
          <a:lstStyle/>
          <a:p>
            <a:endParaRPr lang="en-GB" i="0">
              <a:solidFill>
                <a:schemeClr val="bg1"/>
              </a:solidFill>
              <a:latin typeface="Consolas" pitchFamily="49" charset="0"/>
            </a:endParaRPr>
          </a:p>
        </p:txBody>
      </p:sp>
      <p:sp>
        <p:nvSpPr>
          <p:cNvPr id="881677" name="Rectangle 13"/>
          <p:cNvSpPr>
            <a:spLocks noChangeArrowheads="1"/>
          </p:cNvSpPr>
          <p:nvPr/>
        </p:nvSpPr>
        <p:spPr bwMode="auto">
          <a:xfrm>
            <a:off x="3419475" y="1916113"/>
            <a:ext cx="5473700" cy="288925"/>
          </a:xfrm>
          <a:prstGeom prst="rect">
            <a:avLst/>
          </a:prstGeom>
          <a:noFill/>
          <a:ln w="38100" cap="rnd" algn="ctr">
            <a:solidFill>
              <a:srgbClr val="FF9900"/>
            </a:solidFill>
            <a:prstDash val="sysDot"/>
            <a:miter lim="800000"/>
            <a:headEnd/>
            <a:tailEnd/>
          </a:ln>
          <a:effectLst/>
        </p:spPr>
        <p:txBody>
          <a:bodyPr wrap="none" anchor="ctr"/>
          <a:lstStyle/>
          <a:p>
            <a:endParaRPr lang="en-GB"/>
          </a:p>
        </p:txBody>
      </p:sp>
      <p:cxnSp>
        <p:nvCxnSpPr>
          <p:cNvPr id="881678" name="AutoShape 14"/>
          <p:cNvCxnSpPr>
            <a:cxnSpLocks noChangeShapeType="1"/>
            <a:stCxn id="881677" idx="1"/>
            <a:endCxn id="881676" idx="3"/>
          </p:cNvCxnSpPr>
          <p:nvPr/>
        </p:nvCxnSpPr>
        <p:spPr bwMode="auto">
          <a:xfrm rot="10800000" flipV="1">
            <a:off x="2646363" y="2060575"/>
            <a:ext cx="754062" cy="2305050"/>
          </a:xfrm>
          <a:prstGeom prst="curvedConnector3">
            <a:avLst>
              <a:gd name="adj1" fmla="val 50106"/>
            </a:avLst>
          </a:prstGeom>
          <a:noFill/>
          <a:ln w="12700">
            <a:solidFill>
              <a:srgbClr val="FF9900"/>
            </a:solidFill>
            <a:prstDash val="dash"/>
            <a:round/>
            <a:headEnd/>
            <a:tailEnd type="triangle" w="med" len="med"/>
          </a:ln>
          <a:effectLst/>
        </p:spPr>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81677"/>
                                        </p:tgtEl>
                                        <p:attrNameLst>
                                          <p:attrName>style.visibility</p:attrName>
                                        </p:attrNameLst>
                                      </p:cBhvr>
                                      <p:to>
                                        <p:strVal val="visible"/>
                                      </p:to>
                                    </p:set>
                                    <p:animEffect transition="in" filter="wipe(right)">
                                      <p:cBhvr>
                                        <p:cTn id="7" dur="500"/>
                                        <p:tgtEl>
                                          <p:spTgt spid="88167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881678"/>
                                        </p:tgtEl>
                                        <p:attrNameLst>
                                          <p:attrName>style.visibility</p:attrName>
                                        </p:attrNameLst>
                                      </p:cBhvr>
                                      <p:to>
                                        <p:strVal val="visible"/>
                                      </p:to>
                                    </p:set>
                                    <p:animEffect transition="in" filter="wipe(right)">
                                      <p:cBhvr>
                                        <p:cTn id="11" dur="1000"/>
                                        <p:tgtEl>
                                          <p:spTgt spid="881678"/>
                                        </p:tgtEl>
                                      </p:cBhvr>
                                    </p:animEffect>
                                  </p:childTnLst>
                                </p:cTn>
                              </p:par>
                            </p:childTnLst>
                          </p:cTn>
                        </p:par>
                        <p:par>
                          <p:cTn id="12" fill="hold">
                            <p:stCondLst>
                              <p:cond delay="1500"/>
                            </p:stCondLst>
                            <p:childTnLst>
                              <p:par>
                                <p:cTn id="13" presetID="22" presetClass="entr" presetSubtype="2" fill="hold" grpId="0" nodeType="afterEffect">
                                  <p:stCondLst>
                                    <p:cond delay="0"/>
                                  </p:stCondLst>
                                  <p:childTnLst>
                                    <p:set>
                                      <p:cBhvr>
                                        <p:cTn id="14" dur="1" fill="hold">
                                          <p:stCondLst>
                                            <p:cond delay="0"/>
                                          </p:stCondLst>
                                        </p:cTn>
                                        <p:tgtEl>
                                          <p:spTgt spid="881676"/>
                                        </p:tgtEl>
                                        <p:attrNameLst>
                                          <p:attrName>style.visibility</p:attrName>
                                        </p:attrNameLst>
                                      </p:cBhvr>
                                      <p:to>
                                        <p:strVal val="visible"/>
                                      </p:to>
                                    </p:set>
                                    <p:animEffect transition="in" filter="wipe(right)">
                                      <p:cBhvr>
                                        <p:cTn id="15" dur="500"/>
                                        <p:tgtEl>
                                          <p:spTgt spid="881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676" grpId="0" animBg="1"/>
      <p:bldP spid="881677"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3714" name="Rectangle 2"/>
          <p:cNvSpPr>
            <a:spLocks noGrp="1" noChangeArrowheads="1"/>
          </p:cNvSpPr>
          <p:nvPr>
            <p:ph type="title"/>
          </p:nvPr>
        </p:nvSpPr>
        <p:spPr>
          <a:xfrm>
            <a:off x="685800" y="228600"/>
            <a:ext cx="7772400" cy="762000"/>
          </a:xfrm>
          <a:ln/>
        </p:spPr>
        <p:txBody>
          <a:bodyPr/>
          <a:lstStyle/>
          <a:p>
            <a:r>
              <a:rPr lang="en-GB"/>
              <a:t>Locating objects by </a:t>
            </a:r>
            <a:r>
              <a:rPr lang="en-GB" i="1"/>
              <a:t>tag</a:t>
            </a:r>
            <a:endParaRPr lang="en-GB"/>
          </a:p>
        </p:txBody>
      </p:sp>
      <p:sp>
        <p:nvSpPr>
          <p:cNvPr id="883715" name="Rectangle 3"/>
          <p:cNvSpPr>
            <a:spLocks noGrp="1" noChangeArrowheads="1"/>
          </p:cNvSpPr>
          <p:nvPr>
            <p:ph idx="1"/>
          </p:nvPr>
        </p:nvSpPr>
        <p:spPr>
          <a:xfrm>
            <a:off x="3048000" y="1217613"/>
            <a:ext cx="5943600" cy="4876800"/>
          </a:xfrm>
          <a:ln/>
        </p:spPr>
        <p:txBody>
          <a:bodyPr/>
          <a:lstStyle/>
          <a:p>
            <a:pPr marL="185738" indent="-185738">
              <a:lnSpc>
                <a:spcPct val="120000"/>
              </a:lnSpc>
            </a:pPr>
            <a:r>
              <a:rPr lang="en-GB" sz="2800" dirty="0"/>
              <a:t>DOM1: </a:t>
            </a:r>
            <a:r>
              <a:rPr lang="en-GB" sz="2800" b="1" dirty="0" err="1">
                <a:solidFill>
                  <a:schemeClr val="hlink"/>
                </a:solidFill>
                <a:latin typeface="Consolas" pitchFamily="49" charset="0"/>
              </a:rPr>
              <a:t>pEls</a:t>
            </a:r>
            <a:r>
              <a:rPr lang="en-GB" sz="2800" b="1" dirty="0">
                <a:solidFill>
                  <a:schemeClr val="hlink"/>
                </a:solidFill>
                <a:latin typeface="Consolas" pitchFamily="49" charset="0"/>
              </a:rPr>
              <a:t> = document.</a:t>
            </a:r>
            <a:r>
              <a:rPr lang="en-GB" sz="2400" b="1" dirty="0">
                <a:solidFill>
                  <a:schemeClr val="hlink"/>
                </a:solidFill>
                <a:latin typeface="Consolas" pitchFamily="49" charset="0"/>
              </a:rPr>
              <a:t/>
            </a:r>
            <a:br>
              <a:rPr lang="en-GB" sz="2400" b="1" dirty="0">
                <a:solidFill>
                  <a:schemeClr val="hlink"/>
                </a:solidFill>
                <a:latin typeface="Consolas" pitchFamily="49" charset="0"/>
              </a:rPr>
            </a:br>
            <a:r>
              <a:rPr lang="en-GB" sz="2800" b="1" dirty="0" err="1">
                <a:solidFill>
                  <a:schemeClr val="hlink"/>
                </a:solidFill>
                <a:latin typeface="Consolas" pitchFamily="49" charset="0"/>
              </a:rPr>
              <a:t>getElementsByTagName</a:t>
            </a:r>
            <a:r>
              <a:rPr lang="en-GB" sz="2800" b="1" dirty="0">
                <a:solidFill>
                  <a:schemeClr val="hlink"/>
                </a:solidFill>
                <a:latin typeface="Consolas" pitchFamily="49" charset="0"/>
              </a:rPr>
              <a:t>('p');</a:t>
            </a:r>
          </a:p>
          <a:p>
            <a:pPr marL="566738" lvl="1" indent="-188913">
              <a:lnSpc>
                <a:spcPct val="120000"/>
              </a:lnSpc>
            </a:pPr>
            <a:r>
              <a:rPr lang="en-GB" sz="2400" dirty="0" smtClean="0"/>
              <a:t>Ditto: supported by all browsers </a:t>
            </a:r>
            <a:r>
              <a:rPr lang="en-GB" sz="2400" dirty="0" smtClean="0">
                <a:sym typeface="Wingdings" pitchFamily="2" charset="2"/>
              </a:rPr>
              <a:t></a:t>
            </a:r>
            <a:endParaRPr lang="en-GB" sz="2400" dirty="0" smtClean="0"/>
          </a:p>
          <a:p>
            <a:pPr marL="566738" lvl="1" indent="-188913">
              <a:lnSpc>
                <a:spcPct val="120000"/>
              </a:lnSpc>
            </a:pPr>
            <a:r>
              <a:rPr lang="en-GB" sz="2400" dirty="0" smtClean="0"/>
              <a:t>This </a:t>
            </a:r>
            <a:r>
              <a:rPr lang="en-GB" sz="2400" dirty="0"/>
              <a:t>returns a collection (~</a:t>
            </a:r>
            <a:r>
              <a:rPr lang="en-GB" sz="2400" b="1" i="1" dirty="0"/>
              <a:t>array</a:t>
            </a:r>
            <a:r>
              <a:rPr lang="en-GB" sz="2400" dirty="0"/>
              <a:t>) of objects, no prizes for guessing what's in the array </a:t>
            </a:r>
            <a:r>
              <a:rPr lang="en-GB" sz="1800" dirty="0"/>
              <a:t>(not much in this simple doc!)</a:t>
            </a:r>
          </a:p>
          <a:p>
            <a:pPr marL="1282700" lvl="2">
              <a:lnSpc>
                <a:spcPct val="120000"/>
              </a:lnSpc>
            </a:pPr>
            <a:r>
              <a:rPr lang="en-GB" sz="2000" b="1" dirty="0" err="1" smtClean="0">
                <a:solidFill>
                  <a:schemeClr val="folHlink"/>
                </a:solidFill>
                <a:latin typeface="Courier New" pitchFamily="49" charset="0"/>
              </a:rPr>
              <a:t>pEls</a:t>
            </a:r>
            <a:r>
              <a:rPr lang="en-GB" sz="2000" b="1" dirty="0">
                <a:solidFill>
                  <a:schemeClr val="folHlink"/>
                </a:solidFill>
                <a:latin typeface="Courier New" pitchFamily="49" charset="0"/>
              </a:rPr>
              <a:t>[…]</a:t>
            </a:r>
            <a:r>
              <a:rPr lang="en-GB" sz="2000" dirty="0"/>
              <a:t> </a:t>
            </a:r>
            <a:r>
              <a:rPr lang="en-GB" sz="2000" i="1" dirty="0"/>
              <a:t>or</a:t>
            </a:r>
            <a:r>
              <a:rPr lang="en-GB" sz="2000" dirty="0"/>
              <a:t> </a:t>
            </a:r>
            <a:r>
              <a:rPr lang="en-GB" sz="2000" b="1" dirty="0" err="1">
                <a:solidFill>
                  <a:schemeClr val="folHlink"/>
                </a:solidFill>
                <a:latin typeface="Courier New" pitchFamily="49" charset="0"/>
              </a:rPr>
              <a:t>pEls.item</a:t>
            </a:r>
            <a:r>
              <a:rPr lang="en-GB" sz="2000" b="1" dirty="0">
                <a:solidFill>
                  <a:schemeClr val="folHlink"/>
                </a:solidFill>
                <a:latin typeface="Courier New" pitchFamily="49" charset="0"/>
              </a:rPr>
              <a:t>(…)</a:t>
            </a:r>
          </a:p>
          <a:p>
            <a:pPr marL="566738" lvl="1" indent="-188913">
              <a:lnSpc>
                <a:spcPct val="120000"/>
              </a:lnSpc>
            </a:pPr>
            <a:r>
              <a:rPr lang="en-GB" sz="2400" dirty="0" smtClean="0"/>
              <a:t>Can also be called from </a:t>
            </a:r>
            <a:r>
              <a:rPr lang="en-GB" sz="2400" i="1" dirty="0" smtClean="0"/>
              <a:t>any</a:t>
            </a:r>
            <a:r>
              <a:rPr lang="en-GB" sz="2400" dirty="0" smtClean="0"/>
              <a:t> DOM node.</a:t>
            </a:r>
          </a:p>
          <a:p>
            <a:pPr marL="850202" lvl="2" indent="-188913">
              <a:lnSpc>
                <a:spcPct val="120000"/>
              </a:lnSpc>
            </a:pPr>
            <a:r>
              <a:rPr lang="en-GB" sz="2200" dirty="0" smtClean="0"/>
              <a:t>Then it looks for </a:t>
            </a:r>
            <a:r>
              <a:rPr lang="en-GB" sz="2200" i="1" smtClean="0"/>
              <a:t>descendant</a:t>
            </a:r>
            <a:r>
              <a:rPr lang="en-GB" sz="2200" smtClean="0"/>
              <a:t> elements</a:t>
            </a:r>
            <a:endParaRPr lang="en-GB" sz="2200" dirty="0" smtClean="0"/>
          </a:p>
        </p:txBody>
      </p:sp>
      <p:sp>
        <p:nvSpPr>
          <p:cNvPr id="16"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17" name="Slide Number Placeholder 5"/>
          <p:cNvSpPr>
            <a:spLocks noGrp="1"/>
          </p:cNvSpPr>
          <p:nvPr>
            <p:ph type="sldNum" sz="quarter" idx="12"/>
          </p:nvPr>
        </p:nvSpPr>
        <p:spPr/>
        <p:txBody>
          <a:bodyPr/>
          <a:lstStyle/>
          <a:p>
            <a:fld id="{627EF964-45F9-4922-BC08-5F1818BFD475}" type="slidenum">
              <a:rPr lang="en-GB"/>
              <a:pPr/>
              <a:t>36</a:t>
            </a:fld>
            <a:endParaRPr lang="en-GB"/>
          </a:p>
        </p:txBody>
      </p:sp>
      <p:sp>
        <p:nvSpPr>
          <p:cNvPr id="883716" name="Rectangle 4"/>
          <p:cNvSpPr>
            <a:spLocks noChangeArrowheads="1"/>
          </p:cNvSpPr>
          <p:nvPr/>
        </p:nvSpPr>
        <p:spPr bwMode="auto">
          <a:xfrm>
            <a:off x="228600" y="1219200"/>
            <a:ext cx="28194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nsolas" pitchFamily="49" charset="0"/>
              </a:rPr>
              <a:t>&lt;html&gt;</a:t>
            </a:r>
          </a:p>
        </p:txBody>
      </p:sp>
      <p:sp>
        <p:nvSpPr>
          <p:cNvPr id="883717" name="Rectangle 5"/>
          <p:cNvSpPr>
            <a:spLocks noChangeArrowheads="1"/>
          </p:cNvSpPr>
          <p:nvPr/>
        </p:nvSpPr>
        <p:spPr bwMode="auto">
          <a:xfrm>
            <a:off x="228600" y="1752600"/>
            <a:ext cx="2819400" cy="1295400"/>
          </a:xfrm>
          <a:prstGeom prst="rect">
            <a:avLst/>
          </a:prstGeom>
          <a:solidFill>
            <a:srgbClr val="DDEEFF"/>
          </a:solidFill>
          <a:ln w="9525">
            <a:noFill/>
            <a:miter lim="800000"/>
            <a:headEnd/>
            <a:tailEnd/>
          </a:ln>
          <a:effectLst/>
        </p:spPr>
        <p:txBody>
          <a:bodyPr/>
          <a:lstStyle/>
          <a:p>
            <a:pPr marL="342900" indent="-342900" algn="l">
              <a:lnSpc>
                <a:spcPct val="120000"/>
              </a:lnSpc>
              <a:spcBef>
                <a:spcPct val="20000"/>
              </a:spcBef>
            </a:pPr>
            <a:r>
              <a:rPr lang="en-GB" sz="2000" i="0">
                <a:solidFill>
                  <a:schemeClr val="bg1"/>
                </a:solidFill>
                <a:latin typeface="Consolas" pitchFamily="49" charset="0"/>
              </a:rPr>
              <a:t>&lt;head&gt;</a:t>
            </a:r>
          </a:p>
          <a:p>
            <a:pPr marL="342900" indent="-342900" algn="l">
              <a:lnSpc>
                <a:spcPct val="120000"/>
              </a:lnSpc>
              <a:spcBef>
                <a:spcPct val="20000"/>
              </a:spcBef>
            </a:pPr>
            <a:r>
              <a:rPr lang="en-GB" sz="2000" i="0">
                <a:solidFill>
                  <a:schemeClr val="bg1"/>
                </a:solidFill>
                <a:latin typeface="Consolas" pitchFamily="49" charset="0"/>
              </a:rPr>
              <a:t>  </a:t>
            </a:r>
            <a:r>
              <a:rPr lang="en-GB" sz="1800" i="0">
                <a:solidFill>
                  <a:schemeClr val="bg1"/>
                </a:solidFill>
                <a:latin typeface="Consolas" pitchFamily="49" charset="0"/>
              </a:rPr>
              <a:t>&lt;title&gt;Hi!&lt;/title&gt;</a:t>
            </a:r>
          </a:p>
          <a:p>
            <a:pPr marL="342900" indent="-342900" algn="l">
              <a:lnSpc>
                <a:spcPct val="120000"/>
              </a:lnSpc>
              <a:spcBef>
                <a:spcPct val="20000"/>
              </a:spcBef>
            </a:pPr>
            <a:r>
              <a:rPr lang="en-GB" sz="2000" i="0">
                <a:solidFill>
                  <a:schemeClr val="bg1"/>
                </a:solidFill>
                <a:latin typeface="Consolas" pitchFamily="49" charset="0"/>
              </a:rPr>
              <a:t>&lt;/head&gt;</a:t>
            </a:r>
          </a:p>
        </p:txBody>
      </p:sp>
      <p:sp>
        <p:nvSpPr>
          <p:cNvPr id="883718" name="Rectangle 6"/>
          <p:cNvSpPr>
            <a:spLocks noChangeArrowheads="1"/>
          </p:cNvSpPr>
          <p:nvPr/>
        </p:nvSpPr>
        <p:spPr bwMode="auto">
          <a:xfrm>
            <a:off x="228600" y="3048000"/>
            <a:ext cx="28194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3719" name="Rectangle 7"/>
          <p:cNvSpPr>
            <a:spLocks noChangeArrowheads="1"/>
          </p:cNvSpPr>
          <p:nvPr/>
        </p:nvSpPr>
        <p:spPr bwMode="auto">
          <a:xfrm>
            <a:off x="228600" y="5562600"/>
            <a:ext cx="28194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883720" name="Rectangle 8"/>
          <p:cNvSpPr>
            <a:spLocks noChangeArrowheads="1"/>
          </p:cNvSpPr>
          <p:nvPr/>
        </p:nvSpPr>
        <p:spPr bwMode="auto">
          <a:xfrm>
            <a:off x="228600" y="4114800"/>
            <a:ext cx="28194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i="0">
                <a:solidFill>
                  <a:schemeClr val="bg1"/>
                </a:solidFill>
                <a:latin typeface="Consolas" pitchFamily="49" charset="0"/>
              </a:rPr>
              <a:t>&lt;</a:t>
            </a:r>
            <a:r>
              <a:rPr lang="en-GB" sz="2000" b="1" i="0">
                <a:solidFill>
                  <a:schemeClr val="bg1"/>
                </a:solidFill>
                <a:latin typeface="Consolas" pitchFamily="49" charset="0"/>
              </a:rPr>
              <a:t>p</a:t>
            </a:r>
            <a:r>
              <a:rPr lang="en-GB" sz="2000" i="0">
                <a:solidFill>
                  <a:schemeClr val="bg1"/>
                </a:solidFill>
                <a:latin typeface="Consolas" pitchFamily="49" charset="0"/>
              </a:rPr>
              <a:t> id="thePara"&gt;A </a:t>
            </a:r>
            <a:r>
              <a:rPr lang="en-GB" sz="1600" i="0">
                <a:solidFill>
                  <a:schemeClr val="bg1"/>
                </a:solidFill>
                <a:latin typeface="Consolas" pitchFamily="49" charset="0"/>
              </a:rPr>
              <a:t>&lt;b&gt;bold&lt;/b&gt; example&lt;/p&gt;</a:t>
            </a:r>
          </a:p>
        </p:txBody>
      </p:sp>
      <p:sp>
        <p:nvSpPr>
          <p:cNvPr id="883721" name="Rectangle 9"/>
          <p:cNvSpPr>
            <a:spLocks noChangeArrowheads="1"/>
          </p:cNvSpPr>
          <p:nvPr/>
        </p:nvSpPr>
        <p:spPr bwMode="auto">
          <a:xfrm>
            <a:off x="228600" y="5029200"/>
            <a:ext cx="28194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3722" name="Rectangle 10"/>
          <p:cNvSpPr>
            <a:spLocks noChangeArrowheads="1"/>
          </p:cNvSpPr>
          <p:nvPr/>
        </p:nvSpPr>
        <p:spPr bwMode="auto">
          <a:xfrm>
            <a:off x="228600" y="3581400"/>
            <a:ext cx="28194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883723" name="Rectangle 11"/>
          <p:cNvSpPr>
            <a:spLocks noChangeArrowheads="1"/>
          </p:cNvSpPr>
          <p:nvPr/>
        </p:nvSpPr>
        <p:spPr bwMode="auto">
          <a:xfrm>
            <a:off x="228600" y="1219200"/>
            <a:ext cx="28194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883724" name="Rectangle 12"/>
          <p:cNvSpPr>
            <a:spLocks noChangeArrowheads="1"/>
          </p:cNvSpPr>
          <p:nvPr/>
        </p:nvSpPr>
        <p:spPr bwMode="auto">
          <a:xfrm>
            <a:off x="250825" y="4149725"/>
            <a:ext cx="433388" cy="431800"/>
          </a:xfrm>
          <a:prstGeom prst="rect">
            <a:avLst/>
          </a:prstGeom>
          <a:noFill/>
          <a:ln w="38100" cap="rnd">
            <a:solidFill>
              <a:srgbClr val="FF9900"/>
            </a:solidFill>
            <a:prstDash val="sysDot"/>
            <a:miter lim="800000"/>
            <a:headEnd/>
            <a:tailEnd/>
          </a:ln>
          <a:effectLst/>
        </p:spPr>
        <p:txBody>
          <a:bodyPr wrap="none" anchor="ctr"/>
          <a:lstStyle/>
          <a:p>
            <a:endParaRPr lang="en-GB" i="0">
              <a:solidFill>
                <a:schemeClr val="bg1"/>
              </a:solidFill>
              <a:latin typeface="Consolas" pitchFamily="49" charset="0"/>
            </a:endParaRPr>
          </a:p>
        </p:txBody>
      </p:sp>
      <p:sp>
        <p:nvSpPr>
          <p:cNvPr id="883725" name="Rectangle 13"/>
          <p:cNvSpPr>
            <a:spLocks noChangeArrowheads="1"/>
          </p:cNvSpPr>
          <p:nvPr/>
        </p:nvSpPr>
        <p:spPr bwMode="auto">
          <a:xfrm>
            <a:off x="3132138" y="1773238"/>
            <a:ext cx="5616575" cy="576262"/>
          </a:xfrm>
          <a:prstGeom prst="rect">
            <a:avLst/>
          </a:prstGeom>
          <a:noFill/>
          <a:ln w="38100" cap="rnd" algn="ctr">
            <a:solidFill>
              <a:srgbClr val="FF9900"/>
            </a:solidFill>
            <a:prstDash val="sysDot"/>
            <a:miter lim="800000"/>
            <a:headEnd/>
            <a:tailEnd/>
          </a:ln>
          <a:effectLst/>
        </p:spPr>
        <p:txBody>
          <a:bodyPr wrap="none" anchor="ctr"/>
          <a:lstStyle/>
          <a:p>
            <a:endParaRPr lang="en-GB"/>
          </a:p>
        </p:txBody>
      </p:sp>
      <p:cxnSp>
        <p:nvCxnSpPr>
          <p:cNvPr id="883726" name="AutoShape 14"/>
          <p:cNvCxnSpPr>
            <a:cxnSpLocks noChangeShapeType="1"/>
            <a:stCxn id="883725" idx="1"/>
            <a:endCxn id="883724" idx="0"/>
          </p:cNvCxnSpPr>
          <p:nvPr/>
        </p:nvCxnSpPr>
        <p:spPr bwMode="auto">
          <a:xfrm rot="10800000" flipV="1">
            <a:off x="468313" y="2062163"/>
            <a:ext cx="2644775" cy="2068512"/>
          </a:xfrm>
          <a:prstGeom prst="curvedConnector2">
            <a:avLst/>
          </a:prstGeom>
          <a:noFill/>
          <a:ln w="12700">
            <a:solidFill>
              <a:srgbClr val="FF9900"/>
            </a:solidFill>
            <a:prstDash val="dash"/>
            <a:round/>
            <a:headEnd/>
            <a:tailEnd type="triangle" w="med" len="med"/>
          </a:ln>
          <a:effectLst/>
        </p:spPr>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83725"/>
                                        </p:tgtEl>
                                        <p:attrNameLst>
                                          <p:attrName>style.visibility</p:attrName>
                                        </p:attrNameLst>
                                      </p:cBhvr>
                                      <p:to>
                                        <p:strVal val="visible"/>
                                      </p:to>
                                    </p:set>
                                    <p:animEffect transition="in" filter="wipe(right)">
                                      <p:cBhvr>
                                        <p:cTn id="7" dur="500"/>
                                        <p:tgtEl>
                                          <p:spTgt spid="883725"/>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883726"/>
                                        </p:tgtEl>
                                        <p:attrNameLst>
                                          <p:attrName>style.visibility</p:attrName>
                                        </p:attrNameLst>
                                      </p:cBhvr>
                                      <p:to>
                                        <p:strVal val="visible"/>
                                      </p:to>
                                    </p:set>
                                    <p:animEffect transition="in" filter="wipe(right)">
                                      <p:cBhvr>
                                        <p:cTn id="11" dur="1000"/>
                                        <p:tgtEl>
                                          <p:spTgt spid="883726"/>
                                        </p:tgtEl>
                                      </p:cBhvr>
                                    </p:animEffect>
                                  </p:childTnLst>
                                </p:cTn>
                              </p:par>
                            </p:childTnLst>
                          </p:cTn>
                        </p:par>
                        <p:par>
                          <p:cTn id="12" fill="hold">
                            <p:stCondLst>
                              <p:cond delay="1500"/>
                            </p:stCondLst>
                            <p:childTnLst>
                              <p:par>
                                <p:cTn id="13" presetID="22" presetClass="entr" presetSubtype="2" fill="hold" grpId="0" nodeType="afterEffect">
                                  <p:stCondLst>
                                    <p:cond delay="0"/>
                                  </p:stCondLst>
                                  <p:childTnLst>
                                    <p:set>
                                      <p:cBhvr>
                                        <p:cTn id="14" dur="1" fill="hold">
                                          <p:stCondLst>
                                            <p:cond delay="0"/>
                                          </p:stCondLst>
                                        </p:cTn>
                                        <p:tgtEl>
                                          <p:spTgt spid="883724"/>
                                        </p:tgtEl>
                                        <p:attrNameLst>
                                          <p:attrName>style.visibility</p:attrName>
                                        </p:attrNameLst>
                                      </p:cBhvr>
                                      <p:to>
                                        <p:strVal val="visible"/>
                                      </p:to>
                                    </p:set>
                                    <p:animEffect transition="in" filter="wipe(right)">
                                      <p:cBhvr>
                                        <p:cTn id="15" dur="500"/>
                                        <p:tgtEl>
                                          <p:spTgt spid="883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3724" grpId="0" animBg="1"/>
      <p:bldP spid="883725"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772400" cy="654033"/>
          </a:xfrm>
        </p:spPr>
        <p:txBody>
          <a:bodyPr>
            <a:normAutofit fontScale="90000"/>
          </a:bodyPr>
          <a:lstStyle/>
          <a:p>
            <a:r>
              <a:rPr lang="en-GB" dirty="0" smtClean="0"/>
              <a:t>Locating objects by </a:t>
            </a:r>
            <a:r>
              <a:rPr lang="en-GB" i="1" dirty="0" smtClean="0"/>
              <a:t>tag #2</a:t>
            </a:r>
            <a:endParaRPr lang="en-GB" dirty="0"/>
          </a:p>
        </p:txBody>
      </p:sp>
      <p:sp>
        <p:nvSpPr>
          <p:cNvPr id="4" name="Footer Placeholder 3"/>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p>
        </p:txBody>
      </p:sp>
      <p:sp>
        <p:nvSpPr>
          <p:cNvPr id="5" name="Slide Number Placeholder 4"/>
          <p:cNvSpPr>
            <a:spLocks noGrp="1"/>
          </p:cNvSpPr>
          <p:nvPr>
            <p:ph type="sldNum" sz="quarter" idx="12"/>
          </p:nvPr>
        </p:nvSpPr>
        <p:spPr/>
        <p:txBody>
          <a:bodyPr/>
          <a:lstStyle/>
          <a:p>
            <a:pPr>
              <a:defRPr/>
            </a:pPr>
            <a:fld id="{ECF7F2A5-38EE-4F3F-8BE4-1EB85D6D4712}" type="slidenum">
              <a:rPr lang="en-GB" smtClean="0"/>
              <a:pPr>
                <a:defRPr/>
              </a:pPr>
              <a:t>37</a:t>
            </a:fld>
            <a:endParaRPr lang="en-GB" dirty="0"/>
          </a:p>
        </p:txBody>
      </p:sp>
      <p:graphicFrame>
        <p:nvGraphicFramePr>
          <p:cNvPr id="6" name="TPChart"/>
          <p:cNvGraphicFramePr>
            <a:graphicFrameLocks noChangeAspect="1"/>
          </p:cNvGraphicFramePr>
          <p:nvPr/>
        </p:nvGraphicFramePr>
        <p:xfrm>
          <a:off x="6786578" y="3714752"/>
          <a:ext cx="2151046" cy="2419927"/>
        </p:xfrm>
        <a:graphic>
          <a:graphicData uri="http://schemas.openxmlformats.org/presentationml/2006/ole">
            <p:oleObj spid="_x0000_s187394" name="Chart" r:id="rId7" imgW="4572163" imgH="5143398" progId="MSGraph.Chart.8">
              <p:embed followColorScheme="full"/>
            </p:oleObj>
          </a:graphicData>
        </a:graphic>
      </p:graphicFrame>
      <p:sp>
        <p:nvSpPr>
          <p:cNvPr id="7" name="Rectangle 22"/>
          <p:cNvSpPr>
            <a:spLocks noChangeArrowheads="1"/>
          </p:cNvSpPr>
          <p:nvPr/>
        </p:nvSpPr>
        <p:spPr bwMode="auto">
          <a:xfrm>
            <a:off x="3708400" y="1217613"/>
            <a:ext cx="5211763" cy="4876800"/>
          </a:xfrm>
          <a:prstGeom prst="rect">
            <a:avLst/>
          </a:prstGeom>
          <a:noFill/>
          <a:ln w="9525">
            <a:solidFill>
              <a:srgbClr val="99CCFF"/>
            </a:solidFill>
            <a:miter lim="800000"/>
            <a:headEnd/>
            <a:tailEnd/>
          </a:ln>
          <a:effectLst/>
        </p:spPr>
        <p:txBody>
          <a:bodyPr/>
          <a:lstStyle/>
          <a:p>
            <a:pPr marL="185738" indent="-185738" algn="l">
              <a:lnSpc>
                <a:spcPct val="110000"/>
              </a:lnSpc>
              <a:spcBef>
                <a:spcPct val="20000"/>
              </a:spcBef>
              <a:buFontTx/>
              <a:buChar char="•"/>
            </a:pPr>
            <a:r>
              <a:rPr lang="en-GB" sz="2800">
                <a:latin typeface="Corbel" pitchFamily="34" charset="0"/>
              </a:rPr>
              <a:t>DOM1:</a:t>
            </a:r>
            <a:r>
              <a:rPr lang="en-GB" sz="2800">
                <a:latin typeface="Consolas" pitchFamily="49" charset="0"/>
              </a:rPr>
              <a:t> </a:t>
            </a:r>
            <a:r>
              <a:rPr lang="en-GB" b="1">
                <a:solidFill>
                  <a:schemeClr val="hlink"/>
                </a:solidFill>
                <a:latin typeface="Consolas" pitchFamily="49" charset="0"/>
              </a:rPr>
              <a:t>pEls = document.</a:t>
            </a:r>
            <a:r>
              <a:rPr lang="en-GB" sz="2000" b="1">
                <a:solidFill>
                  <a:schemeClr val="hlink"/>
                </a:solidFill>
                <a:latin typeface="Consolas" pitchFamily="49" charset="0"/>
              </a:rPr>
              <a:t/>
            </a:r>
            <a:br>
              <a:rPr lang="en-GB" sz="2000" b="1">
                <a:solidFill>
                  <a:schemeClr val="hlink"/>
                </a:solidFill>
                <a:latin typeface="Consolas" pitchFamily="49" charset="0"/>
              </a:rPr>
            </a:br>
            <a:r>
              <a:rPr lang="en-GB" b="1">
                <a:solidFill>
                  <a:schemeClr val="hlink"/>
                </a:solidFill>
                <a:latin typeface="Consolas" pitchFamily="49" charset="0"/>
              </a:rPr>
              <a:t>getElementsByTagName('p');</a:t>
            </a:r>
            <a:endParaRPr lang="en-GB" b="1">
              <a:solidFill>
                <a:schemeClr val="folHlink"/>
              </a:solidFill>
              <a:latin typeface="Consolas" pitchFamily="49" charset="0"/>
            </a:endParaRPr>
          </a:p>
          <a:p>
            <a:pPr marL="185738" indent="-185738" algn="l">
              <a:lnSpc>
                <a:spcPct val="110000"/>
              </a:lnSpc>
              <a:spcBef>
                <a:spcPct val="20000"/>
              </a:spcBef>
              <a:buFontTx/>
              <a:buChar char="•"/>
            </a:pPr>
            <a:r>
              <a:rPr lang="en-GB" sz="2800" i="1">
                <a:latin typeface="Corbel" pitchFamily="34" charset="0"/>
              </a:rPr>
              <a:t>E.g.</a:t>
            </a:r>
          </a:p>
          <a:p>
            <a:pPr marL="627063" lvl="1" indent="-249238" algn="l">
              <a:lnSpc>
                <a:spcPct val="110000"/>
              </a:lnSpc>
              <a:spcBef>
                <a:spcPct val="20000"/>
              </a:spcBef>
              <a:buFontTx/>
              <a:buChar char="–"/>
            </a:pPr>
            <a:r>
              <a:rPr lang="en-GB" sz="2000" b="1">
                <a:solidFill>
                  <a:schemeClr val="hlink"/>
                </a:solidFill>
                <a:latin typeface="Consolas" pitchFamily="49" charset="0"/>
              </a:rPr>
              <a:t>pEls</a:t>
            </a:r>
            <a:r>
              <a:rPr lang="en-GB" sz="2000" b="1">
                <a:latin typeface="Consolas" pitchFamily="49" charset="0"/>
              </a:rPr>
              <a:t>[0].</a:t>
            </a:r>
            <a:r>
              <a:rPr lang="en-GB" sz="2000" b="1">
                <a:solidFill>
                  <a:srgbClr val="FF9900"/>
                </a:solidFill>
                <a:latin typeface="Consolas" pitchFamily="49" charset="0"/>
              </a:rPr>
              <a:t>style</a:t>
            </a:r>
            <a:r>
              <a:rPr lang="en-GB" sz="2000" b="1">
                <a:latin typeface="Consolas" pitchFamily="49" charset="0"/>
              </a:rPr>
              <a:t>.color='blue';</a:t>
            </a:r>
          </a:p>
          <a:p>
            <a:pPr marL="627063" lvl="1" indent="-249238" algn="l">
              <a:lnSpc>
                <a:spcPct val="110000"/>
              </a:lnSpc>
              <a:spcBef>
                <a:spcPct val="20000"/>
              </a:spcBef>
              <a:buFontTx/>
              <a:buChar char="–"/>
            </a:pPr>
            <a:r>
              <a:rPr lang="en-GB" sz="2000" b="1">
                <a:solidFill>
                  <a:schemeClr val="hlink"/>
                </a:solidFill>
                <a:latin typeface="Consolas" pitchFamily="49" charset="0"/>
              </a:rPr>
              <a:t>pEls</a:t>
            </a:r>
            <a:r>
              <a:rPr lang="en-GB" sz="2000" b="1">
                <a:latin typeface="Consolas" pitchFamily="49" charset="0"/>
              </a:rPr>
              <a:t>[1].</a:t>
            </a:r>
            <a:r>
              <a:rPr lang="en-GB" sz="2000" b="1">
                <a:solidFill>
                  <a:srgbClr val="FF9900"/>
                </a:solidFill>
                <a:latin typeface="Consolas" pitchFamily="49" charset="0"/>
              </a:rPr>
              <a:t>style</a:t>
            </a:r>
            <a:r>
              <a:rPr lang="en-GB" sz="2000" b="1">
                <a:latin typeface="Consolas" pitchFamily="49" charset="0"/>
              </a:rPr>
              <a:t>.color='red';</a:t>
            </a:r>
          </a:p>
          <a:p>
            <a:pPr marL="185738" indent="-185738" algn="l">
              <a:lnSpc>
                <a:spcPct val="110000"/>
              </a:lnSpc>
              <a:spcBef>
                <a:spcPct val="20000"/>
              </a:spcBef>
            </a:pPr>
            <a:r>
              <a:rPr lang="en-GB" sz="2800" b="1">
                <a:solidFill>
                  <a:srgbClr val="FF9900"/>
                </a:solidFill>
                <a:latin typeface="Corbel" pitchFamily="34" charset="0"/>
              </a:rPr>
              <a:t>Q:</a:t>
            </a:r>
            <a:r>
              <a:rPr lang="en-GB" sz="2800">
                <a:latin typeface="Corbel" pitchFamily="34" charset="0"/>
              </a:rPr>
              <a:t> What’s </a:t>
            </a:r>
            <a:r>
              <a:rPr lang="en-GB" sz="2800" b="1">
                <a:solidFill>
                  <a:schemeClr val="hlink"/>
                </a:solidFill>
                <a:latin typeface="Courier New" pitchFamily="49" charset="0"/>
              </a:rPr>
              <a:t>pEls</a:t>
            </a:r>
            <a:r>
              <a:rPr lang="en-GB" sz="2800" b="1">
                <a:latin typeface="Courier New" pitchFamily="49" charset="0"/>
              </a:rPr>
              <a:t>.</a:t>
            </a:r>
            <a:r>
              <a:rPr lang="en-GB" sz="2800" b="1">
                <a:solidFill>
                  <a:srgbClr val="FF9900"/>
                </a:solidFill>
                <a:latin typeface="Courier New" pitchFamily="49" charset="0"/>
              </a:rPr>
              <a:t>length</a:t>
            </a:r>
            <a:r>
              <a:rPr lang="en-GB" sz="2800">
                <a:latin typeface="Corbel" pitchFamily="34" charset="0"/>
              </a:rPr>
              <a:t>?</a:t>
            </a:r>
          </a:p>
        </p:txBody>
      </p:sp>
      <p:sp>
        <p:nvSpPr>
          <p:cNvPr id="8" name="Rectangle 23"/>
          <p:cNvSpPr>
            <a:spLocks noChangeArrowheads="1"/>
          </p:cNvSpPr>
          <p:nvPr/>
        </p:nvSpPr>
        <p:spPr bwMode="auto">
          <a:xfrm>
            <a:off x="228600" y="12192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nsolas" pitchFamily="49" charset="0"/>
              </a:rPr>
              <a:t>&lt;html&gt;</a:t>
            </a:r>
          </a:p>
        </p:txBody>
      </p:sp>
      <p:sp>
        <p:nvSpPr>
          <p:cNvPr id="9" name="Rectangle 24"/>
          <p:cNvSpPr>
            <a:spLocks noChangeArrowheads="1"/>
          </p:cNvSpPr>
          <p:nvPr/>
        </p:nvSpPr>
        <p:spPr bwMode="auto">
          <a:xfrm>
            <a:off x="228600" y="1752600"/>
            <a:ext cx="3479800" cy="1295400"/>
          </a:xfrm>
          <a:prstGeom prst="rect">
            <a:avLst/>
          </a:prstGeom>
          <a:solidFill>
            <a:srgbClr val="DDEEFF"/>
          </a:solidFill>
          <a:ln w="9525">
            <a:noFill/>
            <a:miter lim="800000"/>
            <a:headEnd/>
            <a:tailEnd/>
          </a:ln>
          <a:effectLst/>
        </p:spPr>
        <p:txBody>
          <a:bodyPr/>
          <a:lstStyle/>
          <a:p>
            <a:pPr marL="342900" indent="-342900" algn="l">
              <a:lnSpc>
                <a:spcPct val="120000"/>
              </a:lnSpc>
              <a:spcBef>
                <a:spcPct val="20000"/>
              </a:spcBef>
            </a:pPr>
            <a:r>
              <a:rPr lang="en-GB" sz="2000" i="0">
                <a:solidFill>
                  <a:schemeClr val="bg1"/>
                </a:solidFill>
                <a:latin typeface="Consolas" pitchFamily="49" charset="0"/>
              </a:rPr>
              <a:t>&lt;head&gt;</a:t>
            </a:r>
          </a:p>
          <a:p>
            <a:pPr marL="342900" indent="-342900" algn="l">
              <a:lnSpc>
                <a:spcPct val="120000"/>
              </a:lnSpc>
              <a:spcBef>
                <a:spcPct val="20000"/>
              </a:spcBef>
            </a:pPr>
            <a:r>
              <a:rPr lang="en-GB" sz="2000" i="0">
                <a:solidFill>
                  <a:schemeClr val="bg1"/>
                </a:solidFill>
                <a:latin typeface="Consolas" pitchFamily="49" charset="0"/>
              </a:rPr>
              <a:t>  </a:t>
            </a:r>
            <a:r>
              <a:rPr lang="en-GB" sz="1800" i="0">
                <a:solidFill>
                  <a:schemeClr val="bg1"/>
                </a:solidFill>
                <a:latin typeface="Consolas" pitchFamily="49" charset="0"/>
              </a:rPr>
              <a:t>&lt;title&gt;Hi!&lt;/title&gt;</a:t>
            </a:r>
          </a:p>
          <a:p>
            <a:pPr marL="342900" indent="-342900" algn="l">
              <a:lnSpc>
                <a:spcPct val="120000"/>
              </a:lnSpc>
              <a:spcBef>
                <a:spcPct val="20000"/>
              </a:spcBef>
            </a:pPr>
            <a:r>
              <a:rPr lang="en-GB" sz="2000" i="0">
                <a:solidFill>
                  <a:schemeClr val="bg1"/>
                </a:solidFill>
                <a:latin typeface="Consolas" pitchFamily="49" charset="0"/>
              </a:rPr>
              <a:t>&lt;/head&gt;</a:t>
            </a:r>
          </a:p>
        </p:txBody>
      </p:sp>
      <p:sp>
        <p:nvSpPr>
          <p:cNvPr id="10" name="Rectangle 25"/>
          <p:cNvSpPr>
            <a:spLocks noChangeArrowheads="1"/>
          </p:cNvSpPr>
          <p:nvPr/>
        </p:nvSpPr>
        <p:spPr bwMode="auto">
          <a:xfrm>
            <a:off x="236077" y="3053890"/>
            <a:ext cx="3457575"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11" name="Rectangle 26"/>
          <p:cNvSpPr>
            <a:spLocks noChangeArrowheads="1"/>
          </p:cNvSpPr>
          <p:nvPr/>
        </p:nvSpPr>
        <p:spPr bwMode="auto">
          <a:xfrm>
            <a:off x="228600" y="55626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12" name="Rectangle 27"/>
          <p:cNvSpPr>
            <a:spLocks noChangeArrowheads="1"/>
          </p:cNvSpPr>
          <p:nvPr/>
        </p:nvSpPr>
        <p:spPr bwMode="auto">
          <a:xfrm>
            <a:off x="228600" y="4114800"/>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13" name="Rectangle 28"/>
          <p:cNvSpPr>
            <a:spLocks noChangeArrowheads="1"/>
          </p:cNvSpPr>
          <p:nvPr/>
        </p:nvSpPr>
        <p:spPr bwMode="auto">
          <a:xfrm>
            <a:off x="228600" y="5029200"/>
            <a:ext cx="34798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14" name="Rectangle 29"/>
          <p:cNvSpPr>
            <a:spLocks noChangeArrowheads="1"/>
          </p:cNvSpPr>
          <p:nvPr/>
        </p:nvSpPr>
        <p:spPr bwMode="auto">
          <a:xfrm>
            <a:off x="228600" y="3581400"/>
            <a:ext cx="34798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15" name="Rectangle 30"/>
          <p:cNvSpPr>
            <a:spLocks noChangeArrowheads="1"/>
          </p:cNvSpPr>
          <p:nvPr/>
        </p:nvSpPr>
        <p:spPr bwMode="auto">
          <a:xfrm>
            <a:off x="228600" y="1219200"/>
            <a:ext cx="34798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16" name="Rectangle 31"/>
          <p:cNvSpPr>
            <a:spLocks noChangeArrowheads="1"/>
          </p:cNvSpPr>
          <p:nvPr/>
        </p:nvSpPr>
        <p:spPr bwMode="auto">
          <a:xfrm>
            <a:off x="250825" y="4149725"/>
            <a:ext cx="433388" cy="792163"/>
          </a:xfrm>
          <a:prstGeom prst="rect">
            <a:avLst/>
          </a:prstGeom>
          <a:noFill/>
          <a:ln w="38100" cap="rnd">
            <a:solidFill>
              <a:srgbClr val="FF9900"/>
            </a:solidFill>
            <a:prstDash val="sysDot"/>
            <a:miter lim="800000"/>
            <a:headEnd/>
            <a:tailEnd/>
          </a:ln>
          <a:effectLst/>
        </p:spPr>
        <p:txBody>
          <a:bodyPr wrap="none" anchor="ctr"/>
          <a:lstStyle/>
          <a:p>
            <a:endParaRPr lang="en-GB" i="0">
              <a:solidFill>
                <a:schemeClr val="bg1"/>
              </a:solidFill>
              <a:latin typeface="Consolas" pitchFamily="49" charset="0"/>
            </a:endParaRPr>
          </a:p>
        </p:txBody>
      </p:sp>
      <p:sp>
        <p:nvSpPr>
          <p:cNvPr id="19" name="Rectangle 35"/>
          <p:cNvSpPr>
            <a:spLocks noChangeArrowheads="1"/>
          </p:cNvSpPr>
          <p:nvPr/>
        </p:nvSpPr>
        <p:spPr bwMode="auto">
          <a:xfrm>
            <a:off x="228600" y="4076700"/>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20" name="Rectangle 36"/>
          <p:cNvSpPr>
            <a:spLocks noChangeArrowheads="1"/>
          </p:cNvSpPr>
          <p:nvPr/>
        </p:nvSpPr>
        <p:spPr bwMode="auto">
          <a:xfrm>
            <a:off x="228600" y="4098925"/>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24" name="CorShape1"/>
          <p:cNvSpPr/>
          <p:nvPr>
            <p:custDataLst>
              <p:tags r:id="rId3"/>
            </p:custDataLst>
          </p:nvPr>
        </p:nvSpPr>
        <p:spPr>
          <a:xfrm rot="10800000">
            <a:off x="3450584" y="5162130"/>
            <a:ext cx="330200" cy="330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 name="TPAnswers"/>
          <p:cNvSpPr>
            <a:spLocks noGrp="1"/>
          </p:cNvSpPr>
          <p:nvPr>
            <p:ph type="body" idx="1"/>
            <p:custDataLst>
              <p:tags r:id="rId4"/>
            </p:custDataLst>
          </p:nvPr>
        </p:nvSpPr>
        <p:spPr>
          <a:xfrm>
            <a:off x="3714744" y="4000504"/>
            <a:ext cx="5214974" cy="2071702"/>
          </a:xfrm>
        </p:spPr>
        <p:txBody>
          <a:bodyPr>
            <a:noAutofit/>
          </a:bodyPr>
          <a:lstStyle/>
          <a:p>
            <a:pPr marL="514350" indent="-514350">
              <a:buAutoNum type="arabicPeriod"/>
            </a:pPr>
            <a:r>
              <a:rPr lang="en-GB" dirty="0" err="1" smtClean="0"/>
              <a:t>pEls.length</a:t>
            </a:r>
            <a:r>
              <a:rPr lang="en-GB" dirty="0" smtClean="0"/>
              <a:t> == 0</a:t>
            </a:r>
          </a:p>
          <a:p>
            <a:pPr marL="514350" indent="-514350">
              <a:buFontTx/>
              <a:buAutoNum type="arabicPeriod"/>
            </a:pPr>
            <a:r>
              <a:rPr lang="en-GB" dirty="0" err="1" smtClean="0"/>
              <a:t>pEls.length</a:t>
            </a:r>
            <a:r>
              <a:rPr lang="en-GB" dirty="0" smtClean="0"/>
              <a:t> == 1</a:t>
            </a:r>
          </a:p>
          <a:p>
            <a:pPr marL="514350" indent="-514350">
              <a:buFontTx/>
              <a:buAutoNum type="arabicPeriod"/>
            </a:pPr>
            <a:r>
              <a:rPr lang="en-GB" dirty="0" err="1" smtClean="0"/>
              <a:t>pEls.length</a:t>
            </a:r>
            <a:r>
              <a:rPr lang="en-GB" dirty="0" smtClean="0"/>
              <a:t> == 2</a:t>
            </a:r>
          </a:p>
          <a:p>
            <a:pPr marL="514350" indent="-514350">
              <a:buFontTx/>
              <a:buAutoNum type="arabicPeriod"/>
            </a:pPr>
            <a:r>
              <a:rPr lang="en-GB" dirty="0" err="1" smtClean="0"/>
              <a:t>pEls.length</a:t>
            </a:r>
            <a:r>
              <a:rPr lang="en-GB" dirty="0" smtClean="0"/>
              <a:t> == 3</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24"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885762" name="Rectangle 2"/>
          <p:cNvSpPr>
            <a:spLocks noGrp="1" noChangeArrowheads="1"/>
          </p:cNvSpPr>
          <p:nvPr>
            <p:ph type="title"/>
          </p:nvPr>
        </p:nvSpPr>
        <p:spPr>
          <a:xfrm>
            <a:off x="685800" y="228600"/>
            <a:ext cx="7772400" cy="762000"/>
          </a:xfrm>
          <a:ln/>
        </p:spPr>
        <p:txBody>
          <a:bodyPr/>
          <a:lstStyle/>
          <a:p>
            <a:r>
              <a:rPr lang="en-GB"/>
              <a:t>Locating objects by </a:t>
            </a:r>
            <a:r>
              <a:rPr lang="en-GB" i="1"/>
              <a:t>tag #2</a:t>
            </a:r>
            <a:endParaRPr lang="en-GB"/>
          </a:p>
        </p:txBody>
      </p:sp>
      <p:sp>
        <p:nvSpPr>
          <p:cNvPr id="885763" name="Rectangle 3"/>
          <p:cNvSpPr>
            <a:spLocks noGrp="1" noChangeArrowheads="1"/>
          </p:cNvSpPr>
          <p:nvPr>
            <p:ph idx="1"/>
          </p:nvPr>
        </p:nvSpPr>
        <p:spPr>
          <a:xfrm>
            <a:off x="3708400" y="1217613"/>
            <a:ext cx="5211763" cy="4876800"/>
          </a:xfrm>
          <a:ln/>
        </p:spPr>
        <p:txBody>
          <a:bodyPr/>
          <a:lstStyle/>
          <a:p>
            <a:pPr marL="185738" indent="-185738">
              <a:lnSpc>
                <a:spcPct val="120000"/>
              </a:lnSpc>
            </a:pPr>
            <a:r>
              <a:rPr lang="en-GB" sz="2400"/>
              <a:t>DOM1: </a:t>
            </a:r>
            <a:r>
              <a:rPr lang="en-GB" sz="2400" b="1">
                <a:solidFill>
                  <a:schemeClr val="hlink"/>
                </a:solidFill>
                <a:latin typeface="Courier New" pitchFamily="49" charset="0"/>
              </a:rPr>
              <a:t>pEls = document.</a:t>
            </a:r>
            <a:r>
              <a:rPr lang="en-GB" sz="2000" b="1">
                <a:solidFill>
                  <a:schemeClr val="hlink"/>
                </a:solidFill>
                <a:latin typeface="Courier New" pitchFamily="49" charset="0"/>
              </a:rPr>
              <a:t/>
            </a:r>
            <a:br>
              <a:rPr lang="en-GB" sz="2000" b="1">
                <a:solidFill>
                  <a:schemeClr val="hlink"/>
                </a:solidFill>
                <a:latin typeface="Courier New" pitchFamily="49" charset="0"/>
              </a:rPr>
            </a:br>
            <a:r>
              <a:rPr lang="en-GB" sz="2400" b="1">
                <a:solidFill>
                  <a:schemeClr val="hlink"/>
                </a:solidFill>
                <a:latin typeface="Courier New" pitchFamily="49" charset="0"/>
              </a:rPr>
              <a:t>getElementsByTagName('p');</a:t>
            </a:r>
          </a:p>
          <a:p>
            <a:pPr marL="627063" lvl="1" indent="-249238">
              <a:lnSpc>
                <a:spcPct val="120000"/>
              </a:lnSpc>
            </a:pPr>
            <a:r>
              <a:rPr lang="en-GB" sz="2000" b="1">
                <a:solidFill>
                  <a:schemeClr val="hlink"/>
                </a:solidFill>
                <a:latin typeface="Courier New" pitchFamily="49" charset="0"/>
              </a:rPr>
              <a:t>pEls</a:t>
            </a:r>
            <a:r>
              <a:rPr lang="en-GB" sz="2000" b="1">
                <a:solidFill>
                  <a:schemeClr val="folHlink"/>
                </a:solidFill>
                <a:latin typeface="Courier New" pitchFamily="49" charset="0"/>
              </a:rPr>
              <a:t>[…]</a:t>
            </a:r>
            <a:r>
              <a:rPr lang="en-GB" sz="2000"/>
              <a:t> </a:t>
            </a:r>
            <a:r>
              <a:rPr lang="en-GB" sz="2000" i="1"/>
              <a:t>or</a:t>
            </a:r>
            <a:r>
              <a:rPr lang="en-GB" sz="2000"/>
              <a:t> </a:t>
            </a:r>
            <a:r>
              <a:rPr lang="en-GB" sz="2000" b="1">
                <a:solidFill>
                  <a:schemeClr val="hlink"/>
                </a:solidFill>
                <a:latin typeface="Courier New" pitchFamily="49" charset="0"/>
              </a:rPr>
              <a:t>pEls</a:t>
            </a:r>
            <a:r>
              <a:rPr lang="en-GB" sz="2000" b="1">
                <a:solidFill>
                  <a:schemeClr val="folHlink"/>
                </a:solidFill>
                <a:latin typeface="Courier New" pitchFamily="49" charset="0"/>
              </a:rPr>
              <a:t>.</a:t>
            </a:r>
            <a:r>
              <a:rPr lang="en-GB" sz="2000" b="1">
                <a:solidFill>
                  <a:srgbClr val="FF9900"/>
                </a:solidFill>
                <a:latin typeface="Courier New" pitchFamily="49" charset="0"/>
              </a:rPr>
              <a:t>item</a:t>
            </a:r>
            <a:r>
              <a:rPr lang="en-GB" sz="2000" b="1">
                <a:solidFill>
                  <a:schemeClr val="folHlink"/>
                </a:solidFill>
                <a:latin typeface="Courier New" pitchFamily="49" charset="0"/>
              </a:rPr>
              <a:t>(…)</a:t>
            </a:r>
          </a:p>
          <a:p>
            <a:pPr marL="627063" lvl="1" indent="-249238">
              <a:lnSpc>
                <a:spcPct val="120000"/>
              </a:lnSpc>
            </a:pPr>
            <a:r>
              <a:rPr lang="en-GB" sz="2000" b="1">
                <a:solidFill>
                  <a:schemeClr val="hlink"/>
                </a:solidFill>
                <a:latin typeface="Courier New" pitchFamily="49" charset="0"/>
              </a:rPr>
              <a:t>pEls</a:t>
            </a:r>
            <a:r>
              <a:rPr lang="en-GB" sz="2000" b="1">
                <a:solidFill>
                  <a:schemeClr val="folHlink"/>
                </a:solidFill>
                <a:latin typeface="Courier New" pitchFamily="49" charset="0"/>
              </a:rPr>
              <a:t>[0] ~ </a:t>
            </a:r>
            <a:r>
              <a:rPr lang="en-GB" sz="2000" b="1">
                <a:solidFill>
                  <a:schemeClr val="hlink"/>
                </a:solidFill>
                <a:latin typeface="Courier New" pitchFamily="49" charset="0"/>
              </a:rPr>
              <a:t>pEls</a:t>
            </a:r>
            <a:r>
              <a:rPr lang="en-GB" sz="2000" b="1">
                <a:solidFill>
                  <a:schemeClr val="folHlink"/>
                </a:solidFill>
                <a:latin typeface="Courier New" pitchFamily="49" charset="0"/>
              </a:rPr>
              <a:t>.</a:t>
            </a:r>
            <a:r>
              <a:rPr lang="en-GB" sz="2000" b="1">
                <a:solidFill>
                  <a:srgbClr val="FF9900"/>
                </a:solidFill>
                <a:latin typeface="Courier New" pitchFamily="49" charset="0"/>
              </a:rPr>
              <a:t>item</a:t>
            </a:r>
            <a:r>
              <a:rPr lang="en-GB" sz="2000" b="1">
                <a:solidFill>
                  <a:schemeClr val="folHlink"/>
                </a:solidFill>
                <a:latin typeface="Courier New" pitchFamily="49" charset="0"/>
              </a:rPr>
              <a:t>(0)</a:t>
            </a:r>
          </a:p>
          <a:p>
            <a:pPr marL="627063" lvl="1" indent="-249238">
              <a:lnSpc>
                <a:spcPct val="120000"/>
              </a:lnSpc>
            </a:pPr>
            <a:r>
              <a:rPr lang="en-GB" sz="2000" b="1">
                <a:solidFill>
                  <a:schemeClr val="hlink"/>
                </a:solidFill>
                <a:latin typeface="Courier New" pitchFamily="49" charset="0"/>
              </a:rPr>
              <a:t>pEls</a:t>
            </a:r>
            <a:r>
              <a:rPr lang="en-GB" sz="2000" b="1">
                <a:solidFill>
                  <a:schemeClr val="folHlink"/>
                </a:solidFill>
                <a:latin typeface="Courier New" pitchFamily="49" charset="0"/>
              </a:rPr>
              <a:t>[1] ~ </a:t>
            </a:r>
            <a:r>
              <a:rPr lang="en-GB" sz="2000" b="1">
                <a:solidFill>
                  <a:schemeClr val="hlink"/>
                </a:solidFill>
                <a:latin typeface="Courier New" pitchFamily="49" charset="0"/>
              </a:rPr>
              <a:t>pEls</a:t>
            </a:r>
            <a:r>
              <a:rPr lang="en-GB" sz="2000" b="1">
                <a:solidFill>
                  <a:schemeClr val="folHlink"/>
                </a:solidFill>
                <a:latin typeface="Courier New" pitchFamily="49" charset="0"/>
              </a:rPr>
              <a:t>.</a:t>
            </a:r>
            <a:r>
              <a:rPr lang="en-GB" sz="2000" b="1">
                <a:solidFill>
                  <a:srgbClr val="FF9900"/>
                </a:solidFill>
                <a:latin typeface="Courier New" pitchFamily="49" charset="0"/>
              </a:rPr>
              <a:t>item</a:t>
            </a:r>
            <a:r>
              <a:rPr lang="en-GB" sz="2000" b="1">
                <a:solidFill>
                  <a:schemeClr val="folHlink"/>
                </a:solidFill>
                <a:latin typeface="Courier New" pitchFamily="49" charset="0"/>
              </a:rPr>
              <a:t>(1)</a:t>
            </a:r>
          </a:p>
          <a:p>
            <a:pPr marL="185738" indent="-185738">
              <a:lnSpc>
                <a:spcPct val="120000"/>
              </a:lnSpc>
            </a:pPr>
            <a:r>
              <a:rPr lang="en-GB" sz="2400" i="1"/>
              <a:t>E.g.</a:t>
            </a:r>
          </a:p>
          <a:p>
            <a:pPr marL="627063" lvl="1" indent="-249238">
              <a:lnSpc>
                <a:spcPct val="120000"/>
              </a:lnSpc>
            </a:pPr>
            <a:r>
              <a:rPr lang="en-GB" sz="2000" b="1">
                <a:solidFill>
                  <a:schemeClr val="hlink"/>
                </a:solidFill>
                <a:latin typeface="Courier New" pitchFamily="49" charset="0"/>
              </a:rPr>
              <a:t>pEls</a:t>
            </a:r>
            <a:r>
              <a:rPr lang="en-GB" sz="2000" b="1">
                <a:latin typeface="Courier New" pitchFamily="49" charset="0"/>
              </a:rPr>
              <a:t>[0].</a:t>
            </a:r>
            <a:r>
              <a:rPr lang="en-GB" sz="2000" b="1">
                <a:solidFill>
                  <a:srgbClr val="FF9900"/>
                </a:solidFill>
                <a:latin typeface="Courier New" pitchFamily="49" charset="0"/>
              </a:rPr>
              <a:t>style</a:t>
            </a:r>
            <a:r>
              <a:rPr lang="en-GB" sz="2000" b="1">
                <a:latin typeface="Courier New" pitchFamily="49" charset="0"/>
              </a:rPr>
              <a:t>.color='blue';</a:t>
            </a:r>
          </a:p>
          <a:p>
            <a:pPr marL="627063" lvl="1" indent="-249238">
              <a:lnSpc>
                <a:spcPct val="120000"/>
              </a:lnSpc>
            </a:pPr>
            <a:r>
              <a:rPr lang="en-GB" sz="2000" b="1">
                <a:solidFill>
                  <a:schemeClr val="hlink"/>
                </a:solidFill>
                <a:latin typeface="Courier New" pitchFamily="49" charset="0"/>
              </a:rPr>
              <a:t>pEls</a:t>
            </a:r>
            <a:r>
              <a:rPr lang="en-GB" sz="2000" b="1">
                <a:latin typeface="Courier New" pitchFamily="49" charset="0"/>
              </a:rPr>
              <a:t>[1].</a:t>
            </a:r>
            <a:r>
              <a:rPr lang="en-GB" sz="2000" b="1">
                <a:solidFill>
                  <a:srgbClr val="FF9900"/>
                </a:solidFill>
                <a:latin typeface="Courier New" pitchFamily="49" charset="0"/>
              </a:rPr>
              <a:t>style</a:t>
            </a:r>
            <a:r>
              <a:rPr lang="en-GB" sz="2000" b="1">
                <a:latin typeface="Courier New" pitchFamily="49" charset="0"/>
              </a:rPr>
              <a:t>.color='red';</a:t>
            </a:r>
          </a:p>
          <a:p>
            <a:pPr marL="185738" indent="-185738">
              <a:lnSpc>
                <a:spcPct val="120000"/>
              </a:lnSpc>
              <a:buFontTx/>
              <a:buNone/>
            </a:pPr>
            <a:r>
              <a:rPr lang="en-GB" sz="2400" b="1">
                <a:solidFill>
                  <a:srgbClr val="FF9900"/>
                </a:solidFill>
              </a:rPr>
              <a:t>Q:</a:t>
            </a:r>
            <a:r>
              <a:rPr lang="en-GB" sz="2400"/>
              <a:t> What’s </a:t>
            </a:r>
            <a:r>
              <a:rPr lang="en-GB" sz="2400" b="1">
                <a:solidFill>
                  <a:schemeClr val="hlink"/>
                </a:solidFill>
                <a:latin typeface="Courier New" pitchFamily="49" charset="0"/>
              </a:rPr>
              <a:t>pEls</a:t>
            </a:r>
            <a:r>
              <a:rPr lang="en-GB" sz="2400" b="1">
                <a:latin typeface="Courier New" pitchFamily="49" charset="0"/>
              </a:rPr>
              <a:t>.</a:t>
            </a:r>
            <a:r>
              <a:rPr lang="en-GB" sz="2400" b="1">
                <a:solidFill>
                  <a:srgbClr val="FF9900"/>
                </a:solidFill>
                <a:latin typeface="Courier New" pitchFamily="49" charset="0"/>
              </a:rPr>
              <a:t>length</a:t>
            </a:r>
            <a:r>
              <a:rPr lang="en-GB" sz="2400"/>
              <a:t>?</a:t>
            </a:r>
          </a:p>
          <a:p>
            <a:pPr marL="185738" indent="-185738">
              <a:lnSpc>
                <a:spcPct val="120000"/>
              </a:lnSpc>
              <a:buFontTx/>
              <a:buNone/>
            </a:pPr>
            <a:r>
              <a:rPr lang="en-GB" sz="2400" b="1">
                <a:solidFill>
                  <a:srgbClr val="FF0000"/>
                </a:solidFill>
              </a:rPr>
              <a:t>A:</a:t>
            </a:r>
            <a:r>
              <a:rPr lang="en-GB" sz="2400" b="1"/>
              <a:t> </a:t>
            </a:r>
            <a:r>
              <a:rPr lang="en-GB" sz="2400"/>
              <a:t>2 (“last array index + 1”)</a:t>
            </a:r>
          </a:p>
        </p:txBody>
      </p:sp>
      <p:sp>
        <p:nvSpPr>
          <p:cNvPr id="17"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18" name="Slide Number Placeholder 5"/>
          <p:cNvSpPr>
            <a:spLocks noGrp="1"/>
          </p:cNvSpPr>
          <p:nvPr>
            <p:ph type="sldNum" sz="quarter" idx="12"/>
          </p:nvPr>
        </p:nvSpPr>
        <p:spPr/>
        <p:txBody>
          <a:bodyPr/>
          <a:lstStyle/>
          <a:p>
            <a:fld id="{24B649DF-0A8F-43A6-BBD7-E8366A43E8B7}" type="slidenum">
              <a:rPr lang="en-GB"/>
              <a:pPr/>
              <a:t>38</a:t>
            </a:fld>
            <a:endParaRPr lang="en-GB"/>
          </a:p>
        </p:txBody>
      </p:sp>
      <p:sp>
        <p:nvSpPr>
          <p:cNvPr id="885764" name="Rectangle 4"/>
          <p:cNvSpPr>
            <a:spLocks noChangeArrowheads="1"/>
          </p:cNvSpPr>
          <p:nvPr/>
        </p:nvSpPr>
        <p:spPr bwMode="auto">
          <a:xfrm>
            <a:off x="228600" y="12192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dirty="0">
                <a:solidFill>
                  <a:schemeClr val="bg1"/>
                </a:solidFill>
                <a:latin typeface="Consolas" pitchFamily="49" charset="0"/>
              </a:rPr>
              <a:t>&lt;html&gt;</a:t>
            </a:r>
          </a:p>
        </p:txBody>
      </p:sp>
      <p:sp>
        <p:nvSpPr>
          <p:cNvPr id="885765" name="Rectangle 5"/>
          <p:cNvSpPr>
            <a:spLocks noChangeArrowheads="1"/>
          </p:cNvSpPr>
          <p:nvPr/>
        </p:nvSpPr>
        <p:spPr bwMode="auto">
          <a:xfrm>
            <a:off x="228600" y="1752600"/>
            <a:ext cx="3479800" cy="1295400"/>
          </a:xfrm>
          <a:prstGeom prst="rect">
            <a:avLst/>
          </a:prstGeom>
          <a:solidFill>
            <a:srgbClr val="DDEEFF"/>
          </a:solidFill>
          <a:ln w="9525">
            <a:noFill/>
            <a:miter lim="800000"/>
            <a:headEnd/>
            <a:tailEnd/>
          </a:ln>
          <a:effectLst/>
        </p:spPr>
        <p:txBody>
          <a:bodyPr/>
          <a:lstStyle/>
          <a:p>
            <a:pPr marL="342900" indent="-342900" algn="l">
              <a:lnSpc>
                <a:spcPct val="120000"/>
              </a:lnSpc>
              <a:spcBef>
                <a:spcPct val="20000"/>
              </a:spcBef>
            </a:pPr>
            <a:r>
              <a:rPr lang="en-GB" sz="2000" i="0" dirty="0">
                <a:solidFill>
                  <a:schemeClr val="bg1"/>
                </a:solidFill>
                <a:latin typeface="Consolas" pitchFamily="49" charset="0"/>
              </a:rPr>
              <a:t>&lt;head&gt;</a:t>
            </a:r>
          </a:p>
          <a:p>
            <a:pPr marL="342900" indent="-342900" algn="l">
              <a:lnSpc>
                <a:spcPct val="120000"/>
              </a:lnSpc>
              <a:spcBef>
                <a:spcPct val="20000"/>
              </a:spcBef>
            </a:pPr>
            <a:r>
              <a:rPr lang="en-GB" sz="2000" i="0" dirty="0">
                <a:solidFill>
                  <a:schemeClr val="bg1"/>
                </a:solidFill>
                <a:latin typeface="Consolas" pitchFamily="49" charset="0"/>
              </a:rPr>
              <a:t>  </a:t>
            </a:r>
            <a:r>
              <a:rPr lang="en-GB" sz="1800" i="0" dirty="0">
                <a:solidFill>
                  <a:schemeClr val="bg1"/>
                </a:solidFill>
                <a:latin typeface="Consolas" pitchFamily="49" charset="0"/>
              </a:rPr>
              <a:t>&lt;title&gt;Hi!&lt;/title&gt;</a:t>
            </a:r>
          </a:p>
          <a:p>
            <a:pPr marL="342900" indent="-342900" algn="l">
              <a:lnSpc>
                <a:spcPct val="120000"/>
              </a:lnSpc>
              <a:spcBef>
                <a:spcPct val="20000"/>
              </a:spcBef>
            </a:pPr>
            <a:r>
              <a:rPr lang="en-GB" sz="2000" i="0" dirty="0">
                <a:solidFill>
                  <a:schemeClr val="bg1"/>
                </a:solidFill>
                <a:latin typeface="Consolas" pitchFamily="49" charset="0"/>
              </a:rPr>
              <a:t>&lt;/head&gt;</a:t>
            </a:r>
          </a:p>
        </p:txBody>
      </p:sp>
      <p:sp>
        <p:nvSpPr>
          <p:cNvPr id="885766" name="Rectangle 6"/>
          <p:cNvSpPr>
            <a:spLocks noChangeArrowheads="1"/>
          </p:cNvSpPr>
          <p:nvPr/>
        </p:nvSpPr>
        <p:spPr bwMode="auto">
          <a:xfrm>
            <a:off x="236077" y="3053890"/>
            <a:ext cx="3457575"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5767" name="Rectangle 7"/>
          <p:cNvSpPr>
            <a:spLocks noChangeArrowheads="1"/>
          </p:cNvSpPr>
          <p:nvPr/>
        </p:nvSpPr>
        <p:spPr bwMode="auto">
          <a:xfrm>
            <a:off x="228600" y="55626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885768" name="Rectangle 8"/>
          <p:cNvSpPr>
            <a:spLocks noChangeArrowheads="1"/>
          </p:cNvSpPr>
          <p:nvPr/>
        </p:nvSpPr>
        <p:spPr bwMode="auto">
          <a:xfrm>
            <a:off x="228600" y="4114800"/>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885769" name="Rectangle 9"/>
          <p:cNvSpPr>
            <a:spLocks noChangeArrowheads="1"/>
          </p:cNvSpPr>
          <p:nvPr/>
        </p:nvSpPr>
        <p:spPr bwMode="auto">
          <a:xfrm>
            <a:off x="228600" y="5029200"/>
            <a:ext cx="34798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5770" name="Rectangle 10"/>
          <p:cNvSpPr>
            <a:spLocks noChangeArrowheads="1"/>
          </p:cNvSpPr>
          <p:nvPr/>
        </p:nvSpPr>
        <p:spPr bwMode="auto">
          <a:xfrm>
            <a:off x="228600" y="3581400"/>
            <a:ext cx="34798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885771" name="Rectangle 11"/>
          <p:cNvSpPr>
            <a:spLocks noChangeArrowheads="1"/>
          </p:cNvSpPr>
          <p:nvPr/>
        </p:nvSpPr>
        <p:spPr bwMode="auto">
          <a:xfrm>
            <a:off x="228600" y="1219200"/>
            <a:ext cx="34798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885776" name="Rectangle 16"/>
          <p:cNvSpPr>
            <a:spLocks noChangeArrowheads="1"/>
          </p:cNvSpPr>
          <p:nvPr/>
        </p:nvSpPr>
        <p:spPr bwMode="auto">
          <a:xfrm>
            <a:off x="228600" y="4076700"/>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885777" name="Rectangle 17"/>
          <p:cNvSpPr>
            <a:spLocks noChangeArrowheads="1"/>
          </p:cNvSpPr>
          <p:nvPr/>
        </p:nvSpPr>
        <p:spPr bwMode="auto">
          <a:xfrm>
            <a:off x="228600" y="4098925"/>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dirty="0">
                <a:solidFill>
                  <a:schemeClr val="bg1"/>
                </a:solidFill>
                <a:latin typeface="Consolas" pitchFamily="49" charset="0"/>
              </a:rPr>
              <a:t>&lt;p&gt;</a:t>
            </a:r>
            <a:r>
              <a:rPr lang="en-GB" sz="2000" i="0" dirty="0">
                <a:solidFill>
                  <a:schemeClr val="bg1"/>
                </a:solidFill>
                <a:latin typeface="Consolas" pitchFamily="49" charset="0"/>
              </a:rPr>
              <a:t>A </a:t>
            </a:r>
            <a:r>
              <a:rPr lang="en-GB" sz="1600" i="0" dirty="0">
                <a:solidFill>
                  <a:schemeClr val="bg1"/>
                </a:solidFill>
                <a:latin typeface="Consolas" pitchFamily="49" charset="0"/>
              </a:rPr>
              <a:t>&lt;b&gt;bold&lt;/b&gt; example&lt;/p&gt; </a:t>
            </a:r>
            <a:r>
              <a:rPr lang="en-GB" sz="2000" b="1" i="0" dirty="0">
                <a:solidFill>
                  <a:schemeClr val="bg1"/>
                </a:solidFill>
                <a:latin typeface="Consolas" pitchFamily="49" charset="0"/>
              </a:rPr>
              <a:t>&lt;p&gt;</a:t>
            </a:r>
            <a:r>
              <a:rPr lang="en-GB" sz="1600" i="0" dirty="0">
                <a:solidFill>
                  <a:schemeClr val="bg1"/>
                </a:solidFill>
                <a:latin typeface="Consolas" pitchFamily="49" charset="0"/>
              </a:rPr>
              <a:t>Ha!&lt;/p&gt;</a:t>
            </a:r>
          </a:p>
        </p:txBody>
      </p:sp>
      <p:sp>
        <p:nvSpPr>
          <p:cNvPr id="885772" name="Rectangle 12"/>
          <p:cNvSpPr>
            <a:spLocks noChangeArrowheads="1"/>
          </p:cNvSpPr>
          <p:nvPr/>
        </p:nvSpPr>
        <p:spPr bwMode="auto">
          <a:xfrm>
            <a:off x="250825" y="4208473"/>
            <a:ext cx="433388" cy="792163"/>
          </a:xfrm>
          <a:prstGeom prst="rect">
            <a:avLst/>
          </a:prstGeom>
          <a:noFill/>
          <a:ln w="38100" cap="rnd">
            <a:solidFill>
              <a:schemeClr val="bg1"/>
            </a:solidFill>
            <a:prstDash val="sysDot"/>
            <a:miter lim="800000"/>
            <a:headEnd/>
            <a:tailEnd/>
          </a:ln>
          <a:effectLst/>
        </p:spPr>
        <p:txBody>
          <a:bodyPr wrap="none" anchor="ctr"/>
          <a:lstStyle/>
          <a:p>
            <a:endParaRPr lang="en-GB" i="0">
              <a:solidFill>
                <a:schemeClr val="bg1"/>
              </a:solidFill>
              <a:latin typeface="Consolas" pitchFamily="49" charset="0"/>
            </a:endParaRPr>
          </a:p>
        </p:txBody>
      </p:sp>
    </p:spTree>
    <p:custDataLst>
      <p:tags r:id="rId1"/>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7810" name="Rectangle 2"/>
          <p:cNvSpPr>
            <a:spLocks noGrp="1" noChangeArrowheads="1"/>
          </p:cNvSpPr>
          <p:nvPr>
            <p:ph type="title"/>
          </p:nvPr>
        </p:nvSpPr>
        <p:spPr>
          <a:xfrm>
            <a:off x="685800" y="228600"/>
            <a:ext cx="7772400" cy="762000"/>
          </a:xfrm>
          <a:ln/>
        </p:spPr>
        <p:txBody>
          <a:bodyPr/>
          <a:lstStyle/>
          <a:p>
            <a:r>
              <a:rPr lang="en-GB"/>
              <a:t>Looping over objects by </a:t>
            </a:r>
            <a:r>
              <a:rPr lang="en-GB" i="1"/>
              <a:t>tag</a:t>
            </a:r>
            <a:endParaRPr lang="en-GB"/>
          </a:p>
        </p:txBody>
      </p:sp>
      <p:sp>
        <p:nvSpPr>
          <p:cNvPr id="887811" name="Rectangle 3"/>
          <p:cNvSpPr>
            <a:spLocks noGrp="1" noChangeArrowheads="1"/>
          </p:cNvSpPr>
          <p:nvPr>
            <p:ph idx="1"/>
          </p:nvPr>
        </p:nvSpPr>
        <p:spPr>
          <a:xfrm>
            <a:off x="3708400" y="1217613"/>
            <a:ext cx="5211763" cy="4876800"/>
          </a:xfrm>
          <a:ln/>
        </p:spPr>
        <p:txBody>
          <a:bodyPr/>
          <a:lstStyle/>
          <a:p>
            <a:pPr marL="185738" indent="-185738">
              <a:lnSpc>
                <a:spcPct val="120000"/>
              </a:lnSpc>
            </a:pPr>
            <a:r>
              <a:rPr lang="en-GB" sz="2400" dirty="0"/>
              <a:t>DOM1: </a:t>
            </a:r>
            <a:r>
              <a:rPr lang="en-GB" sz="2400" dirty="0" err="1">
                <a:solidFill>
                  <a:schemeClr val="hlink"/>
                </a:solidFill>
                <a:latin typeface="Consolas" pitchFamily="49" charset="0"/>
              </a:rPr>
              <a:t>pEls</a:t>
            </a:r>
            <a:r>
              <a:rPr lang="en-GB" sz="2400" dirty="0">
                <a:solidFill>
                  <a:schemeClr val="hlink"/>
                </a:solidFill>
                <a:latin typeface="Consolas" pitchFamily="49" charset="0"/>
              </a:rPr>
              <a:t> = document.</a:t>
            </a:r>
            <a:r>
              <a:rPr lang="en-GB" sz="2000" dirty="0">
                <a:solidFill>
                  <a:schemeClr val="hlink"/>
                </a:solidFill>
                <a:latin typeface="Consolas" pitchFamily="49" charset="0"/>
              </a:rPr>
              <a:t/>
            </a:r>
            <a:br>
              <a:rPr lang="en-GB" sz="2000" dirty="0">
                <a:solidFill>
                  <a:schemeClr val="hlink"/>
                </a:solidFill>
                <a:latin typeface="Consolas" pitchFamily="49" charset="0"/>
              </a:rPr>
            </a:br>
            <a:r>
              <a:rPr lang="en-GB" sz="2400" dirty="0" err="1">
                <a:solidFill>
                  <a:schemeClr val="hlink"/>
                </a:solidFill>
                <a:latin typeface="Consolas" pitchFamily="49" charset="0"/>
              </a:rPr>
              <a:t>getElementsByTagName</a:t>
            </a:r>
            <a:r>
              <a:rPr lang="en-GB" sz="2400" dirty="0">
                <a:solidFill>
                  <a:schemeClr val="hlink"/>
                </a:solidFill>
                <a:latin typeface="Consolas" pitchFamily="49" charset="0"/>
              </a:rPr>
              <a:t>('p');</a:t>
            </a:r>
          </a:p>
          <a:p>
            <a:pPr marL="627063" lvl="1" indent="-249238">
              <a:lnSpc>
                <a:spcPct val="120000"/>
              </a:lnSpc>
            </a:pPr>
            <a:r>
              <a:rPr lang="en-GB" sz="2000" dirty="0" err="1">
                <a:solidFill>
                  <a:schemeClr val="hlink"/>
                </a:solidFill>
                <a:latin typeface="Consolas" pitchFamily="49" charset="0"/>
              </a:rPr>
              <a:t>pEls</a:t>
            </a:r>
            <a:r>
              <a:rPr lang="en-GB" sz="2000" dirty="0">
                <a:solidFill>
                  <a:schemeClr val="folHlink"/>
                </a:solidFill>
                <a:latin typeface="Consolas" pitchFamily="49" charset="0"/>
              </a:rPr>
              <a:t>[…]</a:t>
            </a:r>
            <a:r>
              <a:rPr lang="en-GB" sz="2000" dirty="0">
                <a:latin typeface="Consolas" pitchFamily="49" charset="0"/>
              </a:rPr>
              <a:t> </a:t>
            </a:r>
            <a:r>
              <a:rPr lang="en-GB" sz="2000" i="1" dirty="0">
                <a:latin typeface="Consolas" pitchFamily="49" charset="0"/>
              </a:rPr>
              <a:t>or</a:t>
            </a:r>
            <a:r>
              <a:rPr lang="en-GB" sz="2000" dirty="0">
                <a:latin typeface="Consolas" pitchFamily="49" charset="0"/>
              </a:rPr>
              <a:t> </a:t>
            </a:r>
            <a:r>
              <a:rPr lang="en-GB" sz="2000" dirty="0" err="1">
                <a:solidFill>
                  <a:schemeClr val="hlink"/>
                </a:solidFill>
                <a:latin typeface="Consolas" pitchFamily="49" charset="0"/>
              </a:rPr>
              <a:t>pEls</a:t>
            </a:r>
            <a:r>
              <a:rPr lang="en-GB" sz="2000" dirty="0" err="1">
                <a:solidFill>
                  <a:schemeClr val="folHlink"/>
                </a:solidFill>
                <a:latin typeface="Consolas" pitchFamily="49" charset="0"/>
              </a:rPr>
              <a:t>.</a:t>
            </a:r>
            <a:r>
              <a:rPr lang="en-GB" sz="2000" dirty="0" err="1">
                <a:solidFill>
                  <a:srgbClr val="FF9900"/>
                </a:solidFill>
                <a:latin typeface="Consolas" pitchFamily="49" charset="0"/>
              </a:rPr>
              <a:t>item</a:t>
            </a:r>
            <a:r>
              <a:rPr lang="en-GB" sz="2000" dirty="0">
                <a:solidFill>
                  <a:schemeClr val="folHlink"/>
                </a:solidFill>
                <a:latin typeface="Consolas" pitchFamily="49" charset="0"/>
              </a:rPr>
              <a:t>(…)</a:t>
            </a:r>
          </a:p>
          <a:p>
            <a:pPr marL="627063" lvl="1" indent="-249238">
              <a:lnSpc>
                <a:spcPct val="120000"/>
              </a:lnSpc>
            </a:pPr>
            <a:r>
              <a:rPr lang="en-GB" sz="2000" dirty="0" err="1">
                <a:solidFill>
                  <a:schemeClr val="hlink"/>
                </a:solidFill>
                <a:latin typeface="Consolas" pitchFamily="49" charset="0"/>
              </a:rPr>
              <a:t>pEls</a:t>
            </a:r>
            <a:r>
              <a:rPr lang="en-GB" sz="2000" dirty="0">
                <a:solidFill>
                  <a:schemeClr val="folHlink"/>
                </a:solidFill>
                <a:latin typeface="Consolas" pitchFamily="49" charset="0"/>
              </a:rPr>
              <a:t>[0] ~ </a:t>
            </a:r>
            <a:r>
              <a:rPr lang="en-GB" sz="2000" dirty="0" err="1">
                <a:solidFill>
                  <a:schemeClr val="hlink"/>
                </a:solidFill>
                <a:latin typeface="Consolas" pitchFamily="49" charset="0"/>
              </a:rPr>
              <a:t>pEls</a:t>
            </a:r>
            <a:r>
              <a:rPr lang="en-GB" sz="2000" dirty="0" err="1">
                <a:solidFill>
                  <a:schemeClr val="folHlink"/>
                </a:solidFill>
                <a:latin typeface="Consolas" pitchFamily="49" charset="0"/>
              </a:rPr>
              <a:t>.</a:t>
            </a:r>
            <a:r>
              <a:rPr lang="en-GB" sz="2000" dirty="0" err="1">
                <a:solidFill>
                  <a:srgbClr val="FF9900"/>
                </a:solidFill>
                <a:latin typeface="Consolas" pitchFamily="49" charset="0"/>
              </a:rPr>
              <a:t>item</a:t>
            </a:r>
            <a:r>
              <a:rPr lang="en-GB" sz="2000" dirty="0">
                <a:solidFill>
                  <a:schemeClr val="folHlink"/>
                </a:solidFill>
                <a:latin typeface="Consolas" pitchFamily="49" charset="0"/>
              </a:rPr>
              <a:t>(0)</a:t>
            </a:r>
          </a:p>
          <a:p>
            <a:pPr marL="627063" lvl="1" indent="-249238">
              <a:lnSpc>
                <a:spcPct val="120000"/>
              </a:lnSpc>
            </a:pPr>
            <a:r>
              <a:rPr lang="en-GB" sz="2000" dirty="0" err="1">
                <a:solidFill>
                  <a:schemeClr val="hlink"/>
                </a:solidFill>
                <a:latin typeface="Consolas" pitchFamily="49" charset="0"/>
              </a:rPr>
              <a:t>pEls</a:t>
            </a:r>
            <a:r>
              <a:rPr lang="en-GB" sz="2000" dirty="0">
                <a:solidFill>
                  <a:schemeClr val="folHlink"/>
                </a:solidFill>
                <a:latin typeface="Consolas" pitchFamily="49" charset="0"/>
              </a:rPr>
              <a:t>[1] ~ </a:t>
            </a:r>
            <a:r>
              <a:rPr lang="en-GB" sz="2000" dirty="0" err="1">
                <a:solidFill>
                  <a:schemeClr val="hlink"/>
                </a:solidFill>
                <a:latin typeface="Consolas" pitchFamily="49" charset="0"/>
              </a:rPr>
              <a:t>pEls</a:t>
            </a:r>
            <a:r>
              <a:rPr lang="en-GB" sz="2000" dirty="0" err="1">
                <a:solidFill>
                  <a:schemeClr val="folHlink"/>
                </a:solidFill>
                <a:latin typeface="Consolas" pitchFamily="49" charset="0"/>
              </a:rPr>
              <a:t>.</a:t>
            </a:r>
            <a:r>
              <a:rPr lang="en-GB" sz="2000" dirty="0" err="1">
                <a:solidFill>
                  <a:srgbClr val="FF9900"/>
                </a:solidFill>
                <a:latin typeface="Consolas" pitchFamily="49" charset="0"/>
              </a:rPr>
              <a:t>item</a:t>
            </a:r>
            <a:r>
              <a:rPr lang="en-GB" sz="2000" dirty="0">
                <a:solidFill>
                  <a:schemeClr val="folHlink"/>
                </a:solidFill>
                <a:latin typeface="Consolas" pitchFamily="49" charset="0"/>
              </a:rPr>
              <a:t>(1)</a:t>
            </a:r>
          </a:p>
          <a:p>
            <a:pPr marL="185738" indent="-185738">
              <a:lnSpc>
                <a:spcPct val="120000"/>
              </a:lnSpc>
            </a:pPr>
            <a:r>
              <a:rPr lang="en-GB" sz="2400" b="1" dirty="0">
                <a:latin typeface="Consolas" pitchFamily="49" charset="0"/>
              </a:rPr>
              <a:t>for (</a:t>
            </a:r>
            <a:r>
              <a:rPr lang="en-GB" sz="2400" b="1" dirty="0" err="1">
                <a:latin typeface="Consolas" pitchFamily="49" charset="0"/>
              </a:rPr>
              <a:t>i</a:t>
            </a:r>
            <a:r>
              <a:rPr lang="en-GB" sz="2400" b="1" dirty="0">
                <a:latin typeface="Consolas" pitchFamily="49" charset="0"/>
              </a:rPr>
              <a:t>=0;i&lt;</a:t>
            </a:r>
            <a:r>
              <a:rPr lang="en-GB" sz="2400" b="1" dirty="0" err="1">
                <a:latin typeface="Consolas" pitchFamily="49" charset="0"/>
              </a:rPr>
              <a:t>pEls.length;i</a:t>
            </a:r>
            <a:r>
              <a:rPr lang="en-GB" sz="2400" b="1" dirty="0">
                <a:latin typeface="Consolas" pitchFamily="49" charset="0"/>
              </a:rPr>
              <a:t>++) {</a:t>
            </a:r>
            <a:br>
              <a:rPr lang="en-GB" sz="2400" b="1" dirty="0">
                <a:latin typeface="Consolas" pitchFamily="49" charset="0"/>
              </a:rPr>
            </a:br>
            <a:r>
              <a:rPr lang="en-GB" sz="2400" b="1" dirty="0">
                <a:latin typeface="Consolas" pitchFamily="49" charset="0"/>
              </a:rPr>
              <a:t> </a:t>
            </a:r>
            <a:r>
              <a:rPr lang="en-GB" sz="2400" b="1" dirty="0" err="1">
                <a:latin typeface="Consolas" pitchFamily="49" charset="0"/>
              </a:rPr>
              <a:t>pEls</a:t>
            </a:r>
            <a:r>
              <a:rPr lang="en-GB" sz="2400" b="1" dirty="0">
                <a:latin typeface="Consolas" pitchFamily="49" charset="0"/>
              </a:rPr>
              <a:t>[</a:t>
            </a:r>
            <a:r>
              <a:rPr lang="en-GB" sz="2400" b="1" dirty="0" err="1">
                <a:latin typeface="Consolas" pitchFamily="49" charset="0"/>
              </a:rPr>
              <a:t>i</a:t>
            </a:r>
            <a:r>
              <a:rPr lang="en-GB" sz="2400" b="1" dirty="0">
                <a:latin typeface="Consolas" pitchFamily="49" charset="0"/>
              </a:rPr>
              <a:t>].</a:t>
            </a:r>
            <a:r>
              <a:rPr lang="en-GB" sz="2400" b="1" dirty="0" err="1">
                <a:latin typeface="Consolas" pitchFamily="49" charset="0"/>
              </a:rPr>
              <a:t>className</a:t>
            </a:r>
            <a:r>
              <a:rPr lang="en-GB" sz="2400" b="1" dirty="0">
                <a:latin typeface="Consolas" pitchFamily="49" charset="0"/>
              </a:rPr>
              <a:t> = </a:t>
            </a:r>
            <a:r>
              <a:rPr lang="en-GB" sz="2400" b="1" dirty="0">
                <a:solidFill>
                  <a:srgbClr val="FF0000"/>
                </a:solidFill>
                <a:latin typeface="Consolas" pitchFamily="49" charset="0"/>
              </a:rPr>
              <a:t>'blob'</a:t>
            </a:r>
            <a:r>
              <a:rPr lang="en-GB" sz="2400" b="1" dirty="0">
                <a:latin typeface="Consolas" pitchFamily="49" charset="0"/>
              </a:rPr>
              <a:t>;</a:t>
            </a:r>
            <a:br>
              <a:rPr lang="en-GB" sz="2400" b="1" dirty="0">
                <a:latin typeface="Consolas" pitchFamily="49" charset="0"/>
              </a:rPr>
            </a:br>
            <a:r>
              <a:rPr lang="en-GB" sz="2400" b="1" dirty="0">
                <a:latin typeface="Consolas" pitchFamily="49" charset="0"/>
              </a:rPr>
              <a:t>}</a:t>
            </a:r>
          </a:p>
        </p:txBody>
      </p:sp>
      <p:sp>
        <p:nvSpPr>
          <p:cNvPr id="21"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2" name="Slide Number Placeholder 5"/>
          <p:cNvSpPr>
            <a:spLocks noGrp="1"/>
          </p:cNvSpPr>
          <p:nvPr>
            <p:ph type="sldNum" sz="quarter" idx="12"/>
          </p:nvPr>
        </p:nvSpPr>
        <p:spPr/>
        <p:txBody>
          <a:bodyPr/>
          <a:lstStyle/>
          <a:p>
            <a:fld id="{88BA4FBC-A24D-4CE3-BD2E-6D18BA08D306}" type="slidenum">
              <a:rPr lang="en-GB"/>
              <a:pPr/>
              <a:t>39</a:t>
            </a:fld>
            <a:endParaRPr lang="en-GB"/>
          </a:p>
        </p:txBody>
      </p:sp>
      <p:sp>
        <p:nvSpPr>
          <p:cNvPr id="887812" name="Rectangle 4"/>
          <p:cNvSpPr>
            <a:spLocks noChangeArrowheads="1"/>
          </p:cNvSpPr>
          <p:nvPr/>
        </p:nvSpPr>
        <p:spPr bwMode="auto">
          <a:xfrm>
            <a:off x="228600" y="12192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nsolas" pitchFamily="49" charset="0"/>
              </a:rPr>
              <a:t>&lt;html&gt;</a:t>
            </a:r>
          </a:p>
        </p:txBody>
      </p:sp>
      <p:sp>
        <p:nvSpPr>
          <p:cNvPr id="887813" name="Rectangle 5"/>
          <p:cNvSpPr>
            <a:spLocks noChangeArrowheads="1"/>
          </p:cNvSpPr>
          <p:nvPr/>
        </p:nvSpPr>
        <p:spPr bwMode="auto">
          <a:xfrm>
            <a:off x="228600" y="1752600"/>
            <a:ext cx="3479800" cy="1295400"/>
          </a:xfrm>
          <a:prstGeom prst="rect">
            <a:avLst/>
          </a:prstGeom>
          <a:solidFill>
            <a:srgbClr val="DDEEFF"/>
          </a:solidFill>
          <a:ln w="9525">
            <a:noFill/>
            <a:miter lim="800000"/>
            <a:headEnd/>
            <a:tailEnd/>
          </a:ln>
          <a:effectLst/>
        </p:spPr>
        <p:txBody>
          <a:bodyPr/>
          <a:lstStyle/>
          <a:p>
            <a:pPr marL="342900" indent="-342900" algn="l">
              <a:lnSpc>
                <a:spcPct val="120000"/>
              </a:lnSpc>
              <a:spcBef>
                <a:spcPct val="20000"/>
              </a:spcBef>
            </a:pPr>
            <a:r>
              <a:rPr lang="en-GB" sz="2000" i="0">
                <a:solidFill>
                  <a:schemeClr val="bg1"/>
                </a:solidFill>
                <a:latin typeface="Consolas" pitchFamily="49" charset="0"/>
              </a:rPr>
              <a:t>&lt;head&gt;</a:t>
            </a:r>
          </a:p>
          <a:p>
            <a:pPr marL="342900" indent="-342900" algn="l">
              <a:lnSpc>
                <a:spcPct val="120000"/>
              </a:lnSpc>
              <a:spcBef>
                <a:spcPct val="20000"/>
              </a:spcBef>
            </a:pPr>
            <a:r>
              <a:rPr lang="en-GB" sz="2000" i="0">
                <a:solidFill>
                  <a:schemeClr val="bg1"/>
                </a:solidFill>
                <a:latin typeface="Consolas" pitchFamily="49" charset="0"/>
              </a:rPr>
              <a:t>  </a:t>
            </a:r>
            <a:r>
              <a:rPr lang="en-GB" sz="1800" i="0">
                <a:solidFill>
                  <a:schemeClr val="bg1"/>
                </a:solidFill>
                <a:latin typeface="Consolas" pitchFamily="49" charset="0"/>
              </a:rPr>
              <a:t>&lt;title&gt;Hi!&lt;/title&gt;</a:t>
            </a:r>
          </a:p>
          <a:p>
            <a:pPr marL="342900" indent="-342900" algn="l">
              <a:lnSpc>
                <a:spcPct val="120000"/>
              </a:lnSpc>
              <a:spcBef>
                <a:spcPct val="20000"/>
              </a:spcBef>
            </a:pPr>
            <a:r>
              <a:rPr lang="en-GB" sz="2000" i="0">
                <a:solidFill>
                  <a:schemeClr val="bg1"/>
                </a:solidFill>
                <a:latin typeface="Consolas" pitchFamily="49" charset="0"/>
              </a:rPr>
              <a:t>&lt;/head&gt;</a:t>
            </a:r>
          </a:p>
        </p:txBody>
      </p:sp>
      <p:sp>
        <p:nvSpPr>
          <p:cNvPr id="887814" name="Rectangle 6"/>
          <p:cNvSpPr>
            <a:spLocks noChangeArrowheads="1"/>
          </p:cNvSpPr>
          <p:nvPr/>
        </p:nvSpPr>
        <p:spPr bwMode="auto">
          <a:xfrm>
            <a:off x="250825" y="3053890"/>
            <a:ext cx="3457575"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7815" name="Rectangle 7"/>
          <p:cNvSpPr>
            <a:spLocks noChangeArrowheads="1"/>
          </p:cNvSpPr>
          <p:nvPr/>
        </p:nvSpPr>
        <p:spPr bwMode="auto">
          <a:xfrm>
            <a:off x="228600" y="5562600"/>
            <a:ext cx="34798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&lt;/html&gt;</a:t>
            </a:r>
          </a:p>
        </p:txBody>
      </p:sp>
      <p:sp>
        <p:nvSpPr>
          <p:cNvPr id="887816" name="Rectangle 8"/>
          <p:cNvSpPr>
            <a:spLocks noChangeArrowheads="1"/>
          </p:cNvSpPr>
          <p:nvPr/>
        </p:nvSpPr>
        <p:spPr bwMode="auto">
          <a:xfrm>
            <a:off x="228600" y="4114800"/>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&lt;p&gt;</a:t>
            </a:r>
            <a:r>
              <a:rPr lang="en-GB" sz="2000" i="0">
                <a:solidFill>
                  <a:schemeClr val="bg1"/>
                </a:solidFill>
                <a:latin typeface="Consolas" pitchFamily="49" charset="0"/>
              </a:rPr>
              <a:t>A </a:t>
            </a:r>
            <a:r>
              <a:rPr lang="en-GB" sz="1600" i="0">
                <a:solidFill>
                  <a:schemeClr val="bg1"/>
                </a:solidFill>
                <a:latin typeface="Consolas" pitchFamily="49" charset="0"/>
              </a:rPr>
              <a:t>&lt;b&gt;bold&lt;/b&gt; example&lt;/p&gt; </a:t>
            </a:r>
            <a:r>
              <a:rPr lang="en-GB" sz="2000" b="1" i="0">
                <a:solidFill>
                  <a:schemeClr val="bg1"/>
                </a:solidFill>
                <a:latin typeface="Consolas" pitchFamily="49" charset="0"/>
              </a:rPr>
              <a:t>&lt;p&gt;</a:t>
            </a:r>
            <a:r>
              <a:rPr lang="en-GB" sz="1600" i="0">
                <a:solidFill>
                  <a:schemeClr val="bg1"/>
                </a:solidFill>
                <a:latin typeface="Consolas" pitchFamily="49" charset="0"/>
              </a:rPr>
              <a:t>Ha!&lt;/p&gt;</a:t>
            </a:r>
          </a:p>
        </p:txBody>
      </p:sp>
      <p:sp>
        <p:nvSpPr>
          <p:cNvPr id="887817" name="Rectangle 9"/>
          <p:cNvSpPr>
            <a:spLocks noChangeArrowheads="1"/>
          </p:cNvSpPr>
          <p:nvPr/>
        </p:nvSpPr>
        <p:spPr bwMode="auto">
          <a:xfrm>
            <a:off x="228600" y="5029200"/>
            <a:ext cx="34798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&lt;/body&gt;</a:t>
            </a:r>
          </a:p>
        </p:txBody>
      </p:sp>
      <p:sp>
        <p:nvSpPr>
          <p:cNvPr id="887818" name="Rectangle 10"/>
          <p:cNvSpPr>
            <a:spLocks noChangeArrowheads="1"/>
          </p:cNvSpPr>
          <p:nvPr/>
        </p:nvSpPr>
        <p:spPr bwMode="auto">
          <a:xfrm>
            <a:off x="228600" y="3581400"/>
            <a:ext cx="3479800" cy="533400"/>
          </a:xfrm>
          <a:prstGeom prst="rect">
            <a:avLst/>
          </a:prstGeom>
          <a:solidFill>
            <a:srgbClr val="FFFFEF"/>
          </a:solidFill>
          <a:ln w="9525">
            <a:noFill/>
            <a:miter lim="800000"/>
            <a:headEnd/>
            <a:tailEnd/>
          </a:ln>
          <a:effectLst/>
        </p:spPr>
        <p:txBody>
          <a:bodyPr/>
          <a:lstStyle/>
          <a:p>
            <a:pPr marL="342900" indent="-342900" algn="l">
              <a:lnSpc>
                <a:spcPct val="140000"/>
              </a:lnSpc>
              <a:spcBef>
                <a:spcPct val="20000"/>
              </a:spcBef>
            </a:pPr>
            <a:r>
              <a:rPr lang="en-GB" sz="2000" i="0">
                <a:solidFill>
                  <a:schemeClr val="bg1"/>
                </a:solidFill>
                <a:latin typeface="Consolas" pitchFamily="49" charset="0"/>
              </a:rPr>
              <a:t>  &lt;h1&gt;Simple&lt;/h1&gt;</a:t>
            </a:r>
          </a:p>
        </p:txBody>
      </p:sp>
      <p:sp>
        <p:nvSpPr>
          <p:cNvPr id="887819" name="Rectangle 11"/>
          <p:cNvSpPr>
            <a:spLocks noChangeArrowheads="1"/>
          </p:cNvSpPr>
          <p:nvPr/>
        </p:nvSpPr>
        <p:spPr bwMode="auto">
          <a:xfrm>
            <a:off x="228600" y="1219200"/>
            <a:ext cx="3479800" cy="4876800"/>
          </a:xfrm>
          <a:prstGeom prst="rect">
            <a:avLst/>
          </a:prstGeom>
          <a:noFill/>
          <a:ln w="9525">
            <a:solidFill>
              <a:srgbClr val="99CCFF"/>
            </a:solidFill>
            <a:miter lim="800000"/>
            <a:headEnd/>
            <a:tailEnd/>
          </a:ln>
          <a:effectLst/>
        </p:spPr>
        <p:txBody>
          <a:bodyPr wrap="none" anchor="ctr"/>
          <a:lstStyle/>
          <a:p>
            <a:endParaRPr lang="en-GB" i="0">
              <a:solidFill>
                <a:schemeClr val="bg1"/>
              </a:solidFill>
              <a:latin typeface="Consolas" pitchFamily="49" charset="0"/>
            </a:endParaRPr>
          </a:p>
        </p:txBody>
      </p:sp>
      <p:sp>
        <p:nvSpPr>
          <p:cNvPr id="887820" name="Rectangle 12"/>
          <p:cNvSpPr>
            <a:spLocks noChangeArrowheads="1"/>
          </p:cNvSpPr>
          <p:nvPr/>
        </p:nvSpPr>
        <p:spPr bwMode="auto">
          <a:xfrm>
            <a:off x="250825" y="4149725"/>
            <a:ext cx="433388" cy="792163"/>
          </a:xfrm>
          <a:prstGeom prst="rect">
            <a:avLst/>
          </a:prstGeom>
          <a:noFill/>
          <a:ln w="38100" cap="rnd">
            <a:solidFill>
              <a:srgbClr val="FF9900"/>
            </a:solidFill>
            <a:prstDash val="sysDot"/>
            <a:miter lim="800000"/>
            <a:headEnd/>
            <a:tailEnd/>
          </a:ln>
          <a:effectLst/>
        </p:spPr>
        <p:txBody>
          <a:bodyPr wrap="none" anchor="ctr"/>
          <a:lstStyle/>
          <a:p>
            <a:endParaRPr lang="en-GB" i="0">
              <a:solidFill>
                <a:schemeClr val="bg1"/>
              </a:solidFill>
              <a:latin typeface="Consolas" pitchFamily="49" charset="0"/>
            </a:endParaRPr>
          </a:p>
        </p:txBody>
      </p:sp>
      <p:sp>
        <p:nvSpPr>
          <p:cNvPr id="887821" name="Rectangle 13"/>
          <p:cNvSpPr>
            <a:spLocks noChangeArrowheads="1"/>
          </p:cNvSpPr>
          <p:nvPr/>
        </p:nvSpPr>
        <p:spPr bwMode="auto">
          <a:xfrm>
            <a:off x="3995738" y="1773238"/>
            <a:ext cx="4824412" cy="360362"/>
          </a:xfrm>
          <a:prstGeom prst="rect">
            <a:avLst/>
          </a:prstGeom>
          <a:noFill/>
          <a:ln w="38100" cap="rnd" algn="ctr">
            <a:solidFill>
              <a:srgbClr val="FF9900"/>
            </a:solidFill>
            <a:prstDash val="sysDot"/>
            <a:miter lim="800000"/>
            <a:headEnd/>
            <a:tailEnd/>
          </a:ln>
          <a:effectLst/>
        </p:spPr>
        <p:txBody>
          <a:bodyPr wrap="none" anchor="ctr"/>
          <a:lstStyle/>
          <a:p>
            <a:endParaRPr lang="en-GB"/>
          </a:p>
        </p:txBody>
      </p:sp>
      <p:cxnSp>
        <p:nvCxnSpPr>
          <p:cNvPr id="887824" name="AutoShape 16"/>
          <p:cNvCxnSpPr>
            <a:cxnSpLocks noChangeShapeType="1"/>
            <a:stCxn id="887821" idx="1"/>
            <a:endCxn id="887820" idx="0"/>
          </p:cNvCxnSpPr>
          <p:nvPr/>
        </p:nvCxnSpPr>
        <p:spPr bwMode="auto">
          <a:xfrm rot="10800000" flipV="1">
            <a:off x="468313" y="1954213"/>
            <a:ext cx="3508375" cy="2176462"/>
          </a:xfrm>
          <a:prstGeom prst="curvedConnector2">
            <a:avLst/>
          </a:prstGeom>
          <a:noFill/>
          <a:ln w="12700">
            <a:solidFill>
              <a:srgbClr val="FF9900"/>
            </a:solidFill>
            <a:prstDash val="dash"/>
            <a:round/>
            <a:headEnd/>
            <a:tailEnd type="triangle" w="med" len="med"/>
          </a:ln>
          <a:effectLst/>
        </p:spPr>
      </p:cxnSp>
      <p:sp>
        <p:nvSpPr>
          <p:cNvPr id="887825" name="Rectangle 17"/>
          <p:cNvSpPr>
            <a:spLocks noChangeArrowheads="1"/>
          </p:cNvSpPr>
          <p:nvPr/>
        </p:nvSpPr>
        <p:spPr bwMode="auto">
          <a:xfrm>
            <a:off x="7451725" y="4437063"/>
            <a:ext cx="1152525" cy="360362"/>
          </a:xfrm>
          <a:prstGeom prst="rect">
            <a:avLst/>
          </a:prstGeom>
          <a:noFill/>
          <a:ln w="38100" cap="rnd" algn="ctr">
            <a:solidFill>
              <a:srgbClr val="FF9900"/>
            </a:solidFill>
            <a:prstDash val="sysDot"/>
            <a:miter lim="800000"/>
            <a:headEnd/>
            <a:tailEnd/>
          </a:ln>
          <a:effectLst/>
        </p:spPr>
        <p:txBody>
          <a:bodyPr wrap="none" anchor="ctr"/>
          <a:lstStyle/>
          <a:p>
            <a:endParaRPr lang="en-GB"/>
          </a:p>
        </p:txBody>
      </p:sp>
      <p:cxnSp>
        <p:nvCxnSpPr>
          <p:cNvPr id="887826" name="AutoShape 18"/>
          <p:cNvCxnSpPr>
            <a:cxnSpLocks noChangeShapeType="1"/>
            <a:stCxn id="887825" idx="2"/>
            <a:endCxn id="887827" idx="2"/>
          </p:cNvCxnSpPr>
          <p:nvPr/>
        </p:nvCxnSpPr>
        <p:spPr bwMode="auto">
          <a:xfrm rot="5400000">
            <a:off x="4878388" y="1882775"/>
            <a:ext cx="215900" cy="6083300"/>
          </a:xfrm>
          <a:prstGeom prst="curvedConnector3">
            <a:avLst>
              <a:gd name="adj1" fmla="val 196324"/>
            </a:avLst>
          </a:prstGeom>
          <a:noFill/>
          <a:ln w="12700">
            <a:solidFill>
              <a:srgbClr val="FF9900"/>
            </a:solidFill>
            <a:prstDash val="dash"/>
            <a:round/>
            <a:headEnd/>
            <a:tailEnd type="triangle" w="med" len="med"/>
          </a:ln>
          <a:effectLst/>
        </p:spPr>
      </p:cxnSp>
      <p:sp>
        <p:nvSpPr>
          <p:cNvPr id="887827" name="Rectangle 19"/>
          <p:cNvSpPr>
            <a:spLocks noChangeArrowheads="1"/>
          </p:cNvSpPr>
          <p:nvPr/>
        </p:nvSpPr>
        <p:spPr bwMode="auto">
          <a:xfrm>
            <a:off x="1547813" y="4221163"/>
            <a:ext cx="792162" cy="792162"/>
          </a:xfrm>
          <a:prstGeom prst="rect">
            <a:avLst/>
          </a:prstGeom>
          <a:noFill/>
          <a:ln w="38100" cap="rnd">
            <a:solidFill>
              <a:srgbClr val="FF9900"/>
            </a:solidFill>
            <a:prstDash val="sysDot"/>
            <a:miter lim="800000"/>
            <a:headEnd/>
            <a:tailEnd/>
          </a:ln>
          <a:effectLst/>
        </p:spPr>
        <p:txBody>
          <a:bodyPr wrap="none" anchor="ctr"/>
          <a:lstStyle/>
          <a:p>
            <a:endParaRPr lang="en-GB" i="0">
              <a:solidFill>
                <a:schemeClr val="bg1"/>
              </a:solidFill>
              <a:latin typeface="Consolas" pitchFamily="49" charset="0"/>
            </a:endParaRPr>
          </a:p>
        </p:txBody>
      </p:sp>
      <p:sp>
        <p:nvSpPr>
          <p:cNvPr id="887823" name="Rectangle 15"/>
          <p:cNvSpPr>
            <a:spLocks noChangeArrowheads="1"/>
          </p:cNvSpPr>
          <p:nvPr/>
        </p:nvSpPr>
        <p:spPr bwMode="auto">
          <a:xfrm>
            <a:off x="228600" y="4149725"/>
            <a:ext cx="3479800" cy="914400"/>
          </a:xfrm>
          <a:prstGeom prst="rect">
            <a:avLst/>
          </a:prstGeom>
          <a:solidFill>
            <a:srgbClr val="FFCCFF"/>
          </a:solidFill>
          <a:ln w="9525">
            <a:noFill/>
            <a:miter lim="800000"/>
            <a:headEnd/>
            <a:tailEnd/>
          </a:ln>
          <a:effectLst/>
        </p:spPr>
        <p:txBody>
          <a:bodyPr/>
          <a:lstStyle/>
          <a:p>
            <a:pPr marL="4763" indent="-4763" algn="l">
              <a:lnSpc>
                <a:spcPct val="140000"/>
              </a:lnSpc>
              <a:spcBef>
                <a:spcPct val="20000"/>
              </a:spcBef>
            </a:pPr>
            <a:r>
              <a:rPr lang="en-GB" sz="2000" b="1" i="0">
                <a:solidFill>
                  <a:schemeClr val="bg1"/>
                </a:solidFill>
                <a:latin typeface="Consolas" pitchFamily="49" charset="0"/>
              </a:rPr>
              <a:t>&lt;p class="blob"&gt;</a:t>
            </a:r>
            <a:r>
              <a:rPr lang="en-GB" sz="2000" i="0">
                <a:solidFill>
                  <a:schemeClr val="bg1"/>
                </a:solidFill>
                <a:latin typeface="Consolas" pitchFamily="49" charset="0"/>
              </a:rPr>
              <a:t>A…</a:t>
            </a:r>
            <a:r>
              <a:rPr lang="en-GB" sz="1600" i="0">
                <a:solidFill>
                  <a:schemeClr val="bg1"/>
                </a:solidFill>
                <a:latin typeface="Consolas" pitchFamily="49" charset="0"/>
              </a:rPr>
              <a:t>e&lt;/p&gt; </a:t>
            </a:r>
            <a:r>
              <a:rPr lang="en-GB" sz="2000" b="1" i="0">
                <a:solidFill>
                  <a:schemeClr val="bg1"/>
                </a:solidFill>
                <a:latin typeface="Consolas" pitchFamily="49" charset="0"/>
              </a:rPr>
              <a:t>&lt;p class="blob"&gt;</a:t>
            </a:r>
            <a:r>
              <a:rPr lang="en-GB" sz="1600" i="0">
                <a:solidFill>
                  <a:schemeClr val="bg1"/>
                </a:solidFill>
                <a:latin typeface="Consolas" pitchFamily="49" charset="0"/>
              </a:rPr>
              <a:t>Ha!&lt;/p&gt;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87811">
                                            <p:bg/>
                                          </p:spTgt>
                                        </p:tgtEl>
                                        <p:attrNameLst>
                                          <p:attrName>style.visibility</p:attrName>
                                        </p:attrNameLst>
                                      </p:cBhvr>
                                      <p:to>
                                        <p:strVal val="visible"/>
                                      </p:to>
                                    </p:set>
                                    <p:animEffect transition="in" filter="wipe(up)">
                                      <p:cBhvr>
                                        <p:cTn id="7" dur="500"/>
                                        <p:tgtEl>
                                          <p:spTgt spid="887811">
                                            <p:bg/>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87811">
                                            <p:txEl>
                                              <p:pRg st="0" end="0"/>
                                            </p:txEl>
                                          </p:spTgt>
                                        </p:tgtEl>
                                        <p:attrNameLst>
                                          <p:attrName>style.visibility</p:attrName>
                                        </p:attrNameLst>
                                      </p:cBhvr>
                                      <p:to>
                                        <p:strVal val="visible"/>
                                      </p:to>
                                    </p:set>
                                    <p:animEffect transition="in" filter="wipe(up)">
                                      <p:cBhvr>
                                        <p:cTn id="11" dur="500"/>
                                        <p:tgtEl>
                                          <p:spTgt spid="8878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887821"/>
                                        </p:tgtEl>
                                        <p:attrNameLst>
                                          <p:attrName>style.visibility</p:attrName>
                                        </p:attrNameLst>
                                      </p:cBhvr>
                                      <p:to>
                                        <p:strVal val="visible"/>
                                      </p:to>
                                    </p:set>
                                    <p:animEffect transition="in" filter="wipe(right)">
                                      <p:cBhvr>
                                        <p:cTn id="16" dur="500"/>
                                        <p:tgtEl>
                                          <p:spTgt spid="887821"/>
                                        </p:tgtEl>
                                      </p:cBhvr>
                                    </p:animEffect>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887824"/>
                                        </p:tgtEl>
                                        <p:attrNameLst>
                                          <p:attrName>style.visibility</p:attrName>
                                        </p:attrNameLst>
                                      </p:cBhvr>
                                      <p:to>
                                        <p:strVal val="visible"/>
                                      </p:to>
                                    </p:set>
                                    <p:animEffect transition="in" filter="wipe(right)">
                                      <p:cBhvr>
                                        <p:cTn id="20" dur="1000"/>
                                        <p:tgtEl>
                                          <p:spTgt spid="887824"/>
                                        </p:tgtEl>
                                      </p:cBhvr>
                                    </p:animEffect>
                                  </p:childTnLst>
                                </p:cTn>
                              </p:par>
                            </p:childTnLst>
                          </p:cTn>
                        </p:par>
                        <p:par>
                          <p:cTn id="21" fill="hold">
                            <p:stCondLst>
                              <p:cond delay="1500"/>
                            </p:stCondLst>
                            <p:childTnLst>
                              <p:par>
                                <p:cTn id="22" presetID="22" presetClass="entr" presetSubtype="2" fill="hold" grpId="0" nodeType="afterEffect">
                                  <p:stCondLst>
                                    <p:cond delay="0"/>
                                  </p:stCondLst>
                                  <p:childTnLst>
                                    <p:set>
                                      <p:cBhvr>
                                        <p:cTn id="23" dur="1" fill="hold">
                                          <p:stCondLst>
                                            <p:cond delay="0"/>
                                          </p:stCondLst>
                                        </p:cTn>
                                        <p:tgtEl>
                                          <p:spTgt spid="887820"/>
                                        </p:tgtEl>
                                        <p:attrNameLst>
                                          <p:attrName>style.visibility</p:attrName>
                                        </p:attrNameLst>
                                      </p:cBhvr>
                                      <p:to>
                                        <p:strVal val="visible"/>
                                      </p:to>
                                    </p:set>
                                    <p:animEffect transition="in" filter="wipe(right)">
                                      <p:cBhvr>
                                        <p:cTn id="24" dur="500"/>
                                        <p:tgtEl>
                                          <p:spTgt spid="887820"/>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887811">
                                            <p:txEl>
                                              <p:pRg st="1" end="1"/>
                                            </p:txEl>
                                          </p:spTgt>
                                        </p:tgtEl>
                                        <p:attrNameLst>
                                          <p:attrName>style.visibility</p:attrName>
                                        </p:attrNameLst>
                                      </p:cBhvr>
                                      <p:to>
                                        <p:strVal val="visible"/>
                                      </p:to>
                                    </p:set>
                                    <p:animEffect transition="in" filter="wipe(up)">
                                      <p:cBhvr>
                                        <p:cTn id="27" dur="500"/>
                                        <p:tgtEl>
                                          <p:spTgt spid="887811">
                                            <p:txEl>
                                              <p:pRg st="1" end="1"/>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887811">
                                            <p:txEl>
                                              <p:pRg st="2" end="2"/>
                                            </p:txEl>
                                          </p:spTgt>
                                        </p:tgtEl>
                                        <p:attrNameLst>
                                          <p:attrName>style.visibility</p:attrName>
                                        </p:attrNameLst>
                                      </p:cBhvr>
                                      <p:to>
                                        <p:strVal val="visible"/>
                                      </p:to>
                                    </p:set>
                                    <p:animEffect transition="in" filter="wipe(up)">
                                      <p:cBhvr>
                                        <p:cTn id="30" dur="500"/>
                                        <p:tgtEl>
                                          <p:spTgt spid="887811">
                                            <p:txEl>
                                              <p:pRg st="2" end="2"/>
                                            </p:tx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887811">
                                            <p:txEl>
                                              <p:pRg st="3" end="3"/>
                                            </p:txEl>
                                          </p:spTgt>
                                        </p:tgtEl>
                                        <p:attrNameLst>
                                          <p:attrName>style.visibility</p:attrName>
                                        </p:attrNameLst>
                                      </p:cBhvr>
                                      <p:to>
                                        <p:strVal val="visible"/>
                                      </p:to>
                                    </p:set>
                                    <p:animEffect transition="in" filter="wipe(up)">
                                      <p:cBhvr>
                                        <p:cTn id="33" dur="500"/>
                                        <p:tgtEl>
                                          <p:spTgt spid="887811">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887811">
                                            <p:txEl>
                                              <p:pRg st="4" end="4"/>
                                            </p:txEl>
                                          </p:spTgt>
                                        </p:tgtEl>
                                        <p:attrNameLst>
                                          <p:attrName>style.visibility</p:attrName>
                                        </p:attrNameLst>
                                      </p:cBhvr>
                                      <p:to>
                                        <p:strVal val="visible"/>
                                      </p:to>
                                    </p:set>
                                    <p:animEffect transition="in" filter="wipe(up)">
                                      <p:cBhvr>
                                        <p:cTn id="38" dur="500"/>
                                        <p:tgtEl>
                                          <p:spTgt spid="887811">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87823"/>
                                        </p:tgtEl>
                                        <p:attrNameLst>
                                          <p:attrName>style.visibility</p:attrName>
                                        </p:attrNameLst>
                                      </p:cBhvr>
                                      <p:to>
                                        <p:strVal val="visible"/>
                                      </p:to>
                                    </p:set>
                                  </p:childTnLst>
                                </p:cTn>
                              </p:par>
                            </p:childTnLst>
                          </p:cTn>
                        </p:par>
                        <p:par>
                          <p:cTn id="43" fill="hold">
                            <p:stCondLst>
                              <p:cond delay="0"/>
                            </p:stCondLst>
                            <p:childTnLst>
                              <p:par>
                                <p:cTn id="44" presetID="22" presetClass="entr" presetSubtype="2" fill="hold" grpId="0" nodeType="afterEffect">
                                  <p:stCondLst>
                                    <p:cond delay="0"/>
                                  </p:stCondLst>
                                  <p:childTnLst>
                                    <p:set>
                                      <p:cBhvr>
                                        <p:cTn id="45" dur="1" fill="hold">
                                          <p:stCondLst>
                                            <p:cond delay="0"/>
                                          </p:stCondLst>
                                        </p:cTn>
                                        <p:tgtEl>
                                          <p:spTgt spid="887825"/>
                                        </p:tgtEl>
                                        <p:attrNameLst>
                                          <p:attrName>style.visibility</p:attrName>
                                        </p:attrNameLst>
                                      </p:cBhvr>
                                      <p:to>
                                        <p:strVal val="visible"/>
                                      </p:to>
                                    </p:set>
                                    <p:animEffect transition="in" filter="wipe(right)">
                                      <p:cBhvr>
                                        <p:cTn id="46" dur="500"/>
                                        <p:tgtEl>
                                          <p:spTgt spid="887825"/>
                                        </p:tgtEl>
                                      </p:cBhvr>
                                    </p:animEffect>
                                  </p:childTnLst>
                                </p:cTn>
                              </p:par>
                            </p:childTnLst>
                          </p:cTn>
                        </p:par>
                        <p:par>
                          <p:cTn id="47" fill="hold">
                            <p:stCondLst>
                              <p:cond delay="500"/>
                            </p:stCondLst>
                            <p:childTnLst>
                              <p:par>
                                <p:cTn id="48" presetID="22" presetClass="entr" presetSubtype="2" fill="hold" nodeType="afterEffect">
                                  <p:stCondLst>
                                    <p:cond delay="0"/>
                                  </p:stCondLst>
                                  <p:childTnLst>
                                    <p:set>
                                      <p:cBhvr>
                                        <p:cTn id="49" dur="1" fill="hold">
                                          <p:stCondLst>
                                            <p:cond delay="0"/>
                                          </p:stCondLst>
                                        </p:cTn>
                                        <p:tgtEl>
                                          <p:spTgt spid="887826"/>
                                        </p:tgtEl>
                                        <p:attrNameLst>
                                          <p:attrName>style.visibility</p:attrName>
                                        </p:attrNameLst>
                                      </p:cBhvr>
                                      <p:to>
                                        <p:strVal val="visible"/>
                                      </p:to>
                                    </p:set>
                                    <p:animEffect transition="in" filter="wipe(right)">
                                      <p:cBhvr>
                                        <p:cTn id="50" dur="1000"/>
                                        <p:tgtEl>
                                          <p:spTgt spid="887826"/>
                                        </p:tgtEl>
                                      </p:cBhvr>
                                    </p:animEffect>
                                  </p:childTnLst>
                                </p:cTn>
                              </p:par>
                            </p:childTnLst>
                          </p:cTn>
                        </p:par>
                        <p:par>
                          <p:cTn id="51" fill="hold">
                            <p:stCondLst>
                              <p:cond delay="1500"/>
                            </p:stCondLst>
                            <p:childTnLst>
                              <p:par>
                                <p:cTn id="52" presetID="22" presetClass="entr" presetSubtype="2" fill="hold" grpId="0" nodeType="afterEffect">
                                  <p:stCondLst>
                                    <p:cond delay="0"/>
                                  </p:stCondLst>
                                  <p:childTnLst>
                                    <p:set>
                                      <p:cBhvr>
                                        <p:cTn id="53" dur="1" fill="hold">
                                          <p:stCondLst>
                                            <p:cond delay="0"/>
                                          </p:stCondLst>
                                        </p:cTn>
                                        <p:tgtEl>
                                          <p:spTgt spid="887827"/>
                                        </p:tgtEl>
                                        <p:attrNameLst>
                                          <p:attrName>style.visibility</p:attrName>
                                        </p:attrNameLst>
                                      </p:cBhvr>
                                      <p:to>
                                        <p:strVal val="visible"/>
                                      </p:to>
                                    </p:set>
                                    <p:animEffect transition="in" filter="wipe(right)">
                                      <p:cBhvr>
                                        <p:cTn id="54" dur="500"/>
                                        <p:tgtEl>
                                          <p:spTgt spid="887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811" grpId="0" build="p" animBg="1"/>
      <p:bldP spid="887820" grpId="0" animBg="1"/>
      <p:bldP spid="887821" grpId="0" animBg="1"/>
      <p:bldP spid="887825" grpId="0" animBg="1"/>
      <p:bldP spid="887827" grpId="0" animBg="1"/>
      <p:bldP spid="88782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ln/>
        </p:spPr>
        <p:txBody>
          <a:bodyPr/>
          <a:lstStyle/>
          <a:p>
            <a:r>
              <a:rPr lang="en-GB" dirty="0" smtClean="0"/>
              <a:t>For next week: </a:t>
            </a:r>
            <a:r>
              <a:rPr lang="en-GB" dirty="0"/>
              <a:t>JavaScript</a:t>
            </a:r>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a:t>
            </a:r>
            <a:r>
              <a:rPr lang="en-GB" sz="2000" dirty="0" smtClean="0"/>
              <a:t>1—3 + </a:t>
            </a:r>
            <a:r>
              <a:rPr lang="en-GB" sz="2000" b="1" dirty="0" smtClean="0">
                <a:solidFill>
                  <a:srgbClr val="FF0000"/>
                </a:solidFill>
              </a:rPr>
              <a:t>8</a:t>
            </a:r>
            <a:r>
              <a:rPr lang="en-GB" sz="2000" dirty="0" smtClean="0"/>
              <a:t> + </a:t>
            </a:r>
            <a:r>
              <a:rPr lang="en-GB" sz="2000" b="1" dirty="0" smtClean="0"/>
              <a:t>10</a:t>
            </a:r>
            <a:endParaRPr lang="en-GB" sz="2000" dirty="0"/>
          </a:p>
          <a:p>
            <a:pPr>
              <a:lnSpc>
                <a:spcPct val="90000"/>
              </a:lnSpc>
            </a:pPr>
            <a:r>
              <a:rPr lang="en-GB" sz="2400" i="1" dirty="0"/>
              <a:t>“Head First JavaScript”</a:t>
            </a:r>
          </a:p>
          <a:p>
            <a:pPr lvl="1">
              <a:lnSpc>
                <a:spcPct val="90000"/>
              </a:lnSpc>
            </a:pPr>
            <a:r>
              <a:rPr lang="en-GB" sz="2000" dirty="0"/>
              <a:t>Chapters </a:t>
            </a:r>
            <a:r>
              <a:rPr lang="en-GB" sz="2000" dirty="0" smtClean="0"/>
              <a:t>1—5 + </a:t>
            </a:r>
            <a:r>
              <a:rPr lang="en-GB" sz="2000" b="1" dirty="0" smtClean="0">
                <a:solidFill>
                  <a:srgbClr val="FF0000"/>
                </a:solidFill>
              </a:rPr>
              <a:t>6, 7 &amp; 8</a:t>
            </a:r>
            <a:endParaRPr lang="en-GB" sz="2000" b="1" dirty="0">
              <a:solidFill>
                <a:srgbClr val="FF0000"/>
              </a:solidFill>
            </a:endParaRPr>
          </a:p>
          <a:p>
            <a:pPr>
              <a:lnSpc>
                <a:spcPct val="90000"/>
              </a:lnSpc>
            </a:pPr>
            <a:r>
              <a:rPr lang="en-GB" sz="2400" i="1" dirty="0"/>
              <a:t>“Learning JavaScript”</a:t>
            </a:r>
          </a:p>
          <a:p>
            <a:pPr lvl="1">
              <a:lnSpc>
                <a:spcPct val="80000"/>
              </a:lnSpc>
            </a:pPr>
            <a:r>
              <a:rPr lang="en-GB" sz="2000" dirty="0" smtClean="0"/>
              <a:t>Chapters 1—3, </a:t>
            </a:r>
            <a:r>
              <a:rPr lang="en-GB" sz="2000" b="1" dirty="0" smtClean="0">
                <a:solidFill>
                  <a:srgbClr val="FF0000"/>
                </a:solidFill>
              </a:rPr>
              <a:t>5, 6</a:t>
            </a:r>
            <a:r>
              <a:rPr lang="en-GB" sz="2000" dirty="0" smtClean="0"/>
              <a:t> &amp; 9—10</a:t>
            </a:r>
            <a:endParaRPr lang="en-GB" sz="2400" b="1" dirty="0">
              <a:solidFill>
                <a:srgbClr val="FF0000"/>
              </a:solidFill>
            </a:endParaRPr>
          </a:p>
          <a:p>
            <a:pPr>
              <a:lnSpc>
                <a:spcPct val="90000"/>
              </a:lnSpc>
            </a:pPr>
            <a:endParaRPr lang="en-GB" sz="2400" b="1" dirty="0" smtClean="0">
              <a:solidFill>
                <a:srgbClr val="FF0000"/>
              </a:solidFill>
            </a:endParaRPr>
          </a:p>
          <a:p>
            <a:pPr>
              <a:lnSpc>
                <a:spcPct val="90000"/>
              </a:lnSpc>
            </a:pPr>
            <a:endParaRPr lang="en-GB" sz="2400" b="1" dirty="0" smtClean="0">
              <a:solidFill>
                <a:srgbClr val="FF0000"/>
              </a:solidFill>
            </a:endParaRPr>
          </a:p>
          <a:p>
            <a:pPr>
              <a:lnSpc>
                <a:spcPct val="80000"/>
              </a:lnSpc>
            </a:pPr>
            <a:r>
              <a:rPr lang="en-GB" sz="2400" i="1" dirty="0" smtClean="0">
                <a:solidFill>
                  <a:schemeClr val="tx1">
                    <a:lumMod val="85000"/>
                  </a:schemeClr>
                </a:solidFill>
              </a:rPr>
              <a:t>See me if you have questions about books.</a:t>
            </a:r>
          </a:p>
          <a:p>
            <a:pPr lvl="1">
              <a:lnSpc>
                <a:spcPct val="80000"/>
              </a:lnSpc>
            </a:pPr>
            <a:r>
              <a:rPr lang="en-GB" sz="2000" i="1" dirty="0" smtClean="0">
                <a:solidFill>
                  <a:schemeClr val="tx1">
                    <a:lumMod val="85000"/>
                  </a:schemeClr>
                </a:solidFill>
              </a:rPr>
              <a:t>Don’t get lost reading “unnecessary” stuff…</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4</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92494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48478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92494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a:xfrm>
            <a:off x="685800" y="228600"/>
            <a:ext cx="7772400" cy="762000"/>
          </a:xfrm>
          <a:ln/>
        </p:spPr>
        <p:txBody>
          <a:bodyPr/>
          <a:lstStyle/>
          <a:p>
            <a:r>
              <a:rPr lang="en-GB"/>
              <a:t>Parent node relationships</a:t>
            </a:r>
          </a:p>
        </p:txBody>
      </p:sp>
      <p:sp>
        <p:nvSpPr>
          <p:cNvPr id="889859" name="Rectangle 3"/>
          <p:cNvSpPr>
            <a:spLocks noGrp="1" noChangeArrowheads="1"/>
          </p:cNvSpPr>
          <p:nvPr>
            <p:ph idx="1"/>
          </p:nvPr>
        </p:nvSpPr>
        <p:spPr>
          <a:xfrm>
            <a:off x="304800" y="4267200"/>
            <a:ext cx="8534400" cy="1981200"/>
          </a:xfrm>
          <a:ln/>
        </p:spPr>
        <p:txBody>
          <a:bodyPr/>
          <a:lstStyle/>
          <a:p>
            <a:pPr>
              <a:lnSpc>
                <a:spcPct val="80000"/>
              </a:lnSpc>
              <a:buFontTx/>
              <a:buNone/>
              <a:tabLst>
                <a:tab pos="3148013" algn="l"/>
              </a:tabLst>
            </a:pPr>
            <a:r>
              <a:rPr lang="en-GB" sz="2400"/>
              <a:t>If </a:t>
            </a:r>
            <a:r>
              <a:rPr lang="en-GB" sz="2400" b="1">
                <a:solidFill>
                  <a:schemeClr val="hlink"/>
                </a:solidFill>
                <a:latin typeface="Courier New" pitchFamily="49" charset="0"/>
              </a:rPr>
              <a:t>objP == document.getElementById('thp');</a:t>
            </a:r>
            <a:r>
              <a:rPr lang="en-GB" sz="2400" b="1"/>
              <a:t> </a:t>
            </a:r>
            <a:r>
              <a:rPr lang="en-GB" sz="2400"/>
              <a:t>then</a:t>
            </a:r>
          </a:p>
          <a:p>
            <a:pPr>
              <a:lnSpc>
                <a:spcPct val="80000"/>
              </a:lnSpc>
              <a:buFontTx/>
              <a:buNone/>
              <a:tabLst>
                <a:tab pos="3148013" algn="l"/>
              </a:tabLst>
            </a:pP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childNodes[]	</a:t>
            </a:r>
            <a:r>
              <a:rPr lang="en-GB" sz="2400"/>
              <a:t>is an </a:t>
            </a:r>
            <a:r>
              <a:rPr lang="en-GB" sz="2400" i="1"/>
              <a:t>array</a:t>
            </a:r>
            <a:r>
              <a:rPr lang="en-GB" sz="2400"/>
              <a:t> containing child nodes…</a:t>
            </a:r>
            <a:endParaRPr lang="en-GB" sz="2400" b="1">
              <a:solidFill>
                <a:schemeClr val="folHlink"/>
              </a:solidFill>
              <a:latin typeface="Courier New" pitchFamily="49" charset="0"/>
            </a:endParaRPr>
          </a:p>
          <a:p>
            <a:pPr>
              <a:lnSpc>
                <a:spcPct val="80000"/>
              </a:lnSpc>
              <a:buFontTx/>
              <a:buNone/>
              <a:tabLst>
                <a:tab pos="3148013" algn="l"/>
              </a:tabLst>
            </a:pP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firstChild 	</a:t>
            </a:r>
            <a:r>
              <a:rPr lang="en-GB" sz="2400"/>
              <a:t>the </a:t>
            </a:r>
            <a:r>
              <a:rPr lang="en-GB" sz="2400" b="1">
                <a:solidFill>
                  <a:schemeClr val="folHlink"/>
                </a:solidFill>
                <a:latin typeface="Courier New" pitchFamily="49" charset="0"/>
              </a:rPr>
              <a:t>'A '</a:t>
            </a:r>
            <a:r>
              <a:rPr lang="en-GB" sz="2400"/>
              <a:t> text node</a:t>
            </a:r>
            <a:endParaRPr lang="en-GB" sz="2400" b="1">
              <a:solidFill>
                <a:schemeClr val="folHlink"/>
              </a:solidFill>
              <a:latin typeface="Courier New" pitchFamily="49" charset="0"/>
            </a:endParaRPr>
          </a:p>
          <a:p>
            <a:pPr>
              <a:lnSpc>
                <a:spcPct val="80000"/>
              </a:lnSpc>
              <a:buFontTx/>
              <a:buNone/>
              <a:tabLst>
                <a:tab pos="3148013" algn="l"/>
              </a:tabLst>
            </a:pP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lastChild 	</a:t>
            </a:r>
            <a:r>
              <a:rPr lang="en-GB" sz="2400"/>
              <a:t>the </a:t>
            </a:r>
            <a:r>
              <a:rPr lang="en-GB" sz="2400" b="1">
                <a:solidFill>
                  <a:schemeClr val="folHlink"/>
                </a:solidFill>
                <a:latin typeface="Courier New" pitchFamily="49" charset="0"/>
              </a:rPr>
              <a:t>' example'</a:t>
            </a:r>
            <a:r>
              <a:rPr lang="en-GB" sz="2400"/>
              <a:t> text node</a:t>
            </a:r>
          </a:p>
        </p:txBody>
      </p:sp>
      <p:sp>
        <p:nvSpPr>
          <p:cNvPr id="24"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5" name="Slide Number Placeholder 5"/>
          <p:cNvSpPr>
            <a:spLocks noGrp="1"/>
          </p:cNvSpPr>
          <p:nvPr>
            <p:ph type="sldNum" sz="quarter" idx="12"/>
          </p:nvPr>
        </p:nvSpPr>
        <p:spPr/>
        <p:txBody>
          <a:bodyPr/>
          <a:lstStyle/>
          <a:p>
            <a:fld id="{74613608-CDA9-44FB-BC02-5868B469AFDC}" type="slidenum">
              <a:rPr lang="en-GB"/>
              <a:pPr/>
              <a:t>40</a:t>
            </a:fld>
            <a:endParaRPr lang="en-GB"/>
          </a:p>
        </p:txBody>
      </p:sp>
      <p:sp>
        <p:nvSpPr>
          <p:cNvPr id="889860" name="Rectangle 4"/>
          <p:cNvSpPr>
            <a:spLocks noChangeArrowheads="1"/>
          </p:cNvSpPr>
          <p:nvPr/>
        </p:nvSpPr>
        <p:spPr bwMode="auto">
          <a:xfrm>
            <a:off x="1676400" y="11430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dirty="0">
                <a:solidFill>
                  <a:schemeClr val="bg2"/>
                </a:solidFill>
                <a:latin typeface="Consolas" pitchFamily="49" charset="0"/>
              </a:rPr>
              <a:t>&lt;p id="</a:t>
            </a:r>
            <a:r>
              <a:rPr lang="en-GB" sz="2000" i="0" dirty="0" err="1">
                <a:solidFill>
                  <a:schemeClr val="bg2"/>
                </a:solidFill>
                <a:latin typeface="Consolas" pitchFamily="49" charset="0"/>
              </a:rPr>
              <a:t>thp</a:t>
            </a:r>
            <a:r>
              <a:rPr lang="en-GB" sz="2000" i="0" dirty="0">
                <a:solidFill>
                  <a:schemeClr val="bg2"/>
                </a:solidFill>
                <a:latin typeface="Consolas" pitchFamily="49" charset="0"/>
              </a:rPr>
              <a:t>"&gt;A &lt;b&gt;bold&lt;/b&gt; example&lt;/p&gt;</a:t>
            </a:r>
          </a:p>
        </p:txBody>
      </p:sp>
      <p:sp>
        <p:nvSpPr>
          <p:cNvPr id="889862" name="AutoShape 6"/>
          <p:cNvSpPr>
            <a:spLocks noChangeArrowheads="1"/>
          </p:cNvSpPr>
          <p:nvPr/>
        </p:nvSpPr>
        <p:spPr bwMode="auto">
          <a:xfrm>
            <a:off x="2895600" y="37338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'bold'</a:t>
            </a:r>
            <a:endParaRPr lang="en-GB">
              <a:solidFill>
                <a:schemeClr val="bg1"/>
              </a:solidFill>
            </a:endParaRPr>
          </a:p>
        </p:txBody>
      </p:sp>
      <p:sp>
        <p:nvSpPr>
          <p:cNvPr id="889863" name="AutoShape 7"/>
          <p:cNvSpPr>
            <a:spLocks noChangeArrowheads="1"/>
          </p:cNvSpPr>
          <p:nvPr/>
        </p:nvSpPr>
        <p:spPr bwMode="auto">
          <a:xfrm>
            <a:off x="2909888" y="20574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&lt;p&gt;</a:t>
            </a:r>
            <a:endParaRPr lang="en-GB" i="0">
              <a:solidFill>
                <a:schemeClr val="bg1"/>
              </a:solidFill>
              <a:latin typeface="Consolas" pitchFamily="49" charset="0"/>
            </a:endParaRPr>
          </a:p>
        </p:txBody>
      </p:sp>
      <p:sp>
        <p:nvSpPr>
          <p:cNvPr id="889864" name="AutoShape 8"/>
          <p:cNvSpPr>
            <a:spLocks noChangeArrowheads="1"/>
          </p:cNvSpPr>
          <p:nvPr/>
        </p:nvSpPr>
        <p:spPr bwMode="auto">
          <a:xfrm>
            <a:off x="1462088" y="3048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889865" name="AutoShape 9"/>
          <p:cNvSpPr>
            <a:spLocks noChangeArrowheads="1"/>
          </p:cNvSpPr>
          <p:nvPr/>
        </p:nvSpPr>
        <p:spPr bwMode="auto">
          <a:xfrm>
            <a:off x="2909888" y="30480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&lt;b&gt;</a:t>
            </a:r>
            <a:endParaRPr lang="en-GB" i="0">
              <a:solidFill>
                <a:schemeClr val="bg1"/>
              </a:solidFill>
              <a:latin typeface="Consolas" pitchFamily="49" charset="0"/>
            </a:endParaRPr>
          </a:p>
        </p:txBody>
      </p:sp>
      <p:sp>
        <p:nvSpPr>
          <p:cNvPr id="889866" name="AutoShape 10"/>
          <p:cNvSpPr>
            <a:spLocks noChangeArrowheads="1"/>
          </p:cNvSpPr>
          <p:nvPr/>
        </p:nvSpPr>
        <p:spPr bwMode="auto">
          <a:xfrm>
            <a:off x="4357688" y="3048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 example'</a:t>
            </a:r>
            <a:endParaRPr lang="en-GB">
              <a:solidFill>
                <a:schemeClr val="bg1"/>
              </a:solidFill>
            </a:endParaRPr>
          </a:p>
        </p:txBody>
      </p:sp>
      <p:sp>
        <p:nvSpPr>
          <p:cNvPr id="889867" name="Line 11"/>
          <p:cNvSpPr>
            <a:spLocks noChangeShapeType="1"/>
          </p:cNvSpPr>
          <p:nvPr/>
        </p:nvSpPr>
        <p:spPr bwMode="auto">
          <a:xfrm>
            <a:off x="3519488" y="3505200"/>
            <a:ext cx="0" cy="228600"/>
          </a:xfrm>
          <a:prstGeom prst="line">
            <a:avLst/>
          </a:prstGeom>
          <a:noFill/>
          <a:ln w="19050">
            <a:solidFill>
              <a:schemeClr val="tx1"/>
            </a:solidFill>
            <a:round/>
            <a:headEnd/>
            <a:tailEnd/>
          </a:ln>
          <a:effectLst/>
        </p:spPr>
        <p:txBody>
          <a:bodyPr wrap="none" anchor="ctr"/>
          <a:lstStyle/>
          <a:p>
            <a:pPr algn="ctr"/>
            <a:endParaRPr lang="en-GB"/>
          </a:p>
        </p:txBody>
      </p:sp>
      <p:sp>
        <p:nvSpPr>
          <p:cNvPr id="889868" name="Line 12"/>
          <p:cNvSpPr>
            <a:spLocks noChangeShapeType="1"/>
          </p:cNvSpPr>
          <p:nvPr/>
        </p:nvSpPr>
        <p:spPr bwMode="auto">
          <a:xfrm>
            <a:off x="2147888" y="2895600"/>
            <a:ext cx="2895600" cy="0"/>
          </a:xfrm>
          <a:prstGeom prst="line">
            <a:avLst/>
          </a:prstGeom>
          <a:noFill/>
          <a:ln w="19050">
            <a:solidFill>
              <a:schemeClr val="tx1"/>
            </a:solidFill>
            <a:round/>
            <a:headEnd/>
            <a:tailEnd/>
          </a:ln>
          <a:effectLst/>
        </p:spPr>
        <p:txBody>
          <a:bodyPr wrap="none" anchor="ctr"/>
          <a:lstStyle/>
          <a:p>
            <a:pPr algn="ctr"/>
            <a:endParaRPr lang="en-GB"/>
          </a:p>
        </p:txBody>
      </p:sp>
      <p:sp>
        <p:nvSpPr>
          <p:cNvPr id="889869" name="Line 13"/>
          <p:cNvSpPr>
            <a:spLocks noChangeShapeType="1"/>
          </p:cNvSpPr>
          <p:nvPr/>
        </p:nvSpPr>
        <p:spPr bwMode="auto">
          <a:xfrm>
            <a:off x="50434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89870" name="Line 14"/>
          <p:cNvSpPr>
            <a:spLocks noChangeShapeType="1"/>
          </p:cNvSpPr>
          <p:nvPr/>
        </p:nvSpPr>
        <p:spPr bwMode="auto">
          <a:xfrm>
            <a:off x="35194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89871" name="Line 15"/>
          <p:cNvSpPr>
            <a:spLocks noChangeShapeType="1"/>
          </p:cNvSpPr>
          <p:nvPr/>
        </p:nvSpPr>
        <p:spPr bwMode="auto">
          <a:xfrm>
            <a:off x="21478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89872" name="Line 16"/>
          <p:cNvSpPr>
            <a:spLocks noChangeShapeType="1"/>
          </p:cNvSpPr>
          <p:nvPr/>
        </p:nvSpPr>
        <p:spPr bwMode="auto">
          <a:xfrm>
            <a:off x="3519488" y="2514600"/>
            <a:ext cx="0" cy="381000"/>
          </a:xfrm>
          <a:prstGeom prst="line">
            <a:avLst/>
          </a:prstGeom>
          <a:noFill/>
          <a:ln w="19050">
            <a:solidFill>
              <a:schemeClr val="tx1"/>
            </a:solidFill>
            <a:round/>
            <a:headEnd/>
            <a:tailEnd/>
          </a:ln>
          <a:effectLst/>
        </p:spPr>
        <p:txBody>
          <a:bodyPr wrap="none" anchor="ctr"/>
          <a:lstStyle/>
          <a:p>
            <a:pPr algn="ctr"/>
            <a:endParaRPr lang="en-GB"/>
          </a:p>
        </p:txBody>
      </p:sp>
      <p:sp>
        <p:nvSpPr>
          <p:cNvPr id="889873" name="Rectangle 17"/>
          <p:cNvSpPr>
            <a:spLocks noChangeArrowheads="1"/>
          </p:cNvSpPr>
          <p:nvPr/>
        </p:nvSpPr>
        <p:spPr bwMode="auto">
          <a:xfrm>
            <a:off x="1309688" y="2743200"/>
            <a:ext cx="4495800" cy="914400"/>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sp>
        <p:nvSpPr>
          <p:cNvPr id="889874" name="Line 18"/>
          <p:cNvSpPr>
            <a:spLocks noChangeShapeType="1"/>
          </p:cNvSpPr>
          <p:nvPr/>
        </p:nvSpPr>
        <p:spPr bwMode="auto">
          <a:xfrm>
            <a:off x="6872288" y="2590800"/>
            <a:ext cx="0" cy="381000"/>
          </a:xfrm>
          <a:prstGeom prst="line">
            <a:avLst/>
          </a:prstGeom>
          <a:noFill/>
          <a:ln w="76200">
            <a:solidFill>
              <a:schemeClr val="tx1"/>
            </a:solidFill>
            <a:round/>
            <a:headEnd/>
            <a:tailEnd type="triangle" w="med" len="med"/>
          </a:ln>
          <a:effectLst/>
        </p:spPr>
        <p:txBody>
          <a:bodyPr/>
          <a:lstStyle/>
          <a:p>
            <a:pPr algn="ctr"/>
            <a:endParaRPr lang="en-GB"/>
          </a:p>
        </p:txBody>
      </p:sp>
      <p:sp>
        <p:nvSpPr>
          <p:cNvPr id="889875" name="Text Box 19"/>
          <p:cNvSpPr txBox="1">
            <a:spLocks noChangeArrowheads="1"/>
          </p:cNvSpPr>
          <p:nvPr/>
        </p:nvSpPr>
        <p:spPr bwMode="auto">
          <a:xfrm>
            <a:off x="6045367" y="3000375"/>
            <a:ext cx="1777666" cy="523220"/>
          </a:xfrm>
          <a:prstGeom prst="rect">
            <a:avLst/>
          </a:prstGeom>
          <a:noFill/>
          <a:ln w="38100" cap="rnd">
            <a:solidFill>
              <a:schemeClr val="folHlink"/>
            </a:solidFill>
            <a:prstDash val="sysDot"/>
            <a:miter lim="800000"/>
            <a:headEnd/>
            <a:tailEnd/>
          </a:ln>
          <a:effectLst/>
        </p:spPr>
        <p:txBody>
          <a:bodyPr wrap="none">
            <a:spAutoFit/>
          </a:bodyPr>
          <a:lstStyle/>
          <a:p>
            <a:pPr algn="ctr"/>
            <a:r>
              <a:rPr lang="en-GB" sz="2800">
                <a:solidFill>
                  <a:schemeClr val="folHlink"/>
                </a:solidFill>
                <a:latin typeface="Arial Black" pitchFamily="34" charset="0"/>
              </a:rPr>
              <a:t>children</a:t>
            </a:r>
          </a:p>
        </p:txBody>
      </p:sp>
      <p:sp>
        <p:nvSpPr>
          <p:cNvPr id="889876" name="Line 20"/>
          <p:cNvSpPr>
            <a:spLocks noChangeShapeType="1"/>
          </p:cNvSpPr>
          <p:nvPr/>
        </p:nvSpPr>
        <p:spPr bwMode="auto">
          <a:xfrm>
            <a:off x="5805488" y="3276600"/>
            <a:ext cx="228600" cy="0"/>
          </a:xfrm>
          <a:prstGeom prst="line">
            <a:avLst/>
          </a:prstGeom>
          <a:noFill/>
          <a:ln w="38100" cap="rnd">
            <a:solidFill>
              <a:schemeClr val="folHlink"/>
            </a:solidFill>
            <a:prstDash val="sysDot"/>
            <a:round/>
            <a:headEnd/>
            <a:tailEnd/>
          </a:ln>
          <a:effectLst/>
        </p:spPr>
        <p:txBody>
          <a:bodyPr/>
          <a:lstStyle/>
          <a:p>
            <a:pPr algn="ctr"/>
            <a:endParaRPr lang="en-GB"/>
          </a:p>
        </p:txBody>
      </p:sp>
      <p:sp>
        <p:nvSpPr>
          <p:cNvPr id="889877" name="Rectangle 21"/>
          <p:cNvSpPr>
            <a:spLocks noChangeArrowheads="1"/>
          </p:cNvSpPr>
          <p:nvPr/>
        </p:nvSpPr>
        <p:spPr bwMode="auto">
          <a:xfrm>
            <a:off x="2681288" y="1905000"/>
            <a:ext cx="1752600" cy="762000"/>
          </a:xfrm>
          <a:prstGeom prst="rect">
            <a:avLst/>
          </a:prstGeom>
          <a:noFill/>
          <a:ln w="38100" cap="rnd">
            <a:solidFill>
              <a:schemeClr val="hlink"/>
            </a:solidFill>
            <a:prstDash val="sysDot"/>
            <a:miter lim="800000"/>
            <a:headEnd/>
            <a:tailEnd/>
          </a:ln>
          <a:effectLst/>
        </p:spPr>
        <p:txBody>
          <a:bodyPr wrap="none" anchor="ctr"/>
          <a:lstStyle/>
          <a:p>
            <a:pPr algn="ctr"/>
            <a:endParaRPr lang="en-GB"/>
          </a:p>
        </p:txBody>
      </p:sp>
      <p:sp>
        <p:nvSpPr>
          <p:cNvPr id="889878" name="Text Box 22"/>
          <p:cNvSpPr txBox="1">
            <a:spLocks noChangeArrowheads="1"/>
          </p:cNvSpPr>
          <p:nvPr/>
        </p:nvSpPr>
        <p:spPr bwMode="auto">
          <a:xfrm>
            <a:off x="6120040" y="2009775"/>
            <a:ext cx="1463221" cy="52322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a:solidFill>
                  <a:schemeClr val="hlink"/>
                </a:solidFill>
                <a:latin typeface="Arial Black" pitchFamily="34" charset="0"/>
              </a:rPr>
              <a:t>parent</a:t>
            </a:r>
          </a:p>
        </p:txBody>
      </p:sp>
      <p:sp>
        <p:nvSpPr>
          <p:cNvPr id="889879" name="Line 23"/>
          <p:cNvSpPr>
            <a:spLocks noChangeShapeType="1"/>
          </p:cNvSpPr>
          <p:nvPr/>
        </p:nvSpPr>
        <p:spPr bwMode="auto">
          <a:xfrm>
            <a:off x="4510088" y="2286000"/>
            <a:ext cx="1600200" cy="0"/>
          </a:xfrm>
          <a:prstGeom prst="line">
            <a:avLst/>
          </a:prstGeom>
          <a:noFill/>
          <a:ln w="38100" cap="rnd">
            <a:solidFill>
              <a:schemeClr val="hlink"/>
            </a:solidFill>
            <a:prstDash val="sysDot"/>
            <a:round/>
            <a:headEnd/>
            <a:tailEnd/>
          </a:ln>
          <a:effectLst/>
        </p:spPr>
        <p:txBody>
          <a:bodyPr/>
          <a:lstStyle/>
          <a:p>
            <a:pPr algn="ctr"/>
            <a:endParaRPr lang="en-GB"/>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89859">
                                            <p:bg/>
                                          </p:spTgt>
                                        </p:tgtEl>
                                        <p:attrNameLst>
                                          <p:attrName>style.visibility</p:attrName>
                                        </p:attrNameLst>
                                      </p:cBhvr>
                                      <p:to>
                                        <p:strVal val="visible"/>
                                      </p:to>
                                    </p:set>
                                    <p:animEffect transition="in" filter="wipe(up)">
                                      <p:cBhvr>
                                        <p:cTn id="7" dur="500"/>
                                        <p:tgtEl>
                                          <p:spTgt spid="889859">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89859">
                                            <p:txEl>
                                              <p:pRg st="0" end="0"/>
                                            </p:txEl>
                                          </p:spTgt>
                                        </p:tgtEl>
                                        <p:attrNameLst>
                                          <p:attrName>style.visibility</p:attrName>
                                        </p:attrNameLst>
                                      </p:cBhvr>
                                      <p:to>
                                        <p:strVal val="visible"/>
                                      </p:to>
                                    </p:set>
                                    <p:animEffect transition="in" filter="wipe(up)">
                                      <p:cBhvr>
                                        <p:cTn id="10" dur="500"/>
                                        <p:tgtEl>
                                          <p:spTgt spid="8898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89859">
                                            <p:txEl>
                                              <p:pRg st="1" end="1"/>
                                            </p:txEl>
                                          </p:spTgt>
                                        </p:tgtEl>
                                        <p:attrNameLst>
                                          <p:attrName>style.visibility</p:attrName>
                                        </p:attrNameLst>
                                      </p:cBhvr>
                                      <p:to>
                                        <p:strVal val="visible"/>
                                      </p:to>
                                    </p:set>
                                    <p:animEffect transition="in" filter="wipe(up)">
                                      <p:cBhvr>
                                        <p:cTn id="15" dur="500"/>
                                        <p:tgtEl>
                                          <p:spTgt spid="88985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89859">
                                            <p:txEl>
                                              <p:pRg st="2" end="2"/>
                                            </p:txEl>
                                          </p:spTgt>
                                        </p:tgtEl>
                                        <p:attrNameLst>
                                          <p:attrName>style.visibility</p:attrName>
                                        </p:attrNameLst>
                                      </p:cBhvr>
                                      <p:to>
                                        <p:strVal val="visible"/>
                                      </p:to>
                                    </p:set>
                                    <p:animEffect transition="in" filter="wipe(up)">
                                      <p:cBhvr>
                                        <p:cTn id="20" dur="500"/>
                                        <p:tgtEl>
                                          <p:spTgt spid="889859">
                                            <p:txEl>
                                              <p:pRg st="2" end="2"/>
                                            </p:txEl>
                                          </p:spTgt>
                                        </p:tgtEl>
                                      </p:cBhvr>
                                    </p:animEffect>
                                  </p:childTnLst>
                                </p:cTn>
                              </p:par>
                            </p:childTnLst>
                          </p:cTn>
                        </p:par>
                        <p:par>
                          <p:cTn id="21" fill="hold">
                            <p:stCondLst>
                              <p:cond delay="500"/>
                            </p:stCondLst>
                            <p:childTnLst>
                              <p:par>
                                <p:cTn id="22" presetID="27" presetClass="emph" presetSubtype="0" fill="hold" grpId="0" nodeType="afterEffect">
                                  <p:stCondLst>
                                    <p:cond delay="0"/>
                                  </p:stCondLst>
                                  <p:childTnLst>
                                    <p:animClr clrSpc="rgb" dir="cw">
                                      <p:cBhvr override="childStyle">
                                        <p:cTn id="23" dur="250" autoRev="1" fill="hold"/>
                                        <p:tgtEl>
                                          <p:spTgt spid="889864"/>
                                        </p:tgtEl>
                                        <p:attrNameLst>
                                          <p:attrName>style.color</p:attrName>
                                        </p:attrNameLst>
                                      </p:cBhvr>
                                      <p:to>
                                        <a:schemeClr val="bg1"/>
                                      </p:to>
                                    </p:animClr>
                                    <p:animClr clrSpc="rgb" dir="cw">
                                      <p:cBhvr>
                                        <p:cTn id="24" dur="250" autoRev="1" fill="hold"/>
                                        <p:tgtEl>
                                          <p:spTgt spid="889864"/>
                                        </p:tgtEl>
                                        <p:attrNameLst>
                                          <p:attrName>fillcolor</p:attrName>
                                        </p:attrNameLst>
                                      </p:cBhvr>
                                      <p:to>
                                        <a:schemeClr val="bg1"/>
                                      </p:to>
                                    </p:animClr>
                                    <p:set>
                                      <p:cBhvr>
                                        <p:cTn id="25" dur="250" autoRev="1" fill="hold"/>
                                        <p:tgtEl>
                                          <p:spTgt spid="889864"/>
                                        </p:tgtEl>
                                        <p:attrNameLst>
                                          <p:attrName>fill.type</p:attrName>
                                        </p:attrNameLst>
                                      </p:cBhvr>
                                      <p:to>
                                        <p:strVal val="solid"/>
                                      </p:to>
                                    </p:set>
                                    <p:set>
                                      <p:cBhvr>
                                        <p:cTn id="26" dur="250" autoRev="1" fill="hold"/>
                                        <p:tgtEl>
                                          <p:spTgt spid="889864"/>
                                        </p:tgtEl>
                                        <p:attrNameLst>
                                          <p:attrName>fill.on</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889859">
                                            <p:txEl>
                                              <p:pRg st="3" end="3"/>
                                            </p:txEl>
                                          </p:spTgt>
                                        </p:tgtEl>
                                        <p:attrNameLst>
                                          <p:attrName>style.visibility</p:attrName>
                                        </p:attrNameLst>
                                      </p:cBhvr>
                                      <p:to>
                                        <p:strVal val="visible"/>
                                      </p:to>
                                    </p:set>
                                    <p:animEffect transition="in" filter="wipe(up)">
                                      <p:cBhvr>
                                        <p:cTn id="31" dur="500"/>
                                        <p:tgtEl>
                                          <p:spTgt spid="889859">
                                            <p:txEl>
                                              <p:pRg st="3" end="3"/>
                                            </p:txEl>
                                          </p:spTgt>
                                        </p:tgtEl>
                                      </p:cBhvr>
                                    </p:animEffect>
                                  </p:childTnLst>
                                </p:cTn>
                              </p:par>
                            </p:childTnLst>
                          </p:cTn>
                        </p:par>
                        <p:par>
                          <p:cTn id="32" fill="hold">
                            <p:stCondLst>
                              <p:cond delay="500"/>
                            </p:stCondLst>
                            <p:childTnLst>
                              <p:par>
                                <p:cTn id="33" presetID="27" presetClass="emph" presetSubtype="0" fill="hold" grpId="0" nodeType="afterEffect">
                                  <p:stCondLst>
                                    <p:cond delay="0"/>
                                  </p:stCondLst>
                                  <p:childTnLst>
                                    <p:animClr clrSpc="rgb" dir="cw">
                                      <p:cBhvr override="childStyle">
                                        <p:cTn id="34" dur="250" autoRev="1" fill="hold"/>
                                        <p:tgtEl>
                                          <p:spTgt spid="889866"/>
                                        </p:tgtEl>
                                        <p:attrNameLst>
                                          <p:attrName>style.color</p:attrName>
                                        </p:attrNameLst>
                                      </p:cBhvr>
                                      <p:to>
                                        <a:schemeClr val="bg1"/>
                                      </p:to>
                                    </p:animClr>
                                    <p:animClr clrSpc="rgb" dir="cw">
                                      <p:cBhvr>
                                        <p:cTn id="35" dur="250" autoRev="1" fill="hold"/>
                                        <p:tgtEl>
                                          <p:spTgt spid="889866"/>
                                        </p:tgtEl>
                                        <p:attrNameLst>
                                          <p:attrName>fillcolor</p:attrName>
                                        </p:attrNameLst>
                                      </p:cBhvr>
                                      <p:to>
                                        <a:schemeClr val="bg1"/>
                                      </p:to>
                                    </p:animClr>
                                    <p:set>
                                      <p:cBhvr>
                                        <p:cTn id="36" dur="250" autoRev="1" fill="hold"/>
                                        <p:tgtEl>
                                          <p:spTgt spid="889866"/>
                                        </p:tgtEl>
                                        <p:attrNameLst>
                                          <p:attrName>fill.type</p:attrName>
                                        </p:attrNameLst>
                                      </p:cBhvr>
                                      <p:to>
                                        <p:strVal val="solid"/>
                                      </p:to>
                                    </p:set>
                                    <p:set>
                                      <p:cBhvr>
                                        <p:cTn id="37" dur="250" autoRev="1" fill="hold"/>
                                        <p:tgtEl>
                                          <p:spTgt spid="88986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9859" grpId="0" build="p" animBg="1"/>
      <p:bldP spid="889864" grpId="0" animBg="1"/>
      <p:bldP spid="889866"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74855" name="Rectangle 7"/>
          <p:cNvSpPr>
            <a:spLocks noGrp="1" noChangeArrowheads="1"/>
          </p:cNvSpPr>
          <p:nvPr>
            <p:ph type="title"/>
          </p:nvPr>
        </p:nvSpPr>
        <p:spPr>
          <a:xfrm>
            <a:off x="685800" y="142852"/>
            <a:ext cx="7772400" cy="685800"/>
          </a:xfrm>
          <a:noFill/>
          <a:ln/>
        </p:spPr>
        <p:txBody>
          <a:bodyPr>
            <a:normAutofit fontScale="90000"/>
          </a:bodyPr>
          <a:lstStyle/>
          <a:p>
            <a:r>
              <a:rPr lang="en-GB" b="0" dirty="0"/>
              <a:t>Questions 2 of 3:</a:t>
            </a:r>
          </a:p>
        </p:txBody>
      </p:sp>
      <p:sp>
        <p:nvSpPr>
          <p:cNvPr id="28" name="Footer Placeholder 3"/>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9" name="Slide Number Placeholder 4"/>
          <p:cNvSpPr>
            <a:spLocks noGrp="1"/>
          </p:cNvSpPr>
          <p:nvPr>
            <p:ph type="sldNum" sz="quarter" idx="12"/>
          </p:nvPr>
        </p:nvSpPr>
        <p:spPr/>
        <p:txBody>
          <a:bodyPr/>
          <a:lstStyle/>
          <a:p>
            <a:fld id="{5201BE52-31D3-4047-B1BE-73BEADE6D924}" type="slidenum">
              <a:rPr lang="en-GB"/>
              <a:pPr/>
              <a:t>41</a:t>
            </a:fld>
            <a:endParaRPr lang="en-GB" dirty="0"/>
          </a:p>
        </p:txBody>
      </p:sp>
      <p:sp>
        <p:nvSpPr>
          <p:cNvPr id="974877" name="Rectangle 29"/>
          <p:cNvSpPr>
            <a:spLocks noGrp="1" noChangeArrowheads="1"/>
          </p:cNvSpPr>
          <p:nvPr>
            <p:ph type="body" idx="4294967295"/>
          </p:nvPr>
        </p:nvSpPr>
        <p:spPr>
          <a:xfrm>
            <a:off x="0" y="3962400"/>
            <a:ext cx="8534400" cy="2286000"/>
          </a:xfrm>
          <a:noFill/>
          <a:ln/>
        </p:spPr>
        <p:txBody>
          <a:bodyPr/>
          <a:lstStyle/>
          <a:p>
            <a:pPr>
              <a:buFontTx/>
              <a:buNone/>
              <a:tabLst>
                <a:tab pos="3148013" algn="l"/>
              </a:tabLst>
            </a:pPr>
            <a:r>
              <a:rPr lang="en-GB" sz="2800" b="1" dirty="0" err="1">
                <a:solidFill>
                  <a:schemeClr val="hlink"/>
                </a:solidFill>
                <a:latin typeface="Courier New" pitchFamily="49" charset="0"/>
              </a:rPr>
              <a:t>objP</a:t>
            </a:r>
            <a:r>
              <a:rPr lang="en-GB" sz="2800" b="1" dirty="0" err="1">
                <a:latin typeface="Courier New" pitchFamily="49" charset="0"/>
              </a:rPr>
              <a:t>.</a:t>
            </a:r>
            <a:r>
              <a:rPr lang="en-GB" sz="2800" b="1" dirty="0" err="1">
                <a:solidFill>
                  <a:schemeClr val="folHlink"/>
                </a:solidFill>
                <a:latin typeface="Courier New" pitchFamily="49" charset="0"/>
              </a:rPr>
              <a:t>childNodes</a:t>
            </a:r>
            <a:r>
              <a:rPr lang="en-GB" sz="2800" b="1" dirty="0">
                <a:solidFill>
                  <a:schemeClr val="folHlink"/>
                </a:solidFill>
                <a:latin typeface="Courier New" pitchFamily="49" charset="0"/>
              </a:rPr>
              <a:t>[] </a:t>
            </a:r>
            <a:r>
              <a:rPr lang="en-GB" sz="2800" dirty="0"/>
              <a:t>holds the children of</a:t>
            </a:r>
            <a:r>
              <a:rPr lang="en-GB" sz="2800" b="1" dirty="0">
                <a:solidFill>
                  <a:schemeClr val="folHlink"/>
                </a:solidFill>
                <a:latin typeface="Courier New" pitchFamily="49" charset="0"/>
              </a:rPr>
              <a:t> </a:t>
            </a:r>
            <a:r>
              <a:rPr lang="en-GB" sz="2800" b="1" dirty="0">
                <a:solidFill>
                  <a:schemeClr val="hlink"/>
                </a:solidFill>
                <a:latin typeface="Courier New" pitchFamily="49" charset="0"/>
              </a:rPr>
              <a:t>&lt;p&gt;</a:t>
            </a:r>
            <a:r>
              <a:rPr lang="en-GB" sz="2800" dirty="0"/>
              <a:t>…</a:t>
            </a:r>
          </a:p>
          <a:p>
            <a:pPr>
              <a:buFontTx/>
              <a:buNone/>
              <a:tabLst>
                <a:tab pos="3148013" algn="l"/>
              </a:tabLst>
            </a:pPr>
            <a:r>
              <a:rPr lang="en-GB" sz="2800" dirty="0"/>
              <a:t>Q: What does </a:t>
            </a:r>
            <a:r>
              <a:rPr lang="en-GB" sz="2800" b="1" dirty="0" err="1">
                <a:solidFill>
                  <a:schemeClr val="hlink"/>
                </a:solidFill>
                <a:latin typeface="Courier New" pitchFamily="49" charset="0"/>
              </a:rPr>
              <a:t>objP</a:t>
            </a:r>
            <a:r>
              <a:rPr lang="en-GB" sz="2800" b="1" dirty="0" err="1">
                <a:latin typeface="Courier New" pitchFamily="49" charset="0"/>
              </a:rPr>
              <a:t>.</a:t>
            </a:r>
            <a:r>
              <a:rPr lang="en-GB" sz="2800" b="1" dirty="0" err="1">
                <a:solidFill>
                  <a:schemeClr val="folHlink"/>
                </a:solidFill>
                <a:latin typeface="Courier New" pitchFamily="49" charset="0"/>
              </a:rPr>
              <a:t>childNodes</a:t>
            </a:r>
            <a:r>
              <a:rPr lang="en-GB" sz="2800" b="1" dirty="0">
                <a:solidFill>
                  <a:schemeClr val="folHlink"/>
                </a:solidFill>
                <a:latin typeface="Courier New" pitchFamily="49" charset="0"/>
              </a:rPr>
              <a:t>[1] </a:t>
            </a:r>
            <a:r>
              <a:rPr lang="en-GB" sz="2800" dirty="0"/>
              <a:t>refer </a:t>
            </a:r>
            <a:r>
              <a:rPr lang="en-GB" sz="2800" dirty="0" smtClean="0"/>
              <a:t>to</a:t>
            </a:r>
          </a:p>
          <a:p>
            <a:pPr>
              <a:buFontTx/>
              <a:buNone/>
              <a:tabLst>
                <a:tab pos="3148013" algn="l"/>
              </a:tabLst>
            </a:pPr>
            <a:endParaRPr lang="en-GB" sz="2800" dirty="0" smtClean="0"/>
          </a:p>
          <a:p>
            <a:pPr>
              <a:buFontTx/>
              <a:buNone/>
              <a:tabLst>
                <a:tab pos="3148013" algn="l"/>
              </a:tabLst>
            </a:pPr>
            <a:r>
              <a:rPr lang="en-GB" sz="2800" i="1" dirty="0" smtClean="0"/>
              <a:t>						</a:t>
            </a:r>
            <a:r>
              <a:rPr lang="en-GB" sz="2800" b="1" i="1" dirty="0" smtClean="0">
                <a:solidFill>
                  <a:srgbClr val="FF0000"/>
                </a:solidFill>
              </a:rPr>
              <a:t>Next slide...</a:t>
            </a:r>
            <a:endParaRPr lang="en-GB" sz="2800" b="1" i="1" dirty="0">
              <a:solidFill>
                <a:srgbClr val="FF0000"/>
              </a:solidFill>
            </a:endParaRPr>
          </a:p>
          <a:p>
            <a:pPr>
              <a:buFontTx/>
              <a:buNone/>
              <a:tabLst>
                <a:tab pos="3148013" algn="l"/>
              </a:tabLst>
            </a:pPr>
            <a:endParaRPr lang="en-GB" dirty="0"/>
          </a:p>
        </p:txBody>
      </p:sp>
      <p:sp>
        <p:nvSpPr>
          <p:cNvPr id="974857" name="Rectangle 9"/>
          <p:cNvSpPr>
            <a:spLocks noChangeArrowheads="1"/>
          </p:cNvSpPr>
          <p:nvPr/>
        </p:nvSpPr>
        <p:spPr bwMode="auto">
          <a:xfrm>
            <a:off x="1676400" y="9144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dirty="0">
                <a:solidFill>
                  <a:schemeClr val="bg1"/>
                </a:solidFill>
                <a:latin typeface="Consolas" pitchFamily="49" charset="0"/>
              </a:rPr>
              <a:t>&lt;p id="</a:t>
            </a:r>
            <a:r>
              <a:rPr lang="en-GB" sz="2000" i="0" dirty="0" err="1">
                <a:solidFill>
                  <a:schemeClr val="bg1"/>
                </a:solidFill>
                <a:latin typeface="Consolas" pitchFamily="49" charset="0"/>
              </a:rPr>
              <a:t>thp</a:t>
            </a:r>
            <a:r>
              <a:rPr lang="en-GB" sz="2000" i="0" dirty="0">
                <a:solidFill>
                  <a:schemeClr val="bg1"/>
                </a:solidFill>
                <a:latin typeface="Consolas" pitchFamily="49" charset="0"/>
              </a:rPr>
              <a:t>"&gt;A &lt;b&gt;bold&lt;/b&gt; example&lt;/p&gt;</a:t>
            </a:r>
          </a:p>
        </p:txBody>
      </p:sp>
      <p:sp>
        <p:nvSpPr>
          <p:cNvPr id="974858" name="AutoShape 10"/>
          <p:cNvSpPr>
            <a:spLocks noChangeArrowheads="1"/>
          </p:cNvSpPr>
          <p:nvPr/>
        </p:nvSpPr>
        <p:spPr bwMode="auto">
          <a:xfrm>
            <a:off x="2895600" y="17526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b="1" i="0">
                <a:solidFill>
                  <a:schemeClr val="bg1"/>
                </a:solidFill>
                <a:latin typeface="Consolas" pitchFamily="49" charset="0"/>
              </a:rPr>
              <a:t>&lt;p&gt;</a:t>
            </a:r>
            <a:endParaRPr lang="en-GB" b="1" i="0">
              <a:solidFill>
                <a:schemeClr val="bg1"/>
              </a:solidFill>
              <a:latin typeface="Consolas" pitchFamily="49" charset="0"/>
            </a:endParaRPr>
          </a:p>
        </p:txBody>
      </p:sp>
      <p:sp>
        <p:nvSpPr>
          <p:cNvPr id="974859" name="AutoShape 11"/>
          <p:cNvSpPr>
            <a:spLocks noChangeArrowheads="1"/>
          </p:cNvSpPr>
          <p:nvPr/>
        </p:nvSpPr>
        <p:spPr bwMode="auto">
          <a:xfrm>
            <a:off x="2895600" y="27432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b="1" i="0">
                <a:solidFill>
                  <a:schemeClr val="bg1"/>
                </a:solidFill>
                <a:latin typeface="Consolas" pitchFamily="49" charset="0"/>
              </a:rPr>
              <a:t>&lt;b&gt;</a:t>
            </a:r>
            <a:endParaRPr lang="en-GB" b="1" i="0">
              <a:solidFill>
                <a:schemeClr val="bg1"/>
              </a:solidFill>
              <a:latin typeface="Consolas" pitchFamily="49" charset="0"/>
            </a:endParaRPr>
          </a:p>
        </p:txBody>
      </p:sp>
      <p:sp>
        <p:nvSpPr>
          <p:cNvPr id="974860" name="Line 12"/>
          <p:cNvSpPr>
            <a:spLocks noChangeShapeType="1"/>
          </p:cNvSpPr>
          <p:nvPr/>
        </p:nvSpPr>
        <p:spPr bwMode="auto">
          <a:xfrm>
            <a:off x="35052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74861" name="Line 13"/>
          <p:cNvSpPr>
            <a:spLocks noChangeShapeType="1"/>
          </p:cNvSpPr>
          <p:nvPr/>
        </p:nvSpPr>
        <p:spPr bwMode="auto">
          <a:xfrm>
            <a:off x="3505200" y="2209800"/>
            <a:ext cx="0" cy="381000"/>
          </a:xfrm>
          <a:prstGeom prst="line">
            <a:avLst/>
          </a:prstGeom>
          <a:noFill/>
          <a:ln w="19050">
            <a:solidFill>
              <a:schemeClr val="tx1"/>
            </a:solidFill>
            <a:round/>
            <a:headEnd/>
            <a:tailEnd/>
          </a:ln>
          <a:effectLst/>
        </p:spPr>
        <p:txBody>
          <a:bodyPr wrap="none" anchor="ctr"/>
          <a:lstStyle/>
          <a:p>
            <a:pPr algn="ctr"/>
            <a:endParaRPr lang="en-GB"/>
          </a:p>
        </p:txBody>
      </p:sp>
      <p:sp>
        <p:nvSpPr>
          <p:cNvPr id="974862" name="Line 14"/>
          <p:cNvSpPr>
            <a:spLocks noChangeShapeType="1"/>
          </p:cNvSpPr>
          <p:nvPr/>
        </p:nvSpPr>
        <p:spPr bwMode="auto">
          <a:xfrm flipH="1">
            <a:off x="6858000" y="2276475"/>
            <a:ext cx="19050" cy="800100"/>
          </a:xfrm>
          <a:prstGeom prst="line">
            <a:avLst/>
          </a:prstGeom>
          <a:noFill/>
          <a:ln w="152400">
            <a:solidFill>
              <a:schemeClr val="tx1"/>
            </a:solidFill>
            <a:round/>
            <a:headEnd/>
            <a:tailEnd type="stealth" w="med" len="med"/>
          </a:ln>
          <a:effectLst/>
        </p:spPr>
        <p:txBody>
          <a:bodyPr/>
          <a:lstStyle/>
          <a:p>
            <a:pPr algn="ctr"/>
            <a:endParaRPr lang="en-GB"/>
          </a:p>
        </p:txBody>
      </p:sp>
      <p:sp>
        <p:nvSpPr>
          <p:cNvPr id="974863" name="Text Box 15"/>
          <p:cNvSpPr txBox="1">
            <a:spLocks noChangeArrowheads="1"/>
          </p:cNvSpPr>
          <p:nvPr/>
        </p:nvSpPr>
        <p:spPr bwMode="auto">
          <a:xfrm>
            <a:off x="6031080" y="3087688"/>
            <a:ext cx="1777666" cy="523220"/>
          </a:xfrm>
          <a:prstGeom prst="rect">
            <a:avLst/>
          </a:prstGeom>
          <a:noFill/>
          <a:ln w="38100" cap="rnd">
            <a:solidFill>
              <a:schemeClr val="folHlink"/>
            </a:solidFill>
            <a:prstDash val="sysDot"/>
            <a:miter lim="800000"/>
            <a:headEnd/>
            <a:tailEnd/>
          </a:ln>
          <a:effectLst/>
        </p:spPr>
        <p:txBody>
          <a:bodyPr wrap="none">
            <a:spAutoFit/>
          </a:bodyPr>
          <a:lstStyle/>
          <a:p>
            <a:pPr algn="ctr"/>
            <a:r>
              <a:rPr lang="en-GB" sz="2800" b="1">
                <a:solidFill>
                  <a:schemeClr val="folHlink"/>
                </a:solidFill>
                <a:latin typeface="Arial Black" pitchFamily="34" charset="0"/>
              </a:rPr>
              <a:t>children</a:t>
            </a:r>
          </a:p>
        </p:txBody>
      </p:sp>
      <p:sp>
        <p:nvSpPr>
          <p:cNvPr id="974864" name="Line 16"/>
          <p:cNvSpPr>
            <a:spLocks noChangeShapeType="1"/>
          </p:cNvSpPr>
          <p:nvPr/>
        </p:nvSpPr>
        <p:spPr bwMode="auto">
          <a:xfrm>
            <a:off x="5791200" y="3352800"/>
            <a:ext cx="228600" cy="0"/>
          </a:xfrm>
          <a:prstGeom prst="line">
            <a:avLst/>
          </a:prstGeom>
          <a:noFill/>
          <a:ln w="38100" cap="rnd">
            <a:solidFill>
              <a:schemeClr val="folHlink"/>
            </a:solidFill>
            <a:prstDash val="sysDot"/>
            <a:round/>
            <a:headEnd/>
            <a:tailEnd/>
          </a:ln>
          <a:effectLst/>
        </p:spPr>
        <p:txBody>
          <a:bodyPr/>
          <a:lstStyle/>
          <a:p>
            <a:pPr algn="ctr"/>
            <a:endParaRPr lang="en-GB"/>
          </a:p>
        </p:txBody>
      </p:sp>
      <p:sp>
        <p:nvSpPr>
          <p:cNvPr id="974865" name="Rectangle 17"/>
          <p:cNvSpPr>
            <a:spLocks noChangeArrowheads="1"/>
          </p:cNvSpPr>
          <p:nvPr/>
        </p:nvSpPr>
        <p:spPr bwMode="auto">
          <a:xfrm>
            <a:off x="2667000" y="1600200"/>
            <a:ext cx="1752600" cy="762000"/>
          </a:xfrm>
          <a:prstGeom prst="rect">
            <a:avLst/>
          </a:prstGeom>
          <a:noFill/>
          <a:ln w="38100" cap="rnd">
            <a:solidFill>
              <a:schemeClr val="hlink"/>
            </a:solidFill>
            <a:prstDash val="sysDot"/>
            <a:miter lim="800000"/>
            <a:headEnd/>
            <a:tailEnd/>
          </a:ln>
          <a:effectLst/>
        </p:spPr>
        <p:txBody>
          <a:bodyPr wrap="none" anchor="ctr"/>
          <a:lstStyle/>
          <a:p>
            <a:pPr algn="ctr"/>
            <a:endParaRPr lang="en-GB"/>
          </a:p>
        </p:txBody>
      </p:sp>
      <p:sp>
        <p:nvSpPr>
          <p:cNvPr id="974866" name="Text Box 18"/>
          <p:cNvSpPr txBox="1">
            <a:spLocks noChangeArrowheads="1"/>
          </p:cNvSpPr>
          <p:nvPr/>
        </p:nvSpPr>
        <p:spPr bwMode="auto">
          <a:xfrm>
            <a:off x="6105752" y="1704975"/>
            <a:ext cx="1463221" cy="52322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b="1">
                <a:solidFill>
                  <a:schemeClr val="hlink"/>
                </a:solidFill>
                <a:latin typeface="Arial Black" pitchFamily="34" charset="0"/>
              </a:rPr>
              <a:t>parent</a:t>
            </a:r>
          </a:p>
        </p:txBody>
      </p:sp>
      <p:sp>
        <p:nvSpPr>
          <p:cNvPr id="974867" name="Line 19"/>
          <p:cNvSpPr>
            <a:spLocks noChangeShapeType="1"/>
          </p:cNvSpPr>
          <p:nvPr/>
        </p:nvSpPr>
        <p:spPr bwMode="auto">
          <a:xfrm>
            <a:off x="4495800" y="1981200"/>
            <a:ext cx="1600200" cy="0"/>
          </a:xfrm>
          <a:prstGeom prst="line">
            <a:avLst/>
          </a:prstGeom>
          <a:noFill/>
          <a:ln w="38100" cap="rnd">
            <a:solidFill>
              <a:schemeClr val="hlink"/>
            </a:solidFill>
            <a:prstDash val="sysDot"/>
            <a:round/>
            <a:headEnd/>
            <a:tailEnd/>
          </a:ln>
          <a:effectLst/>
        </p:spPr>
        <p:txBody>
          <a:bodyPr/>
          <a:lstStyle/>
          <a:p>
            <a:pPr algn="ctr"/>
            <a:endParaRPr lang="en-GB"/>
          </a:p>
        </p:txBody>
      </p:sp>
      <p:sp>
        <p:nvSpPr>
          <p:cNvPr id="974868" name="AutoShape 20"/>
          <p:cNvSpPr>
            <a:spLocks noChangeArrowheads="1"/>
          </p:cNvSpPr>
          <p:nvPr/>
        </p:nvSpPr>
        <p:spPr bwMode="auto">
          <a:xfrm>
            <a:off x="2881313" y="3429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b="1">
                <a:solidFill>
                  <a:schemeClr val="bg1"/>
                </a:solidFill>
                <a:latin typeface="Georgia" pitchFamily="18" charset="0"/>
              </a:rPr>
              <a:t>'bold'</a:t>
            </a:r>
            <a:endParaRPr lang="en-GB" b="1">
              <a:solidFill>
                <a:schemeClr val="bg1"/>
              </a:solidFill>
            </a:endParaRPr>
          </a:p>
        </p:txBody>
      </p:sp>
      <p:sp>
        <p:nvSpPr>
          <p:cNvPr id="974869" name="AutoShape 21"/>
          <p:cNvSpPr>
            <a:spLocks noChangeArrowheads="1"/>
          </p:cNvSpPr>
          <p:nvPr/>
        </p:nvSpPr>
        <p:spPr bwMode="auto">
          <a:xfrm>
            <a:off x="1447800" y="2743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b="1">
                <a:solidFill>
                  <a:schemeClr val="bg1"/>
                </a:solidFill>
                <a:latin typeface="Georgia" pitchFamily="18" charset="0"/>
              </a:rPr>
              <a:t>'A'</a:t>
            </a:r>
            <a:endParaRPr lang="en-GB" b="1">
              <a:solidFill>
                <a:schemeClr val="bg1"/>
              </a:solidFill>
            </a:endParaRPr>
          </a:p>
        </p:txBody>
      </p:sp>
      <p:sp>
        <p:nvSpPr>
          <p:cNvPr id="974870" name="AutoShape 22"/>
          <p:cNvSpPr>
            <a:spLocks noChangeArrowheads="1"/>
          </p:cNvSpPr>
          <p:nvPr/>
        </p:nvSpPr>
        <p:spPr bwMode="auto">
          <a:xfrm>
            <a:off x="4343400" y="2743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b="1">
                <a:solidFill>
                  <a:schemeClr val="bg1"/>
                </a:solidFill>
                <a:latin typeface="Georgia" pitchFamily="18" charset="0"/>
              </a:rPr>
              <a:t>' example'</a:t>
            </a:r>
            <a:endParaRPr lang="en-GB" b="1">
              <a:solidFill>
                <a:schemeClr val="bg1"/>
              </a:solidFill>
            </a:endParaRPr>
          </a:p>
        </p:txBody>
      </p:sp>
      <p:sp>
        <p:nvSpPr>
          <p:cNvPr id="974871" name="Line 23"/>
          <p:cNvSpPr>
            <a:spLocks noChangeShapeType="1"/>
          </p:cNvSpPr>
          <p:nvPr/>
        </p:nvSpPr>
        <p:spPr bwMode="auto">
          <a:xfrm>
            <a:off x="3505200" y="3200400"/>
            <a:ext cx="0" cy="228600"/>
          </a:xfrm>
          <a:prstGeom prst="line">
            <a:avLst/>
          </a:prstGeom>
          <a:noFill/>
          <a:ln w="19050">
            <a:solidFill>
              <a:schemeClr val="tx1"/>
            </a:solidFill>
            <a:round/>
            <a:headEnd/>
            <a:tailEnd/>
          </a:ln>
          <a:effectLst/>
        </p:spPr>
        <p:txBody>
          <a:bodyPr wrap="none" anchor="ctr"/>
          <a:lstStyle/>
          <a:p>
            <a:pPr algn="ctr"/>
            <a:endParaRPr lang="en-GB"/>
          </a:p>
        </p:txBody>
      </p:sp>
      <p:sp>
        <p:nvSpPr>
          <p:cNvPr id="974872" name="Line 24"/>
          <p:cNvSpPr>
            <a:spLocks noChangeShapeType="1"/>
          </p:cNvSpPr>
          <p:nvPr/>
        </p:nvSpPr>
        <p:spPr bwMode="auto">
          <a:xfrm>
            <a:off x="2133600" y="2590800"/>
            <a:ext cx="2895600" cy="0"/>
          </a:xfrm>
          <a:prstGeom prst="line">
            <a:avLst/>
          </a:prstGeom>
          <a:noFill/>
          <a:ln w="19050">
            <a:solidFill>
              <a:schemeClr val="tx1"/>
            </a:solidFill>
            <a:round/>
            <a:headEnd/>
            <a:tailEnd/>
          </a:ln>
          <a:effectLst/>
        </p:spPr>
        <p:txBody>
          <a:bodyPr wrap="none" anchor="ctr"/>
          <a:lstStyle/>
          <a:p>
            <a:pPr algn="ctr"/>
            <a:endParaRPr lang="en-GB"/>
          </a:p>
        </p:txBody>
      </p:sp>
      <p:sp>
        <p:nvSpPr>
          <p:cNvPr id="974873" name="Line 25"/>
          <p:cNvSpPr>
            <a:spLocks noChangeShapeType="1"/>
          </p:cNvSpPr>
          <p:nvPr/>
        </p:nvSpPr>
        <p:spPr bwMode="auto">
          <a:xfrm>
            <a:off x="50292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74874" name="Line 26"/>
          <p:cNvSpPr>
            <a:spLocks noChangeShapeType="1"/>
          </p:cNvSpPr>
          <p:nvPr/>
        </p:nvSpPr>
        <p:spPr bwMode="auto">
          <a:xfrm>
            <a:off x="21336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74875" name="Rectangle 27"/>
          <p:cNvSpPr>
            <a:spLocks noChangeArrowheads="1"/>
          </p:cNvSpPr>
          <p:nvPr/>
        </p:nvSpPr>
        <p:spPr bwMode="auto">
          <a:xfrm>
            <a:off x="1281113" y="2438400"/>
            <a:ext cx="4495800" cy="914400"/>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sp>
        <p:nvSpPr>
          <p:cNvPr id="974878" name="Text Box 30"/>
          <p:cNvSpPr txBox="1">
            <a:spLocks noChangeArrowheads="1"/>
          </p:cNvSpPr>
          <p:nvPr/>
        </p:nvSpPr>
        <p:spPr bwMode="auto">
          <a:xfrm>
            <a:off x="1281113" y="2514600"/>
            <a:ext cx="401637"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1</a:t>
            </a:r>
          </a:p>
        </p:txBody>
      </p:sp>
      <p:sp>
        <p:nvSpPr>
          <p:cNvPr id="974882" name="Text Box 34"/>
          <p:cNvSpPr txBox="1">
            <a:spLocks noChangeArrowheads="1"/>
          </p:cNvSpPr>
          <p:nvPr/>
        </p:nvSpPr>
        <p:spPr bwMode="auto">
          <a:xfrm>
            <a:off x="2881313" y="2514600"/>
            <a:ext cx="401637"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2</a:t>
            </a:r>
          </a:p>
        </p:txBody>
      </p:sp>
      <p:sp>
        <p:nvSpPr>
          <p:cNvPr id="974883" name="Text Box 35"/>
          <p:cNvSpPr txBox="1">
            <a:spLocks noChangeArrowheads="1"/>
          </p:cNvSpPr>
          <p:nvPr/>
        </p:nvSpPr>
        <p:spPr bwMode="auto">
          <a:xfrm>
            <a:off x="4294188" y="2514600"/>
            <a:ext cx="401637"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3</a:t>
            </a:r>
          </a:p>
        </p:txBody>
      </p:sp>
      <p:sp>
        <p:nvSpPr>
          <p:cNvPr id="974884" name="vote">
            <a:hlinkClick r:id="rId4" action="ppaction://program"/>
          </p:cNvPr>
          <p:cNvSpPr>
            <a:spLocks noChangeArrowheads="1"/>
          </p:cNvSpPr>
          <p:nvPr/>
        </p:nvSpPr>
        <p:spPr bwMode="auto">
          <a:xfrm>
            <a:off x="8229600" y="5943600"/>
            <a:ext cx="914400" cy="914400"/>
          </a:xfrm>
          <a:prstGeom prst="rect">
            <a:avLst/>
          </a:prstGeom>
          <a:noFill/>
          <a:ln w="9525" algn="ctr">
            <a:noFill/>
            <a:miter lim="800000"/>
            <a:headEnd/>
            <a:tailEnd/>
          </a:ln>
          <a:effectLst/>
        </p:spPr>
        <p:txBody>
          <a:bodyPr wrap="none" anchor="ctr"/>
          <a:lstStyle/>
          <a:p>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74877">
                                            <p:bg/>
                                          </p:spTgt>
                                        </p:tgtEl>
                                        <p:attrNameLst>
                                          <p:attrName>style.visibility</p:attrName>
                                        </p:attrNameLst>
                                      </p:cBhvr>
                                      <p:to>
                                        <p:strVal val="visible"/>
                                      </p:to>
                                    </p:set>
                                    <p:animEffect transition="in" filter="wipe(up)">
                                      <p:cBhvr>
                                        <p:cTn id="7" dur="500"/>
                                        <p:tgtEl>
                                          <p:spTgt spid="974877">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74877">
                                            <p:txEl>
                                              <p:pRg st="0" end="0"/>
                                            </p:txEl>
                                          </p:spTgt>
                                        </p:tgtEl>
                                        <p:attrNameLst>
                                          <p:attrName>style.visibility</p:attrName>
                                        </p:attrNameLst>
                                      </p:cBhvr>
                                      <p:to>
                                        <p:strVal val="visible"/>
                                      </p:to>
                                    </p:set>
                                    <p:animEffect transition="in" filter="wipe(up)">
                                      <p:cBhvr>
                                        <p:cTn id="10" dur="500"/>
                                        <p:tgtEl>
                                          <p:spTgt spid="974877">
                                            <p:txEl>
                                              <p:pRg st="0" end="0"/>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74877">
                                            <p:txEl>
                                              <p:pRg st="1" end="1"/>
                                            </p:txEl>
                                          </p:spTgt>
                                        </p:tgtEl>
                                        <p:attrNameLst>
                                          <p:attrName>style.visibility</p:attrName>
                                        </p:attrNameLst>
                                      </p:cBhvr>
                                      <p:to>
                                        <p:strVal val="visible"/>
                                      </p:to>
                                    </p:set>
                                    <p:animEffect transition="in" filter="wipe(up)">
                                      <p:cBhvr>
                                        <p:cTn id="13" dur="500"/>
                                        <p:tgtEl>
                                          <p:spTgt spid="97487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974877">
                                            <p:txEl>
                                              <p:pRg st="3" end="3"/>
                                            </p:txEl>
                                          </p:spTgt>
                                        </p:tgtEl>
                                        <p:attrNameLst>
                                          <p:attrName>style.visibility</p:attrName>
                                        </p:attrNameLst>
                                      </p:cBhvr>
                                      <p:to>
                                        <p:strVal val="visible"/>
                                      </p:to>
                                    </p:set>
                                    <p:animEffect transition="in" filter="wipe(up)">
                                      <p:cBhvr>
                                        <p:cTn id="18" dur="500"/>
                                        <p:tgtEl>
                                          <p:spTgt spid="974877">
                                            <p:txEl>
                                              <p:pRg st="3" end="3"/>
                                            </p:txEl>
                                          </p:spTgt>
                                        </p:tgtEl>
                                      </p:cBhvr>
                                    </p:animEffect>
                                  </p:childTnLst>
                                </p:cTn>
                              </p:par>
                              <p:par>
                                <p:cTn id="19" presetID="6" presetClass="emph" presetSubtype="0" fill="hold" grpId="0" nodeType="withEffect">
                                  <p:stCondLst>
                                    <p:cond delay="0"/>
                                  </p:stCondLst>
                                  <p:childTnLst>
                                    <p:animScale>
                                      <p:cBhvr>
                                        <p:cTn id="20" dur="2000" fill="hold"/>
                                        <p:tgtEl>
                                          <p:spTgt spid="974883"/>
                                        </p:tgtEl>
                                      </p:cBhvr>
                                      <p:by x="150000" y="150000"/>
                                    </p:animScale>
                                  </p:childTnLst>
                                </p:cTn>
                              </p:par>
                              <p:par>
                                <p:cTn id="21" presetID="6" presetClass="emph" presetSubtype="0" fill="hold" grpId="0" nodeType="withEffect">
                                  <p:stCondLst>
                                    <p:cond delay="0"/>
                                  </p:stCondLst>
                                  <p:childTnLst>
                                    <p:animScale>
                                      <p:cBhvr>
                                        <p:cTn id="22" dur="2000" fill="hold"/>
                                        <p:tgtEl>
                                          <p:spTgt spid="974882"/>
                                        </p:tgtEl>
                                      </p:cBhvr>
                                      <p:by x="150000" y="150000"/>
                                    </p:animScale>
                                  </p:childTnLst>
                                </p:cTn>
                              </p:par>
                              <p:par>
                                <p:cTn id="23" presetID="6" presetClass="emph" presetSubtype="0" fill="hold" grpId="0" nodeType="withEffect">
                                  <p:stCondLst>
                                    <p:cond delay="0"/>
                                  </p:stCondLst>
                                  <p:childTnLst>
                                    <p:animScale>
                                      <p:cBhvr>
                                        <p:cTn id="24" dur="2000" fill="hold"/>
                                        <p:tgtEl>
                                          <p:spTgt spid="974878"/>
                                        </p:tgtEl>
                                      </p:cBhvr>
                                      <p:by x="150000" y="150000"/>
                                    </p:animScale>
                                  </p:childTnLst>
                                </p:cTn>
                              </p:par>
                              <p:par>
                                <p:cTn id="25" presetID="22" presetClass="entr" presetSubtype="1" fill="hold" grpId="0" nodeType="withEffect">
                                  <p:stCondLst>
                                    <p:cond delay="0"/>
                                  </p:stCondLst>
                                  <p:childTnLst>
                                    <p:set>
                                      <p:cBhvr>
                                        <p:cTn id="26" dur="1" fill="hold">
                                          <p:stCondLst>
                                            <p:cond delay="0"/>
                                          </p:stCondLst>
                                        </p:cTn>
                                        <p:tgtEl>
                                          <p:spTgt spid="974862"/>
                                        </p:tgtEl>
                                        <p:attrNameLst>
                                          <p:attrName>style.visibility</p:attrName>
                                        </p:attrNameLst>
                                      </p:cBhvr>
                                      <p:to>
                                        <p:strVal val="visible"/>
                                      </p:to>
                                    </p:set>
                                    <p:animEffect transition="in" filter="wipe(up)">
                                      <p:cBhvr>
                                        <p:cTn id="27" dur="1000"/>
                                        <p:tgtEl>
                                          <p:spTgt spid="974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77" grpId="0" build="p" animBg="1"/>
      <p:bldP spid="974862" grpId="0" animBg="1"/>
      <p:bldP spid="974878" grpId="0" animBg="1"/>
      <p:bldP spid="974882" grpId="0" animBg="1"/>
      <p:bldP spid="974883"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68706" name="Rectangle 2"/>
          <p:cNvSpPr>
            <a:spLocks noGrp="1" noChangeArrowheads="1"/>
          </p:cNvSpPr>
          <p:nvPr>
            <p:ph type="title"/>
          </p:nvPr>
        </p:nvSpPr>
        <p:spPr>
          <a:xfrm>
            <a:off x="685800" y="228600"/>
            <a:ext cx="7772400" cy="609600"/>
          </a:xfrm>
          <a:ln/>
        </p:spPr>
        <p:txBody>
          <a:bodyPr>
            <a:normAutofit fontScale="90000"/>
          </a:bodyPr>
          <a:lstStyle/>
          <a:p>
            <a:r>
              <a:rPr lang="en-GB"/>
              <a:t>Questions 1-3 answers:</a:t>
            </a:r>
          </a:p>
        </p:txBody>
      </p:sp>
      <p:sp>
        <p:nvSpPr>
          <p:cNvPr id="968707" name="Rectangle 3"/>
          <p:cNvSpPr>
            <a:spLocks noGrp="1" noChangeArrowheads="1"/>
          </p:cNvSpPr>
          <p:nvPr>
            <p:ph idx="1"/>
          </p:nvPr>
        </p:nvSpPr>
        <p:spPr>
          <a:xfrm>
            <a:off x="290513" y="3962400"/>
            <a:ext cx="8534400" cy="2286000"/>
          </a:xfrm>
          <a:ln/>
        </p:spPr>
        <p:txBody>
          <a:bodyPr/>
          <a:lstStyle/>
          <a:p>
            <a:pPr>
              <a:buFontTx/>
              <a:buNone/>
              <a:tabLst>
                <a:tab pos="3148013" algn="l"/>
              </a:tabLst>
            </a:pP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childNodes[] </a:t>
            </a:r>
            <a:r>
              <a:rPr lang="en-GB" sz="2400"/>
              <a:t>holds the children of</a:t>
            </a:r>
            <a:r>
              <a:rPr lang="en-GB" sz="2400" b="1">
                <a:solidFill>
                  <a:schemeClr val="folHlink"/>
                </a:solidFill>
                <a:latin typeface="Courier New" pitchFamily="49" charset="0"/>
              </a:rPr>
              <a:t> </a:t>
            </a:r>
            <a:r>
              <a:rPr lang="en-GB" sz="2400" b="1">
                <a:solidFill>
                  <a:schemeClr val="hlink"/>
                </a:solidFill>
                <a:latin typeface="Courier New" pitchFamily="49" charset="0"/>
              </a:rPr>
              <a:t>&lt;p&gt;</a:t>
            </a:r>
            <a:r>
              <a:rPr lang="en-GB" sz="2400"/>
              <a:t>…</a:t>
            </a:r>
          </a:p>
          <a:p>
            <a:pPr>
              <a:buFontTx/>
              <a:buNone/>
              <a:tabLst>
                <a:tab pos="3148013" algn="l"/>
              </a:tabLst>
            </a:pPr>
            <a:r>
              <a:rPr lang="en-GB" sz="2400"/>
              <a:t>Q: What is </a:t>
            </a: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childNodes.length</a:t>
            </a:r>
            <a:r>
              <a:rPr lang="en-GB" sz="2400"/>
              <a:t>?</a:t>
            </a:r>
          </a:p>
          <a:p>
            <a:pPr>
              <a:buFontTx/>
              <a:buNone/>
              <a:tabLst>
                <a:tab pos="3148013" algn="l"/>
              </a:tabLst>
            </a:pPr>
            <a:r>
              <a:rPr lang="en-GB" sz="2400"/>
              <a:t>Q: What does </a:t>
            </a:r>
            <a:r>
              <a:rPr lang="en-GB" sz="2400" b="1">
                <a:solidFill>
                  <a:schemeClr val="hlink"/>
                </a:solidFill>
                <a:latin typeface="Courier New" pitchFamily="49" charset="0"/>
              </a:rPr>
              <a:t>objP</a:t>
            </a:r>
            <a:r>
              <a:rPr lang="en-GB" sz="2400" b="1">
                <a:latin typeface="Courier New" pitchFamily="49" charset="0"/>
              </a:rPr>
              <a:t>.</a:t>
            </a:r>
            <a:r>
              <a:rPr lang="en-GB" sz="2400" b="1">
                <a:solidFill>
                  <a:schemeClr val="folHlink"/>
                </a:solidFill>
                <a:latin typeface="Courier New" pitchFamily="49" charset="0"/>
              </a:rPr>
              <a:t>childNodes[1] </a:t>
            </a:r>
            <a:r>
              <a:rPr lang="en-GB" sz="2400"/>
              <a:t>refer to?</a:t>
            </a:r>
          </a:p>
          <a:p>
            <a:pPr>
              <a:buFontTx/>
              <a:buNone/>
              <a:tabLst>
                <a:tab pos="3148013" algn="l"/>
              </a:tabLst>
            </a:pPr>
            <a:r>
              <a:rPr lang="en-GB" sz="2400"/>
              <a:t>Q: How do I access the 'bold' </a:t>
            </a:r>
            <a:r>
              <a:rPr lang="en-GB" sz="2400" i="1"/>
              <a:t>text node</a:t>
            </a:r>
            <a:r>
              <a:rPr lang="en-GB" sz="2400"/>
              <a:t>?</a:t>
            </a:r>
          </a:p>
        </p:txBody>
      </p:sp>
      <p:sp>
        <p:nvSpPr>
          <p:cNvPr id="31"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32" name="Slide Number Placeholder 5"/>
          <p:cNvSpPr>
            <a:spLocks noGrp="1"/>
          </p:cNvSpPr>
          <p:nvPr>
            <p:ph type="sldNum" sz="quarter" idx="12"/>
          </p:nvPr>
        </p:nvSpPr>
        <p:spPr/>
        <p:txBody>
          <a:bodyPr/>
          <a:lstStyle/>
          <a:p>
            <a:fld id="{CDDD08C7-2A4C-4F7D-A8D4-6CD0B09F8087}" type="slidenum">
              <a:rPr lang="en-GB"/>
              <a:pPr/>
              <a:t>42</a:t>
            </a:fld>
            <a:endParaRPr lang="en-GB"/>
          </a:p>
        </p:txBody>
      </p:sp>
      <p:sp>
        <p:nvSpPr>
          <p:cNvPr id="968708" name="Rectangle 4"/>
          <p:cNvSpPr>
            <a:spLocks noChangeArrowheads="1"/>
          </p:cNvSpPr>
          <p:nvPr/>
        </p:nvSpPr>
        <p:spPr bwMode="auto">
          <a:xfrm>
            <a:off x="1676400" y="914400"/>
            <a:ext cx="5791200" cy="609600"/>
          </a:xfrm>
          <a:prstGeom prst="rect">
            <a:avLst/>
          </a:prstGeom>
          <a:solidFill>
            <a:schemeClr val="tx1"/>
          </a:solidFill>
          <a:ln w="9525">
            <a:solidFill>
              <a:schemeClr val="bg1"/>
            </a:solidFill>
            <a:miter lim="800000"/>
            <a:headEnd/>
            <a:tailEnd/>
          </a:ln>
          <a:effectLst/>
        </p:spPr>
        <p:txBody>
          <a:bodyPr/>
          <a:lstStyle/>
          <a:p>
            <a:pPr marL="342900" indent="-342900">
              <a:lnSpc>
                <a:spcPct val="140000"/>
              </a:lnSpc>
              <a:spcBef>
                <a:spcPct val="20000"/>
              </a:spcBef>
            </a:pPr>
            <a:r>
              <a:rPr lang="en-GB" sz="2000" i="0" dirty="0">
                <a:solidFill>
                  <a:schemeClr val="bg1"/>
                </a:solidFill>
                <a:latin typeface="Consolas" pitchFamily="49" charset="0"/>
              </a:rPr>
              <a:t>&lt;p id="</a:t>
            </a:r>
            <a:r>
              <a:rPr lang="en-GB" sz="2000" i="0" dirty="0" err="1">
                <a:solidFill>
                  <a:schemeClr val="bg1"/>
                </a:solidFill>
                <a:latin typeface="Consolas" pitchFamily="49" charset="0"/>
              </a:rPr>
              <a:t>thp</a:t>
            </a:r>
            <a:r>
              <a:rPr lang="en-GB" sz="2000" i="0" dirty="0">
                <a:solidFill>
                  <a:schemeClr val="bg1"/>
                </a:solidFill>
                <a:latin typeface="Consolas" pitchFamily="49" charset="0"/>
              </a:rPr>
              <a:t>"&gt;A &lt;b&gt;bold&lt;/b&gt; example&lt;/p&gt;</a:t>
            </a:r>
          </a:p>
        </p:txBody>
      </p:sp>
      <p:sp>
        <p:nvSpPr>
          <p:cNvPr id="968709" name="AutoShape 5"/>
          <p:cNvSpPr>
            <a:spLocks noChangeArrowheads="1"/>
          </p:cNvSpPr>
          <p:nvPr/>
        </p:nvSpPr>
        <p:spPr bwMode="auto">
          <a:xfrm>
            <a:off x="2895600" y="17526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&lt;p&gt;</a:t>
            </a:r>
            <a:endParaRPr lang="en-GB" i="0">
              <a:solidFill>
                <a:schemeClr val="bg1"/>
              </a:solidFill>
              <a:latin typeface="Consolas" pitchFamily="49" charset="0"/>
            </a:endParaRPr>
          </a:p>
        </p:txBody>
      </p:sp>
      <p:sp>
        <p:nvSpPr>
          <p:cNvPr id="968710" name="AutoShape 6"/>
          <p:cNvSpPr>
            <a:spLocks noChangeArrowheads="1"/>
          </p:cNvSpPr>
          <p:nvPr/>
        </p:nvSpPr>
        <p:spPr bwMode="auto">
          <a:xfrm>
            <a:off x="2895600" y="27432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&lt;b&gt;</a:t>
            </a:r>
            <a:endParaRPr lang="en-GB" i="0">
              <a:solidFill>
                <a:schemeClr val="bg1"/>
              </a:solidFill>
              <a:latin typeface="Consolas" pitchFamily="49" charset="0"/>
            </a:endParaRPr>
          </a:p>
        </p:txBody>
      </p:sp>
      <p:sp>
        <p:nvSpPr>
          <p:cNvPr id="968711" name="Line 7"/>
          <p:cNvSpPr>
            <a:spLocks noChangeShapeType="1"/>
          </p:cNvSpPr>
          <p:nvPr/>
        </p:nvSpPr>
        <p:spPr bwMode="auto">
          <a:xfrm>
            <a:off x="35052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68712" name="Line 8"/>
          <p:cNvSpPr>
            <a:spLocks noChangeShapeType="1"/>
          </p:cNvSpPr>
          <p:nvPr/>
        </p:nvSpPr>
        <p:spPr bwMode="auto">
          <a:xfrm>
            <a:off x="3505200" y="2209800"/>
            <a:ext cx="0" cy="381000"/>
          </a:xfrm>
          <a:prstGeom prst="line">
            <a:avLst/>
          </a:prstGeom>
          <a:noFill/>
          <a:ln w="19050">
            <a:solidFill>
              <a:schemeClr val="tx1"/>
            </a:solidFill>
            <a:round/>
            <a:headEnd/>
            <a:tailEnd/>
          </a:ln>
          <a:effectLst/>
        </p:spPr>
        <p:txBody>
          <a:bodyPr wrap="none" anchor="ctr"/>
          <a:lstStyle/>
          <a:p>
            <a:pPr algn="ctr"/>
            <a:endParaRPr lang="en-GB"/>
          </a:p>
        </p:txBody>
      </p:sp>
      <p:sp>
        <p:nvSpPr>
          <p:cNvPr id="968713" name="Line 9"/>
          <p:cNvSpPr>
            <a:spLocks noChangeShapeType="1"/>
          </p:cNvSpPr>
          <p:nvPr/>
        </p:nvSpPr>
        <p:spPr bwMode="auto">
          <a:xfrm flipH="1">
            <a:off x="6858000" y="2276475"/>
            <a:ext cx="19050" cy="800100"/>
          </a:xfrm>
          <a:prstGeom prst="line">
            <a:avLst/>
          </a:prstGeom>
          <a:noFill/>
          <a:ln w="152400">
            <a:solidFill>
              <a:schemeClr val="tx1"/>
            </a:solidFill>
            <a:round/>
            <a:headEnd/>
            <a:tailEnd type="stealth" w="med" len="med"/>
          </a:ln>
          <a:effectLst/>
        </p:spPr>
        <p:txBody>
          <a:bodyPr/>
          <a:lstStyle/>
          <a:p>
            <a:pPr algn="ctr"/>
            <a:endParaRPr lang="en-GB"/>
          </a:p>
        </p:txBody>
      </p:sp>
      <p:sp>
        <p:nvSpPr>
          <p:cNvPr id="968714" name="Text Box 10"/>
          <p:cNvSpPr txBox="1">
            <a:spLocks noChangeArrowheads="1"/>
          </p:cNvSpPr>
          <p:nvPr/>
        </p:nvSpPr>
        <p:spPr bwMode="auto">
          <a:xfrm>
            <a:off x="6031079" y="3087688"/>
            <a:ext cx="1777666" cy="523220"/>
          </a:xfrm>
          <a:prstGeom prst="rect">
            <a:avLst/>
          </a:prstGeom>
          <a:noFill/>
          <a:ln w="38100" cap="rnd">
            <a:solidFill>
              <a:schemeClr val="folHlink"/>
            </a:solidFill>
            <a:prstDash val="sysDot"/>
            <a:miter lim="800000"/>
            <a:headEnd/>
            <a:tailEnd/>
          </a:ln>
          <a:effectLst/>
        </p:spPr>
        <p:txBody>
          <a:bodyPr wrap="none">
            <a:spAutoFit/>
          </a:bodyPr>
          <a:lstStyle/>
          <a:p>
            <a:pPr algn="ctr"/>
            <a:r>
              <a:rPr lang="en-GB" sz="2800">
                <a:solidFill>
                  <a:schemeClr val="folHlink"/>
                </a:solidFill>
                <a:latin typeface="Arial Black" pitchFamily="34" charset="0"/>
              </a:rPr>
              <a:t>children</a:t>
            </a:r>
          </a:p>
        </p:txBody>
      </p:sp>
      <p:sp>
        <p:nvSpPr>
          <p:cNvPr id="968715" name="Line 11"/>
          <p:cNvSpPr>
            <a:spLocks noChangeShapeType="1"/>
          </p:cNvSpPr>
          <p:nvPr/>
        </p:nvSpPr>
        <p:spPr bwMode="auto">
          <a:xfrm>
            <a:off x="5791200" y="3352800"/>
            <a:ext cx="228600" cy="0"/>
          </a:xfrm>
          <a:prstGeom prst="line">
            <a:avLst/>
          </a:prstGeom>
          <a:noFill/>
          <a:ln w="38100" cap="rnd">
            <a:solidFill>
              <a:schemeClr val="folHlink"/>
            </a:solidFill>
            <a:prstDash val="sysDot"/>
            <a:round/>
            <a:headEnd/>
            <a:tailEnd/>
          </a:ln>
          <a:effectLst/>
        </p:spPr>
        <p:txBody>
          <a:bodyPr/>
          <a:lstStyle/>
          <a:p>
            <a:pPr algn="ctr"/>
            <a:endParaRPr lang="en-GB"/>
          </a:p>
        </p:txBody>
      </p:sp>
      <p:sp>
        <p:nvSpPr>
          <p:cNvPr id="968716" name="Rectangle 12"/>
          <p:cNvSpPr>
            <a:spLocks noChangeArrowheads="1"/>
          </p:cNvSpPr>
          <p:nvPr/>
        </p:nvSpPr>
        <p:spPr bwMode="auto">
          <a:xfrm>
            <a:off x="2667000" y="1600200"/>
            <a:ext cx="1752600" cy="762000"/>
          </a:xfrm>
          <a:prstGeom prst="rect">
            <a:avLst/>
          </a:prstGeom>
          <a:noFill/>
          <a:ln w="38100" cap="rnd">
            <a:solidFill>
              <a:schemeClr val="hlink"/>
            </a:solidFill>
            <a:prstDash val="sysDot"/>
            <a:miter lim="800000"/>
            <a:headEnd/>
            <a:tailEnd/>
          </a:ln>
          <a:effectLst/>
        </p:spPr>
        <p:txBody>
          <a:bodyPr wrap="none" anchor="ctr"/>
          <a:lstStyle/>
          <a:p>
            <a:pPr algn="ctr"/>
            <a:endParaRPr lang="en-GB"/>
          </a:p>
        </p:txBody>
      </p:sp>
      <p:sp>
        <p:nvSpPr>
          <p:cNvPr id="968717" name="Text Box 13"/>
          <p:cNvSpPr txBox="1">
            <a:spLocks noChangeArrowheads="1"/>
          </p:cNvSpPr>
          <p:nvPr/>
        </p:nvSpPr>
        <p:spPr bwMode="auto">
          <a:xfrm>
            <a:off x="6105752" y="1704975"/>
            <a:ext cx="1463221" cy="52322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a:solidFill>
                  <a:schemeClr val="hlink"/>
                </a:solidFill>
                <a:latin typeface="Arial Black" pitchFamily="34" charset="0"/>
              </a:rPr>
              <a:t>parent</a:t>
            </a:r>
          </a:p>
        </p:txBody>
      </p:sp>
      <p:sp>
        <p:nvSpPr>
          <p:cNvPr id="968718" name="Line 14"/>
          <p:cNvSpPr>
            <a:spLocks noChangeShapeType="1"/>
          </p:cNvSpPr>
          <p:nvPr/>
        </p:nvSpPr>
        <p:spPr bwMode="auto">
          <a:xfrm>
            <a:off x="4495800" y="1981200"/>
            <a:ext cx="1600200" cy="0"/>
          </a:xfrm>
          <a:prstGeom prst="line">
            <a:avLst/>
          </a:prstGeom>
          <a:noFill/>
          <a:ln w="38100" cap="rnd">
            <a:solidFill>
              <a:schemeClr val="hlink"/>
            </a:solidFill>
            <a:prstDash val="sysDot"/>
            <a:round/>
            <a:headEnd/>
            <a:tailEnd/>
          </a:ln>
          <a:effectLst/>
        </p:spPr>
        <p:txBody>
          <a:bodyPr/>
          <a:lstStyle/>
          <a:p>
            <a:pPr algn="ctr"/>
            <a:endParaRPr lang="en-GB"/>
          </a:p>
        </p:txBody>
      </p:sp>
      <p:sp>
        <p:nvSpPr>
          <p:cNvPr id="968719" name="Text Box 15"/>
          <p:cNvSpPr txBox="1">
            <a:spLocks noChangeArrowheads="1"/>
          </p:cNvSpPr>
          <p:nvPr/>
        </p:nvSpPr>
        <p:spPr bwMode="auto">
          <a:xfrm>
            <a:off x="6553200" y="4376738"/>
            <a:ext cx="865188" cy="457200"/>
          </a:xfrm>
          <a:prstGeom prst="rect">
            <a:avLst/>
          </a:prstGeom>
          <a:noFill/>
          <a:ln w="9525">
            <a:noFill/>
            <a:miter lim="800000"/>
            <a:headEnd/>
            <a:tailEnd/>
          </a:ln>
          <a:effectLst/>
        </p:spPr>
        <p:txBody>
          <a:bodyPr wrap="none">
            <a:spAutoFit/>
          </a:bodyPr>
          <a:lstStyle/>
          <a:p>
            <a:pPr algn="l"/>
            <a:r>
              <a:rPr lang="en-GB" b="1">
                <a:solidFill>
                  <a:srgbClr val="FF9900"/>
                </a:solidFill>
                <a:latin typeface="Verdana" pitchFamily="34" charset="0"/>
              </a:rPr>
              <a:t>A: 3</a:t>
            </a:r>
          </a:p>
        </p:txBody>
      </p:sp>
      <p:sp>
        <p:nvSpPr>
          <p:cNvPr id="968720" name="AutoShape 16"/>
          <p:cNvSpPr>
            <a:spLocks noChangeArrowheads="1"/>
          </p:cNvSpPr>
          <p:nvPr/>
        </p:nvSpPr>
        <p:spPr bwMode="auto">
          <a:xfrm>
            <a:off x="2881313" y="3429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'bold'</a:t>
            </a:r>
            <a:endParaRPr lang="en-GB">
              <a:solidFill>
                <a:schemeClr val="bg1"/>
              </a:solidFill>
            </a:endParaRPr>
          </a:p>
        </p:txBody>
      </p:sp>
      <p:sp>
        <p:nvSpPr>
          <p:cNvPr id="968721" name="AutoShape 17"/>
          <p:cNvSpPr>
            <a:spLocks noChangeArrowheads="1"/>
          </p:cNvSpPr>
          <p:nvPr/>
        </p:nvSpPr>
        <p:spPr bwMode="auto">
          <a:xfrm>
            <a:off x="1447800" y="2743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968722" name="AutoShape 18"/>
          <p:cNvSpPr>
            <a:spLocks noChangeArrowheads="1"/>
          </p:cNvSpPr>
          <p:nvPr/>
        </p:nvSpPr>
        <p:spPr bwMode="auto">
          <a:xfrm>
            <a:off x="4343400" y="2743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 example'</a:t>
            </a:r>
            <a:endParaRPr lang="en-GB">
              <a:solidFill>
                <a:schemeClr val="bg1"/>
              </a:solidFill>
            </a:endParaRPr>
          </a:p>
        </p:txBody>
      </p:sp>
      <p:sp>
        <p:nvSpPr>
          <p:cNvPr id="968723" name="Line 19"/>
          <p:cNvSpPr>
            <a:spLocks noChangeShapeType="1"/>
          </p:cNvSpPr>
          <p:nvPr/>
        </p:nvSpPr>
        <p:spPr bwMode="auto">
          <a:xfrm>
            <a:off x="3505200" y="3200400"/>
            <a:ext cx="0" cy="228600"/>
          </a:xfrm>
          <a:prstGeom prst="line">
            <a:avLst/>
          </a:prstGeom>
          <a:noFill/>
          <a:ln w="19050">
            <a:solidFill>
              <a:schemeClr val="tx1"/>
            </a:solidFill>
            <a:round/>
            <a:headEnd/>
            <a:tailEnd/>
          </a:ln>
          <a:effectLst/>
        </p:spPr>
        <p:txBody>
          <a:bodyPr wrap="none" anchor="ctr"/>
          <a:lstStyle/>
          <a:p>
            <a:pPr algn="ctr"/>
            <a:endParaRPr lang="en-GB"/>
          </a:p>
        </p:txBody>
      </p:sp>
      <p:sp>
        <p:nvSpPr>
          <p:cNvPr id="968724" name="Line 20"/>
          <p:cNvSpPr>
            <a:spLocks noChangeShapeType="1"/>
          </p:cNvSpPr>
          <p:nvPr/>
        </p:nvSpPr>
        <p:spPr bwMode="auto">
          <a:xfrm>
            <a:off x="2133600" y="2590800"/>
            <a:ext cx="2895600" cy="0"/>
          </a:xfrm>
          <a:prstGeom prst="line">
            <a:avLst/>
          </a:prstGeom>
          <a:noFill/>
          <a:ln w="19050">
            <a:solidFill>
              <a:schemeClr val="tx1"/>
            </a:solidFill>
            <a:round/>
            <a:headEnd/>
            <a:tailEnd/>
          </a:ln>
          <a:effectLst/>
        </p:spPr>
        <p:txBody>
          <a:bodyPr wrap="none" anchor="ctr"/>
          <a:lstStyle/>
          <a:p>
            <a:pPr algn="ctr"/>
            <a:endParaRPr lang="en-GB"/>
          </a:p>
        </p:txBody>
      </p:sp>
      <p:sp>
        <p:nvSpPr>
          <p:cNvPr id="968725" name="Line 21"/>
          <p:cNvSpPr>
            <a:spLocks noChangeShapeType="1"/>
          </p:cNvSpPr>
          <p:nvPr/>
        </p:nvSpPr>
        <p:spPr bwMode="auto">
          <a:xfrm>
            <a:off x="50292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68726" name="Line 22"/>
          <p:cNvSpPr>
            <a:spLocks noChangeShapeType="1"/>
          </p:cNvSpPr>
          <p:nvPr/>
        </p:nvSpPr>
        <p:spPr bwMode="auto">
          <a:xfrm>
            <a:off x="2133600" y="2590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68727" name="Rectangle 23"/>
          <p:cNvSpPr>
            <a:spLocks noChangeArrowheads="1"/>
          </p:cNvSpPr>
          <p:nvPr/>
        </p:nvSpPr>
        <p:spPr bwMode="auto">
          <a:xfrm>
            <a:off x="1281113" y="2438400"/>
            <a:ext cx="4495800" cy="914400"/>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grpSp>
        <p:nvGrpSpPr>
          <p:cNvPr id="2" name="Group 24"/>
          <p:cNvGrpSpPr>
            <a:grpSpLocks/>
          </p:cNvGrpSpPr>
          <p:nvPr/>
        </p:nvGrpSpPr>
        <p:grpSpPr bwMode="auto">
          <a:xfrm>
            <a:off x="3567113" y="2743200"/>
            <a:ext cx="4567237" cy="2576513"/>
            <a:chOff x="2241" y="1920"/>
            <a:chExt cx="2877" cy="1901"/>
          </a:xfrm>
        </p:grpSpPr>
        <p:sp>
          <p:nvSpPr>
            <p:cNvPr id="968729" name="Text Box 25"/>
            <p:cNvSpPr txBox="1">
              <a:spLocks noChangeArrowheads="1"/>
            </p:cNvSpPr>
            <p:nvPr/>
          </p:nvSpPr>
          <p:spPr bwMode="auto">
            <a:xfrm>
              <a:off x="4752" y="3456"/>
              <a:ext cx="366" cy="365"/>
            </a:xfrm>
            <a:prstGeom prst="rect">
              <a:avLst/>
            </a:prstGeom>
            <a:noFill/>
            <a:ln w="38100">
              <a:solidFill>
                <a:srgbClr val="FF9900"/>
              </a:solidFill>
              <a:miter lim="800000"/>
              <a:headEnd/>
              <a:tailEnd/>
            </a:ln>
            <a:effectLst/>
          </p:spPr>
          <p:txBody>
            <a:bodyPr>
              <a:spAutoFit/>
            </a:bodyPr>
            <a:lstStyle/>
            <a:p>
              <a:pPr algn="l"/>
              <a:r>
                <a:rPr lang="en-GB" b="1">
                  <a:solidFill>
                    <a:srgbClr val="FF9900"/>
                  </a:solidFill>
                  <a:latin typeface="Verdana" pitchFamily="34" charset="0"/>
                </a:rPr>
                <a:t>A:</a:t>
              </a:r>
            </a:p>
          </p:txBody>
        </p:sp>
        <p:cxnSp>
          <p:nvCxnSpPr>
            <p:cNvPr id="968730" name="AutoShape 26"/>
            <p:cNvCxnSpPr>
              <a:cxnSpLocks noChangeShapeType="1"/>
              <a:stCxn id="968729" idx="0"/>
              <a:endCxn id="968710" idx="0"/>
            </p:cNvCxnSpPr>
            <p:nvPr/>
          </p:nvCxnSpPr>
          <p:spPr bwMode="auto">
            <a:xfrm rot="5400000" flipH="1">
              <a:off x="2816" y="1345"/>
              <a:ext cx="1536" cy="2685"/>
            </a:xfrm>
            <a:prstGeom prst="curvedConnector3">
              <a:avLst>
                <a:gd name="adj1" fmla="val 109375"/>
              </a:avLst>
            </a:prstGeom>
            <a:noFill/>
            <a:ln w="38100">
              <a:solidFill>
                <a:srgbClr val="FF9900"/>
              </a:solidFill>
              <a:round/>
              <a:headEnd/>
              <a:tailEnd type="triangle" w="med" len="med"/>
            </a:ln>
            <a:effectLst/>
          </p:spPr>
        </p:cxnSp>
      </p:grpSp>
      <p:sp>
        <p:nvSpPr>
          <p:cNvPr id="968731" name="Text Box 27"/>
          <p:cNvSpPr txBox="1">
            <a:spLocks noChangeArrowheads="1"/>
          </p:cNvSpPr>
          <p:nvPr/>
        </p:nvSpPr>
        <p:spPr bwMode="auto">
          <a:xfrm>
            <a:off x="290513" y="5715000"/>
            <a:ext cx="6124575" cy="457200"/>
          </a:xfrm>
          <a:prstGeom prst="rect">
            <a:avLst/>
          </a:prstGeom>
          <a:noFill/>
          <a:ln w="9525">
            <a:noFill/>
            <a:miter lim="800000"/>
            <a:headEnd/>
            <a:tailEnd/>
          </a:ln>
          <a:effectLst/>
        </p:spPr>
        <p:txBody>
          <a:bodyPr wrap="none">
            <a:spAutoFit/>
          </a:bodyPr>
          <a:lstStyle/>
          <a:p>
            <a:pPr algn="l"/>
            <a:r>
              <a:rPr lang="en-GB" b="1">
                <a:solidFill>
                  <a:srgbClr val="FF9900"/>
                </a:solidFill>
                <a:latin typeface="Verdana" pitchFamily="34" charset="0"/>
              </a:rPr>
              <a:t>A: </a:t>
            </a:r>
            <a:r>
              <a:rPr lang="en-GB" b="1">
                <a:solidFill>
                  <a:schemeClr val="hlink"/>
                </a:solidFill>
                <a:latin typeface="Courier New" pitchFamily="49" charset="0"/>
              </a:rPr>
              <a:t>objP</a:t>
            </a:r>
            <a:r>
              <a:rPr lang="en-GB" b="1">
                <a:latin typeface="Courier New" pitchFamily="49" charset="0"/>
              </a:rPr>
              <a:t>.</a:t>
            </a:r>
            <a:r>
              <a:rPr lang="en-GB" b="1">
                <a:solidFill>
                  <a:schemeClr val="folHlink"/>
                </a:solidFill>
                <a:latin typeface="Courier New" pitchFamily="49" charset="0"/>
              </a:rPr>
              <a:t>childNodes[1].firstChild </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68713"/>
                                        </p:tgtEl>
                                        <p:attrNameLst>
                                          <p:attrName>style.visibility</p:attrName>
                                        </p:attrNameLst>
                                      </p:cBhvr>
                                      <p:to>
                                        <p:strVal val="visible"/>
                                      </p:to>
                                    </p:set>
                                    <p:animEffect transition="in" filter="wipe(up)">
                                      <p:cBhvr>
                                        <p:cTn id="7" dur="1000"/>
                                        <p:tgtEl>
                                          <p:spTgt spid="9687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68719"/>
                                        </p:tgtEl>
                                        <p:attrNameLst>
                                          <p:attrName>style.visibility</p:attrName>
                                        </p:attrNameLst>
                                      </p:cBhvr>
                                      <p:to>
                                        <p:strVal val="visible"/>
                                      </p:to>
                                    </p:set>
                                    <p:animEffect transition="in" filter="wipe(left)">
                                      <p:cBhvr>
                                        <p:cTn id="12" dur="500"/>
                                        <p:tgtEl>
                                          <p:spTgt spid="9687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9687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8713" grpId="0" animBg="1"/>
      <p:bldP spid="968719" grpId="0" autoUpdateAnimBg="0"/>
      <p:bldP spid="968731"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Rectangle 2"/>
          <p:cNvSpPr>
            <a:spLocks noGrp="1" noChangeArrowheads="1"/>
          </p:cNvSpPr>
          <p:nvPr>
            <p:ph type="title"/>
          </p:nvPr>
        </p:nvSpPr>
        <p:spPr>
          <a:xfrm>
            <a:off x="685800" y="228600"/>
            <a:ext cx="7772400" cy="762000"/>
          </a:xfrm>
          <a:ln/>
        </p:spPr>
        <p:txBody>
          <a:bodyPr/>
          <a:lstStyle/>
          <a:p>
            <a:r>
              <a:rPr lang="en-GB"/>
              <a:t>Child node relationships</a:t>
            </a:r>
          </a:p>
        </p:txBody>
      </p:sp>
      <p:sp>
        <p:nvSpPr>
          <p:cNvPr id="893955" name="Rectangle 3"/>
          <p:cNvSpPr>
            <a:spLocks noGrp="1" noChangeArrowheads="1"/>
          </p:cNvSpPr>
          <p:nvPr>
            <p:ph idx="1"/>
          </p:nvPr>
        </p:nvSpPr>
        <p:spPr>
          <a:xfrm>
            <a:off x="152400" y="4267200"/>
            <a:ext cx="8839200" cy="1981200"/>
          </a:xfrm>
          <a:ln/>
        </p:spPr>
        <p:txBody>
          <a:bodyPr/>
          <a:lstStyle/>
          <a:p>
            <a:pPr marL="0" indent="0">
              <a:lnSpc>
                <a:spcPct val="80000"/>
              </a:lnSpc>
              <a:buFontTx/>
              <a:buNone/>
              <a:tabLst>
                <a:tab pos="1522413" algn="l"/>
              </a:tabLst>
            </a:pPr>
            <a:r>
              <a:rPr lang="en-GB" sz="2400"/>
              <a:t>Each of</a:t>
            </a:r>
            <a:r>
              <a:rPr lang="en-GB" sz="2400" b="1">
                <a:solidFill>
                  <a:schemeClr val="hlink"/>
                </a:solidFill>
                <a:latin typeface="Courier New" pitchFamily="49" charset="0"/>
              </a:rPr>
              <a:t> objP</a:t>
            </a:r>
            <a:r>
              <a:rPr lang="en-GB" sz="2400" b="1">
                <a:latin typeface="Courier New" pitchFamily="49" charset="0"/>
              </a:rPr>
              <a:t>.</a:t>
            </a:r>
            <a:r>
              <a:rPr lang="en-GB" sz="2400" b="1">
                <a:solidFill>
                  <a:schemeClr val="folHlink"/>
                </a:solidFill>
                <a:latin typeface="Courier New" pitchFamily="49" charset="0"/>
              </a:rPr>
              <a:t>childNodes[] </a:t>
            </a:r>
            <a:r>
              <a:rPr lang="en-GB" sz="2400"/>
              <a:t>is a node whose </a:t>
            </a:r>
            <a:r>
              <a:rPr lang="en-GB" sz="2400" b="1">
                <a:solidFill>
                  <a:schemeClr val="folHlink"/>
                </a:solidFill>
                <a:latin typeface="Courier New" pitchFamily="49" charset="0"/>
              </a:rPr>
              <a:t>parentNode</a:t>
            </a:r>
            <a:r>
              <a:rPr lang="en-GB" sz="2400"/>
              <a:t> property points back up the tree to the </a:t>
            </a:r>
            <a:r>
              <a:rPr lang="en-GB" sz="2400" b="1">
                <a:solidFill>
                  <a:schemeClr val="hlink"/>
                </a:solidFill>
                <a:latin typeface="Courier New" pitchFamily="49" charset="0"/>
              </a:rPr>
              <a:t>&lt;p&gt;</a:t>
            </a:r>
            <a:r>
              <a:rPr lang="en-GB" sz="2400"/>
              <a:t> element</a:t>
            </a:r>
          </a:p>
          <a:p>
            <a:pPr marL="858838" lvl="1">
              <a:lnSpc>
                <a:spcPct val="80000"/>
              </a:lnSpc>
              <a:tabLst>
                <a:tab pos="1522413" algn="l"/>
              </a:tabLst>
            </a:pPr>
            <a:r>
              <a:rPr lang="en-GB" sz="2000" i="1"/>
              <a:t>E.g.</a:t>
            </a:r>
            <a:r>
              <a:rPr lang="en-GB" sz="2000"/>
              <a:t>	</a:t>
            </a:r>
            <a:r>
              <a:rPr lang="en-GB" sz="2000" b="1">
                <a:solidFill>
                  <a:schemeClr val="hlink"/>
                </a:solidFill>
                <a:latin typeface="Courier New" pitchFamily="49" charset="0"/>
              </a:rPr>
              <a:t>objP</a:t>
            </a:r>
            <a:r>
              <a:rPr lang="en-GB" sz="2000" b="1">
                <a:latin typeface="Courier New" pitchFamily="49" charset="0"/>
              </a:rPr>
              <a:t>.</a:t>
            </a:r>
            <a:r>
              <a:rPr lang="en-GB" sz="2000" b="1">
                <a:solidFill>
                  <a:schemeClr val="folHlink"/>
                </a:solidFill>
                <a:latin typeface="Courier New" pitchFamily="49" charset="0"/>
              </a:rPr>
              <a:t>childNodes[0] </a:t>
            </a:r>
            <a:r>
              <a:rPr lang="en-GB" sz="2000"/>
              <a:t>is the</a:t>
            </a:r>
            <a:r>
              <a:rPr lang="en-GB" sz="2000" b="1">
                <a:solidFill>
                  <a:schemeClr val="folHlink"/>
                </a:solidFill>
                <a:latin typeface="Courier New" pitchFamily="49" charset="0"/>
              </a:rPr>
              <a:t> 'A' </a:t>
            </a:r>
            <a:r>
              <a:rPr lang="en-GB" sz="2000"/>
              <a:t>text node</a:t>
            </a:r>
            <a:r>
              <a:rPr lang="en-GB" sz="2000" b="1">
                <a:solidFill>
                  <a:schemeClr val="folHlink"/>
                </a:solidFill>
                <a:latin typeface="Courier New" pitchFamily="49" charset="0"/>
              </a:rPr>
              <a:t/>
            </a:r>
            <a:br>
              <a:rPr lang="en-GB" sz="2000" b="1">
                <a:solidFill>
                  <a:schemeClr val="folHlink"/>
                </a:solidFill>
                <a:latin typeface="Courier New" pitchFamily="49" charset="0"/>
              </a:rPr>
            </a:br>
            <a:r>
              <a:rPr lang="en-GB" sz="2000" b="1">
                <a:solidFill>
                  <a:schemeClr val="folHlink"/>
                </a:solidFill>
                <a:latin typeface="Courier New" pitchFamily="49" charset="0"/>
              </a:rPr>
              <a:t>	</a:t>
            </a:r>
            <a:r>
              <a:rPr lang="en-GB" sz="2000" b="1">
                <a:solidFill>
                  <a:schemeClr val="hlink"/>
                </a:solidFill>
                <a:latin typeface="Courier New" pitchFamily="49" charset="0"/>
              </a:rPr>
              <a:t>objP</a:t>
            </a:r>
            <a:r>
              <a:rPr lang="en-GB" sz="2000" b="1">
                <a:latin typeface="Courier New" pitchFamily="49" charset="0"/>
              </a:rPr>
              <a:t>.</a:t>
            </a:r>
            <a:r>
              <a:rPr lang="en-GB" sz="2000" b="1">
                <a:solidFill>
                  <a:schemeClr val="folHlink"/>
                </a:solidFill>
                <a:latin typeface="Courier New" pitchFamily="49" charset="0"/>
              </a:rPr>
              <a:t>childNodes[0].parentNode </a:t>
            </a:r>
            <a:r>
              <a:rPr lang="en-GB" sz="2000"/>
              <a:t>refers back to</a:t>
            </a:r>
            <a:r>
              <a:rPr lang="en-GB" sz="2000" b="1">
                <a:solidFill>
                  <a:schemeClr val="folHlink"/>
                </a:solidFill>
                <a:latin typeface="Courier New" pitchFamily="49" charset="0"/>
              </a:rPr>
              <a:t> </a:t>
            </a:r>
            <a:r>
              <a:rPr lang="en-GB" sz="2000" b="1">
                <a:solidFill>
                  <a:schemeClr val="hlink"/>
                </a:solidFill>
                <a:latin typeface="Courier New" pitchFamily="49" charset="0"/>
              </a:rPr>
              <a:t>&lt;p&gt;</a:t>
            </a:r>
          </a:p>
        </p:txBody>
      </p:sp>
      <p:sp>
        <p:nvSpPr>
          <p:cNvPr id="24"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5" name="Slide Number Placeholder 5"/>
          <p:cNvSpPr>
            <a:spLocks noGrp="1"/>
          </p:cNvSpPr>
          <p:nvPr>
            <p:ph type="sldNum" sz="quarter" idx="12"/>
          </p:nvPr>
        </p:nvSpPr>
        <p:spPr/>
        <p:txBody>
          <a:bodyPr/>
          <a:lstStyle/>
          <a:p>
            <a:fld id="{4F835D25-5069-425D-A565-DE6F4EAA54F3}" type="slidenum">
              <a:rPr lang="en-GB"/>
              <a:pPr/>
              <a:t>43</a:t>
            </a:fld>
            <a:endParaRPr lang="en-GB"/>
          </a:p>
        </p:txBody>
      </p:sp>
      <p:sp>
        <p:nvSpPr>
          <p:cNvPr id="893956" name="Rectangle 4"/>
          <p:cNvSpPr>
            <a:spLocks noChangeArrowheads="1"/>
          </p:cNvSpPr>
          <p:nvPr/>
        </p:nvSpPr>
        <p:spPr bwMode="auto">
          <a:xfrm>
            <a:off x="1676400" y="11430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a:solidFill>
                  <a:schemeClr val="bg1"/>
                </a:solidFill>
                <a:latin typeface="Consolas" pitchFamily="49" charset="0"/>
              </a:rPr>
              <a:t>&lt;p id="thp"&gt;A &lt;b&gt;bold&lt;/b&gt; example&lt;/p&gt;</a:t>
            </a:r>
          </a:p>
        </p:txBody>
      </p:sp>
      <p:sp>
        <p:nvSpPr>
          <p:cNvPr id="893957" name="AutoShape 5"/>
          <p:cNvSpPr>
            <a:spLocks noChangeArrowheads="1"/>
          </p:cNvSpPr>
          <p:nvPr/>
        </p:nvSpPr>
        <p:spPr bwMode="auto">
          <a:xfrm>
            <a:off x="2909888" y="20574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&lt;p&gt;</a:t>
            </a:r>
            <a:endParaRPr lang="en-GB" i="0">
              <a:solidFill>
                <a:schemeClr val="bg1"/>
              </a:solidFill>
              <a:latin typeface="Consolas" pitchFamily="49" charset="0"/>
            </a:endParaRPr>
          </a:p>
        </p:txBody>
      </p:sp>
      <p:sp>
        <p:nvSpPr>
          <p:cNvPr id="893958" name="AutoShape 6"/>
          <p:cNvSpPr>
            <a:spLocks noChangeArrowheads="1"/>
          </p:cNvSpPr>
          <p:nvPr/>
        </p:nvSpPr>
        <p:spPr bwMode="auto">
          <a:xfrm>
            <a:off x="1462088" y="3048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893959" name="AutoShape 7"/>
          <p:cNvSpPr>
            <a:spLocks noChangeArrowheads="1"/>
          </p:cNvSpPr>
          <p:nvPr/>
        </p:nvSpPr>
        <p:spPr bwMode="auto">
          <a:xfrm>
            <a:off x="2909888" y="30480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&lt;b&gt;</a:t>
            </a:r>
            <a:endParaRPr lang="en-GB" i="0">
              <a:solidFill>
                <a:schemeClr val="bg1"/>
              </a:solidFill>
              <a:latin typeface="Consolas" pitchFamily="49" charset="0"/>
            </a:endParaRPr>
          </a:p>
        </p:txBody>
      </p:sp>
      <p:sp>
        <p:nvSpPr>
          <p:cNvPr id="893960" name="AutoShape 8"/>
          <p:cNvSpPr>
            <a:spLocks noChangeArrowheads="1"/>
          </p:cNvSpPr>
          <p:nvPr/>
        </p:nvSpPr>
        <p:spPr bwMode="auto">
          <a:xfrm>
            <a:off x="4357688" y="30480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 example'</a:t>
            </a:r>
            <a:endParaRPr lang="en-GB">
              <a:solidFill>
                <a:schemeClr val="bg1"/>
              </a:solidFill>
            </a:endParaRPr>
          </a:p>
        </p:txBody>
      </p:sp>
      <p:sp>
        <p:nvSpPr>
          <p:cNvPr id="893961" name="AutoShape 9"/>
          <p:cNvSpPr>
            <a:spLocks noChangeArrowheads="1"/>
          </p:cNvSpPr>
          <p:nvPr/>
        </p:nvSpPr>
        <p:spPr bwMode="auto">
          <a:xfrm>
            <a:off x="2909888" y="37338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'bold'</a:t>
            </a:r>
            <a:endParaRPr lang="en-GB">
              <a:solidFill>
                <a:schemeClr val="bg1"/>
              </a:solidFill>
            </a:endParaRPr>
          </a:p>
        </p:txBody>
      </p:sp>
      <p:sp>
        <p:nvSpPr>
          <p:cNvPr id="893962" name="Line 10"/>
          <p:cNvSpPr>
            <a:spLocks noChangeShapeType="1"/>
          </p:cNvSpPr>
          <p:nvPr/>
        </p:nvSpPr>
        <p:spPr bwMode="auto">
          <a:xfrm>
            <a:off x="3519488" y="3505200"/>
            <a:ext cx="0" cy="228600"/>
          </a:xfrm>
          <a:prstGeom prst="line">
            <a:avLst/>
          </a:prstGeom>
          <a:noFill/>
          <a:ln w="19050">
            <a:solidFill>
              <a:schemeClr val="tx1"/>
            </a:solidFill>
            <a:round/>
            <a:headEnd/>
            <a:tailEnd/>
          </a:ln>
          <a:effectLst/>
        </p:spPr>
        <p:txBody>
          <a:bodyPr wrap="none" anchor="ctr"/>
          <a:lstStyle/>
          <a:p>
            <a:pPr algn="ctr"/>
            <a:endParaRPr lang="en-GB"/>
          </a:p>
        </p:txBody>
      </p:sp>
      <p:sp>
        <p:nvSpPr>
          <p:cNvPr id="893963" name="Line 11"/>
          <p:cNvSpPr>
            <a:spLocks noChangeShapeType="1"/>
          </p:cNvSpPr>
          <p:nvPr/>
        </p:nvSpPr>
        <p:spPr bwMode="auto">
          <a:xfrm>
            <a:off x="2147888" y="2895600"/>
            <a:ext cx="2895600" cy="0"/>
          </a:xfrm>
          <a:prstGeom prst="line">
            <a:avLst/>
          </a:prstGeom>
          <a:noFill/>
          <a:ln w="19050">
            <a:solidFill>
              <a:schemeClr val="tx1"/>
            </a:solidFill>
            <a:round/>
            <a:headEnd/>
            <a:tailEnd/>
          </a:ln>
          <a:effectLst/>
        </p:spPr>
        <p:txBody>
          <a:bodyPr wrap="none" anchor="ctr"/>
          <a:lstStyle/>
          <a:p>
            <a:pPr algn="ctr"/>
            <a:endParaRPr lang="en-GB"/>
          </a:p>
        </p:txBody>
      </p:sp>
      <p:sp>
        <p:nvSpPr>
          <p:cNvPr id="893964" name="Line 12"/>
          <p:cNvSpPr>
            <a:spLocks noChangeShapeType="1"/>
          </p:cNvSpPr>
          <p:nvPr/>
        </p:nvSpPr>
        <p:spPr bwMode="auto">
          <a:xfrm>
            <a:off x="50434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93965" name="Line 13"/>
          <p:cNvSpPr>
            <a:spLocks noChangeShapeType="1"/>
          </p:cNvSpPr>
          <p:nvPr/>
        </p:nvSpPr>
        <p:spPr bwMode="auto">
          <a:xfrm>
            <a:off x="35194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93966" name="Line 14"/>
          <p:cNvSpPr>
            <a:spLocks noChangeShapeType="1"/>
          </p:cNvSpPr>
          <p:nvPr/>
        </p:nvSpPr>
        <p:spPr bwMode="auto">
          <a:xfrm>
            <a:off x="2147888" y="28956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893967" name="Line 15"/>
          <p:cNvSpPr>
            <a:spLocks noChangeShapeType="1"/>
          </p:cNvSpPr>
          <p:nvPr/>
        </p:nvSpPr>
        <p:spPr bwMode="auto">
          <a:xfrm>
            <a:off x="3519488" y="2514600"/>
            <a:ext cx="0" cy="381000"/>
          </a:xfrm>
          <a:prstGeom prst="line">
            <a:avLst/>
          </a:prstGeom>
          <a:noFill/>
          <a:ln w="19050">
            <a:solidFill>
              <a:schemeClr val="tx1"/>
            </a:solidFill>
            <a:round/>
            <a:headEnd/>
            <a:tailEnd/>
          </a:ln>
          <a:effectLst/>
        </p:spPr>
        <p:txBody>
          <a:bodyPr wrap="none" anchor="ctr"/>
          <a:lstStyle/>
          <a:p>
            <a:pPr algn="ctr"/>
            <a:endParaRPr lang="en-GB"/>
          </a:p>
        </p:txBody>
      </p:sp>
      <p:sp>
        <p:nvSpPr>
          <p:cNvPr id="893968" name="Rectangle 16"/>
          <p:cNvSpPr>
            <a:spLocks noChangeArrowheads="1"/>
          </p:cNvSpPr>
          <p:nvPr/>
        </p:nvSpPr>
        <p:spPr bwMode="auto">
          <a:xfrm>
            <a:off x="1309688" y="2743200"/>
            <a:ext cx="4495800" cy="914400"/>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sp>
        <p:nvSpPr>
          <p:cNvPr id="893969" name="Line 17"/>
          <p:cNvSpPr>
            <a:spLocks noChangeShapeType="1"/>
          </p:cNvSpPr>
          <p:nvPr/>
        </p:nvSpPr>
        <p:spPr bwMode="auto">
          <a:xfrm flipH="1" flipV="1">
            <a:off x="6872288" y="2590800"/>
            <a:ext cx="4762" cy="766763"/>
          </a:xfrm>
          <a:prstGeom prst="line">
            <a:avLst/>
          </a:prstGeom>
          <a:noFill/>
          <a:ln w="152400">
            <a:solidFill>
              <a:schemeClr val="tx1"/>
            </a:solidFill>
            <a:round/>
            <a:headEnd/>
            <a:tailEnd type="stealth" w="med" len="med"/>
          </a:ln>
          <a:effectLst/>
        </p:spPr>
        <p:txBody>
          <a:bodyPr/>
          <a:lstStyle/>
          <a:p>
            <a:pPr algn="ctr"/>
            <a:endParaRPr lang="en-GB"/>
          </a:p>
        </p:txBody>
      </p:sp>
      <p:sp>
        <p:nvSpPr>
          <p:cNvPr id="893970" name="Text Box 18"/>
          <p:cNvSpPr txBox="1">
            <a:spLocks noChangeArrowheads="1"/>
          </p:cNvSpPr>
          <p:nvPr/>
        </p:nvSpPr>
        <p:spPr bwMode="auto">
          <a:xfrm>
            <a:off x="6045367" y="3376613"/>
            <a:ext cx="1777666" cy="523220"/>
          </a:xfrm>
          <a:prstGeom prst="rect">
            <a:avLst/>
          </a:prstGeom>
          <a:noFill/>
          <a:ln w="38100" cap="rnd">
            <a:solidFill>
              <a:schemeClr val="folHlink"/>
            </a:solidFill>
            <a:prstDash val="sysDot"/>
            <a:miter lim="800000"/>
            <a:headEnd/>
            <a:tailEnd/>
          </a:ln>
          <a:effectLst/>
        </p:spPr>
        <p:txBody>
          <a:bodyPr wrap="none">
            <a:spAutoFit/>
          </a:bodyPr>
          <a:lstStyle/>
          <a:p>
            <a:pPr algn="ctr"/>
            <a:r>
              <a:rPr lang="en-GB" sz="2800">
                <a:solidFill>
                  <a:schemeClr val="folHlink"/>
                </a:solidFill>
                <a:latin typeface="Arial Black" pitchFamily="34" charset="0"/>
              </a:rPr>
              <a:t>children</a:t>
            </a:r>
          </a:p>
        </p:txBody>
      </p:sp>
      <p:sp>
        <p:nvSpPr>
          <p:cNvPr id="893971" name="Line 19"/>
          <p:cNvSpPr>
            <a:spLocks noChangeShapeType="1"/>
          </p:cNvSpPr>
          <p:nvPr/>
        </p:nvSpPr>
        <p:spPr bwMode="auto">
          <a:xfrm>
            <a:off x="5805488" y="3652838"/>
            <a:ext cx="228600" cy="0"/>
          </a:xfrm>
          <a:prstGeom prst="line">
            <a:avLst/>
          </a:prstGeom>
          <a:noFill/>
          <a:ln w="38100" cap="rnd">
            <a:solidFill>
              <a:schemeClr val="folHlink"/>
            </a:solidFill>
            <a:prstDash val="sysDot"/>
            <a:round/>
            <a:headEnd/>
            <a:tailEnd/>
          </a:ln>
          <a:effectLst/>
        </p:spPr>
        <p:txBody>
          <a:bodyPr/>
          <a:lstStyle/>
          <a:p>
            <a:pPr algn="ctr"/>
            <a:endParaRPr lang="en-GB"/>
          </a:p>
        </p:txBody>
      </p:sp>
      <p:sp>
        <p:nvSpPr>
          <p:cNvPr id="893972" name="Rectangle 20"/>
          <p:cNvSpPr>
            <a:spLocks noChangeArrowheads="1"/>
          </p:cNvSpPr>
          <p:nvPr/>
        </p:nvSpPr>
        <p:spPr bwMode="auto">
          <a:xfrm>
            <a:off x="2681288" y="1905000"/>
            <a:ext cx="1752600" cy="762000"/>
          </a:xfrm>
          <a:prstGeom prst="rect">
            <a:avLst/>
          </a:prstGeom>
          <a:noFill/>
          <a:ln w="38100" cap="rnd">
            <a:solidFill>
              <a:schemeClr val="hlink"/>
            </a:solidFill>
            <a:prstDash val="sysDot"/>
            <a:miter lim="800000"/>
            <a:headEnd/>
            <a:tailEnd/>
          </a:ln>
          <a:effectLst/>
        </p:spPr>
        <p:txBody>
          <a:bodyPr wrap="none" anchor="ctr"/>
          <a:lstStyle/>
          <a:p>
            <a:pPr algn="ctr"/>
            <a:endParaRPr lang="en-GB"/>
          </a:p>
        </p:txBody>
      </p:sp>
      <p:sp>
        <p:nvSpPr>
          <p:cNvPr id="893973" name="Text Box 21"/>
          <p:cNvSpPr txBox="1">
            <a:spLocks noChangeArrowheads="1"/>
          </p:cNvSpPr>
          <p:nvPr/>
        </p:nvSpPr>
        <p:spPr bwMode="auto">
          <a:xfrm>
            <a:off x="6120040" y="2009775"/>
            <a:ext cx="1463221" cy="52322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a:solidFill>
                  <a:schemeClr val="hlink"/>
                </a:solidFill>
                <a:latin typeface="Arial Black" pitchFamily="34" charset="0"/>
              </a:rPr>
              <a:t>parent</a:t>
            </a:r>
          </a:p>
        </p:txBody>
      </p:sp>
      <p:sp>
        <p:nvSpPr>
          <p:cNvPr id="893974" name="Line 22"/>
          <p:cNvSpPr>
            <a:spLocks noChangeShapeType="1"/>
          </p:cNvSpPr>
          <p:nvPr/>
        </p:nvSpPr>
        <p:spPr bwMode="auto">
          <a:xfrm>
            <a:off x="4510088" y="2286000"/>
            <a:ext cx="1600200" cy="0"/>
          </a:xfrm>
          <a:prstGeom prst="line">
            <a:avLst/>
          </a:prstGeom>
          <a:noFill/>
          <a:ln w="38100" cap="rnd">
            <a:solidFill>
              <a:schemeClr val="hlink"/>
            </a:solidFill>
            <a:prstDash val="sysDot"/>
            <a:round/>
            <a:headEnd/>
            <a:tailEnd/>
          </a:ln>
          <a:effectLst/>
        </p:spPr>
        <p:txBody>
          <a:bodyPr/>
          <a:lstStyle/>
          <a:p>
            <a:pPr algn="ctr"/>
            <a:endParaRPr lang="en-GB"/>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93969"/>
                                        </p:tgtEl>
                                        <p:attrNameLst>
                                          <p:attrName>style.visibility</p:attrName>
                                        </p:attrNameLst>
                                      </p:cBhvr>
                                      <p:to>
                                        <p:strVal val="visible"/>
                                      </p:to>
                                    </p:set>
                                    <p:animEffect transition="in" filter="wipe(down)">
                                      <p:cBhvr>
                                        <p:cTn id="7" dur="1000"/>
                                        <p:tgtEl>
                                          <p:spTgt spid="893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3969"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896002" name="Rectangle 2"/>
          <p:cNvSpPr>
            <a:spLocks noGrp="1" noChangeArrowheads="1"/>
          </p:cNvSpPr>
          <p:nvPr>
            <p:ph type="title"/>
          </p:nvPr>
        </p:nvSpPr>
        <p:spPr>
          <a:xfrm>
            <a:off x="685800" y="228600"/>
            <a:ext cx="7772400" cy="609600"/>
          </a:xfrm>
          <a:ln/>
        </p:spPr>
        <p:txBody>
          <a:bodyPr>
            <a:normAutofit fontScale="90000"/>
          </a:bodyPr>
          <a:lstStyle/>
          <a:p>
            <a:r>
              <a:rPr lang="en-GB" dirty="0" smtClean="0"/>
              <a:t>Answer:</a:t>
            </a:r>
            <a:endParaRPr lang="en-GB" dirty="0"/>
          </a:p>
        </p:txBody>
      </p:sp>
      <p:sp>
        <p:nvSpPr>
          <p:cNvPr id="896003" name="Rectangle 3"/>
          <p:cNvSpPr>
            <a:spLocks noGrp="1" noChangeArrowheads="1"/>
          </p:cNvSpPr>
          <p:nvPr>
            <p:ph idx="1"/>
          </p:nvPr>
        </p:nvSpPr>
        <p:spPr>
          <a:xfrm>
            <a:off x="138113" y="3962400"/>
            <a:ext cx="8839200" cy="1981200"/>
          </a:xfrm>
          <a:ln/>
        </p:spPr>
        <p:txBody>
          <a:bodyPr/>
          <a:lstStyle/>
          <a:p>
            <a:pPr marL="476250" indent="-476250">
              <a:lnSpc>
                <a:spcPct val="120000"/>
              </a:lnSpc>
              <a:buFontTx/>
              <a:buNone/>
              <a:tabLst>
                <a:tab pos="476250" algn="l"/>
              </a:tabLst>
            </a:pPr>
            <a:r>
              <a:rPr lang="en-GB" sz="2000"/>
              <a:t>Q: If </a:t>
            </a:r>
            <a:r>
              <a:rPr lang="en-GB" sz="2000" b="1">
                <a:solidFill>
                  <a:schemeClr val="hlink"/>
                </a:solidFill>
                <a:latin typeface="Courier New" pitchFamily="49" charset="0"/>
              </a:rPr>
              <a:t>objP</a:t>
            </a:r>
            <a:r>
              <a:rPr lang="en-GB" sz="2000" b="1">
                <a:latin typeface="Courier New" pitchFamily="49" charset="0"/>
              </a:rPr>
              <a:t>.</a:t>
            </a:r>
            <a:r>
              <a:rPr lang="en-GB" sz="2000" b="1">
                <a:solidFill>
                  <a:schemeClr val="folHlink"/>
                </a:solidFill>
                <a:latin typeface="Courier New" pitchFamily="49" charset="0"/>
              </a:rPr>
              <a:t>childNodes[1].firstChild </a:t>
            </a:r>
            <a:r>
              <a:rPr lang="en-GB" sz="2000"/>
              <a:t>is the 'bold' text node, what is:</a:t>
            </a:r>
            <a:r>
              <a:rPr lang="en-GB" sz="2000" b="1">
                <a:solidFill>
                  <a:schemeClr val="folHlink"/>
                </a:solidFill>
                <a:latin typeface="Courier New" pitchFamily="49" charset="0"/>
              </a:rPr>
              <a:t> </a:t>
            </a:r>
            <a:r>
              <a:rPr lang="en-GB" sz="2000" b="1">
                <a:solidFill>
                  <a:schemeClr val="hlink"/>
                </a:solidFill>
                <a:latin typeface="Courier New" pitchFamily="49" charset="0"/>
              </a:rPr>
              <a:t>objP</a:t>
            </a:r>
            <a:r>
              <a:rPr lang="en-GB" sz="2000" b="1">
                <a:latin typeface="Courier New" pitchFamily="49" charset="0"/>
              </a:rPr>
              <a:t>.</a:t>
            </a:r>
            <a:r>
              <a:rPr lang="en-GB" sz="2000" b="1">
                <a:solidFill>
                  <a:schemeClr val="folHlink"/>
                </a:solidFill>
                <a:latin typeface="Courier New" pitchFamily="49" charset="0"/>
              </a:rPr>
              <a:t>childNodes[1].firstChild.parentNode.parentNode</a:t>
            </a:r>
            <a:r>
              <a:rPr lang="en-GB" sz="2000"/>
              <a:t> ?</a:t>
            </a:r>
            <a:endParaRPr lang="en-GB" sz="2000" b="1">
              <a:solidFill>
                <a:srgbClr val="FF9900"/>
              </a:solidFill>
            </a:endParaRPr>
          </a:p>
        </p:txBody>
      </p:sp>
      <p:sp>
        <p:nvSpPr>
          <p:cNvPr id="27"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8" name="Slide Number Placeholder 5"/>
          <p:cNvSpPr>
            <a:spLocks noGrp="1"/>
          </p:cNvSpPr>
          <p:nvPr>
            <p:ph type="sldNum" sz="quarter" idx="12"/>
          </p:nvPr>
        </p:nvSpPr>
        <p:spPr/>
        <p:txBody>
          <a:bodyPr/>
          <a:lstStyle/>
          <a:p>
            <a:fld id="{C8F397DC-058B-4951-BEFC-3F799A1AC24F}" type="slidenum">
              <a:rPr lang="en-GB"/>
              <a:pPr/>
              <a:t>44</a:t>
            </a:fld>
            <a:endParaRPr lang="en-GB"/>
          </a:p>
        </p:txBody>
      </p:sp>
      <p:sp>
        <p:nvSpPr>
          <p:cNvPr id="896004" name="Rectangle 4"/>
          <p:cNvSpPr>
            <a:spLocks noChangeArrowheads="1"/>
          </p:cNvSpPr>
          <p:nvPr/>
        </p:nvSpPr>
        <p:spPr bwMode="auto">
          <a:xfrm>
            <a:off x="1676400" y="9144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dirty="0">
                <a:solidFill>
                  <a:schemeClr val="bg1"/>
                </a:solidFill>
                <a:latin typeface="Consolas" pitchFamily="49" charset="0"/>
              </a:rPr>
              <a:t>&lt;p id="</a:t>
            </a:r>
            <a:r>
              <a:rPr lang="en-GB" sz="2000" i="0" dirty="0" err="1">
                <a:solidFill>
                  <a:schemeClr val="bg1"/>
                </a:solidFill>
                <a:latin typeface="Consolas" pitchFamily="49" charset="0"/>
              </a:rPr>
              <a:t>thp</a:t>
            </a:r>
            <a:r>
              <a:rPr lang="en-GB" sz="2000" i="0" dirty="0">
                <a:solidFill>
                  <a:schemeClr val="bg1"/>
                </a:solidFill>
                <a:latin typeface="Consolas" pitchFamily="49" charset="0"/>
              </a:rPr>
              <a:t>"&gt;A &lt;b&gt;bold&lt;/b&gt; example&lt;/p&gt;</a:t>
            </a:r>
          </a:p>
        </p:txBody>
      </p:sp>
      <p:grpSp>
        <p:nvGrpSpPr>
          <p:cNvPr id="2" name="Group 5"/>
          <p:cNvGrpSpPr>
            <a:grpSpLocks/>
          </p:cNvGrpSpPr>
          <p:nvPr/>
        </p:nvGrpSpPr>
        <p:grpSpPr bwMode="auto">
          <a:xfrm>
            <a:off x="1295400" y="1600200"/>
            <a:ext cx="6513513" cy="2286000"/>
            <a:chOff x="96" y="1200"/>
            <a:chExt cx="4103" cy="1440"/>
          </a:xfrm>
        </p:grpSpPr>
        <p:sp>
          <p:nvSpPr>
            <p:cNvPr id="896006" name="AutoShape 6"/>
            <p:cNvSpPr>
              <a:spLocks noChangeArrowheads="1"/>
            </p:cNvSpPr>
            <p:nvPr/>
          </p:nvSpPr>
          <p:spPr bwMode="auto">
            <a:xfrm>
              <a:off x="1104" y="1296"/>
              <a:ext cx="816" cy="288"/>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&lt;p&gt;</a:t>
              </a:r>
              <a:endParaRPr lang="en-GB" i="0">
                <a:solidFill>
                  <a:schemeClr val="bg1"/>
                </a:solidFill>
                <a:latin typeface="Consolas" pitchFamily="49" charset="0"/>
              </a:endParaRPr>
            </a:p>
          </p:txBody>
        </p:sp>
        <p:sp>
          <p:nvSpPr>
            <p:cNvPr id="896007" name="AutoShape 7"/>
            <p:cNvSpPr>
              <a:spLocks noChangeArrowheads="1"/>
            </p:cNvSpPr>
            <p:nvPr/>
          </p:nvSpPr>
          <p:spPr bwMode="auto">
            <a:xfrm>
              <a:off x="192" y="1920"/>
              <a:ext cx="816" cy="288"/>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896008" name="AutoShape 8"/>
            <p:cNvSpPr>
              <a:spLocks noChangeArrowheads="1"/>
            </p:cNvSpPr>
            <p:nvPr/>
          </p:nvSpPr>
          <p:spPr bwMode="auto">
            <a:xfrm>
              <a:off x="1104" y="1920"/>
              <a:ext cx="816" cy="288"/>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&lt;b&gt;</a:t>
              </a:r>
              <a:endParaRPr lang="en-GB" i="0">
                <a:solidFill>
                  <a:schemeClr val="bg1"/>
                </a:solidFill>
                <a:latin typeface="Consolas" pitchFamily="49" charset="0"/>
              </a:endParaRPr>
            </a:p>
          </p:txBody>
        </p:sp>
        <p:sp>
          <p:nvSpPr>
            <p:cNvPr id="896009" name="AutoShape 9"/>
            <p:cNvSpPr>
              <a:spLocks noChangeArrowheads="1"/>
            </p:cNvSpPr>
            <p:nvPr/>
          </p:nvSpPr>
          <p:spPr bwMode="auto">
            <a:xfrm>
              <a:off x="2016" y="1920"/>
              <a:ext cx="816" cy="288"/>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 example'</a:t>
              </a:r>
              <a:endParaRPr lang="en-GB">
                <a:solidFill>
                  <a:schemeClr val="bg1"/>
                </a:solidFill>
              </a:endParaRPr>
            </a:p>
          </p:txBody>
        </p:sp>
        <p:sp>
          <p:nvSpPr>
            <p:cNvPr id="896010" name="AutoShape 10"/>
            <p:cNvSpPr>
              <a:spLocks noChangeArrowheads="1"/>
            </p:cNvSpPr>
            <p:nvPr/>
          </p:nvSpPr>
          <p:spPr bwMode="auto">
            <a:xfrm>
              <a:off x="1104" y="2352"/>
              <a:ext cx="816" cy="288"/>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'bold'</a:t>
              </a:r>
              <a:endParaRPr lang="en-GB">
                <a:solidFill>
                  <a:schemeClr val="bg1"/>
                </a:solidFill>
              </a:endParaRPr>
            </a:p>
          </p:txBody>
        </p:sp>
        <p:sp>
          <p:nvSpPr>
            <p:cNvPr id="896011" name="Line 11"/>
            <p:cNvSpPr>
              <a:spLocks noChangeShapeType="1"/>
            </p:cNvSpPr>
            <p:nvPr/>
          </p:nvSpPr>
          <p:spPr bwMode="auto">
            <a:xfrm>
              <a:off x="1488" y="2208"/>
              <a:ext cx="0" cy="144"/>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2" name="Line 12"/>
            <p:cNvSpPr>
              <a:spLocks noChangeShapeType="1"/>
            </p:cNvSpPr>
            <p:nvPr/>
          </p:nvSpPr>
          <p:spPr bwMode="auto">
            <a:xfrm>
              <a:off x="624" y="1824"/>
              <a:ext cx="1824" cy="0"/>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3" name="Line 13"/>
            <p:cNvSpPr>
              <a:spLocks noChangeShapeType="1"/>
            </p:cNvSpPr>
            <p:nvPr/>
          </p:nvSpPr>
          <p:spPr bwMode="auto">
            <a:xfrm>
              <a:off x="2448" y="1824"/>
              <a:ext cx="0" cy="96"/>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4" name="Line 14"/>
            <p:cNvSpPr>
              <a:spLocks noChangeShapeType="1"/>
            </p:cNvSpPr>
            <p:nvPr/>
          </p:nvSpPr>
          <p:spPr bwMode="auto">
            <a:xfrm>
              <a:off x="1488" y="1824"/>
              <a:ext cx="0" cy="96"/>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5" name="Line 15"/>
            <p:cNvSpPr>
              <a:spLocks noChangeShapeType="1"/>
            </p:cNvSpPr>
            <p:nvPr/>
          </p:nvSpPr>
          <p:spPr bwMode="auto">
            <a:xfrm>
              <a:off x="624" y="1824"/>
              <a:ext cx="0" cy="96"/>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6" name="Line 16"/>
            <p:cNvSpPr>
              <a:spLocks noChangeShapeType="1"/>
            </p:cNvSpPr>
            <p:nvPr/>
          </p:nvSpPr>
          <p:spPr bwMode="auto">
            <a:xfrm>
              <a:off x="1488" y="1584"/>
              <a:ext cx="0" cy="240"/>
            </a:xfrm>
            <a:prstGeom prst="line">
              <a:avLst/>
            </a:prstGeom>
            <a:noFill/>
            <a:ln w="19050">
              <a:solidFill>
                <a:schemeClr val="tx1"/>
              </a:solidFill>
              <a:round/>
              <a:headEnd/>
              <a:tailEnd/>
            </a:ln>
            <a:effectLst/>
          </p:spPr>
          <p:txBody>
            <a:bodyPr wrap="none" anchor="ctr"/>
            <a:lstStyle/>
            <a:p>
              <a:pPr algn="ctr"/>
              <a:endParaRPr lang="en-GB">
                <a:solidFill>
                  <a:schemeClr val="bg1"/>
                </a:solidFill>
              </a:endParaRPr>
            </a:p>
          </p:txBody>
        </p:sp>
        <p:sp>
          <p:nvSpPr>
            <p:cNvPr id="896017" name="Rectangle 17"/>
            <p:cNvSpPr>
              <a:spLocks noChangeArrowheads="1"/>
            </p:cNvSpPr>
            <p:nvPr/>
          </p:nvSpPr>
          <p:spPr bwMode="auto">
            <a:xfrm>
              <a:off x="96" y="1728"/>
              <a:ext cx="2832" cy="576"/>
            </a:xfrm>
            <a:prstGeom prst="rect">
              <a:avLst/>
            </a:prstGeom>
            <a:noFill/>
            <a:ln w="38100" cap="rnd">
              <a:solidFill>
                <a:schemeClr val="folHlink"/>
              </a:solidFill>
              <a:prstDash val="sysDot"/>
              <a:miter lim="800000"/>
              <a:headEnd/>
              <a:tailEnd/>
            </a:ln>
            <a:effectLst/>
          </p:spPr>
          <p:txBody>
            <a:bodyPr wrap="none" anchor="ctr"/>
            <a:lstStyle/>
            <a:p>
              <a:pPr algn="ctr"/>
              <a:endParaRPr lang="en-GB">
                <a:solidFill>
                  <a:schemeClr val="bg1"/>
                </a:solidFill>
              </a:endParaRPr>
            </a:p>
          </p:txBody>
        </p:sp>
        <p:sp>
          <p:nvSpPr>
            <p:cNvPr id="896018" name="Line 18"/>
            <p:cNvSpPr>
              <a:spLocks noChangeShapeType="1"/>
            </p:cNvSpPr>
            <p:nvPr/>
          </p:nvSpPr>
          <p:spPr bwMode="auto">
            <a:xfrm flipV="1">
              <a:off x="3600" y="1632"/>
              <a:ext cx="0" cy="240"/>
            </a:xfrm>
            <a:prstGeom prst="line">
              <a:avLst/>
            </a:prstGeom>
            <a:noFill/>
            <a:ln w="76200">
              <a:solidFill>
                <a:schemeClr val="tx1"/>
              </a:solidFill>
              <a:round/>
              <a:headEnd/>
              <a:tailEnd type="triangle" w="med" len="med"/>
            </a:ln>
            <a:effectLst/>
          </p:spPr>
          <p:txBody>
            <a:bodyPr/>
            <a:lstStyle/>
            <a:p>
              <a:pPr algn="ctr"/>
              <a:endParaRPr lang="en-GB">
                <a:solidFill>
                  <a:schemeClr val="bg1"/>
                </a:solidFill>
              </a:endParaRPr>
            </a:p>
          </p:txBody>
        </p:sp>
        <p:sp>
          <p:nvSpPr>
            <p:cNvPr id="896019" name="Text Box 19"/>
            <p:cNvSpPr txBox="1">
              <a:spLocks noChangeArrowheads="1"/>
            </p:cNvSpPr>
            <p:nvPr/>
          </p:nvSpPr>
          <p:spPr bwMode="auto">
            <a:xfrm>
              <a:off x="3079" y="1890"/>
              <a:ext cx="1120" cy="330"/>
            </a:xfrm>
            <a:prstGeom prst="rect">
              <a:avLst/>
            </a:prstGeom>
            <a:noFill/>
            <a:ln w="38100" cap="rnd">
              <a:solidFill>
                <a:schemeClr val="folHlink"/>
              </a:solidFill>
              <a:prstDash val="sysDot"/>
              <a:miter lim="800000"/>
              <a:headEnd/>
              <a:tailEnd/>
            </a:ln>
            <a:effectLst/>
          </p:spPr>
          <p:txBody>
            <a:bodyPr wrap="none">
              <a:spAutoFit/>
            </a:bodyPr>
            <a:lstStyle/>
            <a:p>
              <a:pPr algn="ctr"/>
              <a:r>
                <a:rPr lang="en-GB" sz="2800">
                  <a:solidFill>
                    <a:schemeClr val="bg1"/>
                  </a:solidFill>
                  <a:latin typeface="Arial Black" pitchFamily="34" charset="0"/>
                </a:rPr>
                <a:t>children</a:t>
              </a:r>
            </a:p>
          </p:txBody>
        </p:sp>
        <p:sp>
          <p:nvSpPr>
            <p:cNvPr id="896020" name="Line 20"/>
            <p:cNvSpPr>
              <a:spLocks noChangeShapeType="1"/>
            </p:cNvSpPr>
            <p:nvPr/>
          </p:nvSpPr>
          <p:spPr bwMode="auto">
            <a:xfrm>
              <a:off x="2928" y="2064"/>
              <a:ext cx="144" cy="0"/>
            </a:xfrm>
            <a:prstGeom prst="line">
              <a:avLst/>
            </a:prstGeom>
            <a:noFill/>
            <a:ln w="38100" cap="rnd">
              <a:solidFill>
                <a:schemeClr val="folHlink"/>
              </a:solidFill>
              <a:prstDash val="sysDot"/>
              <a:round/>
              <a:headEnd/>
              <a:tailEnd/>
            </a:ln>
            <a:effectLst/>
          </p:spPr>
          <p:txBody>
            <a:bodyPr/>
            <a:lstStyle/>
            <a:p>
              <a:pPr algn="ctr"/>
              <a:endParaRPr lang="en-GB">
                <a:solidFill>
                  <a:schemeClr val="bg1"/>
                </a:solidFill>
              </a:endParaRPr>
            </a:p>
          </p:txBody>
        </p:sp>
        <p:sp>
          <p:nvSpPr>
            <p:cNvPr id="896021" name="Rectangle 21"/>
            <p:cNvSpPr>
              <a:spLocks noChangeArrowheads="1"/>
            </p:cNvSpPr>
            <p:nvPr/>
          </p:nvSpPr>
          <p:spPr bwMode="auto">
            <a:xfrm>
              <a:off x="960" y="1200"/>
              <a:ext cx="1104" cy="480"/>
            </a:xfrm>
            <a:prstGeom prst="rect">
              <a:avLst/>
            </a:prstGeom>
            <a:noFill/>
            <a:ln w="38100" cap="rnd">
              <a:solidFill>
                <a:schemeClr val="hlink"/>
              </a:solidFill>
              <a:prstDash val="sysDot"/>
              <a:miter lim="800000"/>
              <a:headEnd/>
              <a:tailEnd/>
            </a:ln>
            <a:effectLst/>
          </p:spPr>
          <p:txBody>
            <a:bodyPr wrap="none" anchor="ctr"/>
            <a:lstStyle/>
            <a:p>
              <a:pPr algn="ctr"/>
              <a:endParaRPr lang="en-GB">
                <a:solidFill>
                  <a:schemeClr val="bg1"/>
                </a:solidFill>
              </a:endParaRPr>
            </a:p>
          </p:txBody>
        </p:sp>
        <p:sp>
          <p:nvSpPr>
            <p:cNvPr id="896022" name="Text Box 22"/>
            <p:cNvSpPr txBox="1">
              <a:spLocks noChangeArrowheads="1"/>
            </p:cNvSpPr>
            <p:nvPr/>
          </p:nvSpPr>
          <p:spPr bwMode="auto">
            <a:xfrm>
              <a:off x="3126" y="1266"/>
              <a:ext cx="922" cy="33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a:solidFill>
                    <a:schemeClr val="bg1"/>
                  </a:solidFill>
                  <a:latin typeface="Arial Black" pitchFamily="34" charset="0"/>
                </a:rPr>
                <a:t>parent</a:t>
              </a:r>
            </a:p>
          </p:txBody>
        </p:sp>
        <p:sp>
          <p:nvSpPr>
            <p:cNvPr id="896023" name="Line 23"/>
            <p:cNvSpPr>
              <a:spLocks noChangeShapeType="1"/>
            </p:cNvSpPr>
            <p:nvPr/>
          </p:nvSpPr>
          <p:spPr bwMode="auto">
            <a:xfrm>
              <a:off x="2112" y="1440"/>
              <a:ext cx="1008" cy="0"/>
            </a:xfrm>
            <a:prstGeom prst="line">
              <a:avLst/>
            </a:prstGeom>
            <a:noFill/>
            <a:ln w="38100" cap="rnd">
              <a:solidFill>
                <a:schemeClr val="hlink"/>
              </a:solidFill>
              <a:prstDash val="sysDot"/>
              <a:round/>
              <a:headEnd/>
              <a:tailEnd/>
            </a:ln>
            <a:effectLst/>
          </p:spPr>
          <p:txBody>
            <a:bodyPr/>
            <a:lstStyle/>
            <a:p>
              <a:pPr algn="ctr"/>
              <a:endParaRPr lang="en-GB">
                <a:solidFill>
                  <a:schemeClr val="bg1"/>
                </a:solidFill>
              </a:endParaRPr>
            </a:p>
          </p:txBody>
        </p:sp>
      </p:grpSp>
      <p:sp>
        <p:nvSpPr>
          <p:cNvPr id="896024" name="Text Box 24"/>
          <p:cNvSpPr txBox="1">
            <a:spLocks noChangeArrowheads="1"/>
          </p:cNvSpPr>
          <p:nvPr/>
        </p:nvSpPr>
        <p:spPr bwMode="auto">
          <a:xfrm>
            <a:off x="152400" y="5181600"/>
            <a:ext cx="8210550" cy="701675"/>
          </a:xfrm>
          <a:prstGeom prst="rect">
            <a:avLst/>
          </a:prstGeom>
          <a:noFill/>
          <a:ln w="9525">
            <a:noFill/>
            <a:miter lim="800000"/>
            <a:headEnd/>
            <a:tailEnd/>
          </a:ln>
          <a:effectLst/>
        </p:spPr>
        <p:txBody>
          <a:bodyPr wrap="none">
            <a:spAutoFit/>
          </a:bodyPr>
          <a:lstStyle/>
          <a:p>
            <a:pPr marL="476250" indent="-476250" algn="l"/>
            <a:r>
              <a:rPr lang="en-GB" sz="2000" b="1">
                <a:solidFill>
                  <a:srgbClr val="FF9900"/>
                </a:solidFill>
                <a:latin typeface="Verdana" pitchFamily="34" charset="0"/>
              </a:rPr>
              <a:t>A:	It refers to </a:t>
            </a:r>
            <a:r>
              <a:rPr lang="en-GB" sz="2000" b="1">
                <a:solidFill>
                  <a:schemeClr val="hlink"/>
                </a:solidFill>
                <a:latin typeface="Verdana" pitchFamily="34" charset="0"/>
              </a:rPr>
              <a:t>the parent</a:t>
            </a:r>
            <a:r>
              <a:rPr lang="en-GB" sz="2000" b="1">
                <a:solidFill>
                  <a:srgbClr val="FF9900"/>
                </a:solidFill>
                <a:latin typeface="Verdana" pitchFamily="34" charset="0"/>
              </a:rPr>
              <a:t> of </a:t>
            </a:r>
            <a:r>
              <a:rPr lang="en-GB" sz="2000" b="1">
                <a:solidFill>
                  <a:schemeClr val="folHlink"/>
                </a:solidFill>
                <a:latin typeface="Verdana" pitchFamily="34" charset="0"/>
              </a:rPr>
              <a:t>the parent</a:t>
            </a:r>
            <a:r>
              <a:rPr lang="en-GB" sz="2000" b="1">
                <a:solidFill>
                  <a:srgbClr val="FF9900"/>
                </a:solidFill>
                <a:latin typeface="Verdana" pitchFamily="34" charset="0"/>
              </a:rPr>
              <a:t> of the 'bold' text</a:t>
            </a:r>
            <a:br>
              <a:rPr lang="en-GB" sz="2000" b="1">
                <a:solidFill>
                  <a:srgbClr val="FF9900"/>
                </a:solidFill>
                <a:latin typeface="Verdana" pitchFamily="34" charset="0"/>
              </a:rPr>
            </a:br>
            <a:r>
              <a:rPr lang="en-GB" sz="2000" b="1">
                <a:solidFill>
                  <a:srgbClr val="FF9900"/>
                </a:solidFill>
                <a:latin typeface="Verdana" pitchFamily="34" charset="0"/>
              </a:rPr>
              <a:t>node, </a:t>
            </a:r>
            <a:r>
              <a:rPr lang="en-GB" sz="2000" b="1" i="1">
                <a:solidFill>
                  <a:srgbClr val="FF9900"/>
                </a:solidFill>
                <a:latin typeface="Verdana" pitchFamily="34" charset="0"/>
              </a:rPr>
              <a:t>i.e.</a:t>
            </a:r>
            <a:r>
              <a:rPr lang="en-GB" sz="2000" b="1">
                <a:solidFill>
                  <a:srgbClr val="FF9900"/>
                </a:solidFill>
                <a:latin typeface="Verdana" pitchFamily="34" charset="0"/>
              </a:rPr>
              <a:t> back to the </a:t>
            </a:r>
            <a:r>
              <a:rPr lang="en-GB" sz="2000" b="1">
                <a:solidFill>
                  <a:schemeClr val="hlink"/>
                </a:solidFill>
                <a:latin typeface="Courier New" pitchFamily="49" charset="0"/>
              </a:rPr>
              <a:t>&lt;p&gt;</a:t>
            </a:r>
            <a:r>
              <a:rPr lang="en-GB" sz="2000" b="1">
                <a:solidFill>
                  <a:srgbClr val="FF9900"/>
                </a:solidFill>
                <a:latin typeface="Verdana" pitchFamily="34"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96003">
                                            <p:bg/>
                                          </p:spTgt>
                                        </p:tgtEl>
                                        <p:attrNameLst>
                                          <p:attrName>style.visibility</p:attrName>
                                        </p:attrNameLst>
                                      </p:cBhvr>
                                      <p:to>
                                        <p:strVal val="visible"/>
                                      </p:to>
                                    </p:set>
                                    <p:animEffect transition="in" filter="wipe(up)">
                                      <p:cBhvr>
                                        <p:cTn id="7" dur="500"/>
                                        <p:tgtEl>
                                          <p:spTgt spid="896003">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96003">
                                            <p:txEl>
                                              <p:pRg st="0" end="0"/>
                                            </p:txEl>
                                          </p:spTgt>
                                        </p:tgtEl>
                                        <p:attrNameLst>
                                          <p:attrName>style.visibility</p:attrName>
                                        </p:attrNameLst>
                                      </p:cBhvr>
                                      <p:to>
                                        <p:strVal val="visible"/>
                                      </p:to>
                                    </p:set>
                                    <p:animEffect transition="in" filter="wipe(up)">
                                      <p:cBhvr>
                                        <p:cTn id="10" dur="500"/>
                                        <p:tgtEl>
                                          <p:spTgt spid="896003">
                                            <p:txEl>
                                              <p:pRg st="0" end="0"/>
                                            </p:txEl>
                                          </p:spTgt>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896024"/>
                                        </p:tgtEl>
                                        <p:attrNameLst>
                                          <p:attrName>style.visibility</p:attrName>
                                        </p:attrNameLst>
                                      </p:cBhvr>
                                      <p:to>
                                        <p:strVal val="visible"/>
                                      </p:to>
                                    </p:set>
                                    <p:animEffect transition="in" filter="wipe(up)">
                                      <p:cBhvr>
                                        <p:cTn id="14" dur="500"/>
                                        <p:tgtEl>
                                          <p:spTgt spid="896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6003" grpId="0" build="p" animBg="1"/>
      <p:bldP spid="896024"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8050" name="Rectangle 2"/>
          <p:cNvSpPr>
            <a:spLocks noGrp="1" noChangeArrowheads="1"/>
          </p:cNvSpPr>
          <p:nvPr>
            <p:ph type="title"/>
          </p:nvPr>
        </p:nvSpPr>
        <p:spPr>
          <a:xfrm>
            <a:off x="228600" y="228600"/>
            <a:ext cx="8686800" cy="762000"/>
          </a:xfrm>
          <a:ln/>
        </p:spPr>
        <p:txBody>
          <a:bodyPr/>
          <a:lstStyle/>
          <a:p>
            <a:r>
              <a:rPr lang="en-GB"/>
              <a:t>Sibling node relationships</a:t>
            </a:r>
          </a:p>
        </p:txBody>
      </p:sp>
      <p:sp>
        <p:nvSpPr>
          <p:cNvPr id="898051" name="Rectangle 3"/>
          <p:cNvSpPr>
            <a:spLocks noGrp="1" noChangeArrowheads="1"/>
          </p:cNvSpPr>
          <p:nvPr>
            <p:ph idx="1"/>
          </p:nvPr>
        </p:nvSpPr>
        <p:spPr>
          <a:xfrm>
            <a:off x="304800" y="3200400"/>
            <a:ext cx="8534400" cy="3048000"/>
          </a:xfrm>
          <a:ln/>
        </p:spPr>
        <p:txBody>
          <a:bodyPr/>
          <a:lstStyle/>
          <a:p>
            <a:pPr marL="0" indent="0">
              <a:lnSpc>
                <a:spcPct val="130000"/>
              </a:lnSpc>
              <a:buFontTx/>
              <a:buNone/>
              <a:tabLst>
                <a:tab pos="1522413" algn="l"/>
              </a:tabLst>
            </a:pPr>
            <a:r>
              <a:rPr lang="en-GB" sz="2400"/>
              <a:t>Each of the </a:t>
            </a:r>
            <a:r>
              <a:rPr lang="en-GB" sz="2400" i="1"/>
              <a:t>children</a:t>
            </a:r>
            <a:r>
              <a:rPr lang="en-GB" sz="2400"/>
              <a:t> of the </a:t>
            </a:r>
            <a:r>
              <a:rPr lang="en-GB" sz="2400" b="1">
                <a:solidFill>
                  <a:schemeClr val="hlink"/>
                </a:solidFill>
                <a:latin typeface="Courier New" pitchFamily="49" charset="0"/>
              </a:rPr>
              <a:t>&lt;p&gt;</a:t>
            </a:r>
            <a:r>
              <a:rPr lang="en-GB" sz="2400"/>
              <a:t> element are </a:t>
            </a:r>
            <a:r>
              <a:rPr lang="en-GB" sz="2400" i="1"/>
              <a:t>siblings</a:t>
            </a:r>
            <a:r>
              <a:rPr lang="en-GB" sz="2400"/>
              <a:t> (of each other):</a:t>
            </a:r>
          </a:p>
          <a:p>
            <a:pPr marL="0" indent="0">
              <a:lnSpc>
                <a:spcPct val="130000"/>
              </a:lnSpc>
              <a:tabLst>
                <a:tab pos="1522413" algn="l"/>
              </a:tabLst>
            </a:pPr>
            <a:r>
              <a:rPr lang="en-GB" sz="2400"/>
              <a:t>If </a:t>
            </a:r>
            <a:r>
              <a:rPr lang="en-GB" sz="2400" b="1">
                <a:solidFill>
                  <a:schemeClr val="folHlink"/>
                </a:solidFill>
                <a:latin typeface="Courier New" pitchFamily="49" charset="0"/>
              </a:rPr>
              <a:t>objB</a:t>
            </a:r>
            <a:r>
              <a:rPr lang="en-GB" sz="2400" b="1">
                <a:solidFill>
                  <a:schemeClr val="hlink"/>
                </a:solidFill>
                <a:latin typeface="Courier New" pitchFamily="49" charset="0"/>
              </a:rPr>
              <a:t> </a:t>
            </a:r>
            <a:r>
              <a:rPr lang="en-GB" sz="2400"/>
              <a:t>represents the</a:t>
            </a:r>
            <a:r>
              <a:rPr lang="en-GB" sz="2400" b="1">
                <a:solidFill>
                  <a:schemeClr val="hlink"/>
                </a:solidFill>
                <a:latin typeface="Courier New" pitchFamily="49" charset="0"/>
              </a:rPr>
              <a:t> </a:t>
            </a:r>
            <a:r>
              <a:rPr lang="en-GB" sz="2400" b="1">
                <a:solidFill>
                  <a:schemeClr val="folHlink"/>
                </a:solidFill>
                <a:latin typeface="Courier New" pitchFamily="49" charset="0"/>
              </a:rPr>
              <a:t>&lt;b&gt;</a:t>
            </a:r>
            <a:r>
              <a:rPr lang="en-GB" sz="2400"/>
              <a:t>  node then</a:t>
            </a:r>
          </a:p>
          <a:p>
            <a:pPr marL="858838" lvl="1">
              <a:lnSpc>
                <a:spcPct val="130000"/>
              </a:lnSpc>
              <a:tabLst>
                <a:tab pos="1522413" algn="l"/>
              </a:tabLst>
            </a:pPr>
            <a:r>
              <a:rPr lang="en-GB" sz="2000" b="1">
                <a:solidFill>
                  <a:schemeClr val="folHlink"/>
                </a:solidFill>
                <a:latin typeface="Courier New" pitchFamily="49" charset="0"/>
              </a:rPr>
              <a:t>objB</a:t>
            </a:r>
            <a:r>
              <a:rPr lang="en-GB" sz="2000" b="1">
                <a:solidFill>
                  <a:schemeClr val="hlink"/>
                </a:solidFill>
                <a:latin typeface="Courier New" pitchFamily="49" charset="0"/>
              </a:rPr>
              <a:t> </a:t>
            </a:r>
            <a:r>
              <a:rPr lang="en-GB" sz="2000" b="1">
                <a:latin typeface="Courier New" pitchFamily="49" charset="0"/>
              </a:rPr>
              <a:t>== </a:t>
            </a:r>
            <a:r>
              <a:rPr lang="en-GB" sz="2000" b="1">
                <a:solidFill>
                  <a:schemeClr val="hlink"/>
                </a:solidFill>
                <a:latin typeface="Courier New" pitchFamily="49" charset="0"/>
              </a:rPr>
              <a:t>objP.</a:t>
            </a:r>
            <a:r>
              <a:rPr lang="en-GB" sz="2000" b="1">
                <a:solidFill>
                  <a:schemeClr val="folHlink"/>
                </a:solidFill>
                <a:latin typeface="Courier New" pitchFamily="49" charset="0"/>
              </a:rPr>
              <a:t>childNodes[1]</a:t>
            </a:r>
            <a:r>
              <a:rPr lang="en-GB" sz="2000" b="1">
                <a:solidFill>
                  <a:schemeClr val="hlink"/>
                </a:solidFill>
                <a:latin typeface="Courier New" pitchFamily="49" charset="0"/>
              </a:rPr>
              <a:t> </a:t>
            </a:r>
            <a:r>
              <a:rPr lang="en-GB" sz="2000"/>
              <a:t>from before</a:t>
            </a:r>
          </a:p>
          <a:p>
            <a:pPr marL="858838" lvl="1">
              <a:lnSpc>
                <a:spcPct val="130000"/>
              </a:lnSpc>
              <a:tabLst>
                <a:tab pos="1522413" algn="l"/>
              </a:tabLst>
            </a:pPr>
            <a:r>
              <a:rPr lang="en-GB" sz="2000" b="1">
                <a:solidFill>
                  <a:schemeClr val="folHlink"/>
                </a:solidFill>
                <a:latin typeface="Courier New" pitchFamily="49" charset="0"/>
              </a:rPr>
              <a:t>objB.nextSibling</a:t>
            </a:r>
            <a:r>
              <a:rPr lang="en-GB" sz="2000"/>
              <a:t>		is the </a:t>
            </a:r>
            <a:r>
              <a:rPr lang="en-GB" sz="2000" b="1">
                <a:solidFill>
                  <a:schemeClr val="folHlink"/>
                </a:solidFill>
                <a:latin typeface="Courier New" pitchFamily="49" charset="0"/>
              </a:rPr>
              <a:t>' example'</a:t>
            </a:r>
            <a:r>
              <a:rPr lang="en-GB" sz="2000"/>
              <a:t> text node</a:t>
            </a:r>
          </a:p>
          <a:p>
            <a:pPr marL="858838" lvl="1">
              <a:lnSpc>
                <a:spcPct val="130000"/>
              </a:lnSpc>
              <a:tabLst>
                <a:tab pos="1522413" algn="l"/>
              </a:tabLst>
            </a:pPr>
            <a:r>
              <a:rPr lang="en-GB" sz="2000" b="1">
                <a:solidFill>
                  <a:schemeClr val="folHlink"/>
                </a:solidFill>
                <a:latin typeface="Courier New" pitchFamily="49" charset="0"/>
              </a:rPr>
              <a:t>objB.previousSibling</a:t>
            </a:r>
            <a:r>
              <a:rPr lang="en-GB" sz="2000"/>
              <a:t>	is the </a:t>
            </a:r>
            <a:r>
              <a:rPr lang="en-GB" sz="2000" b="1">
                <a:solidFill>
                  <a:schemeClr val="folHlink"/>
                </a:solidFill>
                <a:latin typeface="Courier New" pitchFamily="49" charset="0"/>
              </a:rPr>
              <a:t>'A'</a:t>
            </a:r>
            <a:r>
              <a:rPr lang="en-GB" sz="2000"/>
              <a:t> text node</a:t>
            </a:r>
          </a:p>
        </p:txBody>
      </p:sp>
      <p:sp>
        <p:nvSpPr>
          <p:cNvPr id="18"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19" name="Slide Number Placeholder 5"/>
          <p:cNvSpPr>
            <a:spLocks noGrp="1"/>
          </p:cNvSpPr>
          <p:nvPr>
            <p:ph type="sldNum" sz="quarter" idx="12"/>
          </p:nvPr>
        </p:nvSpPr>
        <p:spPr/>
        <p:txBody>
          <a:bodyPr/>
          <a:lstStyle/>
          <a:p>
            <a:fld id="{F8203FB2-F1C2-41A1-B694-FA4A5BE689F3}" type="slidenum">
              <a:rPr lang="en-GB"/>
              <a:pPr/>
              <a:t>45</a:t>
            </a:fld>
            <a:endParaRPr lang="en-GB"/>
          </a:p>
        </p:txBody>
      </p:sp>
      <p:sp>
        <p:nvSpPr>
          <p:cNvPr id="898052" name="Rectangle 4"/>
          <p:cNvSpPr>
            <a:spLocks noChangeArrowheads="1"/>
          </p:cNvSpPr>
          <p:nvPr/>
        </p:nvSpPr>
        <p:spPr bwMode="auto">
          <a:xfrm>
            <a:off x="1676400" y="11430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a:solidFill>
                  <a:schemeClr val="bg1"/>
                </a:solidFill>
                <a:latin typeface="Consolas" pitchFamily="49" charset="0"/>
              </a:rPr>
              <a:t>&lt;p id="thp"&gt;A &lt;b&gt;bold&lt;/b&gt; example&lt;/p&gt;</a:t>
            </a:r>
          </a:p>
        </p:txBody>
      </p:sp>
      <p:grpSp>
        <p:nvGrpSpPr>
          <p:cNvPr id="2" name="Group 5"/>
          <p:cNvGrpSpPr>
            <a:grpSpLocks/>
          </p:cNvGrpSpPr>
          <p:nvPr/>
        </p:nvGrpSpPr>
        <p:grpSpPr bwMode="auto">
          <a:xfrm>
            <a:off x="1241425" y="1981200"/>
            <a:ext cx="6651625" cy="914400"/>
            <a:chOff x="96" y="1248"/>
            <a:chExt cx="4190" cy="576"/>
          </a:xfrm>
        </p:grpSpPr>
        <p:sp>
          <p:nvSpPr>
            <p:cNvPr id="898054" name="AutoShape 6"/>
            <p:cNvSpPr>
              <a:spLocks noChangeArrowheads="1"/>
            </p:cNvSpPr>
            <p:nvPr/>
          </p:nvSpPr>
          <p:spPr bwMode="auto">
            <a:xfrm>
              <a:off x="192" y="1440"/>
              <a:ext cx="816" cy="288"/>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898055" name="AutoShape 7"/>
            <p:cNvSpPr>
              <a:spLocks noChangeArrowheads="1"/>
            </p:cNvSpPr>
            <p:nvPr/>
          </p:nvSpPr>
          <p:spPr bwMode="auto">
            <a:xfrm>
              <a:off x="1104" y="1440"/>
              <a:ext cx="816" cy="288"/>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dirty="0">
                  <a:solidFill>
                    <a:schemeClr val="bg1"/>
                  </a:solidFill>
                  <a:latin typeface="Consolas" pitchFamily="49" charset="0"/>
                </a:rPr>
                <a:t>&lt;b&gt;</a:t>
              </a:r>
              <a:endParaRPr lang="en-GB" i="0" dirty="0">
                <a:solidFill>
                  <a:schemeClr val="bg1"/>
                </a:solidFill>
                <a:latin typeface="Consolas" pitchFamily="49" charset="0"/>
              </a:endParaRPr>
            </a:p>
          </p:txBody>
        </p:sp>
        <p:sp>
          <p:nvSpPr>
            <p:cNvPr id="898056" name="AutoShape 8"/>
            <p:cNvSpPr>
              <a:spLocks noChangeArrowheads="1"/>
            </p:cNvSpPr>
            <p:nvPr/>
          </p:nvSpPr>
          <p:spPr bwMode="auto">
            <a:xfrm>
              <a:off x="2016" y="1440"/>
              <a:ext cx="816" cy="288"/>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dirty="0">
                  <a:solidFill>
                    <a:schemeClr val="bg1"/>
                  </a:solidFill>
                  <a:latin typeface="Georgia" pitchFamily="18" charset="0"/>
                </a:rPr>
                <a:t>' example'</a:t>
              </a:r>
              <a:endParaRPr lang="en-GB" dirty="0">
                <a:solidFill>
                  <a:schemeClr val="bg1"/>
                </a:solidFill>
              </a:endParaRPr>
            </a:p>
          </p:txBody>
        </p:sp>
        <p:sp>
          <p:nvSpPr>
            <p:cNvPr id="898057" name="Line 9"/>
            <p:cNvSpPr>
              <a:spLocks noChangeShapeType="1"/>
            </p:cNvSpPr>
            <p:nvPr/>
          </p:nvSpPr>
          <p:spPr bwMode="auto">
            <a:xfrm>
              <a:off x="624" y="1344"/>
              <a:ext cx="1824" cy="0"/>
            </a:xfrm>
            <a:prstGeom prst="line">
              <a:avLst/>
            </a:prstGeom>
            <a:noFill/>
            <a:ln w="19050">
              <a:solidFill>
                <a:schemeClr val="tx1"/>
              </a:solidFill>
              <a:round/>
              <a:headEnd/>
              <a:tailEnd/>
            </a:ln>
            <a:effectLst/>
          </p:spPr>
          <p:txBody>
            <a:bodyPr wrap="none" anchor="ctr"/>
            <a:lstStyle/>
            <a:p>
              <a:pPr algn="ctr"/>
              <a:endParaRPr lang="en-GB"/>
            </a:p>
          </p:txBody>
        </p:sp>
        <p:sp>
          <p:nvSpPr>
            <p:cNvPr id="898058" name="Line 10"/>
            <p:cNvSpPr>
              <a:spLocks noChangeShapeType="1"/>
            </p:cNvSpPr>
            <p:nvPr/>
          </p:nvSpPr>
          <p:spPr bwMode="auto">
            <a:xfrm>
              <a:off x="2448" y="1344"/>
              <a:ext cx="0" cy="96"/>
            </a:xfrm>
            <a:prstGeom prst="line">
              <a:avLst/>
            </a:prstGeom>
            <a:noFill/>
            <a:ln w="19050">
              <a:solidFill>
                <a:schemeClr val="tx1"/>
              </a:solidFill>
              <a:round/>
              <a:headEnd/>
              <a:tailEnd/>
            </a:ln>
            <a:effectLst/>
          </p:spPr>
          <p:txBody>
            <a:bodyPr wrap="none" anchor="ctr"/>
            <a:lstStyle/>
            <a:p>
              <a:pPr algn="ctr"/>
              <a:endParaRPr lang="en-GB"/>
            </a:p>
          </p:txBody>
        </p:sp>
        <p:sp>
          <p:nvSpPr>
            <p:cNvPr id="898059" name="Line 11"/>
            <p:cNvSpPr>
              <a:spLocks noChangeShapeType="1"/>
            </p:cNvSpPr>
            <p:nvPr/>
          </p:nvSpPr>
          <p:spPr bwMode="auto">
            <a:xfrm>
              <a:off x="1488" y="1344"/>
              <a:ext cx="0" cy="96"/>
            </a:xfrm>
            <a:prstGeom prst="line">
              <a:avLst/>
            </a:prstGeom>
            <a:noFill/>
            <a:ln w="19050">
              <a:solidFill>
                <a:schemeClr val="tx1"/>
              </a:solidFill>
              <a:round/>
              <a:headEnd/>
              <a:tailEnd/>
            </a:ln>
            <a:effectLst/>
          </p:spPr>
          <p:txBody>
            <a:bodyPr wrap="none" anchor="ctr"/>
            <a:lstStyle/>
            <a:p>
              <a:pPr algn="ctr"/>
              <a:endParaRPr lang="en-GB"/>
            </a:p>
          </p:txBody>
        </p:sp>
        <p:sp>
          <p:nvSpPr>
            <p:cNvPr id="898060" name="Line 12"/>
            <p:cNvSpPr>
              <a:spLocks noChangeShapeType="1"/>
            </p:cNvSpPr>
            <p:nvPr/>
          </p:nvSpPr>
          <p:spPr bwMode="auto">
            <a:xfrm>
              <a:off x="624" y="1344"/>
              <a:ext cx="0" cy="96"/>
            </a:xfrm>
            <a:prstGeom prst="line">
              <a:avLst/>
            </a:prstGeom>
            <a:noFill/>
            <a:ln w="19050">
              <a:solidFill>
                <a:schemeClr val="tx1"/>
              </a:solidFill>
              <a:round/>
              <a:headEnd/>
              <a:tailEnd/>
            </a:ln>
            <a:effectLst/>
          </p:spPr>
          <p:txBody>
            <a:bodyPr wrap="none" anchor="ctr"/>
            <a:lstStyle/>
            <a:p>
              <a:pPr algn="ctr"/>
              <a:endParaRPr lang="en-GB"/>
            </a:p>
          </p:txBody>
        </p:sp>
        <p:sp>
          <p:nvSpPr>
            <p:cNvPr id="898061" name="Rectangle 13"/>
            <p:cNvSpPr>
              <a:spLocks noChangeArrowheads="1"/>
            </p:cNvSpPr>
            <p:nvPr/>
          </p:nvSpPr>
          <p:spPr bwMode="auto">
            <a:xfrm>
              <a:off x="96" y="1248"/>
              <a:ext cx="2832" cy="576"/>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sp>
          <p:nvSpPr>
            <p:cNvPr id="898062" name="Text Box 14"/>
            <p:cNvSpPr txBox="1">
              <a:spLocks noChangeArrowheads="1"/>
            </p:cNvSpPr>
            <p:nvPr/>
          </p:nvSpPr>
          <p:spPr bwMode="auto">
            <a:xfrm>
              <a:off x="3079" y="1380"/>
              <a:ext cx="1207" cy="368"/>
            </a:xfrm>
            <a:prstGeom prst="rect">
              <a:avLst/>
            </a:prstGeom>
            <a:noFill/>
            <a:ln w="38100" cap="rnd">
              <a:solidFill>
                <a:schemeClr val="folHlink"/>
              </a:solidFill>
              <a:prstDash val="sysDot"/>
              <a:miter lim="800000"/>
              <a:headEnd/>
              <a:tailEnd/>
            </a:ln>
            <a:effectLst/>
          </p:spPr>
          <p:txBody>
            <a:bodyPr wrap="none">
              <a:spAutoFit/>
            </a:bodyPr>
            <a:lstStyle/>
            <a:p>
              <a:pPr algn="ctr"/>
              <a:r>
                <a:rPr lang="en-GB" sz="3200">
                  <a:solidFill>
                    <a:schemeClr val="folHlink"/>
                  </a:solidFill>
                  <a:latin typeface="Arial Black" pitchFamily="34" charset="0"/>
                </a:rPr>
                <a:t>siblings</a:t>
              </a:r>
            </a:p>
          </p:txBody>
        </p:sp>
        <p:sp>
          <p:nvSpPr>
            <p:cNvPr id="898063" name="Line 15"/>
            <p:cNvSpPr>
              <a:spLocks noChangeShapeType="1"/>
            </p:cNvSpPr>
            <p:nvPr/>
          </p:nvSpPr>
          <p:spPr bwMode="auto">
            <a:xfrm>
              <a:off x="2928" y="1584"/>
              <a:ext cx="144" cy="0"/>
            </a:xfrm>
            <a:prstGeom prst="line">
              <a:avLst/>
            </a:prstGeom>
            <a:noFill/>
            <a:ln w="38100" cap="rnd">
              <a:solidFill>
                <a:schemeClr val="folHlink"/>
              </a:solidFill>
              <a:prstDash val="sysDot"/>
              <a:round/>
              <a:headEnd/>
              <a:tailEnd/>
            </a:ln>
            <a:effectLst/>
          </p:spPr>
          <p:txBody>
            <a:bodyPr/>
            <a:lstStyle/>
            <a:p>
              <a:pPr algn="ctr"/>
              <a:endParaRPr lang="en-GB"/>
            </a:p>
          </p:txBody>
        </p:sp>
      </p:grpSp>
      <p:sp>
        <p:nvSpPr>
          <p:cNvPr id="898064" name="Line 16"/>
          <p:cNvSpPr>
            <a:spLocks noChangeShapeType="1"/>
          </p:cNvSpPr>
          <p:nvPr/>
        </p:nvSpPr>
        <p:spPr bwMode="auto">
          <a:xfrm>
            <a:off x="5948363" y="3073400"/>
            <a:ext cx="1936750" cy="0"/>
          </a:xfrm>
          <a:prstGeom prst="line">
            <a:avLst/>
          </a:prstGeom>
          <a:noFill/>
          <a:ln w="152400">
            <a:solidFill>
              <a:schemeClr val="tx1"/>
            </a:solidFill>
            <a:round/>
            <a:headEnd type="stealth" w="med" len="med"/>
            <a:tailEnd type="stealth" w="med" len="med"/>
          </a:ln>
          <a:effectLst/>
        </p:spPr>
        <p:txBody>
          <a:bodyPr/>
          <a:lstStyle/>
          <a:p>
            <a:pPr algn="ctr"/>
            <a:endParaRPr lang="en-GB"/>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98051">
                                            <p:bg/>
                                          </p:spTgt>
                                        </p:tgtEl>
                                        <p:attrNameLst>
                                          <p:attrName>style.visibility</p:attrName>
                                        </p:attrNameLst>
                                      </p:cBhvr>
                                      <p:to>
                                        <p:strVal val="visible"/>
                                      </p:to>
                                    </p:set>
                                    <p:animEffect transition="in" filter="wipe(up)">
                                      <p:cBhvr>
                                        <p:cTn id="7" dur="500"/>
                                        <p:tgtEl>
                                          <p:spTgt spid="898051">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98051">
                                            <p:txEl>
                                              <p:pRg st="0" end="0"/>
                                            </p:txEl>
                                          </p:spTgt>
                                        </p:tgtEl>
                                        <p:attrNameLst>
                                          <p:attrName>style.visibility</p:attrName>
                                        </p:attrNameLst>
                                      </p:cBhvr>
                                      <p:to>
                                        <p:strVal val="visible"/>
                                      </p:to>
                                    </p:set>
                                    <p:animEffect transition="in" filter="wipe(up)">
                                      <p:cBhvr>
                                        <p:cTn id="12" dur="500"/>
                                        <p:tgtEl>
                                          <p:spTgt spid="898051">
                                            <p:txEl>
                                              <p:pRg st="0" end="0"/>
                                            </p:txEl>
                                          </p:spTgt>
                                        </p:tgtEl>
                                      </p:cBhvr>
                                    </p:animEffect>
                                  </p:childTnLst>
                                </p:cTn>
                              </p:par>
                            </p:childTnLst>
                          </p:cTn>
                        </p:par>
                        <p:par>
                          <p:cTn id="13" fill="hold">
                            <p:stCondLst>
                              <p:cond delay="500"/>
                            </p:stCondLst>
                            <p:childTnLst>
                              <p:par>
                                <p:cTn id="14" presetID="55" presetClass="entr" presetSubtype="0" fill="hold" grpId="0" nodeType="afterEffect">
                                  <p:stCondLst>
                                    <p:cond delay="0"/>
                                  </p:stCondLst>
                                  <p:childTnLst>
                                    <p:set>
                                      <p:cBhvr>
                                        <p:cTn id="15" dur="1" fill="hold">
                                          <p:stCondLst>
                                            <p:cond delay="0"/>
                                          </p:stCondLst>
                                        </p:cTn>
                                        <p:tgtEl>
                                          <p:spTgt spid="898064"/>
                                        </p:tgtEl>
                                        <p:attrNameLst>
                                          <p:attrName>style.visibility</p:attrName>
                                        </p:attrNameLst>
                                      </p:cBhvr>
                                      <p:to>
                                        <p:strVal val="visible"/>
                                      </p:to>
                                    </p:set>
                                    <p:anim calcmode="lin" valueType="num">
                                      <p:cBhvr>
                                        <p:cTn id="16" dur="1000" fill="hold"/>
                                        <p:tgtEl>
                                          <p:spTgt spid="898064"/>
                                        </p:tgtEl>
                                        <p:attrNameLst>
                                          <p:attrName>ppt_w</p:attrName>
                                        </p:attrNameLst>
                                      </p:cBhvr>
                                      <p:tavLst>
                                        <p:tav tm="0">
                                          <p:val>
                                            <p:strVal val="#ppt_w*0.70"/>
                                          </p:val>
                                        </p:tav>
                                        <p:tav tm="100000">
                                          <p:val>
                                            <p:strVal val="#ppt_w"/>
                                          </p:val>
                                        </p:tav>
                                      </p:tavLst>
                                    </p:anim>
                                    <p:anim calcmode="lin" valueType="num">
                                      <p:cBhvr>
                                        <p:cTn id="17" dur="1000" fill="hold"/>
                                        <p:tgtEl>
                                          <p:spTgt spid="898064"/>
                                        </p:tgtEl>
                                        <p:attrNameLst>
                                          <p:attrName>ppt_h</p:attrName>
                                        </p:attrNameLst>
                                      </p:cBhvr>
                                      <p:tavLst>
                                        <p:tav tm="0">
                                          <p:val>
                                            <p:strVal val="#ppt_h"/>
                                          </p:val>
                                        </p:tav>
                                        <p:tav tm="100000">
                                          <p:val>
                                            <p:strVal val="#ppt_h"/>
                                          </p:val>
                                        </p:tav>
                                      </p:tavLst>
                                    </p:anim>
                                    <p:animEffect transition="in" filter="fade">
                                      <p:cBhvr>
                                        <p:cTn id="18" dur="1000"/>
                                        <p:tgtEl>
                                          <p:spTgt spid="89806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898051">
                                            <p:txEl>
                                              <p:pRg st="1" end="1"/>
                                            </p:txEl>
                                          </p:spTgt>
                                        </p:tgtEl>
                                        <p:attrNameLst>
                                          <p:attrName>style.visibility</p:attrName>
                                        </p:attrNameLst>
                                      </p:cBhvr>
                                      <p:to>
                                        <p:strVal val="visible"/>
                                      </p:to>
                                    </p:set>
                                    <p:animEffect transition="in" filter="wipe(up)">
                                      <p:cBhvr>
                                        <p:cTn id="23" dur="500"/>
                                        <p:tgtEl>
                                          <p:spTgt spid="898051">
                                            <p:txEl>
                                              <p:pRg st="1" end="1"/>
                                            </p:txEl>
                                          </p:spTgt>
                                        </p:tgtEl>
                                      </p:cBhvr>
                                    </p:animEffect>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898051">
                                            <p:txEl>
                                              <p:pRg st="2" end="2"/>
                                            </p:txEl>
                                          </p:spTgt>
                                        </p:tgtEl>
                                        <p:attrNameLst>
                                          <p:attrName>style.visibility</p:attrName>
                                        </p:attrNameLst>
                                      </p:cBhvr>
                                      <p:to>
                                        <p:strVal val="visible"/>
                                      </p:to>
                                    </p:set>
                                    <p:animEffect transition="in" filter="wipe(up)">
                                      <p:cBhvr>
                                        <p:cTn id="27" dur="500"/>
                                        <p:tgtEl>
                                          <p:spTgt spid="898051">
                                            <p:txEl>
                                              <p:pRg st="2" end="2"/>
                                            </p:txEl>
                                          </p:spTgt>
                                        </p:tgtEl>
                                      </p:cBhvr>
                                    </p:animEffect>
                                  </p:childTnLst>
                                </p:cTn>
                              </p:par>
                            </p:childTnLst>
                          </p:cTn>
                        </p:par>
                        <p:par>
                          <p:cTn id="28" fill="hold">
                            <p:stCondLst>
                              <p:cond delay="1000"/>
                            </p:stCondLst>
                            <p:childTnLst>
                              <p:par>
                                <p:cTn id="29" presetID="22" presetClass="entr" presetSubtype="1" fill="hold" grpId="0" nodeType="afterEffect">
                                  <p:stCondLst>
                                    <p:cond delay="0"/>
                                  </p:stCondLst>
                                  <p:childTnLst>
                                    <p:set>
                                      <p:cBhvr>
                                        <p:cTn id="30" dur="1" fill="hold">
                                          <p:stCondLst>
                                            <p:cond delay="0"/>
                                          </p:stCondLst>
                                        </p:cTn>
                                        <p:tgtEl>
                                          <p:spTgt spid="898051">
                                            <p:txEl>
                                              <p:pRg st="3" end="3"/>
                                            </p:txEl>
                                          </p:spTgt>
                                        </p:tgtEl>
                                        <p:attrNameLst>
                                          <p:attrName>style.visibility</p:attrName>
                                        </p:attrNameLst>
                                      </p:cBhvr>
                                      <p:to>
                                        <p:strVal val="visible"/>
                                      </p:to>
                                    </p:set>
                                    <p:animEffect transition="in" filter="wipe(up)">
                                      <p:cBhvr>
                                        <p:cTn id="31" dur="500"/>
                                        <p:tgtEl>
                                          <p:spTgt spid="898051">
                                            <p:txEl>
                                              <p:pRg st="3" end="3"/>
                                            </p:txEl>
                                          </p:spTgt>
                                        </p:tgtEl>
                                      </p:cBhvr>
                                    </p:animEffect>
                                  </p:childTnLst>
                                </p:cTn>
                              </p:par>
                            </p:childTnLst>
                          </p:cTn>
                        </p:par>
                        <p:par>
                          <p:cTn id="32" fill="hold">
                            <p:stCondLst>
                              <p:cond delay="1500"/>
                            </p:stCondLst>
                            <p:childTnLst>
                              <p:par>
                                <p:cTn id="33" presetID="22" presetClass="entr" presetSubtype="1" fill="hold" grpId="0" nodeType="afterEffect">
                                  <p:stCondLst>
                                    <p:cond delay="0"/>
                                  </p:stCondLst>
                                  <p:childTnLst>
                                    <p:set>
                                      <p:cBhvr>
                                        <p:cTn id="34" dur="1" fill="hold">
                                          <p:stCondLst>
                                            <p:cond delay="0"/>
                                          </p:stCondLst>
                                        </p:cTn>
                                        <p:tgtEl>
                                          <p:spTgt spid="898051">
                                            <p:txEl>
                                              <p:pRg st="4" end="4"/>
                                            </p:txEl>
                                          </p:spTgt>
                                        </p:tgtEl>
                                        <p:attrNameLst>
                                          <p:attrName>style.visibility</p:attrName>
                                        </p:attrNameLst>
                                      </p:cBhvr>
                                      <p:to>
                                        <p:strVal val="visible"/>
                                      </p:to>
                                    </p:set>
                                    <p:animEffect transition="in" filter="wipe(up)">
                                      <p:cBhvr>
                                        <p:cTn id="35" dur="500"/>
                                        <p:tgtEl>
                                          <p:spTgt spid="898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8051" grpId="0" build="p" animBg="1"/>
      <p:bldP spid="898064"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00098" name="Rectangle 2"/>
          <p:cNvSpPr>
            <a:spLocks noGrp="1" noChangeArrowheads="1"/>
          </p:cNvSpPr>
          <p:nvPr>
            <p:ph type="title"/>
          </p:nvPr>
        </p:nvSpPr>
        <p:spPr>
          <a:xfrm>
            <a:off x="228600" y="228600"/>
            <a:ext cx="8686800" cy="762000"/>
          </a:xfrm>
          <a:ln/>
        </p:spPr>
        <p:txBody>
          <a:bodyPr/>
          <a:lstStyle/>
          <a:p>
            <a:r>
              <a:rPr lang="en-GB" dirty="0" smtClean="0"/>
              <a:t>Answer:</a:t>
            </a:r>
            <a:endParaRPr lang="en-GB" dirty="0"/>
          </a:p>
        </p:txBody>
      </p:sp>
      <p:sp>
        <p:nvSpPr>
          <p:cNvPr id="900099" name="Rectangle 3"/>
          <p:cNvSpPr>
            <a:spLocks noGrp="1" noChangeArrowheads="1"/>
          </p:cNvSpPr>
          <p:nvPr>
            <p:ph idx="1"/>
          </p:nvPr>
        </p:nvSpPr>
        <p:spPr>
          <a:xfrm>
            <a:off x="304800" y="3886200"/>
            <a:ext cx="8534400" cy="2362200"/>
          </a:xfrm>
          <a:ln/>
        </p:spPr>
        <p:txBody>
          <a:bodyPr/>
          <a:lstStyle/>
          <a:p>
            <a:pPr marL="476250" indent="-476250">
              <a:lnSpc>
                <a:spcPct val="130000"/>
              </a:lnSpc>
              <a:buFontTx/>
              <a:buNone/>
              <a:tabLst>
                <a:tab pos="1522413" algn="l"/>
              </a:tabLst>
            </a:pPr>
            <a:r>
              <a:rPr lang="en-GB" sz="2800"/>
              <a:t>Q: If </a:t>
            </a:r>
            <a:r>
              <a:rPr lang="en-GB" sz="2800" b="1">
                <a:solidFill>
                  <a:schemeClr val="folHlink"/>
                </a:solidFill>
                <a:latin typeface="Courier New" pitchFamily="49" charset="0"/>
              </a:rPr>
              <a:t>objB</a:t>
            </a:r>
            <a:r>
              <a:rPr lang="en-GB" sz="2800" b="1">
                <a:solidFill>
                  <a:schemeClr val="hlink"/>
                </a:solidFill>
                <a:latin typeface="Courier New" pitchFamily="49" charset="0"/>
              </a:rPr>
              <a:t> </a:t>
            </a:r>
            <a:r>
              <a:rPr lang="en-GB" sz="2800"/>
              <a:t>represents the</a:t>
            </a:r>
            <a:r>
              <a:rPr lang="en-GB" sz="2800" b="1">
                <a:solidFill>
                  <a:schemeClr val="hlink"/>
                </a:solidFill>
                <a:latin typeface="Courier New" pitchFamily="49" charset="0"/>
              </a:rPr>
              <a:t> </a:t>
            </a:r>
            <a:r>
              <a:rPr lang="en-GB" sz="2800" b="1">
                <a:solidFill>
                  <a:schemeClr val="folHlink"/>
                </a:solidFill>
                <a:latin typeface="Courier New" pitchFamily="49" charset="0"/>
              </a:rPr>
              <a:t>&lt;b&gt;</a:t>
            </a:r>
            <a:r>
              <a:rPr lang="en-GB" sz="2800"/>
              <a:t>  node then what does </a:t>
            </a:r>
            <a:r>
              <a:rPr lang="en-GB" sz="2800" b="1">
                <a:solidFill>
                  <a:schemeClr val="folHlink"/>
                </a:solidFill>
                <a:latin typeface="Courier New" pitchFamily="49" charset="0"/>
              </a:rPr>
              <a:t>objB.nextSibling.parentNode </a:t>
            </a:r>
            <a:r>
              <a:rPr lang="en-GB" sz="2800"/>
              <a:t>refer to?</a:t>
            </a:r>
          </a:p>
        </p:txBody>
      </p:sp>
      <p:sp>
        <p:nvSpPr>
          <p:cNvPr id="26" name="Footer Placeholder 4"/>
          <p:cNvSpPr>
            <a:spLocks noGrp="1"/>
          </p:cNvSpPr>
          <p:nvPr>
            <p:ph type="ftr" sz="quarter" idx="11"/>
          </p:nvPr>
        </p:nvSpPr>
        <p:spPr/>
        <p:txBody>
          <a:bodyPr/>
          <a:lstStyle/>
          <a:p>
            <a:r>
              <a:rPr lang="en-GB" dirty="0"/>
              <a:t>CO2013/CO3013</a:t>
            </a:r>
            <a:br>
              <a:rPr lang="en-GB" dirty="0"/>
            </a:br>
            <a:r>
              <a:rPr lang="en-GB" dirty="0"/>
              <a:t>Web Technologies </a:t>
            </a:r>
            <a:r>
              <a:rPr lang="en-GB" dirty="0" smtClean="0"/>
              <a:t>(lecture 7)</a:t>
            </a:r>
            <a:endParaRPr lang="en-GB" dirty="0"/>
          </a:p>
        </p:txBody>
      </p:sp>
      <p:sp>
        <p:nvSpPr>
          <p:cNvPr id="27" name="Slide Number Placeholder 5"/>
          <p:cNvSpPr>
            <a:spLocks noGrp="1"/>
          </p:cNvSpPr>
          <p:nvPr>
            <p:ph type="sldNum" sz="quarter" idx="12"/>
          </p:nvPr>
        </p:nvSpPr>
        <p:spPr/>
        <p:txBody>
          <a:bodyPr/>
          <a:lstStyle/>
          <a:p>
            <a:fld id="{5407B6F0-337B-4732-92F2-3E0EE51E828C}" type="slidenum">
              <a:rPr lang="en-GB"/>
              <a:pPr/>
              <a:t>46</a:t>
            </a:fld>
            <a:endParaRPr lang="en-GB"/>
          </a:p>
        </p:txBody>
      </p:sp>
      <p:sp>
        <p:nvSpPr>
          <p:cNvPr id="900100" name="Rectangle 4"/>
          <p:cNvSpPr>
            <a:spLocks noChangeArrowheads="1"/>
          </p:cNvSpPr>
          <p:nvPr/>
        </p:nvSpPr>
        <p:spPr bwMode="auto">
          <a:xfrm>
            <a:off x="1676400" y="1143000"/>
            <a:ext cx="5791200" cy="609600"/>
          </a:xfrm>
          <a:prstGeom prst="rect">
            <a:avLst/>
          </a:prstGeom>
          <a:solidFill>
            <a:schemeClr val="tx1"/>
          </a:solidFill>
          <a:ln w="9525">
            <a:solidFill>
              <a:schemeClr val="bg1"/>
            </a:solidFill>
            <a:miter lim="800000"/>
            <a:headEnd/>
            <a:tailEnd/>
          </a:ln>
          <a:effectLst/>
        </p:spPr>
        <p:txBody>
          <a:bodyPr/>
          <a:lstStyle/>
          <a:p>
            <a:pPr marL="342900" indent="-342900" algn="ctr">
              <a:lnSpc>
                <a:spcPct val="140000"/>
              </a:lnSpc>
              <a:spcBef>
                <a:spcPct val="20000"/>
              </a:spcBef>
            </a:pPr>
            <a:r>
              <a:rPr lang="en-GB" sz="2000" i="0">
                <a:solidFill>
                  <a:schemeClr val="bg1"/>
                </a:solidFill>
                <a:latin typeface="Consolas" pitchFamily="49" charset="0"/>
              </a:rPr>
              <a:t>&lt;p id="thp"&gt;A &lt;b&gt;bold&lt;/b&gt; example&lt;/p&gt;</a:t>
            </a:r>
          </a:p>
        </p:txBody>
      </p:sp>
      <p:sp>
        <p:nvSpPr>
          <p:cNvPr id="900101" name="AutoShape 5"/>
          <p:cNvSpPr>
            <a:spLocks noChangeArrowheads="1"/>
          </p:cNvSpPr>
          <p:nvPr/>
        </p:nvSpPr>
        <p:spPr bwMode="auto">
          <a:xfrm>
            <a:off x="1371600" y="3124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'A'</a:t>
            </a:r>
            <a:endParaRPr lang="en-GB">
              <a:solidFill>
                <a:schemeClr val="bg1"/>
              </a:solidFill>
            </a:endParaRPr>
          </a:p>
        </p:txBody>
      </p:sp>
      <p:sp>
        <p:nvSpPr>
          <p:cNvPr id="900102" name="AutoShape 6"/>
          <p:cNvSpPr>
            <a:spLocks noChangeArrowheads="1"/>
          </p:cNvSpPr>
          <p:nvPr/>
        </p:nvSpPr>
        <p:spPr bwMode="auto">
          <a:xfrm>
            <a:off x="2819400" y="31242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&lt;b&gt;</a:t>
            </a:r>
            <a:endParaRPr lang="en-GB" i="0">
              <a:solidFill>
                <a:schemeClr val="bg1"/>
              </a:solidFill>
              <a:latin typeface="Consolas" pitchFamily="49" charset="0"/>
            </a:endParaRPr>
          </a:p>
        </p:txBody>
      </p:sp>
      <p:sp>
        <p:nvSpPr>
          <p:cNvPr id="900103" name="AutoShape 7"/>
          <p:cNvSpPr>
            <a:spLocks noChangeArrowheads="1"/>
          </p:cNvSpPr>
          <p:nvPr/>
        </p:nvSpPr>
        <p:spPr bwMode="auto">
          <a:xfrm>
            <a:off x="4267200" y="3124200"/>
            <a:ext cx="1295400" cy="457200"/>
          </a:xfrm>
          <a:prstGeom prst="flowChartProcess">
            <a:avLst/>
          </a:prstGeom>
          <a:solidFill>
            <a:schemeClr val="tx1"/>
          </a:solidFill>
          <a:ln w="9525">
            <a:solidFill>
              <a:schemeClr val="bg1"/>
            </a:solidFill>
            <a:prstDash val="dash"/>
            <a:miter lim="800000"/>
            <a:headEnd/>
            <a:tailEnd/>
          </a:ln>
          <a:effectLst/>
        </p:spPr>
        <p:txBody>
          <a:bodyPr wrap="none" anchor="ctr"/>
          <a:lstStyle/>
          <a:p>
            <a:pPr algn="ctr"/>
            <a:r>
              <a:rPr lang="en-GB" sz="2000">
                <a:solidFill>
                  <a:schemeClr val="bg1"/>
                </a:solidFill>
                <a:latin typeface="Georgia" pitchFamily="18" charset="0"/>
              </a:rPr>
              <a:t>' example'</a:t>
            </a:r>
            <a:endParaRPr lang="en-GB">
              <a:solidFill>
                <a:schemeClr val="bg1"/>
              </a:solidFill>
            </a:endParaRPr>
          </a:p>
        </p:txBody>
      </p:sp>
      <p:sp>
        <p:nvSpPr>
          <p:cNvPr id="900104" name="Line 8"/>
          <p:cNvSpPr>
            <a:spLocks noChangeShapeType="1"/>
          </p:cNvSpPr>
          <p:nvPr/>
        </p:nvSpPr>
        <p:spPr bwMode="auto">
          <a:xfrm>
            <a:off x="2057400" y="2971800"/>
            <a:ext cx="2895600" cy="0"/>
          </a:xfrm>
          <a:prstGeom prst="line">
            <a:avLst/>
          </a:prstGeom>
          <a:noFill/>
          <a:ln w="19050">
            <a:solidFill>
              <a:schemeClr val="tx1"/>
            </a:solidFill>
            <a:round/>
            <a:headEnd/>
            <a:tailEnd/>
          </a:ln>
          <a:effectLst/>
        </p:spPr>
        <p:txBody>
          <a:bodyPr wrap="none" anchor="ctr"/>
          <a:lstStyle/>
          <a:p>
            <a:pPr algn="ctr"/>
            <a:endParaRPr lang="en-GB"/>
          </a:p>
        </p:txBody>
      </p:sp>
      <p:sp>
        <p:nvSpPr>
          <p:cNvPr id="900105" name="Line 9"/>
          <p:cNvSpPr>
            <a:spLocks noChangeShapeType="1"/>
          </p:cNvSpPr>
          <p:nvPr/>
        </p:nvSpPr>
        <p:spPr bwMode="auto">
          <a:xfrm>
            <a:off x="4953000" y="2971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00106" name="Line 10"/>
          <p:cNvSpPr>
            <a:spLocks noChangeShapeType="1"/>
          </p:cNvSpPr>
          <p:nvPr/>
        </p:nvSpPr>
        <p:spPr bwMode="auto">
          <a:xfrm>
            <a:off x="3429000" y="2438400"/>
            <a:ext cx="0" cy="685800"/>
          </a:xfrm>
          <a:prstGeom prst="line">
            <a:avLst/>
          </a:prstGeom>
          <a:noFill/>
          <a:ln w="19050">
            <a:solidFill>
              <a:schemeClr val="tx1"/>
            </a:solidFill>
            <a:round/>
            <a:headEnd/>
            <a:tailEnd/>
          </a:ln>
          <a:effectLst/>
        </p:spPr>
        <p:txBody>
          <a:bodyPr wrap="none" anchor="ctr"/>
          <a:lstStyle/>
          <a:p>
            <a:pPr algn="ctr"/>
            <a:endParaRPr lang="en-GB"/>
          </a:p>
        </p:txBody>
      </p:sp>
      <p:sp>
        <p:nvSpPr>
          <p:cNvPr id="900107" name="Line 11"/>
          <p:cNvSpPr>
            <a:spLocks noChangeShapeType="1"/>
          </p:cNvSpPr>
          <p:nvPr/>
        </p:nvSpPr>
        <p:spPr bwMode="auto">
          <a:xfrm>
            <a:off x="2057400" y="2971800"/>
            <a:ext cx="0" cy="152400"/>
          </a:xfrm>
          <a:prstGeom prst="line">
            <a:avLst/>
          </a:prstGeom>
          <a:noFill/>
          <a:ln w="19050">
            <a:solidFill>
              <a:schemeClr val="tx1"/>
            </a:solidFill>
            <a:round/>
            <a:headEnd/>
            <a:tailEnd/>
          </a:ln>
          <a:effectLst/>
        </p:spPr>
        <p:txBody>
          <a:bodyPr wrap="none" anchor="ctr"/>
          <a:lstStyle/>
          <a:p>
            <a:pPr algn="ctr"/>
            <a:endParaRPr lang="en-GB"/>
          </a:p>
        </p:txBody>
      </p:sp>
      <p:sp>
        <p:nvSpPr>
          <p:cNvPr id="900108" name="Rectangle 12"/>
          <p:cNvSpPr>
            <a:spLocks noChangeArrowheads="1"/>
          </p:cNvSpPr>
          <p:nvPr/>
        </p:nvSpPr>
        <p:spPr bwMode="auto">
          <a:xfrm>
            <a:off x="1219200" y="2819400"/>
            <a:ext cx="4495800" cy="914400"/>
          </a:xfrm>
          <a:prstGeom prst="rect">
            <a:avLst/>
          </a:prstGeom>
          <a:noFill/>
          <a:ln w="38100" cap="rnd">
            <a:solidFill>
              <a:schemeClr val="folHlink"/>
            </a:solidFill>
            <a:prstDash val="sysDot"/>
            <a:miter lim="800000"/>
            <a:headEnd/>
            <a:tailEnd/>
          </a:ln>
          <a:effectLst/>
        </p:spPr>
        <p:txBody>
          <a:bodyPr wrap="none" anchor="ctr"/>
          <a:lstStyle/>
          <a:p>
            <a:pPr algn="ctr"/>
            <a:endParaRPr lang="en-GB"/>
          </a:p>
        </p:txBody>
      </p:sp>
      <p:sp>
        <p:nvSpPr>
          <p:cNvPr id="900109" name="Text Box 13"/>
          <p:cNvSpPr txBox="1">
            <a:spLocks noChangeArrowheads="1"/>
          </p:cNvSpPr>
          <p:nvPr/>
        </p:nvSpPr>
        <p:spPr bwMode="auto">
          <a:xfrm>
            <a:off x="5954020" y="3028950"/>
            <a:ext cx="1915909" cy="584775"/>
          </a:xfrm>
          <a:prstGeom prst="rect">
            <a:avLst/>
          </a:prstGeom>
          <a:noFill/>
          <a:ln w="38100" cap="rnd">
            <a:solidFill>
              <a:schemeClr val="folHlink"/>
            </a:solidFill>
            <a:prstDash val="sysDot"/>
            <a:miter lim="800000"/>
            <a:headEnd/>
            <a:tailEnd/>
          </a:ln>
          <a:effectLst/>
        </p:spPr>
        <p:txBody>
          <a:bodyPr wrap="none">
            <a:spAutoFit/>
          </a:bodyPr>
          <a:lstStyle/>
          <a:p>
            <a:pPr algn="ctr"/>
            <a:r>
              <a:rPr lang="en-GB" sz="3200">
                <a:solidFill>
                  <a:schemeClr val="folHlink"/>
                </a:solidFill>
                <a:latin typeface="Arial Black" pitchFamily="34" charset="0"/>
              </a:rPr>
              <a:t>siblings</a:t>
            </a:r>
          </a:p>
        </p:txBody>
      </p:sp>
      <p:sp>
        <p:nvSpPr>
          <p:cNvPr id="900110" name="Line 14"/>
          <p:cNvSpPr>
            <a:spLocks noChangeShapeType="1"/>
          </p:cNvSpPr>
          <p:nvPr/>
        </p:nvSpPr>
        <p:spPr bwMode="auto">
          <a:xfrm>
            <a:off x="5715000" y="3352800"/>
            <a:ext cx="228600" cy="0"/>
          </a:xfrm>
          <a:prstGeom prst="line">
            <a:avLst/>
          </a:prstGeom>
          <a:noFill/>
          <a:ln w="38100" cap="rnd">
            <a:solidFill>
              <a:schemeClr val="folHlink"/>
            </a:solidFill>
            <a:prstDash val="sysDot"/>
            <a:round/>
            <a:headEnd/>
            <a:tailEnd/>
          </a:ln>
          <a:effectLst/>
        </p:spPr>
        <p:txBody>
          <a:bodyPr/>
          <a:lstStyle/>
          <a:p>
            <a:pPr algn="ctr"/>
            <a:endParaRPr lang="en-GB"/>
          </a:p>
        </p:txBody>
      </p:sp>
      <p:sp>
        <p:nvSpPr>
          <p:cNvPr id="900111" name="Text Box 15"/>
          <p:cNvSpPr txBox="1">
            <a:spLocks noChangeArrowheads="1"/>
          </p:cNvSpPr>
          <p:nvPr/>
        </p:nvSpPr>
        <p:spPr bwMode="auto">
          <a:xfrm>
            <a:off x="304800" y="5029200"/>
            <a:ext cx="8310563" cy="1187450"/>
          </a:xfrm>
          <a:prstGeom prst="rect">
            <a:avLst/>
          </a:prstGeom>
          <a:noFill/>
          <a:ln w="9525">
            <a:noFill/>
            <a:miter lim="800000"/>
            <a:headEnd/>
            <a:tailEnd/>
          </a:ln>
          <a:effectLst/>
        </p:spPr>
        <p:txBody>
          <a:bodyPr wrap="none">
            <a:spAutoFit/>
          </a:bodyPr>
          <a:lstStyle/>
          <a:p>
            <a:pPr marL="476250" indent="-476250" algn="l"/>
            <a:r>
              <a:rPr lang="en-GB" b="1">
                <a:solidFill>
                  <a:srgbClr val="FF9900"/>
                </a:solidFill>
                <a:latin typeface="Verdana" pitchFamily="34" charset="0"/>
              </a:rPr>
              <a:t>A:	It refers back to </a:t>
            </a:r>
            <a:r>
              <a:rPr lang="en-GB" b="1">
                <a:solidFill>
                  <a:schemeClr val="folHlink"/>
                </a:solidFill>
                <a:latin typeface="Verdana" pitchFamily="34" charset="0"/>
              </a:rPr>
              <a:t>the parent</a:t>
            </a:r>
            <a:r>
              <a:rPr lang="en-GB" b="1">
                <a:solidFill>
                  <a:srgbClr val="FF9900"/>
                </a:solidFill>
                <a:latin typeface="Verdana" pitchFamily="34" charset="0"/>
              </a:rPr>
              <a:t> of the ' example'</a:t>
            </a:r>
            <a:br>
              <a:rPr lang="en-GB" b="1">
                <a:solidFill>
                  <a:srgbClr val="FF9900"/>
                </a:solidFill>
                <a:latin typeface="Verdana" pitchFamily="34" charset="0"/>
              </a:rPr>
            </a:br>
            <a:r>
              <a:rPr lang="en-GB" b="1">
                <a:solidFill>
                  <a:srgbClr val="FF9900"/>
                </a:solidFill>
                <a:latin typeface="Verdana" pitchFamily="34" charset="0"/>
              </a:rPr>
              <a:t>text node, </a:t>
            </a:r>
            <a:r>
              <a:rPr lang="en-GB" b="1" i="1">
                <a:solidFill>
                  <a:srgbClr val="FF9900"/>
                </a:solidFill>
                <a:latin typeface="Verdana" pitchFamily="34" charset="0"/>
              </a:rPr>
              <a:t>i.e.</a:t>
            </a:r>
            <a:r>
              <a:rPr lang="en-GB" b="1">
                <a:solidFill>
                  <a:srgbClr val="FF9900"/>
                </a:solidFill>
                <a:latin typeface="Verdana" pitchFamily="34" charset="0"/>
              </a:rPr>
              <a:t> back to the </a:t>
            </a:r>
            <a:r>
              <a:rPr lang="en-GB" b="1">
                <a:solidFill>
                  <a:schemeClr val="hlink"/>
                </a:solidFill>
                <a:latin typeface="Courier New" pitchFamily="49" charset="0"/>
              </a:rPr>
              <a:t>&lt;p&gt;</a:t>
            </a:r>
            <a:r>
              <a:rPr lang="en-GB" b="1">
                <a:solidFill>
                  <a:srgbClr val="FF9900"/>
                </a:solidFill>
                <a:latin typeface="Verdana" pitchFamily="34" charset="0"/>
              </a:rPr>
              <a:t> as before.</a:t>
            </a:r>
          </a:p>
          <a:p>
            <a:pPr marL="476250" indent="-476250" algn="l"/>
            <a:r>
              <a:rPr lang="en-GB" b="1">
                <a:solidFill>
                  <a:srgbClr val="FF9900"/>
                </a:solidFill>
                <a:latin typeface="Verdana" pitchFamily="34" charset="0"/>
              </a:rPr>
              <a:t>	(As </a:t>
            </a:r>
            <a:r>
              <a:rPr lang="en-GB" b="1" i="1">
                <a:solidFill>
                  <a:srgbClr val="FF9900"/>
                </a:solidFill>
                <a:latin typeface="Verdana" pitchFamily="34" charset="0"/>
              </a:rPr>
              <a:t>any </a:t>
            </a:r>
            <a:r>
              <a:rPr lang="en-GB" b="1">
                <a:solidFill>
                  <a:srgbClr val="FF9900"/>
                </a:solidFill>
                <a:latin typeface="Verdana" pitchFamily="34" charset="0"/>
              </a:rPr>
              <a:t>of the 'sibling' nodes do)</a:t>
            </a:r>
          </a:p>
        </p:txBody>
      </p:sp>
      <p:sp>
        <p:nvSpPr>
          <p:cNvPr id="900112" name="AutoShape 16"/>
          <p:cNvSpPr>
            <a:spLocks noChangeArrowheads="1"/>
          </p:cNvSpPr>
          <p:nvPr/>
        </p:nvSpPr>
        <p:spPr bwMode="auto">
          <a:xfrm>
            <a:off x="2743200" y="1981200"/>
            <a:ext cx="1295400" cy="457200"/>
          </a:xfrm>
          <a:prstGeom prst="flowChartProcess">
            <a:avLst/>
          </a:prstGeom>
          <a:solidFill>
            <a:schemeClr val="tx1"/>
          </a:solidFill>
          <a:ln w="9525">
            <a:solidFill>
              <a:schemeClr val="bg1"/>
            </a:solidFill>
            <a:miter lim="800000"/>
            <a:headEnd/>
            <a:tailEnd/>
          </a:ln>
          <a:effectLst/>
        </p:spPr>
        <p:txBody>
          <a:bodyPr wrap="none" anchor="ctr"/>
          <a:lstStyle/>
          <a:p>
            <a:pPr algn="ctr"/>
            <a:r>
              <a:rPr lang="en-GB" sz="2000" i="0">
                <a:solidFill>
                  <a:schemeClr val="bg1"/>
                </a:solidFill>
                <a:latin typeface="Consolas" pitchFamily="49" charset="0"/>
              </a:rPr>
              <a:t>&lt;p&gt;</a:t>
            </a:r>
            <a:endParaRPr lang="en-GB" i="0">
              <a:solidFill>
                <a:schemeClr val="bg1"/>
              </a:solidFill>
              <a:latin typeface="Consolas" pitchFamily="49" charset="0"/>
            </a:endParaRPr>
          </a:p>
        </p:txBody>
      </p:sp>
      <p:sp>
        <p:nvSpPr>
          <p:cNvPr id="900113" name="Rectangle 17"/>
          <p:cNvSpPr>
            <a:spLocks noChangeArrowheads="1"/>
          </p:cNvSpPr>
          <p:nvPr/>
        </p:nvSpPr>
        <p:spPr bwMode="auto">
          <a:xfrm>
            <a:off x="2514600" y="1828800"/>
            <a:ext cx="1752600" cy="762000"/>
          </a:xfrm>
          <a:prstGeom prst="rect">
            <a:avLst/>
          </a:prstGeom>
          <a:noFill/>
          <a:ln w="38100" cap="rnd">
            <a:solidFill>
              <a:schemeClr val="hlink"/>
            </a:solidFill>
            <a:prstDash val="sysDot"/>
            <a:miter lim="800000"/>
            <a:headEnd/>
            <a:tailEnd/>
          </a:ln>
          <a:effectLst/>
        </p:spPr>
        <p:txBody>
          <a:bodyPr wrap="none" anchor="ctr"/>
          <a:lstStyle/>
          <a:p>
            <a:pPr algn="ctr"/>
            <a:endParaRPr lang="en-GB"/>
          </a:p>
        </p:txBody>
      </p:sp>
      <p:sp>
        <p:nvSpPr>
          <p:cNvPr id="900114" name="Text Box 18"/>
          <p:cNvSpPr txBox="1">
            <a:spLocks noChangeArrowheads="1"/>
          </p:cNvSpPr>
          <p:nvPr/>
        </p:nvSpPr>
        <p:spPr bwMode="auto">
          <a:xfrm>
            <a:off x="5953352" y="1933575"/>
            <a:ext cx="1463221" cy="523220"/>
          </a:xfrm>
          <a:prstGeom prst="rect">
            <a:avLst/>
          </a:prstGeom>
          <a:noFill/>
          <a:ln w="38100" cap="rnd">
            <a:solidFill>
              <a:schemeClr val="hlink"/>
            </a:solidFill>
            <a:prstDash val="sysDot"/>
            <a:miter lim="800000"/>
            <a:headEnd/>
            <a:tailEnd/>
          </a:ln>
          <a:effectLst/>
        </p:spPr>
        <p:txBody>
          <a:bodyPr wrap="none">
            <a:spAutoFit/>
          </a:bodyPr>
          <a:lstStyle/>
          <a:p>
            <a:pPr algn="ctr"/>
            <a:r>
              <a:rPr lang="en-GB" sz="2800">
                <a:solidFill>
                  <a:schemeClr val="hlink"/>
                </a:solidFill>
                <a:latin typeface="Arial Black" pitchFamily="34" charset="0"/>
              </a:rPr>
              <a:t>parent</a:t>
            </a:r>
          </a:p>
        </p:txBody>
      </p:sp>
      <p:sp>
        <p:nvSpPr>
          <p:cNvPr id="900115" name="Line 19"/>
          <p:cNvSpPr>
            <a:spLocks noChangeShapeType="1"/>
          </p:cNvSpPr>
          <p:nvPr/>
        </p:nvSpPr>
        <p:spPr bwMode="auto">
          <a:xfrm>
            <a:off x="4343400" y="2209800"/>
            <a:ext cx="1600200" cy="0"/>
          </a:xfrm>
          <a:prstGeom prst="line">
            <a:avLst/>
          </a:prstGeom>
          <a:noFill/>
          <a:ln w="38100" cap="rnd">
            <a:solidFill>
              <a:schemeClr val="hlink"/>
            </a:solidFill>
            <a:prstDash val="sysDot"/>
            <a:round/>
            <a:headEnd/>
            <a:tailEnd/>
          </a:ln>
          <a:effectLst/>
        </p:spPr>
        <p:txBody>
          <a:bodyPr/>
          <a:lstStyle/>
          <a:p>
            <a:pPr algn="ctr"/>
            <a:endParaRPr lang="en-GB"/>
          </a:p>
        </p:txBody>
      </p:sp>
      <p:sp>
        <p:nvSpPr>
          <p:cNvPr id="900117" name="Text Box 21"/>
          <p:cNvSpPr txBox="1">
            <a:spLocks noChangeArrowheads="1"/>
          </p:cNvSpPr>
          <p:nvPr/>
        </p:nvSpPr>
        <p:spPr bwMode="auto">
          <a:xfrm>
            <a:off x="1281113" y="2971800"/>
            <a:ext cx="401637"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2</a:t>
            </a:r>
          </a:p>
        </p:txBody>
      </p:sp>
      <p:sp>
        <p:nvSpPr>
          <p:cNvPr id="900118" name="Text Box 22"/>
          <p:cNvSpPr txBox="1">
            <a:spLocks noChangeArrowheads="1"/>
          </p:cNvSpPr>
          <p:nvPr/>
        </p:nvSpPr>
        <p:spPr bwMode="auto">
          <a:xfrm>
            <a:off x="2541588" y="1828800"/>
            <a:ext cx="401637"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1</a:t>
            </a:r>
          </a:p>
        </p:txBody>
      </p:sp>
      <p:sp>
        <p:nvSpPr>
          <p:cNvPr id="900119" name="Text Box 23"/>
          <p:cNvSpPr txBox="1">
            <a:spLocks noChangeArrowheads="1"/>
          </p:cNvSpPr>
          <p:nvPr/>
        </p:nvSpPr>
        <p:spPr bwMode="auto">
          <a:xfrm>
            <a:off x="2743200" y="2971800"/>
            <a:ext cx="401638"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3</a:t>
            </a:r>
          </a:p>
        </p:txBody>
      </p:sp>
      <p:sp>
        <p:nvSpPr>
          <p:cNvPr id="900120" name="Text Box 24"/>
          <p:cNvSpPr txBox="1">
            <a:spLocks noChangeArrowheads="1"/>
          </p:cNvSpPr>
          <p:nvPr/>
        </p:nvSpPr>
        <p:spPr bwMode="auto">
          <a:xfrm>
            <a:off x="4267200" y="2971800"/>
            <a:ext cx="401638" cy="457200"/>
          </a:xfrm>
          <a:prstGeom prst="rect">
            <a:avLst/>
          </a:prstGeom>
          <a:solidFill>
            <a:schemeClr val="bg1">
              <a:alpha val="80000"/>
            </a:schemeClr>
          </a:solidFill>
          <a:ln w="9525" algn="ctr">
            <a:noFill/>
            <a:miter lim="800000"/>
            <a:headEnd/>
            <a:tailEnd/>
          </a:ln>
          <a:effectLst/>
        </p:spPr>
        <p:txBody>
          <a:bodyPr wrap="none">
            <a:spAutoFit/>
          </a:bodyPr>
          <a:lstStyle/>
          <a:p>
            <a:pPr algn="ctr"/>
            <a:r>
              <a:rPr lang="en-GB" b="1">
                <a:latin typeface="Verdana" pitchFamily="34" charset="0"/>
              </a:rPr>
              <a:t>4</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00099">
                                            <p:bg/>
                                          </p:spTgt>
                                        </p:tgtEl>
                                        <p:attrNameLst>
                                          <p:attrName>style.visibility</p:attrName>
                                        </p:attrNameLst>
                                      </p:cBhvr>
                                      <p:to>
                                        <p:strVal val="visible"/>
                                      </p:to>
                                    </p:set>
                                    <p:animEffect transition="in" filter="wipe(up)">
                                      <p:cBhvr>
                                        <p:cTn id="7" dur="500"/>
                                        <p:tgtEl>
                                          <p:spTgt spid="900099">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00099">
                                            <p:txEl>
                                              <p:pRg st="0" end="0"/>
                                            </p:txEl>
                                          </p:spTgt>
                                        </p:tgtEl>
                                        <p:attrNameLst>
                                          <p:attrName>style.visibility</p:attrName>
                                        </p:attrNameLst>
                                      </p:cBhvr>
                                      <p:to>
                                        <p:strVal val="visible"/>
                                      </p:to>
                                    </p:set>
                                    <p:animEffect transition="in" filter="wipe(up)">
                                      <p:cBhvr>
                                        <p:cTn id="10" dur="500"/>
                                        <p:tgtEl>
                                          <p:spTgt spid="900099">
                                            <p:txEl>
                                              <p:pRg st="0" end="0"/>
                                            </p:txEl>
                                          </p:spTgt>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900111"/>
                                        </p:tgtEl>
                                        <p:attrNameLst>
                                          <p:attrName>style.visibility</p:attrName>
                                        </p:attrNameLst>
                                      </p:cBhvr>
                                      <p:to>
                                        <p:strVal val="visible"/>
                                      </p:to>
                                    </p:set>
                                    <p:animEffect transition="in" filter="wipe(up)">
                                      <p:cBhvr>
                                        <p:cTn id="14" dur="500"/>
                                        <p:tgtEl>
                                          <p:spTgt spid="900111"/>
                                        </p:tgtEl>
                                      </p:cBhvr>
                                    </p:animEffect>
                                  </p:childTnLst>
                                </p:cTn>
                              </p:par>
                              <p:par>
                                <p:cTn id="15" presetID="6" presetClass="emph" presetSubtype="0" fill="hold" grpId="0" nodeType="withEffect">
                                  <p:stCondLst>
                                    <p:cond delay="0"/>
                                  </p:stCondLst>
                                  <p:childTnLst>
                                    <p:animScale>
                                      <p:cBhvr>
                                        <p:cTn id="16" dur="2000" fill="hold"/>
                                        <p:tgtEl>
                                          <p:spTgt spid="900117"/>
                                        </p:tgtEl>
                                      </p:cBhvr>
                                      <p:by x="150000" y="150000"/>
                                    </p:animScale>
                                  </p:childTnLst>
                                </p:cTn>
                              </p:par>
                              <p:par>
                                <p:cTn id="17" presetID="6" presetClass="emph" presetSubtype="0" fill="hold" grpId="0" nodeType="withEffect">
                                  <p:stCondLst>
                                    <p:cond delay="0"/>
                                  </p:stCondLst>
                                  <p:childTnLst>
                                    <p:animScale>
                                      <p:cBhvr>
                                        <p:cTn id="18" dur="2000" fill="hold"/>
                                        <p:tgtEl>
                                          <p:spTgt spid="900118"/>
                                        </p:tgtEl>
                                      </p:cBhvr>
                                      <p:by x="150000" y="150000"/>
                                    </p:animScale>
                                  </p:childTnLst>
                                </p:cTn>
                              </p:par>
                              <p:par>
                                <p:cTn id="19" presetID="6" presetClass="emph" presetSubtype="0" fill="hold" grpId="0" nodeType="withEffect">
                                  <p:stCondLst>
                                    <p:cond delay="0"/>
                                  </p:stCondLst>
                                  <p:childTnLst>
                                    <p:animScale>
                                      <p:cBhvr>
                                        <p:cTn id="20" dur="2000" fill="hold"/>
                                        <p:tgtEl>
                                          <p:spTgt spid="900119"/>
                                        </p:tgtEl>
                                      </p:cBhvr>
                                      <p:by x="150000" y="150000"/>
                                    </p:animScale>
                                  </p:childTnLst>
                                </p:cTn>
                              </p:par>
                              <p:par>
                                <p:cTn id="21" presetID="6" presetClass="emph" presetSubtype="0" fill="hold" grpId="0" nodeType="withEffect">
                                  <p:stCondLst>
                                    <p:cond delay="0"/>
                                  </p:stCondLst>
                                  <p:childTnLst>
                                    <p:animScale>
                                      <p:cBhvr>
                                        <p:cTn id="22" dur="2000" fill="hold"/>
                                        <p:tgtEl>
                                          <p:spTgt spid="90012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0099" grpId="0" build="p" animBg="1"/>
      <p:bldP spid="900111" grpId="0" autoUpdateAnimBg="0"/>
      <p:bldP spid="900117" grpId="0" animBg="1"/>
      <p:bldP spid="900118" grpId="0" animBg="1"/>
      <p:bldP spid="900119" grpId="0" animBg="1"/>
      <p:bldP spid="90012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3" name="Slide Number Placeholder 2"/>
          <p:cNvSpPr>
            <a:spLocks noGrp="1"/>
          </p:cNvSpPr>
          <p:nvPr>
            <p:ph type="sldNum" sz="quarter" idx="12"/>
          </p:nvPr>
        </p:nvSpPr>
        <p:spPr/>
        <p:txBody>
          <a:bodyPr/>
          <a:lstStyle/>
          <a:p>
            <a:pPr>
              <a:defRPr/>
            </a:pPr>
            <a:fld id="{4F5CE17F-D00A-4593-BB33-C4304A7016BE}" type="slidenum">
              <a:rPr lang="en-GB" smtClean="0"/>
              <a:pPr>
                <a:defRPr/>
              </a:pPr>
              <a:t>47</a:t>
            </a:fld>
            <a:endParaRPr lang="en-GB"/>
          </a:p>
        </p:txBody>
      </p:sp>
      <p:sp>
        <p:nvSpPr>
          <p:cNvPr id="4" name="TPQuestion"/>
          <p:cNvSpPr>
            <a:spLocks noGrp="1"/>
          </p:cNvSpPr>
          <p:nvPr>
            <p:ph type="title"/>
          </p:nvPr>
        </p:nvSpPr>
        <p:spPr/>
        <p:txBody>
          <a:bodyPr/>
          <a:lstStyle/>
          <a:p>
            <a:r>
              <a:rPr lang="en-GB" dirty="0" smtClean="0"/>
              <a:t>Choose</a:t>
            </a:r>
            <a:endParaRPr lang="en-GB" dirty="0"/>
          </a:p>
        </p:txBody>
      </p:sp>
      <p:graphicFrame>
        <p:nvGraphicFramePr>
          <p:cNvPr id="6" name="TPChart"/>
          <p:cNvGraphicFramePr>
            <a:graphicFrameLocks noChangeAspect="1"/>
          </p:cNvGraphicFramePr>
          <p:nvPr/>
        </p:nvGraphicFramePr>
        <p:xfrm>
          <a:off x="4419600" y="2071678"/>
          <a:ext cx="4724400" cy="4114800"/>
        </p:xfrm>
        <a:graphic>
          <a:graphicData uri="http://schemas.openxmlformats.org/presentationml/2006/ole">
            <p:oleObj spid="_x0000_s247810" name="Chart" r:id="rId6" imgW="4724319" imgH="4114719" progId="MSGraph.Chart.8">
              <p:embed followColorScheme="full"/>
            </p:oleObj>
          </a:graphicData>
        </a:graphic>
      </p:graphicFrame>
      <p:sp>
        <p:nvSpPr>
          <p:cNvPr id="5" name="TPAnswers"/>
          <p:cNvSpPr>
            <a:spLocks noGrp="1"/>
          </p:cNvSpPr>
          <p:nvPr>
            <p:ph type="body" idx="1"/>
            <p:custDataLst>
              <p:tags r:id="rId3"/>
            </p:custDataLst>
          </p:nvPr>
        </p:nvSpPr>
        <p:spPr>
          <a:xfrm>
            <a:off x="381000" y="1633536"/>
            <a:ext cx="8763000" cy="2295530"/>
          </a:xfrm>
        </p:spPr>
        <p:txBody>
          <a:bodyPr>
            <a:noAutofit/>
          </a:bodyPr>
          <a:lstStyle/>
          <a:p>
            <a:pPr marL="512064" indent="-457200">
              <a:buFont typeface="+mj-lt"/>
              <a:buAutoNum type="arabicPeriod"/>
            </a:pPr>
            <a:r>
              <a:rPr lang="en-GB" sz="3200" dirty="0" smtClean="0">
                <a:solidFill>
                  <a:schemeClr val="accent1"/>
                </a:solidFill>
              </a:rPr>
              <a:t>Project stage 2: More ideas</a:t>
            </a:r>
            <a:r>
              <a:rPr lang="en-GB" sz="3200" dirty="0" smtClean="0"/>
              <a:t> 	</a:t>
            </a:r>
            <a:r>
              <a:rPr lang="en-GB" sz="3200" u="sng" dirty="0" smtClean="0">
                <a:solidFill>
                  <a:schemeClr val="accent2"/>
                </a:solidFill>
                <a:sym typeface="Wingdings"/>
                <a:hlinkClick r:id="rId7" action="ppaction://hlinksldjump"/>
              </a:rPr>
              <a:t></a:t>
            </a:r>
            <a:endParaRPr lang="en-GB" sz="3200" u="sng" dirty="0" smtClean="0">
              <a:solidFill>
                <a:schemeClr val="accent2"/>
              </a:solidFill>
            </a:endParaRPr>
          </a:p>
          <a:p>
            <a:pPr marL="512064" indent="-457200">
              <a:buFont typeface="+mj-lt"/>
              <a:buAutoNum type="arabicPeriod"/>
            </a:pPr>
            <a:r>
              <a:rPr lang="en-GB" sz="3200" dirty="0" smtClean="0">
                <a:solidFill>
                  <a:schemeClr val="accent2"/>
                </a:solidFill>
              </a:rPr>
              <a:t>Exercise: </a:t>
            </a:r>
            <a:r>
              <a:rPr lang="en-GB" sz="3200" dirty="0" err="1" smtClean="0">
                <a:solidFill>
                  <a:schemeClr val="accent2"/>
                </a:solidFill>
              </a:rPr>
              <a:t>myTime</a:t>
            </a:r>
            <a:r>
              <a:rPr lang="en-GB" sz="3200" dirty="0" smtClean="0">
                <a:solidFill>
                  <a:schemeClr val="accent2"/>
                </a:solidFill>
              </a:rPr>
              <a:t>() function</a:t>
            </a:r>
            <a:r>
              <a:rPr lang="en-GB" sz="3200" dirty="0" smtClean="0">
                <a:sym typeface="Wingdings"/>
              </a:rPr>
              <a:t> 	</a:t>
            </a:r>
            <a:r>
              <a:rPr lang="en-GB" sz="3200" u="sng" dirty="0" smtClean="0">
                <a:sym typeface="Wingdings"/>
                <a:hlinkClick r:id="rId8" action="ppaction://hlinksldjump"/>
              </a:rPr>
              <a:t></a:t>
            </a:r>
            <a:endParaRPr lang="en-GB" sz="3200"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5" name="Slide Number Placeholder 4"/>
          <p:cNvSpPr>
            <a:spLocks noGrp="1"/>
          </p:cNvSpPr>
          <p:nvPr>
            <p:ph type="sldNum" sz="quarter" idx="12"/>
          </p:nvPr>
        </p:nvSpPr>
        <p:spPr/>
        <p:txBody>
          <a:bodyPr/>
          <a:lstStyle/>
          <a:p>
            <a:pPr>
              <a:defRPr/>
            </a:pPr>
            <a:fld id="{9C6B9DB5-AE85-4891-926B-EAFEF3E11E54}" type="slidenum">
              <a:rPr lang="en-GB" smtClean="0"/>
              <a:pPr>
                <a:defRPr/>
              </a:pPr>
              <a:t>48</a:t>
            </a:fld>
            <a:endParaRPr lang="en-GB"/>
          </a:p>
        </p:txBody>
      </p:sp>
      <p:sp>
        <p:nvSpPr>
          <p:cNvPr id="6" name="Title 5"/>
          <p:cNvSpPr>
            <a:spLocks noGrp="1"/>
          </p:cNvSpPr>
          <p:nvPr>
            <p:ph type="title"/>
          </p:nvPr>
        </p:nvSpPr>
        <p:spPr/>
        <p:txBody>
          <a:bodyPr/>
          <a:lstStyle/>
          <a:p>
            <a:r>
              <a:rPr lang="en-GB" dirty="0" smtClean="0"/>
              <a:t>Project ideas</a:t>
            </a:r>
            <a:endParaRPr lang="en-GB" dirty="0"/>
          </a:p>
        </p:txBody>
      </p:sp>
      <p:sp>
        <p:nvSpPr>
          <p:cNvPr id="7" name="Text Placeholder 6"/>
          <p:cNvSpPr>
            <a:spLocks noGrp="1"/>
          </p:cNvSpPr>
          <p:nvPr>
            <p:ph type="body" idx="1"/>
          </p:nvPr>
        </p:nvSpPr>
        <p:spPr/>
        <p:txBody>
          <a:bodyPr/>
          <a:lstStyle/>
          <a:p>
            <a:r>
              <a:rPr lang="en-GB" dirty="0" smtClean="0"/>
              <a:t>Minesweeper stage 2</a:t>
            </a:r>
            <a:endParaRPr lang="en-GB"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7494"/>
            <a:ext cx="8640960" cy="1399032"/>
          </a:xfrm>
        </p:spPr>
        <p:txBody>
          <a:bodyPr>
            <a:normAutofit/>
          </a:bodyPr>
          <a:lstStyle/>
          <a:p>
            <a:pPr marL="4763"/>
            <a:r>
              <a:rPr lang="en-GB" sz="4000" dirty="0" smtClean="0">
                <a:ln w="6350">
                  <a:solidFill>
                    <a:schemeClr val="accent2">
                      <a:lumMod val="75000"/>
                    </a:schemeClr>
                  </a:solidFill>
                </a:ln>
                <a:hlinkClick r:id="rId4"/>
              </a:rPr>
              <a:t>Minesweeper </a:t>
            </a:r>
            <a:r>
              <a:rPr lang="en-GB" sz="4000" i="1" dirty="0" smtClean="0">
                <a:ln w="6350">
                  <a:solidFill>
                    <a:schemeClr val="accent2">
                      <a:lumMod val="75000"/>
                    </a:schemeClr>
                  </a:solidFill>
                </a:ln>
                <a:hlinkClick r:id="rId4"/>
              </a:rPr>
              <a:t>stage 2</a:t>
            </a:r>
            <a:r>
              <a:rPr lang="en-GB" sz="4000" dirty="0" smtClean="0">
                <a:ln w="6350">
                  <a:solidFill>
                    <a:schemeClr val="accent2">
                      <a:lumMod val="75000"/>
                    </a:schemeClr>
                  </a:solidFill>
                </a:ln>
                <a:hlinkClick r:id="rId4"/>
              </a:rPr>
              <a:t>: Random mines!</a:t>
            </a:r>
            <a:endParaRPr lang="en-GB" sz="4000" dirty="0">
              <a:ln w="6350">
                <a:solidFill>
                  <a:schemeClr val="accent2">
                    <a:lumMod val="75000"/>
                  </a:schemeClr>
                </a:solidFill>
              </a:ln>
            </a:endParaRPr>
          </a:p>
        </p:txBody>
      </p:sp>
      <p:sp>
        <p:nvSpPr>
          <p:cNvPr id="3" name="Content Placeholder 2"/>
          <p:cNvSpPr>
            <a:spLocks noGrp="1"/>
          </p:cNvSpPr>
          <p:nvPr>
            <p:ph idx="1"/>
          </p:nvPr>
        </p:nvSpPr>
        <p:spPr/>
        <p:txBody>
          <a:bodyPr>
            <a:normAutofit/>
          </a:bodyPr>
          <a:lstStyle/>
          <a:p>
            <a:r>
              <a:rPr lang="en-GB" dirty="0" smtClean="0">
                <a:sym typeface="Wingdings" pitchFamily="2" charset="2"/>
              </a:rPr>
              <a:t>This needs</a:t>
            </a:r>
          </a:p>
          <a:p>
            <a:pPr lvl="1"/>
            <a:r>
              <a:rPr lang="en-GB" i="1" dirty="0" smtClean="0"/>
              <a:t>Ideally</a:t>
            </a:r>
            <a:r>
              <a:rPr lang="en-GB" dirty="0" smtClean="0"/>
              <a:t> the HTML/JavaScript </a:t>
            </a:r>
            <a:r>
              <a:rPr lang="en-GB" dirty="0" err="1" smtClean="0">
                <a:latin typeface="Consolas" pitchFamily="49" charset="0"/>
                <a:cs typeface="Consolas" pitchFamily="49" charset="0"/>
              </a:rPr>
              <a:t>onload</a:t>
            </a:r>
            <a:r>
              <a:rPr lang="en-GB" dirty="0" smtClean="0"/>
              <a:t> event and a JavaScript function</a:t>
            </a:r>
          </a:p>
          <a:p>
            <a:pPr lvl="2"/>
            <a:r>
              <a:rPr lang="en-GB" dirty="0" smtClean="0">
                <a:latin typeface="Consolas" pitchFamily="49" charset="0"/>
                <a:cs typeface="Consolas" pitchFamily="49" charset="0"/>
              </a:rPr>
              <a:t>&lt;body </a:t>
            </a:r>
            <a:r>
              <a:rPr lang="en-GB" dirty="0" err="1" smtClean="0">
                <a:solidFill>
                  <a:schemeClr val="accent3">
                    <a:lumMod val="60000"/>
                    <a:lumOff val="40000"/>
                  </a:schemeClr>
                </a:solidFill>
                <a:latin typeface="Consolas" pitchFamily="49" charset="0"/>
                <a:cs typeface="Consolas" pitchFamily="49" charset="0"/>
              </a:rPr>
              <a:t>onload</a:t>
            </a:r>
            <a:r>
              <a:rPr lang="en-GB" dirty="0" smtClean="0">
                <a:latin typeface="Consolas" pitchFamily="49" charset="0"/>
                <a:cs typeface="Consolas" pitchFamily="49" charset="0"/>
              </a:rPr>
              <a:t>="</a:t>
            </a:r>
            <a:r>
              <a:rPr lang="en-GB" dirty="0" smtClean="0">
                <a:solidFill>
                  <a:schemeClr val="accent1">
                    <a:lumMod val="40000"/>
                    <a:lumOff val="60000"/>
                  </a:schemeClr>
                </a:solidFill>
                <a:latin typeface="Consolas" pitchFamily="49" charset="0"/>
                <a:cs typeface="Consolas" pitchFamily="49" charset="0"/>
              </a:rPr>
              <a:t>setup</a:t>
            </a:r>
            <a:r>
              <a:rPr lang="en-GB" dirty="0" smtClean="0">
                <a:latin typeface="Consolas" pitchFamily="49" charset="0"/>
                <a:cs typeface="Consolas" pitchFamily="49" charset="0"/>
              </a:rPr>
              <a:t>()"&gt;</a:t>
            </a:r>
          </a:p>
          <a:p>
            <a:pPr lvl="1">
              <a:buNone/>
            </a:pPr>
            <a:r>
              <a:rPr lang="en-GB" dirty="0" smtClean="0"/>
              <a:t>	</a:t>
            </a:r>
            <a:r>
              <a:rPr lang="en-GB" i="1" dirty="0" smtClean="0"/>
              <a:t>but</a:t>
            </a:r>
            <a:r>
              <a:rPr lang="en-GB" dirty="0" smtClean="0"/>
              <a:t> I’d happily accept randomisation within </a:t>
            </a:r>
            <a:r>
              <a:rPr lang="en-GB" dirty="0" err="1" smtClean="0"/>
              <a:t>document.write</a:t>
            </a:r>
            <a:r>
              <a:rPr lang="en-GB" dirty="0" smtClean="0"/>
              <a:t> code for stage 2.</a:t>
            </a:r>
          </a:p>
          <a:p>
            <a:pPr lvl="1"/>
            <a:r>
              <a:rPr lang="en-GB" dirty="0" smtClean="0"/>
              <a:t>JavaScript </a:t>
            </a:r>
            <a:r>
              <a:rPr lang="en-GB" dirty="0" err="1" smtClean="0">
                <a:solidFill>
                  <a:schemeClr val="accent2">
                    <a:lumMod val="60000"/>
                    <a:lumOff val="40000"/>
                  </a:schemeClr>
                </a:solidFill>
                <a:latin typeface="Consolas" pitchFamily="49" charset="0"/>
                <a:cs typeface="Consolas" pitchFamily="49" charset="0"/>
              </a:rPr>
              <a:t>Math</a:t>
            </a:r>
            <a:r>
              <a:rPr lang="en-GB" dirty="0" err="1" smtClean="0">
                <a:latin typeface="Consolas" pitchFamily="49" charset="0"/>
                <a:cs typeface="Consolas" pitchFamily="49" charset="0"/>
              </a:rPr>
              <a:t>.</a:t>
            </a:r>
            <a:r>
              <a:rPr lang="en-GB" dirty="0" err="1" smtClean="0">
                <a:solidFill>
                  <a:schemeClr val="accent4">
                    <a:lumMod val="60000"/>
                    <a:lumOff val="40000"/>
                  </a:schemeClr>
                </a:solidFill>
                <a:latin typeface="Consolas" pitchFamily="49" charset="0"/>
                <a:cs typeface="Consolas" pitchFamily="49" charset="0"/>
              </a:rPr>
              <a:t>random</a:t>
            </a:r>
            <a:r>
              <a:rPr lang="en-GB" dirty="0" smtClean="0">
                <a:latin typeface="Consolas" pitchFamily="49" charset="0"/>
                <a:cs typeface="Consolas" pitchFamily="49" charset="0"/>
              </a:rPr>
              <a:t>()</a:t>
            </a:r>
            <a:r>
              <a:rPr lang="en-GB" dirty="0" smtClean="0"/>
              <a:t> and some logic to add 10 mines, randomly placed, </a:t>
            </a:r>
            <a:r>
              <a:rPr lang="en-GB" u="sng" dirty="0" smtClean="0"/>
              <a:t>but never overlapping</a:t>
            </a:r>
            <a:r>
              <a:rPr lang="en-GB" dirty="0" smtClean="0"/>
              <a:t>...</a:t>
            </a:r>
            <a:endParaRPr lang="en-GB" dirty="0"/>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49</a:t>
            </a:fld>
            <a:endParaRPr lang="en-GB"/>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3" name="Slide Number Placeholder 2"/>
          <p:cNvSpPr>
            <a:spLocks noGrp="1"/>
          </p:cNvSpPr>
          <p:nvPr>
            <p:ph type="sldNum" sz="quarter" idx="12"/>
          </p:nvPr>
        </p:nvSpPr>
        <p:spPr/>
        <p:txBody>
          <a:bodyPr/>
          <a:lstStyle/>
          <a:p>
            <a:fld id="{F9A5320E-3EE3-449B-8D64-90C9DF04BB94}" type="slidenum">
              <a:rPr lang="en-GB" smtClean="0"/>
              <a:pPr/>
              <a:t>5</a:t>
            </a:fld>
            <a:endParaRPr lang="en-GB"/>
          </a:p>
        </p:txBody>
      </p:sp>
      <p:sp>
        <p:nvSpPr>
          <p:cNvPr id="4" name="Title 3"/>
          <p:cNvSpPr>
            <a:spLocks noGrp="1"/>
          </p:cNvSpPr>
          <p:nvPr>
            <p:ph type="title"/>
          </p:nvPr>
        </p:nvSpPr>
        <p:spPr/>
        <p:txBody>
          <a:bodyPr/>
          <a:lstStyle/>
          <a:p>
            <a:r>
              <a:rPr lang="en-GB" dirty="0" smtClean="0"/>
              <a:t>JavaScript</a:t>
            </a:r>
            <a:endParaRPr lang="en-GB" dirty="0"/>
          </a:p>
        </p:txBody>
      </p:sp>
      <p:sp>
        <p:nvSpPr>
          <p:cNvPr id="5" name="Text Placeholder 4"/>
          <p:cNvSpPr>
            <a:spLocks noGrp="1"/>
          </p:cNvSpPr>
          <p:nvPr>
            <p:ph type="body" idx="1"/>
          </p:nvPr>
        </p:nvSpPr>
        <p:spPr/>
        <p:txBody>
          <a:bodyPr/>
          <a:lstStyle/>
          <a:p>
            <a:r>
              <a:rPr lang="en-GB" dirty="0" smtClean="0"/>
              <a:t>Logic, if-tests and Booleans (true/false)</a:t>
            </a:r>
            <a:endParaRPr lang="en-GB" dirty="0"/>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r>
              <a:rPr lang="en-GB" smtClean="0"/>
              <a:t>Randomising</a:t>
            </a:r>
          </a:p>
        </p:txBody>
      </p:sp>
      <p:sp>
        <p:nvSpPr>
          <p:cNvPr id="824323" name="Rectangle 3"/>
          <p:cNvSpPr>
            <a:spLocks noGrp="1" noChangeArrowheads="1"/>
          </p:cNvSpPr>
          <p:nvPr>
            <p:ph idx="1"/>
          </p:nvPr>
        </p:nvSpPr>
        <p:spPr/>
        <p:txBody>
          <a:bodyPr/>
          <a:lstStyle/>
          <a:p>
            <a:r>
              <a:rPr lang="en-GB" b="1" smtClean="0">
                <a:solidFill>
                  <a:schemeClr val="folHlink"/>
                </a:solidFill>
                <a:latin typeface="Courier New" pitchFamily="49" charset="0"/>
              </a:rPr>
              <a:t>Math</a:t>
            </a:r>
            <a:r>
              <a:rPr lang="en-GB" b="1" smtClean="0">
                <a:latin typeface="Courier New" pitchFamily="49" charset="0"/>
              </a:rPr>
              <a:t>.</a:t>
            </a:r>
            <a:r>
              <a:rPr lang="en-GB" b="1" smtClean="0">
                <a:solidFill>
                  <a:schemeClr val="accent2"/>
                </a:solidFill>
                <a:latin typeface="Courier New" pitchFamily="49" charset="0"/>
              </a:rPr>
              <a:t>random</a:t>
            </a:r>
            <a:r>
              <a:rPr lang="en-GB" b="1" smtClean="0">
                <a:latin typeface="Courier New" pitchFamily="49" charset="0"/>
              </a:rPr>
              <a:t>()</a:t>
            </a:r>
            <a:r>
              <a:rPr lang="en-GB" smtClean="0"/>
              <a:t> class method</a:t>
            </a:r>
          </a:p>
          <a:p>
            <a:pPr lvl="1"/>
            <a:r>
              <a:rPr lang="en-GB" b="1" smtClean="0">
                <a:solidFill>
                  <a:srgbClr val="FF6600"/>
                </a:solidFill>
                <a:latin typeface="Courier New" pitchFamily="49" charset="0"/>
              </a:rPr>
              <a:t>n</a:t>
            </a:r>
            <a:r>
              <a:rPr lang="en-GB" b="1" smtClean="0">
                <a:latin typeface="Courier New" pitchFamily="49" charset="0"/>
              </a:rPr>
              <a:t>=</a:t>
            </a:r>
            <a:r>
              <a:rPr lang="en-GB" b="1" smtClean="0">
                <a:solidFill>
                  <a:schemeClr val="folHlink"/>
                </a:solidFill>
                <a:latin typeface="Courier New" pitchFamily="49" charset="0"/>
              </a:rPr>
              <a:t>Math</a:t>
            </a:r>
            <a:r>
              <a:rPr lang="en-GB" b="1" smtClean="0">
                <a:latin typeface="Courier New" pitchFamily="49" charset="0"/>
              </a:rPr>
              <a:t>.</a:t>
            </a:r>
            <a:r>
              <a:rPr lang="en-GB" b="1" smtClean="0">
                <a:solidFill>
                  <a:schemeClr val="accent2"/>
                </a:solidFill>
                <a:latin typeface="Courier New" pitchFamily="49" charset="0"/>
              </a:rPr>
              <a:t>random</a:t>
            </a:r>
            <a:r>
              <a:rPr lang="en-GB" b="1" smtClean="0">
                <a:latin typeface="Courier New" pitchFamily="49" charset="0"/>
              </a:rPr>
              <a:t>();</a:t>
            </a:r>
            <a:r>
              <a:rPr lang="en-GB" smtClean="0"/>
              <a:t>  “pseudo-random” numbers </a:t>
            </a:r>
            <a:r>
              <a:rPr lang="en-GB" b="1" smtClean="0">
                <a:latin typeface="Courier New" pitchFamily="49" charset="0"/>
              </a:rPr>
              <a:t>0≤</a:t>
            </a:r>
            <a:r>
              <a:rPr lang="en-GB" b="1" smtClean="0">
                <a:solidFill>
                  <a:srgbClr val="FF6600"/>
                </a:solidFill>
                <a:latin typeface="Courier New" pitchFamily="49" charset="0"/>
              </a:rPr>
              <a:t>n</a:t>
            </a:r>
            <a:r>
              <a:rPr lang="en-GB" b="1" smtClean="0">
                <a:latin typeface="Courier New" pitchFamily="49" charset="0"/>
              </a:rPr>
              <a:t>&lt;1</a:t>
            </a:r>
          </a:p>
          <a:p>
            <a:r>
              <a:rPr lang="en-GB" smtClean="0"/>
              <a:t>Let’s say I want one number drawn at random from 1 to 5:</a:t>
            </a:r>
          </a:p>
          <a:p>
            <a:pPr lvl="1"/>
            <a:r>
              <a:rPr lang="en-GB" b="1" smtClean="0">
                <a:latin typeface="Courier New" pitchFamily="49" charset="0"/>
              </a:rPr>
              <a:t>var </a:t>
            </a:r>
            <a:r>
              <a:rPr lang="en-GB" b="1" smtClean="0">
                <a:solidFill>
                  <a:srgbClr val="FF6600"/>
                </a:solidFill>
                <a:latin typeface="Courier New" pitchFamily="49" charset="0"/>
              </a:rPr>
              <a:t>n</a:t>
            </a:r>
            <a:r>
              <a:rPr lang="en-GB" b="1" smtClean="0">
                <a:latin typeface="Courier New" pitchFamily="49" charset="0"/>
              </a:rPr>
              <a:t> = </a:t>
            </a:r>
            <a:r>
              <a:rPr lang="en-GB" b="1" smtClean="0">
                <a:solidFill>
                  <a:schemeClr val="folHlink"/>
                </a:solidFill>
                <a:latin typeface="Courier New" pitchFamily="49" charset="0"/>
              </a:rPr>
              <a:t>Math</a:t>
            </a:r>
            <a:r>
              <a:rPr lang="en-GB" b="1" smtClean="0">
                <a:latin typeface="Courier New" pitchFamily="49" charset="0"/>
              </a:rPr>
              <a:t>.floor(1+</a:t>
            </a:r>
            <a:r>
              <a:rPr lang="en-GB" b="1" smtClean="0">
                <a:solidFill>
                  <a:schemeClr val="folHlink"/>
                </a:solidFill>
                <a:latin typeface="Courier New" pitchFamily="49" charset="0"/>
              </a:rPr>
              <a:t>Math</a:t>
            </a:r>
            <a:r>
              <a:rPr lang="en-GB" b="1" smtClean="0">
                <a:latin typeface="Courier New" pitchFamily="49" charset="0"/>
              </a:rPr>
              <a:t>.</a:t>
            </a:r>
            <a:r>
              <a:rPr lang="en-GB" b="1" smtClean="0">
                <a:solidFill>
                  <a:schemeClr val="accent2"/>
                </a:solidFill>
                <a:latin typeface="Courier New" pitchFamily="49" charset="0"/>
              </a:rPr>
              <a:t>random</a:t>
            </a:r>
            <a:r>
              <a:rPr lang="en-GB" b="1" smtClean="0">
                <a:latin typeface="Courier New" pitchFamily="49" charset="0"/>
              </a:rPr>
              <a:t>()*5);</a:t>
            </a:r>
          </a:p>
        </p:txBody>
      </p:sp>
      <p:sp>
        <p:nvSpPr>
          <p:cNvPr id="43010" name="Footer Placeholder 4"/>
          <p:cNvSpPr>
            <a:spLocks noGrp="1"/>
          </p:cNvSpPr>
          <p:nvPr>
            <p:ph type="ftr" sz="quarter" idx="11"/>
          </p:nvPr>
        </p:nvSpPr>
        <p:spPr>
          <a:noFill/>
        </p:spPr>
        <p:txBody>
          <a:bodyPr/>
          <a:lstStyle/>
          <a:p>
            <a:r>
              <a:rPr lang="en-GB"/>
              <a:t>CO2013/CO3013</a:t>
            </a:r>
            <a:br>
              <a:rPr lang="en-GB"/>
            </a:br>
            <a:r>
              <a:rPr lang="en-GB"/>
              <a:t>Web Technologies (lecture 5)</a:t>
            </a:r>
            <a:endParaRPr lang="en-GB">
              <a:latin typeface="Georgia" pitchFamily="18" charset="0"/>
            </a:endParaRPr>
          </a:p>
        </p:txBody>
      </p:sp>
      <p:sp>
        <p:nvSpPr>
          <p:cNvPr id="43011" name="Slide Number Placeholder 5"/>
          <p:cNvSpPr>
            <a:spLocks noGrp="1"/>
          </p:cNvSpPr>
          <p:nvPr>
            <p:ph type="sldNum" sz="quarter" idx="12"/>
          </p:nvPr>
        </p:nvSpPr>
        <p:spPr>
          <a:noFill/>
        </p:spPr>
        <p:txBody>
          <a:bodyPr/>
          <a:lstStyle/>
          <a:p>
            <a:fld id="{5529C954-E7BA-4124-8CC2-0D48029BA595}" type="slidenum">
              <a:rPr lang="en-GB"/>
              <a:pPr/>
              <a:t>50</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24323">
                                            <p:bg/>
                                          </p:spTgt>
                                        </p:tgtEl>
                                        <p:attrNameLst>
                                          <p:attrName>style.visibility</p:attrName>
                                        </p:attrNameLst>
                                      </p:cBhvr>
                                      <p:to>
                                        <p:strVal val="visible"/>
                                      </p:to>
                                    </p:set>
                                    <p:animEffect transition="in" filter="wipe(up)">
                                      <p:cBhvr>
                                        <p:cTn id="7" dur="500"/>
                                        <p:tgtEl>
                                          <p:spTgt spid="824323">
                                            <p:bg/>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24323">
                                            <p:txEl>
                                              <p:pRg st="0" end="0"/>
                                            </p:txEl>
                                          </p:spTgt>
                                        </p:tgtEl>
                                        <p:attrNameLst>
                                          <p:attrName>style.visibility</p:attrName>
                                        </p:attrNameLst>
                                      </p:cBhvr>
                                      <p:to>
                                        <p:strVal val="visible"/>
                                      </p:to>
                                    </p:set>
                                    <p:animEffect transition="in" filter="wipe(up)">
                                      <p:cBhvr>
                                        <p:cTn id="11" dur="500"/>
                                        <p:tgtEl>
                                          <p:spTgt spid="824323">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824323">
                                            <p:txEl>
                                              <p:pRg st="1" end="1"/>
                                            </p:txEl>
                                          </p:spTgt>
                                        </p:tgtEl>
                                        <p:attrNameLst>
                                          <p:attrName>style.visibility</p:attrName>
                                        </p:attrNameLst>
                                      </p:cBhvr>
                                      <p:to>
                                        <p:strVal val="visible"/>
                                      </p:to>
                                    </p:set>
                                    <p:animEffect transition="in" filter="wipe(up)">
                                      <p:cBhvr>
                                        <p:cTn id="14" dur="500"/>
                                        <p:tgtEl>
                                          <p:spTgt spid="82432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824323">
                                            <p:txEl>
                                              <p:pRg st="2" end="2"/>
                                            </p:txEl>
                                          </p:spTgt>
                                        </p:tgtEl>
                                        <p:attrNameLst>
                                          <p:attrName>style.visibility</p:attrName>
                                        </p:attrNameLst>
                                      </p:cBhvr>
                                      <p:to>
                                        <p:strVal val="visible"/>
                                      </p:to>
                                    </p:set>
                                    <p:animEffect transition="in" filter="wipe(up)">
                                      <p:cBhvr>
                                        <p:cTn id="19" dur="500"/>
                                        <p:tgtEl>
                                          <p:spTgt spid="824323">
                                            <p:txEl>
                                              <p:pRg st="2" end="2"/>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24323">
                                            <p:txEl>
                                              <p:pRg st="3" end="3"/>
                                            </p:txEl>
                                          </p:spTgt>
                                        </p:tgtEl>
                                        <p:attrNameLst>
                                          <p:attrName>style.visibility</p:attrName>
                                        </p:attrNameLst>
                                      </p:cBhvr>
                                      <p:to>
                                        <p:strVal val="visible"/>
                                      </p:to>
                                    </p:set>
                                    <p:animEffect transition="in" filter="wipe(up)">
                                      <p:cBhvr>
                                        <p:cTn id="22" dur="500"/>
                                        <p:tgtEl>
                                          <p:spTgt spid="824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323" grpId="0" build="p"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r>
              <a:rPr lang="en-GB" dirty="0" smtClean="0"/>
              <a:t>Groups of random numbers</a:t>
            </a:r>
          </a:p>
        </p:txBody>
      </p:sp>
      <p:sp>
        <p:nvSpPr>
          <p:cNvPr id="44037" name="Rectangle 5"/>
          <p:cNvSpPr>
            <a:spLocks noGrp="1" noChangeArrowheads="1"/>
          </p:cNvSpPr>
          <p:nvPr>
            <p:ph idx="1"/>
          </p:nvPr>
        </p:nvSpPr>
        <p:spPr>
          <a:xfrm>
            <a:off x="685800" y="1600200"/>
            <a:ext cx="7773988" cy="4421188"/>
          </a:xfrm>
        </p:spPr>
        <p:txBody>
          <a:bodyPr/>
          <a:lstStyle/>
          <a:p>
            <a:pPr>
              <a:lnSpc>
                <a:spcPct val="90000"/>
              </a:lnSpc>
            </a:pPr>
            <a:r>
              <a:rPr lang="en-GB" sz="3200" dirty="0" smtClean="0"/>
              <a:t>Now, I want two different numbers drawn at random from 1 to 5</a:t>
            </a:r>
          </a:p>
          <a:p>
            <a:pPr lvl="1">
              <a:lnSpc>
                <a:spcPct val="90000"/>
              </a:lnSpc>
            </a:pPr>
            <a:r>
              <a:rPr lang="en-GB" sz="2800" b="1" dirty="0" err="1" smtClean="0">
                <a:latin typeface="Courier New" pitchFamily="49" charset="0"/>
              </a:rPr>
              <a:t>var</a:t>
            </a:r>
            <a:r>
              <a:rPr lang="en-GB" sz="2800" b="1" dirty="0" smtClean="0">
                <a:latin typeface="Courier New" pitchFamily="49" charset="0"/>
              </a:rPr>
              <a:t> </a:t>
            </a:r>
            <a:r>
              <a:rPr lang="en-GB" sz="2800" b="1" dirty="0" smtClean="0">
                <a:solidFill>
                  <a:srgbClr val="FF6600"/>
                </a:solidFill>
                <a:latin typeface="Courier New" pitchFamily="49" charset="0"/>
              </a:rPr>
              <a:t>n1</a:t>
            </a:r>
            <a:r>
              <a:rPr lang="en-GB" sz="2800" b="1" dirty="0" smtClean="0">
                <a:latin typeface="Courier New" pitchFamily="49" charset="0"/>
              </a:rPr>
              <a:t> =</a:t>
            </a:r>
            <a:br>
              <a:rPr lang="en-GB" sz="2800" b="1" dirty="0" smtClean="0">
                <a:latin typeface="Courier New" pitchFamily="49" charset="0"/>
              </a:rPr>
            </a:br>
            <a:r>
              <a:rPr lang="en-GB" sz="2800" b="1" dirty="0" smtClean="0">
                <a:latin typeface="Courier New" pitchFamily="49" charset="0"/>
              </a:rPr>
              <a:t>  </a:t>
            </a:r>
            <a:r>
              <a:rPr lang="en-GB" sz="2800" b="1" dirty="0" err="1" smtClean="0">
                <a:solidFill>
                  <a:schemeClr val="folHlink"/>
                </a:solidFill>
                <a:latin typeface="Courier New" pitchFamily="49" charset="0"/>
              </a:rPr>
              <a:t>Math</a:t>
            </a:r>
            <a:r>
              <a:rPr lang="en-GB" sz="2800" b="1" dirty="0" err="1" smtClean="0">
                <a:latin typeface="Courier New" pitchFamily="49" charset="0"/>
              </a:rPr>
              <a:t>.floor</a:t>
            </a:r>
            <a:r>
              <a:rPr lang="en-GB" sz="2800" b="1" dirty="0" smtClean="0">
                <a:latin typeface="Courier New" pitchFamily="49" charset="0"/>
              </a:rPr>
              <a:t>(1+</a:t>
            </a:r>
            <a:r>
              <a:rPr lang="en-GB" sz="2800" b="1" dirty="0" smtClean="0">
                <a:solidFill>
                  <a:schemeClr val="folHlink"/>
                </a:solidFill>
                <a:latin typeface="Courier New" pitchFamily="49" charset="0"/>
              </a:rPr>
              <a:t>Math</a:t>
            </a:r>
            <a:r>
              <a:rPr lang="en-GB" sz="2800" b="1" dirty="0" smtClean="0">
                <a:latin typeface="Courier New" pitchFamily="49" charset="0"/>
              </a:rPr>
              <a:t>.</a:t>
            </a:r>
            <a:r>
              <a:rPr lang="en-GB" sz="2800" b="1" dirty="0" smtClean="0">
                <a:solidFill>
                  <a:schemeClr val="accent2"/>
                </a:solidFill>
                <a:latin typeface="Courier New" pitchFamily="49" charset="0"/>
              </a:rPr>
              <a:t>random</a:t>
            </a:r>
            <a:r>
              <a:rPr lang="en-GB" sz="2800" b="1" dirty="0" smtClean="0">
                <a:latin typeface="Courier New" pitchFamily="49" charset="0"/>
              </a:rPr>
              <a:t>()*5);</a:t>
            </a:r>
          </a:p>
          <a:p>
            <a:pPr lvl="1">
              <a:lnSpc>
                <a:spcPct val="90000"/>
              </a:lnSpc>
            </a:pPr>
            <a:r>
              <a:rPr lang="en-GB" sz="2800" b="1" dirty="0" err="1" smtClean="0">
                <a:latin typeface="Courier New" pitchFamily="49" charset="0"/>
              </a:rPr>
              <a:t>var</a:t>
            </a:r>
            <a:r>
              <a:rPr lang="en-GB" sz="2800" b="1" dirty="0" smtClean="0">
                <a:latin typeface="Courier New" pitchFamily="49" charset="0"/>
              </a:rPr>
              <a:t> </a:t>
            </a:r>
            <a:r>
              <a:rPr lang="en-GB" sz="2800" b="1" dirty="0" smtClean="0">
                <a:solidFill>
                  <a:srgbClr val="FF6600"/>
                </a:solidFill>
                <a:latin typeface="Courier New" pitchFamily="49" charset="0"/>
              </a:rPr>
              <a:t>n2</a:t>
            </a:r>
            <a:r>
              <a:rPr lang="en-GB" sz="2800" b="1" dirty="0" smtClean="0">
                <a:latin typeface="Courier New" pitchFamily="49" charset="0"/>
              </a:rPr>
              <a:t> =</a:t>
            </a:r>
            <a:br>
              <a:rPr lang="en-GB" sz="2800" b="1" dirty="0" smtClean="0">
                <a:latin typeface="Courier New" pitchFamily="49" charset="0"/>
              </a:rPr>
            </a:br>
            <a:r>
              <a:rPr lang="en-GB" sz="2800" b="1" dirty="0" smtClean="0">
                <a:latin typeface="Courier New" pitchFamily="49" charset="0"/>
              </a:rPr>
              <a:t>  </a:t>
            </a:r>
            <a:r>
              <a:rPr lang="en-GB" sz="2800" b="1" dirty="0" err="1" smtClean="0">
                <a:solidFill>
                  <a:schemeClr val="folHlink"/>
                </a:solidFill>
                <a:latin typeface="Courier New" pitchFamily="49" charset="0"/>
              </a:rPr>
              <a:t>Math</a:t>
            </a:r>
            <a:r>
              <a:rPr lang="en-GB" sz="2800" b="1" dirty="0" err="1" smtClean="0">
                <a:latin typeface="Courier New" pitchFamily="49" charset="0"/>
              </a:rPr>
              <a:t>.floor</a:t>
            </a:r>
            <a:r>
              <a:rPr lang="en-GB" sz="2800" b="1" dirty="0" smtClean="0">
                <a:latin typeface="Courier New" pitchFamily="49" charset="0"/>
              </a:rPr>
              <a:t>(1+</a:t>
            </a:r>
            <a:r>
              <a:rPr lang="en-GB" sz="2800" b="1" dirty="0" smtClean="0">
                <a:solidFill>
                  <a:schemeClr val="folHlink"/>
                </a:solidFill>
                <a:latin typeface="Courier New" pitchFamily="49" charset="0"/>
              </a:rPr>
              <a:t>Math</a:t>
            </a:r>
            <a:r>
              <a:rPr lang="en-GB" sz="2800" b="1" dirty="0" smtClean="0">
                <a:latin typeface="Courier New" pitchFamily="49" charset="0"/>
              </a:rPr>
              <a:t>.</a:t>
            </a:r>
            <a:r>
              <a:rPr lang="en-GB" sz="2800" b="1" dirty="0" smtClean="0">
                <a:solidFill>
                  <a:schemeClr val="accent2"/>
                </a:solidFill>
                <a:latin typeface="Courier New" pitchFamily="49" charset="0"/>
              </a:rPr>
              <a:t>random</a:t>
            </a:r>
            <a:r>
              <a:rPr lang="en-GB" sz="2800" b="1" dirty="0" smtClean="0">
                <a:latin typeface="Courier New" pitchFamily="49" charset="0"/>
              </a:rPr>
              <a:t>()*5);</a:t>
            </a:r>
          </a:p>
        </p:txBody>
      </p:sp>
      <p:sp>
        <p:nvSpPr>
          <p:cNvPr id="44034" name="Footer Placeholder 4"/>
          <p:cNvSpPr>
            <a:spLocks noGrp="1"/>
          </p:cNvSpPr>
          <p:nvPr>
            <p:ph type="ftr" sz="quarter" idx="11"/>
          </p:nvPr>
        </p:nvSpPr>
        <p:spPr>
          <a:noFill/>
        </p:spPr>
        <p:txBody>
          <a:bodyPr/>
          <a:lstStyle/>
          <a:p>
            <a:r>
              <a:rPr lang="en-GB"/>
              <a:t>CO2013/CO3013</a:t>
            </a:r>
            <a:br>
              <a:rPr lang="en-GB"/>
            </a:br>
            <a:r>
              <a:rPr lang="en-GB"/>
              <a:t>Web Technologies (lecture 5)</a:t>
            </a:r>
            <a:endParaRPr lang="en-GB">
              <a:latin typeface="Georgia" pitchFamily="18" charset="0"/>
            </a:endParaRPr>
          </a:p>
        </p:txBody>
      </p:sp>
      <p:sp>
        <p:nvSpPr>
          <p:cNvPr id="44035" name="Slide Number Placeholder 5"/>
          <p:cNvSpPr>
            <a:spLocks noGrp="1"/>
          </p:cNvSpPr>
          <p:nvPr>
            <p:ph type="sldNum" sz="quarter" idx="12"/>
          </p:nvPr>
        </p:nvSpPr>
        <p:spPr>
          <a:noFill/>
        </p:spPr>
        <p:txBody>
          <a:bodyPr/>
          <a:lstStyle/>
          <a:p>
            <a:fld id="{5E951D18-262C-4560-B10B-4ABF8FE12ABE}" type="slidenum">
              <a:rPr lang="en-GB"/>
              <a:pPr/>
              <a:t>51</a:t>
            </a:fld>
            <a:endParaRPr lang="en-GB"/>
          </a:p>
        </p:txBody>
      </p:sp>
      <p:sp>
        <p:nvSpPr>
          <p:cNvPr id="44038" name="vote">
            <a:hlinkClick r:id="rId4" action="ppaction://program"/>
          </p:cNvPr>
          <p:cNvSpPr>
            <a:spLocks noChangeArrowheads="1"/>
          </p:cNvSpPr>
          <p:nvPr/>
        </p:nvSpPr>
        <p:spPr bwMode="auto">
          <a:xfrm>
            <a:off x="8229600" y="5943600"/>
            <a:ext cx="914400" cy="9144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642910" y="274636"/>
            <a:ext cx="7858180" cy="4583124"/>
          </a:xfrm>
        </p:spPr>
        <p:txBody>
          <a:bodyPr>
            <a:normAutofit fontScale="90000"/>
          </a:bodyPr>
          <a:lstStyle/>
          <a:p>
            <a:pPr algn="l">
              <a:lnSpc>
                <a:spcPct val="90000"/>
              </a:lnSpc>
            </a:pPr>
            <a:r>
              <a:rPr lang="en-GB" sz="4400" u="sng" dirty="0" smtClean="0"/>
              <a:t>Groups of random numbers:</a:t>
            </a:r>
            <a:br>
              <a:rPr lang="en-GB" sz="4400" u="sng" dirty="0" smtClean="0"/>
            </a:br>
            <a:r>
              <a:rPr lang="en-GB" sz="4400" u="sng" dirty="0" smtClean="0"/>
              <a:t/>
            </a:r>
            <a:br>
              <a:rPr lang="en-GB" sz="4400" u="sng" dirty="0" smtClean="0"/>
            </a:br>
            <a:r>
              <a:rPr lang="en-GB" sz="3200" dirty="0" smtClean="0"/>
              <a:t>Let’s say I want two different numbers drawn at random from 1 to 5:</a:t>
            </a:r>
            <a:br>
              <a:rPr lang="en-GB" sz="3200" dirty="0" smtClean="0"/>
            </a:br>
            <a:r>
              <a:rPr lang="en-GB" sz="3200" dirty="0" smtClean="0"/>
              <a:t/>
            </a:r>
            <a:br>
              <a:rPr lang="en-GB" sz="3200" dirty="0" smtClean="0"/>
            </a:br>
            <a:r>
              <a:rPr lang="en-GB" sz="2400" b="1" dirty="0" err="1" smtClean="0">
                <a:latin typeface="Courier New" pitchFamily="49" charset="0"/>
              </a:rPr>
              <a:t>var</a:t>
            </a:r>
            <a:r>
              <a:rPr lang="en-GB" sz="2400" b="1" dirty="0" smtClean="0">
                <a:latin typeface="Courier New" pitchFamily="49" charset="0"/>
              </a:rPr>
              <a:t> </a:t>
            </a:r>
            <a:r>
              <a:rPr lang="en-GB" sz="2400" b="1" dirty="0" smtClean="0">
                <a:solidFill>
                  <a:srgbClr val="FF6600"/>
                </a:solidFill>
                <a:latin typeface="Courier New" pitchFamily="49" charset="0"/>
              </a:rPr>
              <a:t>n1</a:t>
            </a:r>
            <a:r>
              <a:rPr lang="en-GB" sz="2400" b="1" dirty="0" smtClean="0">
                <a:latin typeface="Courier New" pitchFamily="49" charset="0"/>
              </a:rPr>
              <a:t> =  </a:t>
            </a:r>
            <a:r>
              <a:rPr lang="en-GB" sz="2400" b="1" dirty="0" err="1" smtClean="0">
                <a:solidFill>
                  <a:schemeClr val="folHlink"/>
                </a:solidFill>
                <a:latin typeface="Courier New" pitchFamily="49" charset="0"/>
              </a:rPr>
              <a:t>Math</a:t>
            </a:r>
            <a:r>
              <a:rPr lang="en-GB" sz="2400" b="1" dirty="0" err="1" smtClean="0">
                <a:latin typeface="Courier New" pitchFamily="49" charset="0"/>
              </a:rPr>
              <a:t>.floor</a:t>
            </a:r>
            <a:r>
              <a:rPr lang="en-GB" sz="2400" b="1" dirty="0" smtClean="0">
                <a:latin typeface="Courier New" pitchFamily="49" charset="0"/>
              </a:rPr>
              <a:t>(1+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err="1" smtClean="0">
                <a:latin typeface="Courier New" pitchFamily="49" charset="0"/>
              </a:rPr>
              <a:t>var</a:t>
            </a:r>
            <a:r>
              <a:rPr lang="en-GB" sz="2400" b="1" dirty="0" smtClean="0">
                <a:latin typeface="Courier New" pitchFamily="49" charset="0"/>
              </a:rPr>
              <a:t> </a:t>
            </a:r>
            <a:r>
              <a:rPr lang="en-GB" sz="2400" b="1" dirty="0" smtClean="0">
                <a:solidFill>
                  <a:srgbClr val="FF6600"/>
                </a:solidFill>
                <a:latin typeface="Courier New" pitchFamily="49" charset="0"/>
              </a:rPr>
              <a:t>n2</a:t>
            </a:r>
            <a:r>
              <a:rPr lang="en-GB" sz="2400" b="1" dirty="0" smtClean="0">
                <a:latin typeface="Courier New" pitchFamily="49" charset="0"/>
              </a:rPr>
              <a:t> =  </a:t>
            </a:r>
            <a:r>
              <a:rPr lang="en-GB" sz="2400" b="1" dirty="0" err="1" smtClean="0">
                <a:solidFill>
                  <a:schemeClr val="folHlink"/>
                </a:solidFill>
                <a:latin typeface="Courier New" pitchFamily="49" charset="0"/>
              </a:rPr>
              <a:t>Math</a:t>
            </a:r>
            <a:r>
              <a:rPr lang="en-GB" sz="2400" b="1" dirty="0" err="1" smtClean="0">
                <a:latin typeface="Courier New" pitchFamily="49" charset="0"/>
              </a:rPr>
              <a:t>.floor</a:t>
            </a:r>
            <a:r>
              <a:rPr lang="en-GB" sz="2400" b="1" dirty="0" smtClean="0">
                <a:latin typeface="Courier New" pitchFamily="49" charset="0"/>
              </a:rPr>
              <a:t>(1+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r>
              <a:rPr lang="en-GB" sz="2800" b="1" dirty="0" smtClean="0">
                <a:latin typeface="Courier New" pitchFamily="49" charset="0"/>
              </a:rPr>
              <a:t/>
            </a:r>
            <a:br>
              <a:rPr lang="en-GB" sz="2800" b="1" dirty="0" smtClean="0">
                <a:latin typeface="Courier New" pitchFamily="49" charset="0"/>
              </a:rPr>
            </a:br>
            <a:r>
              <a:rPr lang="en-GB" sz="2800" b="1" dirty="0" smtClean="0">
                <a:latin typeface="Courier New" pitchFamily="49" charset="0"/>
              </a:rPr>
              <a:t/>
            </a:r>
            <a:br>
              <a:rPr lang="en-GB" sz="2800" b="1" dirty="0" smtClean="0">
                <a:latin typeface="Courier New" pitchFamily="49" charset="0"/>
              </a:rPr>
            </a:br>
            <a:r>
              <a:rPr lang="en-GB" sz="3200" dirty="0" smtClean="0"/>
              <a:t>Will that work?</a:t>
            </a:r>
            <a:endParaRPr lang="en-GB" sz="2800" dirty="0"/>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52</a:t>
            </a:fld>
            <a:endParaRPr lang="en-GB" dirty="0"/>
          </a:p>
        </p:txBody>
      </p:sp>
      <p:graphicFrame>
        <p:nvGraphicFramePr>
          <p:cNvPr id="7" name="TPChart"/>
          <p:cNvGraphicFramePr>
            <a:graphicFrameLocks noChangeAspect="1"/>
          </p:cNvGraphicFramePr>
          <p:nvPr/>
        </p:nvGraphicFramePr>
        <p:xfrm>
          <a:off x="5004048" y="3177674"/>
          <a:ext cx="4152652" cy="3616826"/>
        </p:xfrm>
        <a:graphic>
          <a:graphicData uri="http://schemas.openxmlformats.org/presentationml/2006/ole">
            <p:oleObj spid="_x0000_s432130" name="Chart" r:id="rId6" imgW="4724319" imgH="4114719" progId="MSGraph.Chart.8">
              <p:embed followColorScheme="full"/>
            </p:oleObj>
          </a:graphicData>
        </a:graphic>
      </p:graphicFrame>
      <p:sp>
        <p:nvSpPr>
          <p:cNvPr id="3" name="TPAnswers"/>
          <p:cNvSpPr>
            <a:spLocks noGrp="1"/>
          </p:cNvSpPr>
          <p:nvPr>
            <p:ph type="body" idx="1"/>
            <p:custDataLst>
              <p:tags r:id="rId3"/>
            </p:custDataLst>
          </p:nvPr>
        </p:nvSpPr>
        <p:spPr>
          <a:xfrm>
            <a:off x="642910" y="4857760"/>
            <a:ext cx="7858180" cy="1268402"/>
          </a:xfrm>
        </p:spPr>
        <p:txBody>
          <a:bodyPr lIns="810000" tIns="45719" rIns="450000" bIns="45719" anchor="ctr" anchorCtr="0">
            <a:noAutofit/>
          </a:bodyPr>
          <a:lstStyle/>
          <a:p>
            <a:pPr>
              <a:buFontTx/>
              <a:buNone/>
            </a:pPr>
            <a:r>
              <a:rPr lang="en-GB" dirty="0" smtClean="0"/>
              <a:t> 1. Yes</a:t>
            </a:r>
          </a:p>
          <a:p>
            <a:pPr>
              <a:buFontTx/>
              <a:buNone/>
            </a:pPr>
            <a:r>
              <a:rPr lang="en-GB" dirty="0" smtClean="0"/>
              <a:t> 2. No</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r>
              <a:rPr lang="en-GB" smtClean="0"/>
              <a:t>Think about it…</a:t>
            </a:r>
          </a:p>
        </p:txBody>
      </p:sp>
      <p:sp>
        <p:nvSpPr>
          <p:cNvPr id="831491" name="Rectangle 3"/>
          <p:cNvSpPr>
            <a:spLocks noGrp="1" noChangeArrowheads="1"/>
          </p:cNvSpPr>
          <p:nvPr>
            <p:ph idx="1"/>
          </p:nvPr>
        </p:nvSpPr>
        <p:spPr/>
        <p:txBody>
          <a:bodyPr/>
          <a:lstStyle/>
          <a:p>
            <a:pPr>
              <a:tabLst>
                <a:tab pos="987425" algn="l"/>
                <a:tab pos="1165225" algn="l"/>
              </a:tabLst>
            </a:pPr>
            <a:r>
              <a:rPr lang="en-GB" sz="2800" smtClean="0"/>
              <a:t>Let’s say the 1</a:t>
            </a:r>
            <a:r>
              <a:rPr lang="en-GB" sz="2800" baseline="30000" smtClean="0"/>
              <a:t>st</a:t>
            </a:r>
            <a:r>
              <a:rPr lang="en-GB" sz="2800" smtClean="0"/>
              <a:t> number picked at random is 2.</a:t>
            </a:r>
          </a:p>
          <a:p>
            <a:pPr>
              <a:tabLst>
                <a:tab pos="987425" algn="l"/>
                <a:tab pos="1165225" algn="l"/>
              </a:tabLst>
            </a:pPr>
            <a:r>
              <a:rPr lang="en-GB" sz="2800" smtClean="0"/>
              <a:t>Can the 2</a:t>
            </a:r>
            <a:r>
              <a:rPr lang="en-GB" sz="2800" baseline="30000" smtClean="0"/>
              <a:t>nd</a:t>
            </a:r>
            <a:r>
              <a:rPr lang="en-GB" sz="2800" smtClean="0"/>
              <a:t> number be 2 also?</a:t>
            </a:r>
          </a:p>
          <a:p>
            <a:pPr lvl="1">
              <a:tabLst>
                <a:tab pos="987425" algn="l"/>
                <a:tab pos="1165225" algn="l"/>
              </a:tabLst>
            </a:pPr>
            <a:r>
              <a:rPr lang="en-GB" sz="2400" smtClean="0"/>
              <a:t>Odds:</a:t>
            </a:r>
            <a:br>
              <a:rPr lang="en-GB" sz="2400" smtClean="0"/>
            </a:br>
            <a:r>
              <a:rPr lang="en-GB" sz="2400" smtClean="0"/>
              <a:t>		(number of choices drawn)</a:t>
            </a:r>
            <a:br>
              <a:rPr lang="en-GB" sz="2400" smtClean="0"/>
            </a:br>
            <a:r>
              <a:rPr lang="en-GB" sz="2400" smtClean="0"/>
              <a:t> </a:t>
            </a:r>
            <a:r>
              <a:rPr lang="en-US" sz="2400" smtClean="0"/>
              <a:t>÷	</a:t>
            </a:r>
            <a:r>
              <a:rPr lang="en-GB" sz="2400" smtClean="0"/>
              <a:t>(number of choices possible)</a:t>
            </a:r>
          </a:p>
          <a:p>
            <a:pPr lvl="1">
              <a:buFontTx/>
              <a:buNone/>
              <a:tabLst>
                <a:tab pos="987425" algn="l"/>
                <a:tab pos="1165225" algn="l"/>
              </a:tabLst>
            </a:pPr>
            <a:r>
              <a:rPr lang="en-GB" sz="2400" smtClean="0"/>
              <a:t>	=		1 drawn / 5 possible</a:t>
            </a:r>
          </a:p>
          <a:p>
            <a:pPr lvl="1">
              <a:buFontTx/>
              <a:buNone/>
              <a:tabLst>
                <a:tab pos="987425" algn="l"/>
                <a:tab pos="1165225" algn="l"/>
              </a:tabLst>
            </a:pPr>
            <a:r>
              <a:rPr lang="en-GB" sz="2400" smtClean="0"/>
              <a:t>	=		20% or “1 in 5”</a:t>
            </a:r>
          </a:p>
          <a:p>
            <a:pPr>
              <a:tabLst>
                <a:tab pos="987425" algn="l"/>
                <a:tab pos="1165225" algn="l"/>
              </a:tabLst>
            </a:pPr>
            <a:r>
              <a:rPr lang="en-GB" sz="2800" smtClean="0"/>
              <a:t>Is this sequence possible: 2 then 2 then 2 then 2 then 2 then 2 then 2 … ?</a:t>
            </a:r>
          </a:p>
        </p:txBody>
      </p:sp>
      <p:sp>
        <p:nvSpPr>
          <p:cNvPr id="45058" name="Footer Placeholder 4"/>
          <p:cNvSpPr>
            <a:spLocks noGrp="1"/>
          </p:cNvSpPr>
          <p:nvPr>
            <p:ph type="ftr" sz="quarter" idx="11"/>
          </p:nvPr>
        </p:nvSpPr>
        <p:spPr>
          <a:noFill/>
        </p:spPr>
        <p:txBody>
          <a:bodyPr/>
          <a:lstStyle/>
          <a:p>
            <a:r>
              <a:rPr lang="en-GB"/>
              <a:t>CO2013/CO3013</a:t>
            </a:r>
            <a:br>
              <a:rPr lang="en-GB"/>
            </a:br>
            <a:r>
              <a:rPr lang="en-GB"/>
              <a:t>Web Technologies (lecture 5)</a:t>
            </a:r>
            <a:endParaRPr lang="en-GB">
              <a:latin typeface="Georgia" pitchFamily="18" charset="0"/>
            </a:endParaRPr>
          </a:p>
        </p:txBody>
      </p:sp>
      <p:sp>
        <p:nvSpPr>
          <p:cNvPr id="45059" name="Slide Number Placeholder 5"/>
          <p:cNvSpPr>
            <a:spLocks noGrp="1"/>
          </p:cNvSpPr>
          <p:nvPr>
            <p:ph type="sldNum" sz="quarter" idx="12"/>
          </p:nvPr>
        </p:nvSpPr>
        <p:spPr>
          <a:noFill/>
        </p:spPr>
        <p:txBody>
          <a:bodyPr/>
          <a:lstStyle/>
          <a:p>
            <a:fld id="{8A4A4AD6-C10E-4F3D-9151-FE46BB65B3ED}" type="slidenum">
              <a:rPr lang="en-GB"/>
              <a:pPr/>
              <a:t>53</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31491">
                                            <p:bg/>
                                          </p:spTgt>
                                        </p:tgtEl>
                                        <p:attrNameLst>
                                          <p:attrName>style.visibility</p:attrName>
                                        </p:attrNameLst>
                                      </p:cBhvr>
                                      <p:to>
                                        <p:strVal val="visible"/>
                                      </p:to>
                                    </p:set>
                                    <p:animEffect transition="in" filter="wipe(up)">
                                      <p:cBhvr>
                                        <p:cTn id="7" dur="500"/>
                                        <p:tgtEl>
                                          <p:spTgt spid="831491">
                                            <p:bg/>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31491">
                                            <p:txEl>
                                              <p:pRg st="0" end="0"/>
                                            </p:txEl>
                                          </p:spTgt>
                                        </p:tgtEl>
                                        <p:attrNameLst>
                                          <p:attrName>style.visibility</p:attrName>
                                        </p:attrNameLst>
                                      </p:cBhvr>
                                      <p:to>
                                        <p:strVal val="visible"/>
                                      </p:to>
                                    </p:set>
                                    <p:animEffect transition="in" filter="wipe(up)">
                                      <p:cBhvr>
                                        <p:cTn id="11" dur="500"/>
                                        <p:tgtEl>
                                          <p:spTgt spid="83149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31491">
                                            <p:txEl>
                                              <p:pRg st="1" end="1"/>
                                            </p:txEl>
                                          </p:spTgt>
                                        </p:tgtEl>
                                        <p:attrNameLst>
                                          <p:attrName>style.visibility</p:attrName>
                                        </p:attrNameLst>
                                      </p:cBhvr>
                                      <p:to>
                                        <p:strVal val="visible"/>
                                      </p:to>
                                    </p:set>
                                    <p:animEffect transition="in" filter="wipe(up)">
                                      <p:cBhvr>
                                        <p:cTn id="16" dur="500"/>
                                        <p:tgtEl>
                                          <p:spTgt spid="8314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831491">
                                            <p:txEl>
                                              <p:pRg st="2" end="2"/>
                                            </p:txEl>
                                          </p:spTgt>
                                        </p:tgtEl>
                                        <p:attrNameLst>
                                          <p:attrName>style.visibility</p:attrName>
                                        </p:attrNameLst>
                                      </p:cBhvr>
                                      <p:to>
                                        <p:strVal val="visible"/>
                                      </p:to>
                                    </p:set>
                                    <p:animEffect transition="in" filter="wipe(up)">
                                      <p:cBhvr>
                                        <p:cTn id="21" dur="500"/>
                                        <p:tgtEl>
                                          <p:spTgt spid="83149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831491">
                                            <p:txEl>
                                              <p:pRg st="3" end="3"/>
                                            </p:txEl>
                                          </p:spTgt>
                                        </p:tgtEl>
                                        <p:attrNameLst>
                                          <p:attrName>style.visibility</p:attrName>
                                        </p:attrNameLst>
                                      </p:cBhvr>
                                      <p:to>
                                        <p:strVal val="visible"/>
                                      </p:to>
                                    </p:set>
                                    <p:animEffect transition="in" filter="wipe(up)">
                                      <p:cBhvr>
                                        <p:cTn id="26" dur="500"/>
                                        <p:tgtEl>
                                          <p:spTgt spid="83149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831491">
                                            <p:txEl>
                                              <p:pRg st="4" end="4"/>
                                            </p:txEl>
                                          </p:spTgt>
                                        </p:tgtEl>
                                        <p:attrNameLst>
                                          <p:attrName>style.visibility</p:attrName>
                                        </p:attrNameLst>
                                      </p:cBhvr>
                                      <p:to>
                                        <p:strVal val="visible"/>
                                      </p:to>
                                    </p:set>
                                    <p:animEffect transition="in" filter="wipe(up)">
                                      <p:cBhvr>
                                        <p:cTn id="31" dur="500"/>
                                        <p:tgtEl>
                                          <p:spTgt spid="831491">
                                            <p:txEl>
                                              <p:pRg st="4" end="4"/>
                                            </p:txEl>
                                          </p:spTgt>
                                        </p:tgtEl>
                                      </p:cBhvr>
                                    </p:animEffect>
                                  </p:childTnLst>
                                </p:cTn>
                              </p:par>
                            </p:childTnLst>
                          </p:cTn>
                        </p:par>
                        <p:par>
                          <p:cTn id="32" fill="hold">
                            <p:stCondLst>
                              <p:cond delay="500"/>
                            </p:stCondLst>
                            <p:childTnLst>
                              <p:par>
                                <p:cTn id="33" presetID="22" presetClass="entr" presetSubtype="1" fill="hold" grpId="0" nodeType="afterEffect">
                                  <p:stCondLst>
                                    <p:cond delay="0"/>
                                  </p:stCondLst>
                                  <p:childTnLst>
                                    <p:set>
                                      <p:cBhvr>
                                        <p:cTn id="34" dur="1" fill="hold">
                                          <p:stCondLst>
                                            <p:cond delay="0"/>
                                          </p:stCondLst>
                                        </p:cTn>
                                        <p:tgtEl>
                                          <p:spTgt spid="831491">
                                            <p:txEl>
                                              <p:pRg st="5" end="5"/>
                                            </p:txEl>
                                          </p:spTgt>
                                        </p:tgtEl>
                                        <p:attrNameLst>
                                          <p:attrName>style.visibility</p:attrName>
                                        </p:attrNameLst>
                                      </p:cBhvr>
                                      <p:to>
                                        <p:strVal val="visible"/>
                                      </p:to>
                                    </p:set>
                                    <p:animEffect transition="in" filter="wipe(up)">
                                      <p:cBhvr>
                                        <p:cTn id="35" dur="500"/>
                                        <p:tgtEl>
                                          <p:spTgt spid="8314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1491" grpId="0" build="p"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p:txBody>
          <a:bodyPr/>
          <a:lstStyle/>
          <a:p>
            <a:r>
              <a:rPr lang="en-GB" smtClean="0"/>
              <a:t>Solutions</a:t>
            </a:r>
          </a:p>
        </p:txBody>
      </p:sp>
      <p:sp>
        <p:nvSpPr>
          <p:cNvPr id="47109" name="Rectangle 4"/>
          <p:cNvSpPr>
            <a:spLocks noGrp="1" noChangeArrowheads="1"/>
          </p:cNvSpPr>
          <p:nvPr>
            <p:ph sz="half" idx="1"/>
          </p:nvPr>
        </p:nvSpPr>
        <p:spPr>
          <a:xfrm>
            <a:off x="250825" y="1600200"/>
            <a:ext cx="4244975" cy="4495800"/>
          </a:xfrm>
          <a:ln>
            <a:solidFill>
              <a:schemeClr val="accent5">
                <a:lumMod val="75000"/>
              </a:schemeClr>
            </a:solidFill>
          </a:ln>
        </p:spPr>
        <p:txBody>
          <a:bodyPr/>
          <a:lstStyle/>
          <a:p>
            <a:pPr marL="0" indent="0">
              <a:lnSpc>
                <a:spcPct val="90000"/>
              </a:lnSpc>
              <a:buFontTx/>
              <a:buNone/>
            </a:pPr>
            <a:r>
              <a:rPr lang="en-GB" sz="2400" b="1" dirty="0" err="1" smtClean="0">
                <a:latin typeface="Courier New" pitchFamily="49" charset="0"/>
              </a:rPr>
              <a:t>var</a:t>
            </a:r>
            <a:r>
              <a:rPr lang="en-GB" sz="2400" b="1" dirty="0" smtClean="0">
                <a:latin typeface="Courier New" pitchFamily="49" charset="0"/>
              </a:rPr>
              <a:t> n1 = </a:t>
            </a:r>
            <a:r>
              <a:rPr lang="en-GB" sz="2400" b="1" dirty="0" err="1" smtClean="0">
                <a:latin typeface="Courier New" pitchFamily="49" charset="0"/>
              </a:rPr>
              <a:t>Math.floor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smtClean="0">
                <a:latin typeface="Courier New" pitchFamily="49" charset="0"/>
              </a:rPr>
              <a:t>);</a:t>
            </a:r>
          </a:p>
          <a:p>
            <a:pPr marL="0" indent="0">
              <a:lnSpc>
                <a:spcPct val="90000"/>
              </a:lnSpc>
              <a:buFontTx/>
              <a:buNone/>
            </a:pPr>
            <a:r>
              <a:rPr lang="en-GB" sz="2400" b="1" dirty="0" err="1" smtClean="0">
                <a:latin typeface="Courier New" pitchFamily="49" charset="0"/>
              </a:rPr>
              <a:t>var</a:t>
            </a:r>
            <a:r>
              <a:rPr lang="en-GB" sz="2400" b="1" dirty="0" smtClean="0">
                <a:latin typeface="Courier New" pitchFamily="49" charset="0"/>
              </a:rPr>
              <a:t> n2 =  </a:t>
            </a:r>
            <a:r>
              <a:rPr lang="en-GB" sz="2400" b="1" dirty="0" err="1" smtClean="0">
                <a:latin typeface="Courier New" pitchFamily="49" charset="0"/>
              </a:rPr>
              <a:t>Math.floor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smtClean="0">
                <a:latin typeface="Courier New" pitchFamily="49" charset="0"/>
              </a:rPr>
              <a:t>);</a:t>
            </a:r>
          </a:p>
          <a:p>
            <a:pPr marL="0" indent="0">
              <a:lnSpc>
                <a:spcPct val="90000"/>
              </a:lnSpc>
              <a:buFontTx/>
              <a:buNone/>
            </a:pPr>
            <a:endParaRPr lang="en-GB" sz="2400" b="1" dirty="0" smtClean="0">
              <a:latin typeface="Courier New" pitchFamily="49" charset="0"/>
            </a:endParaRPr>
          </a:p>
          <a:p>
            <a:pPr marL="0" indent="0">
              <a:lnSpc>
                <a:spcPct val="90000"/>
              </a:lnSpc>
              <a:buFontTx/>
              <a:buNone/>
            </a:pPr>
            <a:r>
              <a:rPr lang="en-GB" sz="2400" b="1" dirty="0" smtClean="0">
                <a:latin typeface="Courier New" pitchFamily="49" charset="0"/>
              </a:rPr>
              <a:t>while (n1==n2) {</a:t>
            </a:r>
          </a:p>
          <a:p>
            <a:pPr marL="0" indent="0">
              <a:lnSpc>
                <a:spcPct val="90000"/>
              </a:lnSpc>
              <a:buFontTx/>
              <a:buNone/>
            </a:pPr>
            <a:r>
              <a:rPr lang="en-GB" sz="2400" b="1" dirty="0" smtClean="0">
                <a:latin typeface="Courier New" pitchFamily="49" charset="0"/>
              </a:rPr>
              <a:t> n2 = </a:t>
            </a:r>
            <a:r>
              <a:rPr lang="en-GB" sz="2400" b="1" dirty="0" err="1" smtClean="0">
                <a:latin typeface="Courier New" pitchFamily="49" charset="0"/>
              </a:rPr>
              <a:t>Math.floor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smtClean="0">
                <a:latin typeface="Courier New" pitchFamily="49" charset="0"/>
              </a:rPr>
              <a:t> );</a:t>
            </a:r>
          </a:p>
          <a:p>
            <a:pPr marL="0" indent="0">
              <a:lnSpc>
                <a:spcPct val="90000"/>
              </a:lnSpc>
              <a:buFontTx/>
              <a:buNone/>
            </a:pPr>
            <a:r>
              <a:rPr lang="en-GB" sz="2400" b="1" dirty="0" smtClean="0">
                <a:latin typeface="Courier New" pitchFamily="49" charset="0"/>
              </a:rPr>
              <a:t>}</a:t>
            </a:r>
          </a:p>
        </p:txBody>
      </p:sp>
      <p:sp>
        <p:nvSpPr>
          <p:cNvPr id="47110" name="Rectangle 5"/>
          <p:cNvSpPr>
            <a:spLocks noGrp="1" noChangeArrowheads="1"/>
          </p:cNvSpPr>
          <p:nvPr>
            <p:ph sz="half" idx="2"/>
          </p:nvPr>
        </p:nvSpPr>
        <p:spPr>
          <a:xfrm>
            <a:off x="4648200" y="1600200"/>
            <a:ext cx="4171950" cy="4495800"/>
          </a:xfrm>
          <a:ln>
            <a:solidFill>
              <a:schemeClr val="accent5">
                <a:lumMod val="75000"/>
              </a:schemeClr>
            </a:solidFill>
          </a:ln>
        </p:spPr>
        <p:txBody>
          <a:bodyPr/>
          <a:lstStyle/>
          <a:p>
            <a:pPr marL="0" indent="0">
              <a:lnSpc>
                <a:spcPct val="90000"/>
              </a:lnSpc>
              <a:buFontTx/>
              <a:buNone/>
            </a:pPr>
            <a:r>
              <a:rPr lang="en-GB" sz="2400" b="1" dirty="0" err="1" smtClean="0">
                <a:latin typeface="Courier New" pitchFamily="49" charset="0"/>
              </a:rPr>
              <a:t>var</a:t>
            </a:r>
            <a:r>
              <a:rPr lang="en-GB" sz="2400" b="1" dirty="0" smtClean="0">
                <a:latin typeface="Courier New" pitchFamily="49" charset="0"/>
              </a:rPr>
              <a:t> n1 = </a:t>
            </a:r>
            <a:r>
              <a:rPr lang="en-GB" sz="2400" b="1" dirty="0" err="1" smtClean="0">
                <a:latin typeface="Courier New" pitchFamily="49" charset="0"/>
              </a:rPr>
              <a:t>Math.floor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smtClean="0">
                <a:latin typeface="Courier New" pitchFamily="49" charset="0"/>
              </a:rPr>
              <a:t>);</a:t>
            </a:r>
          </a:p>
          <a:p>
            <a:pPr marL="0" indent="0">
              <a:lnSpc>
                <a:spcPct val="90000"/>
              </a:lnSpc>
              <a:buFontTx/>
              <a:buNone/>
            </a:pPr>
            <a:endParaRPr lang="en-GB" sz="2400" b="1" dirty="0" smtClean="0">
              <a:latin typeface="Courier New" pitchFamily="49" charset="0"/>
            </a:endParaRPr>
          </a:p>
          <a:p>
            <a:pPr marL="0" indent="0">
              <a:lnSpc>
                <a:spcPct val="90000"/>
              </a:lnSpc>
              <a:buFontTx/>
              <a:buNone/>
            </a:pPr>
            <a:r>
              <a:rPr lang="en-GB" sz="2400" b="1" dirty="0" smtClean="0">
                <a:latin typeface="Courier New" pitchFamily="49" charset="0"/>
              </a:rPr>
              <a:t>do {</a:t>
            </a:r>
          </a:p>
          <a:p>
            <a:pPr marL="0" indent="0">
              <a:lnSpc>
                <a:spcPct val="90000"/>
              </a:lnSpc>
              <a:buFontTx/>
              <a:buNone/>
            </a:pPr>
            <a:r>
              <a:rPr lang="en-GB" sz="2400" b="1" dirty="0" smtClean="0">
                <a:latin typeface="Courier New" pitchFamily="49" charset="0"/>
              </a:rPr>
              <a:t> </a:t>
            </a:r>
            <a:r>
              <a:rPr lang="en-GB" sz="2400" b="1" dirty="0" err="1" smtClean="0">
                <a:latin typeface="Courier New" pitchFamily="49" charset="0"/>
              </a:rPr>
              <a:t>var</a:t>
            </a:r>
            <a:r>
              <a:rPr lang="en-GB" sz="2400" b="1" dirty="0" smtClean="0">
                <a:latin typeface="Courier New" pitchFamily="49" charset="0"/>
              </a:rPr>
              <a:t> n2 = </a:t>
            </a:r>
            <a:r>
              <a:rPr lang="en-GB" sz="2400" b="1" dirty="0" err="1" smtClean="0">
                <a:latin typeface="Courier New" pitchFamily="49" charset="0"/>
              </a:rPr>
              <a:t>Math.floor</a:t>
            </a:r>
            <a:r>
              <a:rPr lang="en-GB" sz="2400" b="1" dirty="0" smtClean="0">
                <a:latin typeface="Courier New" pitchFamily="49" charset="0"/>
              </a:rPr>
              <a:t>(</a:t>
            </a:r>
            <a:br>
              <a:rPr lang="en-GB" sz="2400" b="1" dirty="0" smtClean="0">
                <a:latin typeface="Courier New" pitchFamily="49" charset="0"/>
              </a:rPr>
            </a:br>
            <a:r>
              <a:rPr lang="en-GB" sz="2400" b="1" dirty="0" smtClean="0">
                <a:latin typeface="Courier New" pitchFamily="49" charset="0"/>
              </a:rPr>
              <a:t>  1+</a:t>
            </a:r>
            <a:r>
              <a:rPr lang="en-GB" sz="2400" b="1" dirty="0" smtClean="0">
                <a:solidFill>
                  <a:schemeClr val="folHlink"/>
                </a:solidFill>
                <a:latin typeface="Courier New" pitchFamily="49" charset="0"/>
              </a:rPr>
              <a:t>Math</a:t>
            </a:r>
            <a:r>
              <a:rPr lang="en-GB" sz="2400" b="1" dirty="0" smtClean="0">
                <a:latin typeface="Courier New" pitchFamily="49" charset="0"/>
              </a:rPr>
              <a:t>.</a:t>
            </a:r>
            <a:r>
              <a:rPr lang="en-GB" sz="2400" b="1" dirty="0" smtClean="0">
                <a:solidFill>
                  <a:schemeClr val="accent2"/>
                </a:solidFill>
                <a:latin typeface="Courier New" pitchFamily="49" charset="0"/>
              </a:rPr>
              <a:t>random</a:t>
            </a:r>
            <a:r>
              <a:rPr lang="en-GB" sz="2400" b="1" dirty="0" smtClean="0">
                <a:latin typeface="Courier New" pitchFamily="49" charset="0"/>
              </a:rPr>
              <a:t>()*5</a:t>
            </a:r>
            <a:br>
              <a:rPr lang="en-GB" sz="2400" b="1" dirty="0" smtClean="0">
                <a:latin typeface="Courier New" pitchFamily="49" charset="0"/>
              </a:rPr>
            </a:br>
            <a:r>
              <a:rPr lang="en-GB" sz="2400" b="1" dirty="0" smtClean="0">
                <a:latin typeface="Courier New" pitchFamily="49" charset="0"/>
              </a:rPr>
              <a:t> );</a:t>
            </a:r>
          </a:p>
          <a:p>
            <a:pPr marL="0" indent="0">
              <a:lnSpc>
                <a:spcPct val="90000"/>
              </a:lnSpc>
              <a:buFontTx/>
              <a:buNone/>
            </a:pPr>
            <a:r>
              <a:rPr lang="en-GB" sz="2400" b="1" dirty="0" smtClean="0">
                <a:latin typeface="Courier New" pitchFamily="49" charset="0"/>
              </a:rPr>
              <a:t>} while (n1==n2)</a:t>
            </a:r>
          </a:p>
        </p:txBody>
      </p:sp>
      <p:sp>
        <p:nvSpPr>
          <p:cNvPr id="47106" name="Footer Placeholder 5"/>
          <p:cNvSpPr>
            <a:spLocks noGrp="1"/>
          </p:cNvSpPr>
          <p:nvPr>
            <p:ph type="ftr" sz="quarter" idx="11"/>
          </p:nvPr>
        </p:nvSpPr>
        <p:spPr>
          <a:noFill/>
        </p:spPr>
        <p:txBody>
          <a:bodyPr/>
          <a:lstStyle/>
          <a:p>
            <a:r>
              <a:rPr lang="en-GB"/>
              <a:t>CO2013/CO3013</a:t>
            </a:r>
            <a:br>
              <a:rPr lang="en-GB"/>
            </a:br>
            <a:r>
              <a:rPr lang="en-GB"/>
              <a:t>Web Technologies (lecture 5)</a:t>
            </a:r>
            <a:endParaRPr lang="en-GB">
              <a:latin typeface="Georgia" pitchFamily="18" charset="0"/>
            </a:endParaRPr>
          </a:p>
        </p:txBody>
      </p:sp>
      <p:sp>
        <p:nvSpPr>
          <p:cNvPr id="47107" name="Slide Number Placeholder 6"/>
          <p:cNvSpPr>
            <a:spLocks noGrp="1"/>
          </p:cNvSpPr>
          <p:nvPr>
            <p:ph type="sldNum" sz="quarter" idx="12"/>
          </p:nvPr>
        </p:nvSpPr>
        <p:spPr>
          <a:noFill/>
        </p:spPr>
        <p:txBody>
          <a:bodyPr/>
          <a:lstStyle/>
          <a:p>
            <a:fld id="{046CE2DB-D081-4E2E-85FF-57C997D4FC95}" type="slidenum">
              <a:rPr lang="en-GB"/>
              <a:pPr/>
              <a:t>54</a:t>
            </a:fld>
            <a:endParaRPr lang="en-GB"/>
          </a:p>
        </p:txBody>
      </p:sp>
    </p:spTree>
    <p:custDataLst>
      <p:tags r:id="rId1"/>
    </p:custData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So for stage 2...</a:t>
            </a:r>
            <a:endParaRPr lang="en-GB" dirty="0"/>
          </a:p>
        </p:txBody>
      </p:sp>
      <p:sp>
        <p:nvSpPr>
          <p:cNvPr id="8" name="Content Placeholder 7"/>
          <p:cNvSpPr>
            <a:spLocks noGrp="1"/>
          </p:cNvSpPr>
          <p:nvPr>
            <p:ph idx="1"/>
          </p:nvPr>
        </p:nvSpPr>
        <p:spPr/>
        <p:txBody>
          <a:bodyPr>
            <a:normAutofit fontScale="85000" lnSpcReduction="10000"/>
          </a:bodyPr>
          <a:lstStyle/>
          <a:p>
            <a:r>
              <a:rPr lang="en-GB" dirty="0" smtClean="0"/>
              <a:t>If using </a:t>
            </a:r>
            <a:r>
              <a:rPr lang="en-GB" dirty="0" err="1" smtClean="0">
                <a:latin typeface="Consolas" pitchFamily="49" charset="0"/>
              </a:rPr>
              <a:t>document.write</a:t>
            </a:r>
            <a:r>
              <a:rPr lang="en-GB" dirty="0" smtClean="0"/>
              <a:t> in a “for loop” then you may have to pre-generate a list of 10 mines to ensure you</a:t>
            </a:r>
          </a:p>
          <a:p>
            <a:pPr lvl="1"/>
            <a:r>
              <a:rPr lang="en-GB" dirty="0" smtClean="0"/>
              <a:t>Always get 10</a:t>
            </a:r>
          </a:p>
          <a:p>
            <a:pPr lvl="1"/>
            <a:r>
              <a:rPr lang="en-GB" dirty="0" smtClean="0"/>
              <a:t>They never overlap</a:t>
            </a:r>
          </a:p>
          <a:p>
            <a:pPr lvl="1">
              <a:buNone/>
            </a:pPr>
            <a:r>
              <a:rPr lang="en-GB" dirty="0" smtClean="0"/>
              <a:t>(because </a:t>
            </a:r>
            <a:r>
              <a:rPr lang="en-GB" dirty="0" err="1" smtClean="0">
                <a:latin typeface="Consolas" pitchFamily="49" charset="0"/>
              </a:rPr>
              <a:t>document.write</a:t>
            </a:r>
            <a:r>
              <a:rPr lang="en-GB" dirty="0" smtClean="0"/>
              <a:t> is sequential, “while” is not...)</a:t>
            </a:r>
          </a:p>
          <a:p>
            <a:r>
              <a:rPr lang="en-GB" dirty="0" smtClean="0"/>
              <a:t>Using a random-access method like the </a:t>
            </a:r>
            <a:r>
              <a:rPr lang="en-GB" i="1" dirty="0" smtClean="0"/>
              <a:t>DOM</a:t>
            </a:r>
            <a:r>
              <a:rPr lang="en-GB" dirty="0" smtClean="0"/>
              <a:t> (next wk) you could do it the same way but also could</a:t>
            </a:r>
          </a:p>
          <a:p>
            <a:pPr lvl="1"/>
            <a:r>
              <a:rPr lang="en-GB" dirty="0" smtClean="0"/>
              <a:t>Use a while loop to iterate </a:t>
            </a:r>
            <a:r>
              <a:rPr lang="en-GB" i="1" dirty="0" smtClean="0"/>
              <a:t>while </a:t>
            </a:r>
            <a:r>
              <a:rPr lang="en-GB" dirty="0" smtClean="0"/>
              <a:t>10 mines have </a:t>
            </a:r>
            <a:r>
              <a:rPr lang="en-GB" b="1" dirty="0" smtClean="0"/>
              <a:t>not</a:t>
            </a:r>
            <a:r>
              <a:rPr lang="en-GB" dirty="0" smtClean="0"/>
              <a:t> been placed</a:t>
            </a:r>
          </a:p>
          <a:p>
            <a:pPr lvl="1"/>
            <a:r>
              <a:rPr lang="en-GB" dirty="0" smtClean="0"/>
              <a:t>Inside the loop, pick a location at random</a:t>
            </a:r>
          </a:p>
          <a:p>
            <a:pPr lvl="2"/>
            <a:r>
              <a:rPr lang="en-GB" dirty="0" smtClean="0"/>
              <a:t>If there’s a mine there already, repeat the loop</a:t>
            </a:r>
          </a:p>
          <a:p>
            <a:pPr lvl="2"/>
            <a:r>
              <a:rPr lang="en-GB" dirty="0" smtClean="0"/>
              <a:t>If there’s no mine, place one, then repeat the loop</a:t>
            </a:r>
          </a:p>
        </p:txBody>
      </p:sp>
      <p:sp>
        <p:nvSpPr>
          <p:cNvPr id="5" name="Footer Placeholder 4"/>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pPr>
              <a:defRPr/>
            </a:pPr>
            <a:fld id="{3738F0D7-7387-4E4D-AE44-8E0AD8584FFB}" type="slidenum">
              <a:rPr lang="en-GB" smtClean="0"/>
              <a:pPr>
                <a:defRPr/>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59395" name="Slide Number Placeholder 5"/>
          <p:cNvSpPr>
            <a:spLocks noGrp="1"/>
          </p:cNvSpPr>
          <p:nvPr>
            <p:ph type="sldNum" sz="quarter" idx="12"/>
          </p:nvPr>
        </p:nvSpPr>
        <p:spPr>
          <a:noFill/>
        </p:spPr>
        <p:txBody>
          <a:bodyPr/>
          <a:lstStyle/>
          <a:p>
            <a:fld id="{4D175B2F-A279-428F-80B4-07B74EF584A7}" type="slidenum">
              <a:rPr lang="en-GB" smtClean="0"/>
              <a:pPr/>
              <a:t>56</a:t>
            </a:fld>
            <a:endParaRPr lang="en-GB" dirty="0" smtClean="0"/>
          </a:p>
        </p:txBody>
      </p:sp>
      <p:sp>
        <p:nvSpPr>
          <p:cNvPr id="59396" name="Rectangle 2"/>
          <p:cNvSpPr>
            <a:spLocks noGrp="1" noChangeArrowheads="1"/>
          </p:cNvSpPr>
          <p:nvPr>
            <p:ph type="title"/>
          </p:nvPr>
        </p:nvSpPr>
        <p:spPr/>
        <p:txBody>
          <a:bodyPr/>
          <a:lstStyle/>
          <a:p>
            <a:r>
              <a:rPr lang="en-GB" smtClean="0"/>
              <a:t>Week 5 exercise</a:t>
            </a:r>
          </a:p>
        </p:txBody>
      </p:sp>
      <p:sp>
        <p:nvSpPr>
          <p:cNvPr id="59397" name="Rectangle 3"/>
          <p:cNvSpPr>
            <a:spLocks noGrp="1" noChangeArrowheads="1"/>
          </p:cNvSpPr>
          <p:nvPr>
            <p:ph type="body" idx="1"/>
          </p:nvPr>
        </p:nvSpPr>
        <p:spPr/>
        <p:txBody>
          <a:bodyPr>
            <a:normAutofit/>
          </a:bodyPr>
          <a:lstStyle/>
          <a:p>
            <a:pPr marL="0" indent="0" algn="ctr">
              <a:buFontTx/>
              <a:buNone/>
            </a:pPr>
            <a:endParaRPr lang="en-GB" sz="1100" dirty="0" smtClean="0"/>
          </a:p>
          <a:p>
            <a:pPr marL="0" indent="0" algn="ctr">
              <a:buFontTx/>
              <a:buNone/>
            </a:pPr>
            <a:endParaRPr lang="en-GB" sz="1100" dirty="0" smtClean="0"/>
          </a:p>
          <a:p>
            <a:pPr marL="0" indent="0" algn="ctr">
              <a:buFontTx/>
              <a:buNone/>
            </a:pPr>
            <a:r>
              <a:rPr lang="en-GB" sz="3200" dirty="0" smtClean="0">
                <a:latin typeface="Arial Black" pitchFamily="34" charset="0"/>
              </a:rPr>
              <a:t>Analogy: </a:t>
            </a:r>
            <a:r>
              <a:rPr lang="en-GB" sz="3200" dirty="0" err="1" smtClean="0">
                <a:latin typeface="Arial Black" pitchFamily="34" charset="0"/>
                <a:hlinkClick r:id="rId4"/>
              </a:rPr>
              <a:t>myTime</a:t>
            </a:r>
            <a:r>
              <a:rPr lang="en-GB" sz="3200" dirty="0" smtClean="0">
                <a:latin typeface="Arial Black" pitchFamily="34" charset="0"/>
                <a:hlinkClick r:id="rId4"/>
              </a:rPr>
              <a:t>()</a:t>
            </a:r>
            <a:endParaRPr lang="en-GB" sz="3200" dirty="0" smtClean="0">
              <a:latin typeface="Arial Black"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2"/>
          <p:cNvSpPr>
            <a:spLocks noGrp="1" noChangeArrowheads="1"/>
          </p:cNvSpPr>
          <p:nvPr>
            <p:ph type="title"/>
          </p:nvPr>
        </p:nvSpPr>
        <p:spPr/>
        <p:txBody>
          <a:bodyPr/>
          <a:lstStyle/>
          <a:p>
            <a:r>
              <a:rPr lang="en-GB" sz="3200" smtClean="0"/>
              <a:t>Ex5 </a:t>
            </a:r>
            <a:r>
              <a:rPr lang="en-GB" sz="3200" b="0" smtClean="0">
                <a:latin typeface="Consolas" pitchFamily="49" charset="0"/>
              </a:rPr>
              <a:t>myTime()</a:t>
            </a:r>
            <a:r>
              <a:rPr lang="en-GB" sz="3200" smtClean="0"/>
              <a:t> analogy: </a:t>
            </a:r>
            <a:r>
              <a:rPr lang="en-GB" sz="3200" b="0" smtClean="0">
                <a:latin typeface="Consolas" pitchFamily="49" charset="0"/>
              </a:rPr>
              <a:t>myDate()</a:t>
            </a:r>
          </a:p>
        </p:txBody>
      </p:sp>
      <p:sp>
        <p:nvSpPr>
          <p:cNvPr id="779267" name="Rectangle 3"/>
          <p:cNvSpPr>
            <a:spLocks noGrp="1" noChangeArrowheads="1"/>
          </p:cNvSpPr>
          <p:nvPr>
            <p:ph idx="1"/>
          </p:nvPr>
        </p:nvSpPr>
        <p:spPr/>
        <p:txBody>
          <a:bodyPr/>
          <a:lstStyle/>
          <a:p>
            <a:pPr marL="533400" indent="-533400">
              <a:lnSpc>
                <a:spcPct val="80000"/>
              </a:lnSpc>
            </a:pPr>
            <a:r>
              <a:rPr lang="en-GB" sz="2400" dirty="0" smtClean="0"/>
              <a:t>Consider a function to output dates in </a:t>
            </a:r>
            <a:r>
              <a:rPr lang="en-GB" sz="2400" b="1" dirty="0" err="1" smtClean="0">
                <a:latin typeface="Consolas" pitchFamily="49" charset="0"/>
              </a:rPr>
              <a:t>yyyy</a:t>
            </a:r>
            <a:r>
              <a:rPr lang="en-GB" sz="2400" b="1" dirty="0" smtClean="0">
                <a:latin typeface="Consolas" pitchFamily="49" charset="0"/>
              </a:rPr>
              <a:t>/mm/</a:t>
            </a:r>
            <a:r>
              <a:rPr lang="en-GB" sz="2400" b="1" dirty="0" err="1" smtClean="0">
                <a:latin typeface="Consolas" pitchFamily="49" charset="0"/>
              </a:rPr>
              <a:t>dd</a:t>
            </a:r>
            <a:r>
              <a:rPr lang="en-GB" sz="2400" dirty="0" smtClean="0">
                <a:latin typeface="Consolas" pitchFamily="49" charset="0"/>
              </a:rPr>
              <a:t> </a:t>
            </a:r>
            <a:r>
              <a:rPr lang="en-GB" sz="2400" dirty="0" smtClean="0"/>
              <a:t>format </a:t>
            </a:r>
          </a:p>
          <a:p>
            <a:pPr marL="914400" lvl="1" indent="-457200">
              <a:lnSpc>
                <a:spcPct val="80000"/>
              </a:lnSpc>
            </a:pPr>
            <a:r>
              <a:rPr lang="en-GB" sz="2000" i="1" dirty="0" smtClean="0"/>
              <a:t>i.e.</a:t>
            </a:r>
            <a:r>
              <a:rPr lang="en-GB" sz="2000" dirty="0" smtClean="0"/>
              <a:t> 28</a:t>
            </a:r>
            <a:r>
              <a:rPr lang="en-GB" sz="2000" baseline="30000" dirty="0" smtClean="0"/>
              <a:t>th</a:t>
            </a:r>
            <a:r>
              <a:rPr lang="en-GB" sz="2000" dirty="0" smtClean="0"/>
              <a:t> October 2008 is </a:t>
            </a:r>
            <a:r>
              <a:rPr lang="en-GB" sz="2000" b="1" dirty="0" smtClean="0">
                <a:latin typeface="Courier New" pitchFamily="49" charset="0"/>
              </a:rPr>
              <a:t>2008/10/28</a:t>
            </a:r>
          </a:p>
          <a:p>
            <a:pPr marL="533400" indent="-533400">
              <a:lnSpc>
                <a:spcPct val="80000"/>
              </a:lnSpc>
            </a:pPr>
            <a:r>
              <a:rPr lang="en-GB" sz="2400" dirty="0" smtClean="0"/>
              <a:t>Create the function template like so:</a:t>
            </a:r>
          </a:p>
          <a:p>
            <a:pPr marL="914400" lvl="1" indent="-457200">
              <a:lnSpc>
                <a:spcPct val="80000"/>
              </a:lnSpc>
            </a:pPr>
            <a:r>
              <a:rPr lang="en-GB" sz="2000" b="1" dirty="0" smtClean="0">
                <a:latin typeface="Consolas" pitchFamily="49" charset="0"/>
              </a:rPr>
              <a:t>function </a:t>
            </a:r>
            <a:r>
              <a:rPr lang="en-GB" sz="2000" b="1" dirty="0" err="1" smtClean="0">
                <a:latin typeface="Consolas" pitchFamily="49" charset="0"/>
              </a:rPr>
              <a:t>myDate</a:t>
            </a:r>
            <a:r>
              <a:rPr lang="en-GB" sz="2000" b="1" dirty="0" smtClean="0">
                <a:latin typeface="Consolas" pitchFamily="49" charset="0"/>
              </a:rPr>
              <a:t>(</a:t>
            </a:r>
            <a:r>
              <a:rPr lang="en-GB" sz="2000" b="1" dirty="0" smtClean="0">
                <a:solidFill>
                  <a:srgbClr val="FF9900"/>
                </a:solidFill>
                <a:latin typeface="Consolas" pitchFamily="49" charset="0"/>
              </a:rPr>
              <a:t>d</a:t>
            </a:r>
            <a:r>
              <a:rPr lang="en-GB" sz="2000" b="1" dirty="0" smtClean="0">
                <a:latin typeface="Consolas" pitchFamily="49" charset="0"/>
              </a:rPr>
              <a:t>) {</a:t>
            </a:r>
            <a:br>
              <a:rPr lang="en-GB" sz="2000" b="1" dirty="0" smtClean="0">
                <a:latin typeface="Consolas" pitchFamily="49" charset="0"/>
              </a:rPr>
            </a:br>
            <a:r>
              <a:rPr lang="en-GB" sz="2000" b="1" dirty="0" smtClean="0">
                <a:solidFill>
                  <a:schemeClr val="tx1">
                    <a:lumMod val="75000"/>
                  </a:schemeClr>
                </a:solidFill>
                <a:latin typeface="Consolas" pitchFamily="49" charset="0"/>
              </a:rPr>
              <a:t>  //returns the date in </a:t>
            </a:r>
            <a:r>
              <a:rPr lang="en-GB" sz="2000" b="1" dirty="0" err="1" smtClean="0">
                <a:solidFill>
                  <a:schemeClr val="tx1">
                    <a:lumMod val="75000"/>
                  </a:schemeClr>
                </a:solidFill>
                <a:latin typeface="Consolas" pitchFamily="49" charset="0"/>
              </a:rPr>
              <a:t>yyyy</a:t>
            </a:r>
            <a:r>
              <a:rPr lang="en-GB" sz="2000" b="1" dirty="0" smtClean="0">
                <a:solidFill>
                  <a:schemeClr val="tx1">
                    <a:lumMod val="75000"/>
                  </a:schemeClr>
                </a:solidFill>
                <a:latin typeface="Consolas" pitchFamily="49" charset="0"/>
              </a:rPr>
              <a:t>/mm/</a:t>
            </a:r>
            <a:r>
              <a:rPr lang="en-GB" sz="2000" b="1" dirty="0" err="1" smtClean="0">
                <a:solidFill>
                  <a:schemeClr val="tx1">
                    <a:lumMod val="75000"/>
                  </a:schemeClr>
                </a:solidFill>
                <a:latin typeface="Consolas" pitchFamily="49" charset="0"/>
              </a:rPr>
              <a:t>dd</a:t>
            </a:r>
            <a:r>
              <a:rPr lang="en-GB" sz="2000" b="1" dirty="0" smtClean="0">
                <a:solidFill>
                  <a:schemeClr val="tx1">
                    <a:lumMod val="75000"/>
                  </a:schemeClr>
                </a:solidFill>
                <a:latin typeface="Consolas" pitchFamily="49" charset="0"/>
              </a:rPr>
              <a:t> form…</a:t>
            </a:r>
            <a:r>
              <a:rPr lang="en-GB" sz="2000" b="1" dirty="0" smtClean="0">
                <a:latin typeface="Consolas" pitchFamily="49" charset="0"/>
              </a:rPr>
              <a:t/>
            </a:r>
            <a:br>
              <a:rPr lang="en-GB" sz="2000" b="1" dirty="0" smtClean="0">
                <a:latin typeface="Consolas" pitchFamily="49" charset="0"/>
              </a:rPr>
            </a:br>
            <a:r>
              <a:rPr lang="en-GB" sz="2000" b="1" dirty="0" smtClean="0">
                <a:latin typeface="Consolas" pitchFamily="49" charset="0"/>
              </a:rPr>
              <a:t>}</a:t>
            </a:r>
          </a:p>
          <a:p>
            <a:pPr marL="533400" indent="-533400">
              <a:lnSpc>
                <a:spcPct val="80000"/>
              </a:lnSpc>
              <a:buFontTx/>
              <a:buNone/>
            </a:pPr>
            <a:r>
              <a:rPr lang="en-GB" sz="2400" b="1" dirty="0" smtClean="0">
                <a:solidFill>
                  <a:srgbClr val="FF9900"/>
                </a:solidFill>
                <a:latin typeface="Courier New" pitchFamily="49" charset="0"/>
              </a:rPr>
              <a:t>	d</a:t>
            </a:r>
            <a:r>
              <a:rPr lang="en-GB" sz="2400" dirty="0" smtClean="0"/>
              <a:t> is the </a:t>
            </a:r>
            <a:r>
              <a:rPr lang="en-GB" sz="2400" i="1" dirty="0" smtClean="0"/>
              <a:t>argument</a:t>
            </a:r>
            <a:r>
              <a:rPr lang="en-GB" sz="2400" dirty="0" smtClean="0"/>
              <a:t> that serves as a place-holder for </a:t>
            </a:r>
            <a:r>
              <a:rPr lang="en-GB" sz="2400" i="1" dirty="0" smtClean="0"/>
              <a:t>any</a:t>
            </a:r>
            <a:r>
              <a:rPr lang="en-GB" sz="2400" dirty="0" smtClean="0"/>
              <a:t> date object.</a:t>
            </a:r>
          </a:p>
          <a:p>
            <a:pPr marL="914400" lvl="1" indent="-457200">
              <a:lnSpc>
                <a:spcPct val="80000"/>
              </a:lnSpc>
            </a:pPr>
            <a:r>
              <a:rPr lang="en-GB" sz="2000" i="1" dirty="0" smtClean="0"/>
              <a:t>E.g.</a:t>
            </a:r>
          </a:p>
          <a:p>
            <a:pPr marL="1295400" lvl="2" indent="-381000">
              <a:lnSpc>
                <a:spcPct val="80000"/>
              </a:lnSpc>
              <a:buFontTx/>
              <a:buAutoNum type="arabicPeriod"/>
            </a:pPr>
            <a:r>
              <a:rPr lang="en-GB" sz="1800" b="1" dirty="0" err="1" smtClean="0">
                <a:latin typeface="Consolas" pitchFamily="49" charset="0"/>
              </a:rPr>
              <a:t>var</a:t>
            </a:r>
            <a:r>
              <a:rPr lang="en-GB" sz="1800" b="1" dirty="0" smtClean="0">
                <a:latin typeface="Consolas" pitchFamily="49" charset="0"/>
              </a:rPr>
              <a:t> </a:t>
            </a:r>
            <a:r>
              <a:rPr lang="en-GB" sz="1800" b="1" dirty="0" smtClean="0">
                <a:solidFill>
                  <a:schemeClr val="folHlink"/>
                </a:solidFill>
                <a:latin typeface="Consolas" pitchFamily="49" charset="0"/>
              </a:rPr>
              <a:t>d1</a:t>
            </a:r>
            <a:r>
              <a:rPr lang="en-GB" sz="1800" b="1" dirty="0" smtClean="0">
                <a:latin typeface="Consolas" pitchFamily="49" charset="0"/>
              </a:rPr>
              <a:t>=new Date(</a:t>
            </a:r>
            <a:r>
              <a:rPr lang="en-GB" sz="1800" b="1" dirty="0" smtClean="0">
                <a:solidFill>
                  <a:schemeClr val="folHlink"/>
                </a:solidFill>
                <a:latin typeface="Consolas" pitchFamily="49" charset="0"/>
              </a:rPr>
              <a:t>2001,0,1</a:t>
            </a:r>
            <a:r>
              <a:rPr lang="en-GB" sz="1800" b="1" dirty="0" smtClean="0">
                <a:latin typeface="Consolas" pitchFamily="49" charset="0"/>
              </a:rPr>
              <a:t>);</a:t>
            </a:r>
            <a:br>
              <a:rPr lang="en-GB" sz="1800" b="1" dirty="0" smtClean="0">
                <a:latin typeface="Consolas" pitchFamily="49" charset="0"/>
              </a:rPr>
            </a:br>
            <a:r>
              <a:rPr lang="en-GB" sz="1800" b="1" dirty="0" smtClean="0">
                <a:latin typeface="Consolas" pitchFamily="49" charset="0"/>
              </a:rPr>
              <a:t>alert(</a:t>
            </a:r>
            <a:r>
              <a:rPr lang="en-GB" sz="1800" b="1" dirty="0" err="1" smtClean="0">
                <a:latin typeface="Consolas" pitchFamily="49" charset="0"/>
              </a:rPr>
              <a:t>myDate</a:t>
            </a:r>
            <a:r>
              <a:rPr lang="en-GB" sz="1800" b="1" dirty="0" smtClean="0">
                <a:latin typeface="Consolas" pitchFamily="49" charset="0"/>
              </a:rPr>
              <a:t>(</a:t>
            </a:r>
            <a:r>
              <a:rPr lang="en-GB" sz="1800" b="1" dirty="0" smtClean="0">
                <a:solidFill>
                  <a:schemeClr val="folHlink"/>
                </a:solidFill>
                <a:latin typeface="Consolas" pitchFamily="49" charset="0"/>
              </a:rPr>
              <a:t>d1</a:t>
            </a:r>
            <a:r>
              <a:rPr lang="en-GB" sz="1800" b="1" dirty="0" smtClean="0">
                <a:latin typeface="Consolas" pitchFamily="49" charset="0"/>
              </a:rPr>
              <a:t>));			</a:t>
            </a:r>
            <a:r>
              <a:rPr lang="en-GB" sz="1800" b="1" dirty="0" smtClean="0">
                <a:solidFill>
                  <a:schemeClr val="folHlink"/>
                </a:solidFill>
                <a:latin typeface="Consolas" pitchFamily="49" charset="0"/>
              </a:rPr>
              <a:t>2001/01/01</a:t>
            </a:r>
          </a:p>
          <a:p>
            <a:pPr marL="1295400" lvl="2" indent="-381000">
              <a:lnSpc>
                <a:spcPct val="80000"/>
              </a:lnSpc>
              <a:buFontTx/>
              <a:buAutoNum type="arabicPeriod"/>
            </a:pPr>
            <a:r>
              <a:rPr lang="en-GB" sz="1800" b="1" dirty="0" err="1" smtClean="0">
                <a:latin typeface="Consolas" pitchFamily="49" charset="0"/>
              </a:rPr>
              <a:t>var</a:t>
            </a:r>
            <a:r>
              <a:rPr lang="en-GB" sz="1800" b="1" dirty="0" smtClean="0">
                <a:latin typeface="Consolas" pitchFamily="49" charset="0"/>
              </a:rPr>
              <a:t> </a:t>
            </a:r>
            <a:r>
              <a:rPr lang="en-GB" sz="1800" b="1" dirty="0" smtClean="0">
                <a:solidFill>
                  <a:schemeClr val="accent2"/>
                </a:solidFill>
                <a:latin typeface="Consolas" pitchFamily="49" charset="0"/>
              </a:rPr>
              <a:t>d2</a:t>
            </a:r>
            <a:r>
              <a:rPr lang="en-GB" sz="1800" b="1" dirty="0" smtClean="0">
                <a:latin typeface="Consolas" pitchFamily="49" charset="0"/>
              </a:rPr>
              <a:t>=new Date(</a:t>
            </a:r>
            <a:r>
              <a:rPr lang="en-GB" sz="1800" b="1" dirty="0" smtClean="0">
                <a:solidFill>
                  <a:schemeClr val="accent2"/>
                </a:solidFill>
                <a:latin typeface="Consolas" pitchFamily="49" charset="0"/>
              </a:rPr>
              <a:t>1969,06,20</a:t>
            </a:r>
            <a:r>
              <a:rPr lang="en-GB" sz="1800" b="1" dirty="0" smtClean="0">
                <a:latin typeface="Consolas" pitchFamily="49" charset="0"/>
              </a:rPr>
              <a:t>);</a:t>
            </a:r>
            <a:br>
              <a:rPr lang="en-GB" sz="1800" b="1" dirty="0" smtClean="0">
                <a:latin typeface="Consolas" pitchFamily="49" charset="0"/>
              </a:rPr>
            </a:br>
            <a:r>
              <a:rPr lang="en-GB" sz="1800" b="1" dirty="0" smtClean="0">
                <a:latin typeface="Consolas" pitchFamily="49" charset="0"/>
              </a:rPr>
              <a:t>alert(</a:t>
            </a:r>
            <a:r>
              <a:rPr lang="en-GB" sz="1800" b="1" dirty="0" err="1" smtClean="0">
                <a:latin typeface="Consolas" pitchFamily="49" charset="0"/>
              </a:rPr>
              <a:t>myDate</a:t>
            </a:r>
            <a:r>
              <a:rPr lang="en-GB" sz="1800" b="1" dirty="0" smtClean="0">
                <a:latin typeface="Consolas" pitchFamily="49" charset="0"/>
              </a:rPr>
              <a:t>(</a:t>
            </a:r>
            <a:r>
              <a:rPr lang="en-GB" sz="1800" b="1" dirty="0" smtClean="0">
                <a:solidFill>
                  <a:schemeClr val="accent2"/>
                </a:solidFill>
                <a:latin typeface="Consolas" pitchFamily="49" charset="0"/>
              </a:rPr>
              <a:t>d2</a:t>
            </a:r>
            <a:r>
              <a:rPr lang="en-GB" sz="1800" b="1" dirty="0" smtClean="0">
                <a:latin typeface="Consolas" pitchFamily="49" charset="0"/>
              </a:rPr>
              <a:t>));			</a:t>
            </a:r>
            <a:r>
              <a:rPr lang="en-GB" sz="1800" b="1" dirty="0" smtClean="0">
                <a:solidFill>
                  <a:schemeClr val="accent2"/>
                </a:solidFill>
                <a:latin typeface="Consolas" pitchFamily="49" charset="0"/>
              </a:rPr>
              <a:t>1969/07/20</a:t>
            </a:r>
          </a:p>
          <a:p>
            <a:pPr marL="1295400" lvl="2" indent="-381000">
              <a:lnSpc>
                <a:spcPct val="80000"/>
              </a:lnSpc>
              <a:buFontTx/>
              <a:buNone/>
            </a:pPr>
            <a:r>
              <a:rPr lang="en-GB" sz="1800" dirty="0" smtClean="0"/>
              <a:t>And so-on for </a:t>
            </a:r>
            <a:r>
              <a:rPr lang="en-GB" sz="1800" i="1" dirty="0" smtClean="0"/>
              <a:t>any</a:t>
            </a:r>
            <a:r>
              <a:rPr lang="en-GB" sz="1800" dirty="0" smtClean="0"/>
              <a:t> </a:t>
            </a:r>
            <a:r>
              <a:rPr lang="en-GB" sz="1800" b="1" dirty="0" smtClean="0">
                <a:latin typeface="Consolas" pitchFamily="49" charset="0"/>
              </a:rPr>
              <a:t>Date()</a:t>
            </a:r>
            <a:r>
              <a:rPr lang="en-GB" sz="1800" dirty="0" smtClean="0"/>
              <a:t> object!</a:t>
            </a:r>
          </a:p>
        </p:txBody>
      </p:sp>
      <p:sp>
        <p:nvSpPr>
          <p:cNvPr id="60418"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60419" name="Slide Number Placeholder 5"/>
          <p:cNvSpPr>
            <a:spLocks noGrp="1"/>
          </p:cNvSpPr>
          <p:nvPr>
            <p:ph type="sldNum" sz="quarter" idx="12"/>
          </p:nvPr>
        </p:nvSpPr>
        <p:spPr>
          <a:noFill/>
        </p:spPr>
        <p:txBody>
          <a:bodyPr/>
          <a:lstStyle/>
          <a:p>
            <a:fld id="{6F394FD0-A32B-4A35-B1B6-2EE8DB910336}" type="slidenum">
              <a:rPr lang="en-GB" smtClean="0"/>
              <a:pPr/>
              <a:t>57</a:t>
            </a:fld>
            <a:endParaRPr lang="en-GB" smtClean="0"/>
          </a:p>
        </p:txBody>
      </p:sp>
      <p:sp>
        <p:nvSpPr>
          <p:cNvPr id="779268" name="Line 4"/>
          <p:cNvSpPr>
            <a:spLocks noChangeShapeType="1"/>
          </p:cNvSpPr>
          <p:nvPr/>
        </p:nvSpPr>
        <p:spPr bwMode="auto">
          <a:xfrm>
            <a:off x="4286248" y="5000636"/>
            <a:ext cx="1512887" cy="0"/>
          </a:xfrm>
          <a:prstGeom prst="line">
            <a:avLst/>
          </a:prstGeom>
          <a:noFill/>
          <a:ln w="76200">
            <a:solidFill>
              <a:schemeClr val="tx1"/>
            </a:solidFill>
            <a:round/>
            <a:headEnd/>
            <a:tailEnd type="triangle" w="med" len="med"/>
          </a:ln>
        </p:spPr>
        <p:txBody>
          <a:bodyPr wrap="none" anchor="ctr"/>
          <a:lstStyle/>
          <a:p>
            <a:endParaRPr lang="en-GB"/>
          </a:p>
        </p:txBody>
      </p:sp>
      <p:sp>
        <p:nvSpPr>
          <p:cNvPr id="779269" name="Line 5"/>
          <p:cNvSpPr>
            <a:spLocks noChangeShapeType="1"/>
          </p:cNvSpPr>
          <p:nvPr/>
        </p:nvSpPr>
        <p:spPr bwMode="auto">
          <a:xfrm>
            <a:off x="4357686" y="5500702"/>
            <a:ext cx="1512887" cy="0"/>
          </a:xfrm>
          <a:prstGeom prst="line">
            <a:avLst/>
          </a:prstGeom>
          <a:noFill/>
          <a:ln w="76200">
            <a:solidFill>
              <a:schemeClr val="tx1"/>
            </a:solidFill>
            <a:round/>
            <a:headEnd/>
            <a:tailEnd type="triangle" w="med" len="med"/>
          </a:ln>
        </p:spPr>
        <p:txBody>
          <a:bodyPr wrap="none" anchor="ctr"/>
          <a:lstStyle/>
          <a:p>
            <a:endParaRPr lang="en-GB"/>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79267">
                                            <p:bg/>
                                          </p:spTgt>
                                        </p:tgtEl>
                                        <p:attrNameLst>
                                          <p:attrName>style.visibility</p:attrName>
                                        </p:attrNameLst>
                                      </p:cBhvr>
                                      <p:to>
                                        <p:strVal val="visible"/>
                                      </p:to>
                                    </p:set>
                                    <p:animEffect transition="in" filter="wipe(up)">
                                      <p:cBhvr>
                                        <p:cTn id="7" dur="500"/>
                                        <p:tgtEl>
                                          <p:spTgt spid="779267">
                                            <p:bg/>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79267">
                                            <p:txEl>
                                              <p:pRg st="0" end="0"/>
                                            </p:txEl>
                                          </p:spTgt>
                                        </p:tgtEl>
                                        <p:attrNameLst>
                                          <p:attrName>style.visibility</p:attrName>
                                        </p:attrNameLst>
                                      </p:cBhvr>
                                      <p:to>
                                        <p:strVal val="visible"/>
                                      </p:to>
                                    </p:set>
                                    <p:animEffect transition="in" filter="wipe(up)">
                                      <p:cBhvr>
                                        <p:cTn id="11" dur="500"/>
                                        <p:tgtEl>
                                          <p:spTgt spid="779267">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779267">
                                            <p:txEl>
                                              <p:pRg st="1" end="1"/>
                                            </p:txEl>
                                          </p:spTgt>
                                        </p:tgtEl>
                                        <p:attrNameLst>
                                          <p:attrName>style.visibility</p:attrName>
                                        </p:attrNameLst>
                                      </p:cBhvr>
                                      <p:to>
                                        <p:strVal val="visible"/>
                                      </p:to>
                                    </p:set>
                                    <p:animEffect transition="in" filter="wipe(up)">
                                      <p:cBhvr>
                                        <p:cTn id="14" dur="500"/>
                                        <p:tgtEl>
                                          <p:spTgt spid="77926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779267">
                                            <p:txEl>
                                              <p:pRg st="2" end="2"/>
                                            </p:txEl>
                                          </p:spTgt>
                                        </p:tgtEl>
                                        <p:attrNameLst>
                                          <p:attrName>style.visibility</p:attrName>
                                        </p:attrNameLst>
                                      </p:cBhvr>
                                      <p:to>
                                        <p:strVal val="visible"/>
                                      </p:to>
                                    </p:set>
                                    <p:animEffect transition="in" filter="wipe(up)">
                                      <p:cBhvr>
                                        <p:cTn id="19" dur="500"/>
                                        <p:tgtEl>
                                          <p:spTgt spid="779267">
                                            <p:txEl>
                                              <p:pRg st="2" end="2"/>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779267">
                                            <p:txEl>
                                              <p:pRg st="3" end="3"/>
                                            </p:txEl>
                                          </p:spTgt>
                                        </p:tgtEl>
                                        <p:attrNameLst>
                                          <p:attrName>style.visibility</p:attrName>
                                        </p:attrNameLst>
                                      </p:cBhvr>
                                      <p:to>
                                        <p:strVal val="visible"/>
                                      </p:to>
                                    </p:set>
                                    <p:animEffect transition="in" filter="wipe(up)">
                                      <p:cBhvr>
                                        <p:cTn id="22" dur="500"/>
                                        <p:tgtEl>
                                          <p:spTgt spid="779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79267">
                                            <p:txEl>
                                              <p:pRg st="4" end="4"/>
                                            </p:txEl>
                                          </p:spTgt>
                                        </p:tgtEl>
                                        <p:attrNameLst>
                                          <p:attrName>style.visibility</p:attrName>
                                        </p:attrNameLst>
                                      </p:cBhvr>
                                      <p:to>
                                        <p:strVal val="visible"/>
                                      </p:to>
                                    </p:set>
                                    <p:animEffect transition="in" filter="wipe(up)">
                                      <p:cBhvr>
                                        <p:cTn id="27" dur="500"/>
                                        <p:tgtEl>
                                          <p:spTgt spid="779267">
                                            <p:txEl>
                                              <p:pRg st="4" end="4"/>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779267">
                                            <p:txEl>
                                              <p:pRg st="5" end="5"/>
                                            </p:txEl>
                                          </p:spTgt>
                                        </p:tgtEl>
                                        <p:attrNameLst>
                                          <p:attrName>style.visibility</p:attrName>
                                        </p:attrNameLst>
                                      </p:cBhvr>
                                      <p:to>
                                        <p:strVal val="visible"/>
                                      </p:to>
                                    </p:set>
                                    <p:animEffect transition="in" filter="wipe(up)">
                                      <p:cBhvr>
                                        <p:cTn id="30" dur="500"/>
                                        <p:tgtEl>
                                          <p:spTgt spid="779267">
                                            <p:txEl>
                                              <p:pRg st="5" end="5"/>
                                            </p:txEl>
                                          </p:spTgt>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779267">
                                            <p:txEl>
                                              <p:pRg st="6" end="6"/>
                                            </p:txEl>
                                          </p:spTgt>
                                        </p:tgtEl>
                                        <p:attrNameLst>
                                          <p:attrName>style.visibility</p:attrName>
                                        </p:attrNameLst>
                                      </p:cBhvr>
                                      <p:to>
                                        <p:strVal val="visible"/>
                                      </p:to>
                                    </p:set>
                                    <p:animEffect transition="in" filter="wipe(up)">
                                      <p:cBhvr>
                                        <p:cTn id="34" dur="500"/>
                                        <p:tgtEl>
                                          <p:spTgt spid="779267">
                                            <p:txEl>
                                              <p:pRg st="6" end="6"/>
                                            </p:txEl>
                                          </p:spTgt>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79268"/>
                                        </p:tgtEl>
                                        <p:attrNameLst>
                                          <p:attrName>style.visibility</p:attrName>
                                        </p:attrNameLst>
                                      </p:cBhvr>
                                      <p:to>
                                        <p:strVal val="visible"/>
                                      </p:to>
                                    </p:set>
                                    <p:animEffect transition="in" filter="wipe(left)">
                                      <p:cBhvr>
                                        <p:cTn id="38" dur="500"/>
                                        <p:tgtEl>
                                          <p:spTgt spid="779268"/>
                                        </p:tgtEl>
                                      </p:cBhvr>
                                    </p:animEffect>
                                  </p:childTnLst>
                                </p:cTn>
                              </p:par>
                            </p:childTnLst>
                          </p:cTn>
                        </p:par>
                        <p:par>
                          <p:cTn id="39" fill="hold">
                            <p:stCondLst>
                              <p:cond delay="1500"/>
                            </p:stCondLst>
                            <p:childTnLst>
                              <p:par>
                                <p:cTn id="40" presetID="22" presetClass="entr" presetSubtype="1" fill="hold" grpId="0" nodeType="afterEffect">
                                  <p:stCondLst>
                                    <p:cond delay="0"/>
                                  </p:stCondLst>
                                  <p:childTnLst>
                                    <p:set>
                                      <p:cBhvr>
                                        <p:cTn id="41" dur="1" fill="hold">
                                          <p:stCondLst>
                                            <p:cond delay="0"/>
                                          </p:stCondLst>
                                        </p:cTn>
                                        <p:tgtEl>
                                          <p:spTgt spid="779267">
                                            <p:txEl>
                                              <p:pRg st="7" end="7"/>
                                            </p:txEl>
                                          </p:spTgt>
                                        </p:tgtEl>
                                        <p:attrNameLst>
                                          <p:attrName>style.visibility</p:attrName>
                                        </p:attrNameLst>
                                      </p:cBhvr>
                                      <p:to>
                                        <p:strVal val="visible"/>
                                      </p:to>
                                    </p:set>
                                    <p:animEffect transition="in" filter="wipe(up)">
                                      <p:cBhvr>
                                        <p:cTn id="42" dur="500"/>
                                        <p:tgtEl>
                                          <p:spTgt spid="779267">
                                            <p:txEl>
                                              <p:pRg st="7" end="7"/>
                                            </p:txEl>
                                          </p:spTgt>
                                        </p:tgtEl>
                                      </p:cBhvr>
                                    </p:animEffect>
                                  </p:childTnLst>
                                </p:cTn>
                              </p:par>
                            </p:childTnLst>
                          </p:cTn>
                        </p:par>
                        <p:par>
                          <p:cTn id="43" fill="hold">
                            <p:stCondLst>
                              <p:cond delay="2000"/>
                            </p:stCondLst>
                            <p:childTnLst>
                              <p:par>
                                <p:cTn id="44" presetID="22" presetClass="entr" presetSubtype="8" fill="hold" grpId="0" nodeType="afterEffect">
                                  <p:stCondLst>
                                    <p:cond delay="0"/>
                                  </p:stCondLst>
                                  <p:childTnLst>
                                    <p:set>
                                      <p:cBhvr>
                                        <p:cTn id="45" dur="1" fill="hold">
                                          <p:stCondLst>
                                            <p:cond delay="0"/>
                                          </p:stCondLst>
                                        </p:cTn>
                                        <p:tgtEl>
                                          <p:spTgt spid="779269"/>
                                        </p:tgtEl>
                                        <p:attrNameLst>
                                          <p:attrName>style.visibility</p:attrName>
                                        </p:attrNameLst>
                                      </p:cBhvr>
                                      <p:to>
                                        <p:strVal val="visible"/>
                                      </p:to>
                                    </p:set>
                                    <p:animEffect transition="in" filter="wipe(left)">
                                      <p:cBhvr>
                                        <p:cTn id="46" dur="500"/>
                                        <p:tgtEl>
                                          <p:spTgt spid="779269"/>
                                        </p:tgtEl>
                                      </p:cBhvr>
                                    </p:animEffect>
                                  </p:childTnLst>
                                </p:cTn>
                              </p:par>
                            </p:childTnLst>
                          </p:cTn>
                        </p:par>
                        <p:par>
                          <p:cTn id="47" fill="hold">
                            <p:stCondLst>
                              <p:cond delay="2500"/>
                            </p:stCondLst>
                            <p:childTnLst>
                              <p:par>
                                <p:cTn id="48" presetID="22" presetClass="entr" presetSubtype="1" fill="hold" grpId="0" nodeType="afterEffect">
                                  <p:stCondLst>
                                    <p:cond delay="0"/>
                                  </p:stCondLst>
                                  <p:childTnLst>
                                    <p:set>
                                      <p:cBhvr>
                                        <p:cTn id="49" dur="1" fill="hold">
                                          <p:stCondLst>
                                            <p:cond delay="0"/>
                                          </p:stCondLst>
                                        </p:cTn>
                                        <p:tgtEl>
                                          <p:spTgt spid="779267">
                                            <p:txEl>
                                              <p:pRg st="8" end="8"/>
                                            </p:txEl>
                                          </p:spTgt>
                                        </p:tgtEl>
                                        <p:attrNameLst>
                                          <p:attrName>style.visibility</p:attrName>
                                        </p:attrNameLst>
                                      </p:cBhvr>
                                      <p:to>
                                        <p:strVal val="visible"/>
                                      </p:to>
                                    </p:set>
                                    <p:animEffect transition="in" filter="wipe(up)">
                                      <p:cBhvr>
                                        <p:cTn id="50" dur="500"/>
                                        <p:tgtEl>
                                          <p:spTgt spid="779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animBg="1"/>
      <p:bldP spid="779268" grpId="0" animBg="1"/>
      <p:bldP spid="77926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PQuestion"/>
          <p:cNvSpPr>
            <a:spLocks noGrp="1" noChangeArrowheads="1"/>
          </p:cNvSpPr>
          <p:nvPr>
            <p:ph type="title"/>
          </p:nvPr>
        </p:nvSpPr>
        <p:spPr>
          <a:xfrm>
            <a:off x="685800" y="228600"/>
            <a:ext cx="7772400" cy="2057392"/>
          </a:xfrm>
        </p:spPr>
        <p:txBody>
          <a:bodyPr/>
          <a:lstStyle/>
          <a:p>
            <a:r>
              <a:rPr lang="en-GB" sz="2900" dirty="0" smtClean="0"/>
              <a:t>Will this work?</a:t>
            </a:r>
            <a:br>
              <a:rPr lang="en-GB" sz="2900" dirty="0" smtClean="0"/>
            </a:br>
            <a:r>
              <a:rPr lang="en-GB" sz="2900" dirty="0" smtClean="0">
                <a:solidFill>
                  <a:schemeClr val="folHlink"/>
                </a:solidFill>
                <a:latin typeface="Consolas" pitchFamily="49" charset="0"/>
              </a:rPr>
              <a:t>alert</a:t>
            </a:r>
            <a:r>
              <a:rPr lang="en-GB" sz="2900" dirty="0" smtClean="0">
                <a:latin typeface="Consolas" pitchFamily="49" charset="0"/>
              </a:rPr>
              <a:t>( </a:t>
            </a:r>
            <a:r>
              <a:rPr lang="en-GB" sz="2900" dirty="0" smtClean="0">
                <a:solidFill>
                  <a:srgbClr val="FF6600"/>
                </a:solidFill>
                <a:latin typeface="Consolas" pitchFamily="49" charset="0"/>
              </a:rPr>
              <a:t>new Date()</a:t>
            </a:r>
            <a:r>
              <a:rPr lang="en-GB" sz="2900" dirty="0" smtClean="0">
                <a:latin typeface="Consolas" pitchFamily="49" charset="0"/>
              </a:rPr>
              <a:t> )</a:t>
            </a:r>
            <a:r>
              <a:rPr lang="en-GB" sz="2900" dirty="0" smtClean="0"/>
              <a:t/>
            </a:r>
            <a:br>
              <a:rPr lang="en-GB" sz="2900" dirty="0" smtClean="0"/>
            </a:br>
            <a:r>
              <a:rPr lang="en-GB" sz="2900" i="1" dirty="0" smtClean="0"/>
              <a:t>I.e.</a:t>
            </a:r>
            <a:r>
              <a:rPr lang="en-GB" sz="2900" dirty="0" smtClean="0"/>
              <a:t> will it display the current date &amp; time</a:t>
            </a:r>
            <a:br>
              <a:rPr lang="en-GB" sz="2900" dirty="0" smtClean="0"/>
            </a:br>
            <a:r>
              <a:rPr lang="en-GB" sz="2900" b="1" dirty="0" smtClean="0">
                <a:ln w="6350">
                  <a:solidFill>
                    <a:schemeClr val="accent4">
                      <a:lumMod val="50000"/>
                    </a:schemeClr>
                  </a:solidFill>
                </a:ln>
                <a:solidFill>
                  <a:schemeClr val="accent4"/>
                </a:solidFill>
              </a:rPr>
              <a:t>+ Where does the time come from?</a:t>
            </a:r>
          </a:p>
        </p:txBody>
      </p:sp>
      <p:sp>
        <p:nvSpPr>
          <p:cNvPr id="61444" name="vote">
            <a:hlinkClick r:id="rId7" action="ppaction://program"/>
          </p:cNvPr>
          <p:cNvSpPr>
            <a:spLocks noChangeArrowheads="1"/>
          </p:cNvSpPr>
          <p:nvPr/>
        </p:nvSpPr>
        <p:spPr bwMode="auto">
          <a:xfrm>
            <a:off x="8229600" y="5943600"/>
            <a:ext cx="914400" cy="914400"/>
          </a:xfrm>
          <a:prstGeom prst="rect">
            <a:avLst/>
          </a:prstGeom>
          <a:noFill/>
          <a:ln w="9525">
            <a:noFill/>
            <a:miter lim="800000"/>
            <a:headEnd/>
            <a:tailEnd/>
          </a:ln>
        </p:spPr>
        <p:txBody>
          <a:bodyPr wrap="none" anchor="ctr"/>
          <a:lstStyle/>
          <a:p>
            <a:endParaRPr lang="en-US"/>
          </a:p>
        </p:txBody>
      </p:sp>
      <p:graphicFrame>
        <p:nvGraphicFramePr>
          <p:cNvPr id="6" name="TPChart"/>
          <p:cNvGraphicFramePr>
            <a:graphicFrameLocks noChangeAspect="1"/>
          </p:cNvGraphicFramePr>
          <p:nvPr/>
        </p:nvGraphicFramePr>
        <p:xfrm>
          <a:off x="4508500" y="1651000"/>
          <a:ext cx="4572000" cy="5143500"/>
        </p:xfrm>
        <a:graphic>
          <a:graphicData uri="http://schemas.openxmlformats.org/presentationml/2006/ole">
            <p:oleObj spid="_x0000_s48130" name="Chart" r:id="rId8" imgW="4572163" imgH="5143398" progId="MSGraph.Chart.8">
              <p:embed followColorScheme="full"/>
            </p:oleObj>
          </a:graphicData>
        </a:graphic>
      </p:graphicFrame>
      <p:sp>
        <p:nvSpPr>
          <p:cNvPr id="8" name="CorShape1"/>
          <p:cNvSpPr/>
          <p:nvPr>
            <p:custDataLst>
              <p:tags r:id="rId3"/>
            </p:custDataLst>
          </p:nvPr>
        </p:nvSpPr>
        <p:spPr>
          <a:xfrm rot="10800000">
            <a:off x="198120" y="3520749"/>
            <a:ext cx="609600" cy="609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443" name="TPAnswers"/>
          <p:cNvSpPr>
            <a:spLocks noGrp="1" noChangeArrowheads="1"/>
          </p:cNvSpPr>
          <p:nvPr>
            <p:ph idx="1"/>
            <p:custDataLst>
              <p:tags r:id="rId4"/>
            </p:custDataLst>
          </p:nvPr>
        </p:nvSpPr>
        <p:spPr>
          <a:xfrm>
            <a:off x="685800" y="2357430"/>
            <a:ext cx="7772400" cy="3738570"/>
          </a:xfrm>
        </p:spPr>
        <p:txBody>
          <a:bodyPr>
            <a:noAutofit/>
          </a:bodyPr>
          <a:lstStyle/>
          <a:p>
            <a:pPr marL="685800" indent="-685800">
              <a:buFontTx/>
              <a:buAutoNum type="arabicPeriod"/>
            </a:pPr>
            <a:r>
              <a:rPr lang="en-GB" dirty="0" smtClean="0"/>
              <a:t>No (crazy syntax!)</a:t>
            </a:r>
            <a:br>
              <a:rPr lang="en-GB" dirty="0" smtClean="0"/>
            </a:br>
            <a:endParaRPr lang="en-GB" dirty="0" smtClean="0"/>
          </a:p>
          <a:p>
            <a:pPr marL="685800" indent="-685800">
              <a:buFontTx/>
              <a:buAutoNum type="arabicPeriod"/>
            </a:pPr>
            <a:r>
              <a:rPr lang="en-GB" dirty="0" smtClean="0"/>
              <a:t>Yes</a:t>
            </a:r>
            <a:br>
              <a:rPr lang="en-GB" dirty="0" smtClean="0"/>
            </a:br>
            <a:r>
              <a:rPr lang="en-GB" b="1" dirty="0" smtClean="0">
                <a:solidFill>
                  <a:schemeClr val="accent4"/>
                </a:solidFill>
              </a:rPr>
              <a:t>+ from the </a:t>
            </a:r>
            <a:r>
              <a:rPr lang="en-GB" b="1" i="1" dirty="0" smtClean="0">
                <a:solidFill>
                  <a:schemeClr val="accent4"/>
                </a:solidFill>
              </a:rPr>
              <a:t>browser</a:t>
            </a:r>
          </a:p>
          <a:p>
            <a:pPr marL="685800" indent="-685800">
              <a:buFontTx/>
              <a:buAutoNum type="arabicPeriod"/>
            </a:pPr>
            <a:r>
              <a:rPr lang="en-GB" dirty="0" smtClean="0"/>
              <a:t>Yes</a:t>
            </a:r>
            <a:br>
              <a:rPr lang="en-GB" dirty="0" smtClean="0"/>
            </a:br>
            <a:r>
              <a:rPr lang="en-GB" b="1" dirty="0" smtClean="0">
                <a:solidFill>
                  <a:schemeClr val="accent4"/>
                </a:solidFill>
              </a:rPr>
              <a:t>+ from the </a:t>
            </a:r>
            <a:r>
              <a:rPr lang="en-GB" b="1" i="1" dirty="0" smtClean="0">
                <a:solidFill>
                  <a:schemeClr val="accent4"/>
                </a:solidFill>
              </a:rPr>
              <a:t>server</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8" grpId="0" animBg="1"/>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Rectangle 2"/>
          <p:cNvSpPr>
            <a:spLocks noGrp="1" noChangeArrowheads="1"/>
          </p:cNvSpPr>
          <p:nvPr>
            <p:ph type="title"/>
          </p:nvPr>
        </p:nvSpPr>
        <p:spPr>
          <a:xfrm>
            <a:off x="457200" y="267494"/>
            <a:ext cx="8229600" cy="732614"/>
          </a:xfrm>
        </p:spPr>
        <p:txBody>
          <a:bodyPr/>
          <a:lstStyle/>
          <a:p>
            <a:r>
              <a:rPr lang="en-GB" sz="3200" dirty="0" smtClean="0"/>
              <a:t>Read and manipulate the object properties</a:t>
            </a:r>
          </a:p>
        </p:txBody>
      </p:sp>
      <p:sp>
        <p:nvSpPr>
          <p:cNvPr id="781315" name="Rectangle 3"/>
          <p:cNvSpPr>
            <a:spLocks noGrp="1" noChangeArrowheads="1"/>
          </p:cNvSpPr>
          <p:nvPr>
            <p:ph idx="1"/>
          </p:nvPr>
        </p:nvSpPr>
        <p:spPr>
          <a:xfrm>
            <a:off x="457200" y="1214422"/>
            <a:ext cx="8229600" cy="5240386"/>
          </a:xfrm>
        </p:spPr>
        <p:txBody>
          <a:bodyPr>
            <a:normAutofit lnSpcReduction="10000"/>
          </a:bodyPr>
          <a:lstStyle/>
          <a:p>
            <a:pPr>
              <a:lnSpc>
                <a:spcPct val="90000"/>
              </a:lnSpc>
            </a:pPr>
            <a:r>
              <a:rPr lang="en-GB" sz="2400" b="1" dirty="0" smtClean="0">
                <a:solidFill>
                  <a:srgbClr val="FF9900"/>
                </a:solidFill>
                <a:latin typeface="Courier New" pitchFamily="49" charset="0"/>
              </a:rPr>
              <a:t>d</a:t>
            </a:r>
            <a:r>
              <a:rPr lang="en-GB" sz="2400" dirty="0" smtClean="0"/>
              <a:t> has </a:t>
            </a:r>
            <a:r>
              <a:rPr lang="en-GB" sz="2400" i="1" dirty="0" smtClean="0"/>
              <a:t>methods</a:t>
            </a:r>
            <a:r>
              <a:rPr lang="en-GB" sz="2400" dirty="0" smtClean="0"/>
              <a:t> to extract property values from the object:</a:t>
            </a:r>
          </a:p>
          <a:p>
            <a:pPr lvl="1">
              <a:lnSpc>
                <a:spcPct val="90000"/>
              </a:lnSpc>
            </a:pPr>
            <a:r>
              <a:rPr lang="en-GB" sz="2000" b="1" dirty="0" err="1" smtClean="0">
                <a:latin typeface="Courier New" pitchFamily="49" charset="0"/>
              </a:rPr>
              <a:t>var</a:t>
            </a:r>
            <a:r>
              <a:rPr lang="en-GB" sz="2000" b="1" dirty="0" smtClean="0">
                <a:latin typeface="Courier New" pitchFamily="49" charset="0"/>
              </a:rPr>
              <a:t> </a:t>
            </a:r>
            <a:r>
              <a:rPr lang="en-GB" sz="2000" b="1" dirty="0" err="1" smtClean="0">
                <a:solidFill>
                  <a:schemeClr val="folHlink"/>
                </a:solidFill>
                <a:latin typeface="Courier New" pitchFamily="49" charset="0"/>
              </a:rPr>
              <a:t>yyyy</a:t>
            </a:r>
            <a:r>
              <a:rPr lang="en-GB" sz="2000" b="1" dirty="0" smtClean="0">
                <a:latin typeface="Courier New" pitchFamily="49" charset="0"/>
              </a:rPr>
              <a:t>	=	</a:t>
            </a:r>
            <a:r>
              <a:rPr lang="en-GB" sz="2400" b="1" dirty="0" err="1" smtClean="0">
                <a:solidFill>
                  <a:srgbClr val="FF9900"/>
                </a:solidFill>
                <a:latin typeface="Courier New" pitchFamily="49" charset="0"/>
              </a:rPr>
              <a:t>d</a:t>
            </a:r>
            <a:r>
              <a:rPr lang="en-GB" sz="2000" b="1" dirty="0" err="1" smtClean="0">
                <a:latin typeface="Courier New" pitchFamily="49" charset="0"/>
              </a:rPr>
              <a:t>.getFullYear</a:t>
            </a:r>
            <a:r>
              <a:rPr lang="en-GB" sz="2000" b="1" dirty="0" smtClean="0">
                <a:latin typeface="Courier New" pitchFamily="49" charset="0"/>
              </a:rPr>
              <a:t>()</a:t>
            </a:r>
          </a:p>
          <a:p>
            <a:pPr lvl="1">
              <a:lnSpc>
                <a:spcPct val="90000"/>
              </a:lnSpc>
            </a:pPr>
            <a:r>
              <a:rPr lang="en-GB" sz="2000" b="1" dirty="0" err="1" smtClean="0">
                <a:latin typeface="Courier New" pitchFamily="49" charset="0"/>
              </a:rPr>
              <a:t>var</a:t>
            </a:r>
            <a:r>
              <a:rPr lang="en-GB" sz="2000" b="1" dirty="0" smtClean="0">
                <a:latin typeface="Courier New" pitchFamily="49" charset="0"/>
              </a:rPr>
              <a:t> </a:t>
            </a:r>
            <a:r>
              <a:rPr lang="en-GB" sz="2000" b="1" dirty="0" smtClean="0">
                <a:solidFill>
                  <a:schemeClr val="accent2"/>
                </a:solidFill>
                <a:latin typeface="Courier New" pitchFamily="49" charset="0"/>
              </a:rPr>
              <a:t>mm</a:t>
            </a:r>
            <a:r>
              <a:rPr lang="en-GB" sz="2000" b="1" dirty="0" smtClean="0">
                <a:latin typeface="Courier New" pitchFamily="49" charset="0"/>
              </a:rPr>
              <a:t>		=	</a:t>
            </a:r>
            <a:r>
              <a:rPr lang="en-GB" sz="2400" b="1" dirty="0" err="1" smtClean="0">
                <a:solidFill>
                  <a:srgbClr val="FF9900"/>
                </a:solidFill>
                <a:latin typeface="Courier New" pitchFamily="49" charset="0"/>
              </a:rPr>
              <a:t>d</a:t>
            </a:r>
            <a:r>
              <a:rPr lang="en-GB" sz="2000" b="1" dirty="0" err="1" smtClean="0">
                <a:latin typeface="Courier New" pitchFamily="49" charset="0"/>
              </a:rPr>
              <a:t>.getMonth</a:t>
            </a:r>
            <a:r>
              <a:rPr lang="en-GB" sz="2000" b="1" dirty="0" smtClean="0">
                <a:latin typeface="Courier New" pitchFamily="49" charset="0"/>
              </a:rPr>
              <a:t>()</a:t>
            </a:r>
          </a:p>
          <a:p>
            <a:pPr>
              <a:lnSpc>
                <a:spcPct val="90000"/>
              </a:lnSpc>
              <a:buFontTx/>
              <a:buNone/>
            </a:pPr>
            <a:r>
              <a:rPr lang="en-GB" sz="2400" b="1" dirty="0" smtClean="0">
                <a:solidFill>
                  <a:srgbClr val="FF9900"/>
                </a:solidFill>
              </a:rPr>
              <a:t>Q:</a:t>
            </a:r>
            <a:r>
              <a:rPr lang="en-GB" sz="2400" dirty="0" smtClean="0">
                <a:solidFill>
                  <a:srgbClr val="FF9900"/>
                </a:solidFill>
              </a:rPr>
              <a:t>	</a:t>
            </a:r>
            <a:r>
              <a:rPr lang="en-GB" sz="2400" dirty="0" smtClean="0"/>
              <a:t>What’s “special” about </a:t>
            </a:r>
            <a:r>
              <a:rPr lang="en-GB" sz="2400" b="1" dirty="0" smtClean="0">
                <a:solidFill>
                  <a:schemeClr val="accent2"/>
                </a:solidFill>
                <a:latin typeface="Courier New" pitchFamily="49" charset="0"/>
              </a:rPr>
              <a:t>mm</a:t>
            </a:r>
            <a:r>
              <a:rPr lang="en-GB" sz="2400" dirty="0" smtClean="0"/>
              <a:t>?</a:t>
            </a:r>
          </a:p>
          <a:p>
            <a:pPr>
              <a:lnSpc>
                <a:spcPct val="90000"/>
              </a:lnSpc>
              <a:buFontTx/>
              <a:buNone/>
            </a:pPr>
            <a:r>
              <a:rPr lang="en-GB" sz="2400" b="1" dirty="0" smtClean="0">
                <a:solidFill>
                  <a:srgbClr val="FF0000"/>
                </a:solidFill>
              </a:rPr>
              <a:t>A:</a:t>
            </a:r>
            <a:r>
              <a:rPr lang="en-GB" sz="2400" dirty="0" smtClean="0"/>
              <a:t>	0=January! So add a “++”.</a:t>
            </a:r>
          </a:p>
          <a:p>
            <a:pPr lvl="1">
              <a:lnSpc>
                <a:spcPct val="90000"/>
              </a:lnSpc>
            </a:pPr>
            <a:r>
              <a:rPr lang="en-GB" sz="2000" b="1" dirty="0" err="1" smtClean="0">
                <a:latin typeface="Courier New" pitchFamily="49" charset="0"/>
              </a:rPr>
              <a:t>var</a:t>
            </a:r>
            <a:r>
              <a:rPr lang="en-GB" sz="2000" b="1" dirty="0" smtClean="0">
                <a:latin typeface="Courier New" pitchFamily="49" charset="0"/>
              </a:rPr>
              <a:t> </a:t>
            </a:r>
            <a:r>
              <a:rPr lang="en-GB" sz="2000" b="1" dirty="0" err="1" smtClean="0">
                <a:solidFill>
                  <a:srgbClr val="660033"/>
                </a:solidFill>
                <a:latin typeface="Courier New" pitchFamily="49" charset="0"/>
              </a:rPr>
              <a:t>dd</a:t>
            </a:r>
            <a:r>
              <a:rPr lang="en-GB" sz="2000" b="1" dirty="0" smtClean="0">
                <a:solidFill>
                  <a:srgbClr val="660033"/>
                </a:solidFill>
                <a:latin typeface="Courier New" pitchFamily="49" charset="0"/>
              </a:rPr>
              <a:t>	</a:t>
            </a:r>
            <a:r>
              <a:rPr lang="en-GB" sz="2000" b="1" dirty="0" smtClean="0">
                <a:latin typeface="Courier New" pitchFamily="49" charset="0"/>
              </a:rPr>
              <a:t>	=	</a:t>
            </a:r>
            <a:r>
              <a:rPr lang="en-GB" sz="2400" b="1" dirty="0" err="1" smtClean="0">
                <a:solidFill>
                  <a:srgbClr val="FF9900"/>
                </a:solidFill>
                <a:latin typeface="Courier New" pitchFamily="49" charset="0"/>
              </a:rPr>
              <a:t>d</a:t>
            </a:r>
            <a:r>
              <a:rPr lang="en-GB" sz="2000" b="1" dirty="0" err="1" smtClean="0">
                <a:latin typeface="Courier New" pitchFamily="49" charset="0"/>
              </a:rPr>
              <a:t>.getDate</a:t>
            </a:r>
            <a:endParaRPr lang="en-GB" sz="2000" b="1" dirty="0" smtClean="0">
              <a:latin typeface="Courier New" pitchFamily="49" charset="0"/>
            </a:endParaRPr>
          </a:p>
          <a:p>
            <a:pPr>
              <a:lnSpc>
                <a:spcPct val="90000"/>
              </a:lnSpc>
              <a:buFontTx/>
              <a:buNone/>
            </a:pPr>
            <a:r>
              <a:rPr lang="en-GB" sz="2400" b="1" dirty="0" smtClean="0">
                <a:solidFill>
                  <a:srgbClr val="FF9900"/>
                </a:solidFill>
              </a:rPr>
              <a:t>Q:</a:t>
            </a:r>
            <a:r>
              <a:rPr lang="en-GB" sz="2400" dirty="0" smtClean="0">
                <a:solidFill>
                  <a:srgbClr val="FF9900"/>
                </a:solidFill>
              </a:rPr>
              <a:t>	</a:t>
            </a:r>
            <a:r>
              <a:rPr lang="en-GB" sz="2400" dirty="0" smtClean="0"/>
              <a:t>What’s wrong with the </a:t>
            </a:r>
            <a:r>
              <a:rPr lang="en-GB" sz="2400" b="1" dirty="0" err="1" smtClean="0">
                <a:solidFill>
                  <a:srgbClr val="990033"/>
                </a:solidFill>
                <a:latin typeface="Courier New" pitchFamily="49" charset="0"/>
              </a:rPr>
              <a:t>dd</a:t>
            </a:r>
            <a:r>
              <a:rPr lang="en-GB" sz="2400" dirty="0" smtClean="0"/>
              <a:t> line?</a:t>
            </a:r>
          </a:p>
          <a:p>
            <a:pPr>
              <a:lnSpc>
                <a:spcPct val="90000"/>
              </a:lnSpc>
              <a:buFontTx/>
              <a:buNone/>
            </a:pPr>
            <a:r>
              <a:rPr lang="en-GB" sz="2400" b="1" dirty="0" smtClean="0">
                <a:solidFill>
                  <a:srgbClr val="FF0000"/>
                </a:solidFill>
              </a:rPr>
              <a:t>A:</a:t>
            </a:r>
            <a:r>
              <a:rPr lang="en-GB" sz="2400" dirty="0" smtClean="0"/>
              <a:t>	Missing </a:t>
            </a:r>
            <a:r>
              <a:rPr lang="en-GB" sz="2400" b="1" dirty="0" smtClean="0">
                <a:latin typeface="Courier New" pitchFamily="49" charset="0"/>
              </a:rPr>
              <a:t>()</a:t>
            </a:r>
            <a:r>
              <a:rPr lang="en-GB" sz="2400" dirty="0" smtClean="0"/>
              <a:t/>
            </a:r>
            <a:br>
              <a:rPr lang="en-GB" sz="2400" dirty="0" smtClean="0"/>
            </a:br>
            <a:r>
              <a:rPr lang="en-GB" sz="2400" dirty="0" smtClean="0"/>
              <a:t>	Means the </a:t>
            </a:r>
            <a:r>
              <a:rPr lang="en-GB" sz="2400" i="1" dirty="0" smtClean="0"/>
              <a:t>method</a:t>
            </a:r>
            <a:r>
              <a:rPr lang="en-GB" sz="2400" dirty="0" smtClean="0"/>
              <a:t> is not </a:t>
            </a:r>
            <a:r>
              <a:rPr lang="en-GB" sz="2400" b="1" dirty="0" smtClean="0"/>
              <a:t>executed</a:t>
            </a:r>
            <a:r>
              <a:rPr lang="en-GB" sz="2400" dirty="0" smtClean="0"/>
              <a:t> </a:t>
            </a:r>
            <a:r>
              <a:rPr lang="en-GB" sz="2400" dirty="0" smtClean="0">
                <a:sym typeface="Wingdings" pitchFamily="2" charset="2"/>
              </a:rPr>
              <a:t></a:t>
            </a:r>
            <a:endParaRPr lang="en-GB" sz="2400" dirty="0" smtClean="0"/>
          </a:p>
          <a:p>
            <a:pPr>
              <a:lnSpc>
                <a:spcPct val="90000"/>
              </a:lnSpc>
            </a:pPr>
            <a:r>
              <a:rPr lang="en-GB" sz="2400" i="1" dirty="0" smtClean="0"/>
              <a:t>Month </a:t>
            </a:r>
            <a:r>
              <a:rPr lang="en-GB" sz="2400" dirty="0" smtClean="0"/>
              <a:t>and </a:t>
            </a:r>
            <a:r>
              <a:rPr lang="en-GB" sz="2400" i="1" dirty="0" smtClean="0"/>
              <a:t>day</a:t>
            </a:r>
            <a:r>
              <a:rPr lang="en-GB" sz="2400" dirty="0" smtClean="0"/>
              <a:t> need leading zeroes if less than 10, for example:</a:t>
            </a:r>
          </a:p>
          <a:p>
            <a:pPr lvl="1">
              <a:lnSpc>
                <a:spcPct val="90000"/>
              </a:lnSpc>
            </a:pPr>
            <a:r>
              <a:rPr lang="en-GB" sz="2000" b="1" dirty="0" smtClean="0">
                <a:latin typeface="Courier New" pitchFamily="49" charset="0"/>
              </a:rPr>
              <a:t>if (</a:t>
            </a:r>
            <a:r>
              <a:rPr lang="en-GB" sz="2000" b="1" dirty="0" smtClean="0">
                <a:solidFill>
                  <a:schemeClr val="accent2"/>
                </a:solidFill>
                <a:latin typeface="Courier New" pitchFamily="49" charset="0"/>
              </a:rPr>
              <a:t>mm</a:t>
            </a:r>
            <a:r>
              <a:rPr lang="en-GB" sz="2000" b="1" dirty="0" smtClean="0">
                <a:latin typeface="Courier New" pitchFamily="49" charset="0"/>
              </a:rPr>
              <a:t>&lt;10) </a:t>
            </a:r>
            <a:r>
              <a:rPr lang="en-GB" sz="2000" b="1" dirty="0" smtClean="0">
                <a:solidFill>
                  <a:schemeClr val="accent2"/>
                </a:solidFill>
                <a:latin typeface="Courier New" pitchFamily="49" charset="0"/>
              </a:rPr>
              <a:t>mm </a:t>
            </a:r>
            <a:r>
              <a:rPr lang="en-GB" sz="2000" b="1" dirty="0" smtClean="0">
                <a:latin typeface="Courier New" pitchFamily="49" charset="0"/>
              </a:rPr>
              <a:t>= 0 + </a:t>
            </a:r>
            <a:r>
              <a:rPr lang="en-GB" sz="2000" b="1" dirty="0" smtClean="0">
                <a:solidFill>
                  <a:schemeClr val="accent2"/>
                </a:solidFill>
                <a:latin typeface="Courier New" pitchFamily="49" charset="0"/>
              </a:rPr>
              <a:t>mm</a:t>
            </a:r>
            <a:r>
              <a:rPr lang="en-GB" sz="2000" b="1" dirty="0" smtClean="0">
                <a:latin typeface="Courier New" pitchFamily="49" charset="0"/>
              </a:rPr>
              <a:t>;</a:t>
            </a:r>
          </a:p>
          <a:p>
            <a:pPr>
              <a:lnSpc>
                <a:spcPct val="90000"/>
              </a:lnSpc>
              <a:buFontTx/>
              <a:buNone/>
            </a:pPr>
            <a:r>
              <a:rPr lang="en-GB" sz="2400" b="1" dirty="0" smtClean="0">
                <a:solidFill>
                  <a:srgbClr val="FF9900"/>
                </a:solidFill>
              </a:rPr>
              <a:t>Q:</a:t>
            </a:r>
            <a:r>
              <a:rPr lang="en-GB" sz="2400" dirty="0" smtClean="0"/>
              <a:t>	Will that work?</a:t>
            </a:r>
          </a:p>
          <a:p>
            <a:pPr>
              <a:lnSpc>
                <a:spcPct val="90000"/>
              </a:lnSpc>
              <a:buFontTx/>
              <a:buNone/>
            </a:pPr>
            <a:r>
              <a:rPr lang="en-GB" sz="2400" b="1" dirty="0" smtClean="0">
                <a:solidFill>
                  <a:srgbClr val="FF0000"/>
                </a:solidFill>
              </a:rPr>
              <a:t>A:</a:t>
            </a:r>
            <a:r>
              <a:rPr lang="en-GB" sz="2400" b="1" dirty="0" smtClean="0"/>
              <a:t>	</a:t>
            </a:r>
            <a:r>
              <a:rPr lang="en-GB" sz="2400" dirty="0" smtClean="0"/>
              <a:t>No! That’s </a:t>
            </a:r>
            <a:r>
              <a:rPr lang="en-GB" sz="2400" i="1" dirty="0" smtClean="0"/>
              <a:t>addition</a:t>
            </a:r>
            <a:r>
              <a:rPr lang="en-GB" sz="2400" dirty="0" smtClean="0"/>
              <a:t> </a:t>
            </a:r>
            <a:r>
              <a:rPr lang="en-GB" sz="2400" i="1" dirty="0" smtClean="0"/>
              <a:t>e.g.</a:t>
            </a:r>
            <a:r>
              <a:rPr lang="en-GB" sz="2400" dirty="0" smtClean="0"/>
              <a:t> for October it is “0 + 9” = 9!</a:t>
            </a:r>
          </a:p>
          <a:p>
            <a:pPr lvl="1">
              <a:lnSpc>
                <a:spcPct val="90000"/>
              </a:lnSpc>
            </a:pPr>
            <a:r>
              <a:rPr lang="en-GB" sz="2000" b="1" dirty="0" smtClean="0">
                <a:latin typeface="Courier New" pitchFamily="49" charset="0"/>
              </a:rPr>
              <a:t>if (</a:t>
            </a:r>
            <a:r>
              <a:rPr lang="en-GB" sz="2000" b="1" dirty="0" smtClean="0">
                <a:solidFill>
                  <a:schemeClr val="accent2"/>
                </a:solidFill>
                <a:latin typeface="Courier New" pitchFamily="49" charset="0"/>
              </a:rPr>
              <a:t>mm</a:t>
            </a:r>
            <a:r>
              <a:rPr lang="en-GB" sz="2000" b="1" dirty="0" smtClean="0">
                <a:latin typeface="Courier New" pitchFamily="49" charset="0"/>
              </a:rPr>
              <a:t>&lt;10) </a:t>
            </a:r>
            <a:r>
              <a:rPr lang="en-GB" sz="2000" b="1" dirty="0" smtClean="0">
                <a:solidFill>
                  <a:schemeClr val="accent2"/>
                </a:solidFill>
                <a:latin typeface="Courier New" pitchFamily="49" charset="0"/>
              </a:rPr>
              <a:t>mm </a:t>
            </a:r>
            <a:r>
              <a:rPr lang="en-GB" sz="2000" b="1" dirty="0" smtClean="0">
                <a:latin typeface="Courier New" pitchFamily="49" charset="0"/>
              </a:rPr>
              <a:t>= '0' + </a:t>
            </a:r>
            <a:r>
              <a:rPr lang="en-GB" sz="2000" b="1" dirty="0" smtClean="0">
                <a:solidFill>
                  <a:schemeClr val="accent2"/>
                </a:solidFill>
                <a:latin typeface="Courier New" pitchFamily="49" charset="0"/>
              </a:rPr>
              <a:t>mm</a:t>
            </a:r>
            <a:r>
              <a:rPr lang="en-GB" sz="2000" b="1" dirty="0" smtClean="0">
                <a:latin typeface="Courier New" pitchFamily="49" charset="0"/>
              </a:rPr>
              <a:t>;</a:t>
            </a:r>
          </a:p>
        </p:txBody>
      </p:sp>
      <p:sp>
        <p:nvSpPr>
          <p:cNvPr id="62466" name="Footer Placeholder 4"/>
          <p:cNvSpPr>
            <a:spLocks noGrp="1"/>
          </p:cNvSpPr>
          <p:nvPr>
            <p:ph type="ftr" sz="quarter" idx="11"/>
          </p:nvPr>
        </p:nvSpPr>
        <p:spPr>
          <a:noFill/>
        </p:spPr>
        <p:txBody>
          <a:bodyPr/>
          <a:lstStyle/>
          <a:p>
            <a:r>
              <a:rPr lang="en-GB" smtClean="0"/>
              <a:t>CO2013/CO3013</a:t>
            </a:r>
            <a:br>
              <a:rPr lang="en-GB" smtClean="0"/>
            </a:br>
            <a:r>
              <a:rPr lang="en-GB" smtClean="0"/>
              <a:t>Web Technologies (lecture 5)</a:t>
            </a:r>
            <a:endParaRPr lang="en-GB" smtClean="0">
              <a:latin typeface="Georgia" pitchFamily="18" charset="0"/>
            </a:endParaRPr>
          </a:p>
        </p:txBody>
      </p:sp>
      <p:sp>
        <p:nvSpPr>
          <p:cNvPr id="62467" name="Slide Number Placeholder 5"/>
          <p:cNvSpPr>
            <a:spLocks noGrp="1"/>
          </p:cNvSpPr>
          <p:nvPr>
            <p:ph type="sldNum" sz="quarter" idx="12"/>
          </p:nvPr>
        </p:nvSpPr>
        <p:spPr>
          <a:noFill/>
        </p:spPr>
        <p:txBody>
          <a:bodyPr/>
          <a:lstStyle/>
          <a:p>
            <a:fld id="{50F7D6B3-67B9-4613-8108-5A047CDD8641}" type="slidenum">
              <a:rPr lang="en-GB" smtClean="0"/>
              <a:pPr/>
              <a:t>59</a:t>
            </a:fld>
            <a:endParaRPr lang="en-GB" smtClean="0"/>
          </a:p>
        </p:txBody>
      </p:sp>
      <p:sp>
        <p:nvSpPr>
          <p:cNvPr id="9" name="TextBox 8"/>
          <p:cNvSpPr txBox="1"/>
          <p:nvPr/>
        </p:nvSpPr>
        <p:spPr>
          <a:xfrm>
            <a:off x="5500694" y="3071810"/>
            <a:ext cx="460382" cy="369332"/>
          </a:xfrm>
          <a:prstGeom prst="rect">
            <a:avLst/>
          </a:prstGeom>
          <a:noFill/>
        </p:spPr>
        <p:txBody>
          <a:bodyPr wrap="none" rtlCol="0">
            <a:spAutoFit/>
          </a:bodyPr>
          <a:lstStyle/>
          <a:p>
            <a:r>
              <a:rPr lang="en-GB" sz="1800" b="1" i="0" dirty="0" smtClean="0">
                <a:solidFill>
                  <a:srgbClr val="FF0000"/>
                </a:solidFill>
                <a:latin typeface="Courier New" pitchFamily="49" charset="0"/>
              </a:rPr>
              <a:t>()</a:t>
            </a:r>
          </a:p>
        </p:txBody>
      </p:sp>
      <p:sp>
        <p:nvSpPr>
          <p:cNvPr id="10" name="TextBox 9"/>
          <p:cNvSpPr txBox="1"/>
          <p:nvPr/>
        </p:nvSpPr>
        <p:spPr>
          <a:xfrm>
            <a:off x="6017304" y="1928802"/>
            <a:ext cx="598241" cy="369332"/>
          </a:xfrm>
          <a:prstGeom prst="rect">
            <a:avLst/>
          </a:prstGeom>
          <a:noFill/>
        </p:spPr>
        <p:txBody>
          <a:bodyPr wrap="none" rtlCol="0">
            <a:spAutoFit/>
          </a:bodyPr>
          <a:lstStyle/>
          <a:p>
            <a:r>
              <a:rPr lang="en-GB" sz="1800" b="1" i="0" dirty="0" smtClean="0">
                <a:solidFill>
                  <a:srgbClr val="FF0000"/>
                </a:solidFill>
                <a:latin typeface="Courier New" pitchFamily="49" charset="0"/>
              </a:rPr>
              <a:t>+ 1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81315">
                                            <p:bg/>
                                          </p:spTgt>
                                        </p:tgtEl>
                                        <p:attrNameLst>
                                          <p:attrName>style.visibility</p:attrName>
                                        </p:attrNameLst>
                                      </p:cBhvr>
                                      <p:to>
                                        <p:strVal val="visible"/>
                                      </p:to>
                                    </p:set>
                                    <p:animEffect transition="in" filter="wipe(up)">
                                      <p:cBhvr>
                                        <p:cTn id="7" dur="500"/>
                                        <p:tgtEl>
                                          <p:spTgt spid="78131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81315">
                                            <p:txEl>
                                              <p:pRg st="0" end="0"/>
                                            </p:txEl>
                                          </p:spTgt>
                                        </p:tgtEl>
                                        <p:attrNameLst>
                                          <p:attrName>style.visibility</p:attrName>
                                        </p:attrNameLst>
                                      </p:cBhvr>
                                      <p:to>
                                        <p:strVal val="visible"/>
                                      </p:to>
                                    </p:set>
                                    <p:animEffect transition="in" filter="wipe(up)">
                                      <p:cBhvr>
                                        <p:cTn id="12" dur="500"/>
                                        <p:tgtEl>
                                          <p:spTgt spid="781315">
                                            <p:txEl>
                                              <p:pRg st="0" end="0"/>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781315">
                                            <p:txEl>
                                              <p:pRg st="1" end="1"/>
                                            </p:txEl>
                                          </p:spTgt>
                                        </p:tgtEl>
                                        <p:attrNameLst>
                                          <p:attrName>style.visibility</p:attrName>
                                        </p:attrNameLst>
                                      </p:cBhvr>
                                      <p:to>
                                        <p:strVal val="visible"/>
                                      </p:to>
                                    </p:set>
                                    <p:animEffect transition="in" filter="wipe(up)">
                                      <p:cBhvr>
                                        <p:cTn id="15" dur="500"/>
                                        <p:tgtEl>
                                          <p:spTgt spid="781315">
                                            <p:txEl>
                                              <p:pRg st="1" end="1"/>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81315">
                                            <p:txEl>
                                              <p:pRg st="2" end="2"/>
                                            </p:txEl>
                                          </p:spTgt>
                                        </p:tgtEl>
                                        <p:attrNameLst>
                                          <p:attrName>style.visibility</p:attrName>
                                        </p:attrNameLst>
                                      </p:cBhvr>
                                      <p:to>
                                        <p:strVal val="visible"/>
                                      </p:to>
                                    </p:set>
                                    <p:animEffect transition="in" filter="wipe(up)">
                                      <p:cBhvr>
                                        <p:cTn id="18" dur="500"/>
                                        <p:tgtEl>
                                          <p:spTgt spid="781315">
                                            <p:txEl>
                                              <p:pRg st="2" end="2"/>
                                            </p:txEl>
                                          </p:spTgt>
                                        </p:tgtEl>
                                      </p:cBhvr>
                                    </p:animEffect>
                                  </p:childTnLst>
                                </p:cTn>
                              </p:par>
                            </p:childTnLst>
                          </p:cTn>
                        </p:par>
                        <p:par>
                          <p:cTn id="19" fill="hold">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781315">
                                            <p:txEl>
                                              <p:pRg st="3" end="3"/>
                                            </p:txEl>
                                          </p:spTgt>
                                        </p:tgtEl>
                                        <p:attrNameLst>
                                          <p:attrName>style.visibility</p:attrName>
                                        </p:attrNameLst>
                                      </p:cBhvr>
                                      <p:to>
                                        <p:strVal val="visible"/>
                                      </p:to>
                                    </p:set>
                                    <p:animEffect transition="in" filter="wipe(up)">
                                      <p:cBhvr>
                                        <p:cTn id="22" dur="500"/>
                                        <p:tgtEl>
                                          <p:spTgt spid="781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81315">
                                            <p:txEl>
                                              <p:pRg st="4" end="4"/>
                                            </p:txEl>
                                          </p:spTgt>
                                        </p:tgtEl>
                                        <p:attrNameLst>
                                          <p:attrName>style.visibility</p:attrName>
                                        </p:attrNameLst>
                                      </p:cBhvr>
                                      <p:to>
                                        <p:strVal val="visible"/>
                                      </p:to>
                                    </p:set>
                                    <p:animEffect transition="in" filter="wipe(up)">
                                      <p:cBhvr>
                                        <p:cTn id="27" dur="500"/>
                                        <p:tgtEl>
                                          <p:spTgt spid="781315">
                                            <p:txEl>
                                              <p:pRg st="4" end="4"/>
                                            </p:txEl>
                                          </p:spTgt>
                                        </p:tgtEl>
                                      </p:cBhvr>
                                    </p:animEffect>
                                  </p:childTnLst>
                                </p:cTn>
                              </p:par>
                            </p:childTnLst>
                          </p:cTn>
                        </p:par>
                        <p:par>
                          <p:cTn id="28" fill="hold">
                            <p:stCondLst>
                              <p:cond delay="500"/>
                            </p:stCondLst>
                            <p:childTnLst>
                              <p:par>
                                <p:cTn id="29" presetID="2" presetClass="entr" presetSubtype="2"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1+#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81315">
                                            <p:txEl>
                                              <p:pRg st="5" end="5"/>
                                            </p:txEl>
                                          </p:spTgt>
                                        </p:tgtEl>
                                        <p:attrNameLst>
                                          <p:attrName>style.visibility</p:attrName>
                                        </p:attrNameLst>
                                      </p:cBhvr>
                                      <p:to>
                                        <p:strVal val="visible"/>
                                      </p:to>
                                    </p:set>
                                    <p:animEffect transition="in" filter="wipe(up)">
                                      <p:cBhvr>
                                        <p:cTn id="37" dur="500"/>
                                        <p:tgtEl>
                                          <p:spTgt spid="781315">
                                            <p:txEl>
                                              <p:pRg st="5" end="5"/>
                                            </p:txEl>
                                          </p:spTgt>
                                        </p:tgtEl>
                                      </p:cBhvr>
                                    </p:animEffect>
                                  </p:childTnLst>
                                </p:cTn>
                              </p:par>
                            </p:childTnLst>
                          </p:cTn>
                        </p:par>
                        <p:par>
                          <p:cTn id="38" fill="hold">
                            <p:stCondLst>
                              <p:cond delay="500"/>
                            </p:stCondLst>
                            <p:childTnLst>
                              <p:par>
                                <p:cTn id="39" presetID="22" presetClass="entr" presetSubtype="1" fill="hold" grpId="0" nodeType="afterEffect">
                                  <p:stCondLst>
                                    <p:cond delay="0"/>
                                  </p:stCondLst>
                                  <p:childTnLst>
                                    <p:set>
                                      <p:cBhvr>
                                        <p:cTn id="40" dur="1" fill="hold">
                                          <p:stCondLst>
                                            <p:cond delay="0"/>
                                          </p:stCondLst>
                                        </p:cTn>
                                        <p:tgtEl>
                                          <p:spTgt spid="781315">
                                            <p:txEl>
                                              <p:pRg st="6" end="6"/>
                                            </p:txEl>
                                          </p:spTgt>
                                        </p:tgtEl>
                                        <p:attrNameLst>
                                          <p:attrName>style.visibility</p:attrName>
                                        </p:attrNameLst>
                                      </p:cBhvr>
                                      <p:to>
                                        <p:strVal val="visible"/>
                                      </p:to>
                                    </p:set>
                                    <p:animEffect transition="in" filter="wipe(up)">
                                      <p:cBhvr>
                                        <p:cTn id="41" dur="500"/>
                                        <p:tgtEl>
                                          <p:spTgt spid="781315">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781315">
                                            <p:txEl>
                                              <p:pRg st="7" end="7"/>
                                            </p:txEl>
                                          </p:spTgt>
                                        </p:tgtEl>
                                        <p:attrNameLst>
                                          <p:attrName>style.visibility</p:attrName>
                                        </p:attrNameLst>
                                      </p:cBhvr>
                                      <p:to>
                                        <p:strVal val="visible"/>
                                      </p:to>
                                    </p:set>
                                    <p:animEffect transition="in" filter="wipe(up)">
                                      <p:cBhvr>
                                        <p:cTn id="46" dur="500"/>
                                        <p:tgtEl>
                                          <p:spTgt spid="781315">
                                            <p:txEl>
                                              <p:pRg st="7" end="7"/>
                                            </p:txEl>
                                          </p:spTgt>
                                        </p:tgtEl>
                                      </p:cBhvr>
                                    </p:animEffect>
                                  </p:childTnLst>
                                </p:cTn>
                              </p:par>
                            </p:childTnLst>
                          </p:cTn>
                        </p:par>
                        <p:par>
                          <p:cTn id="47" fill="hold">
                            <p:stCondLst>
                              <p:cond delay="500"/>
                            </p:stCondLst>
                            <p:childTnLst>
                              <p:par>
                                <p:cTn id="48" presetID="2" presetClass="entr" presetSubtype="2"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1+#ppt_w/2"/>
                                          </p:val>
                                        </p:tav>
                                        <p:tav tm="100000">
                                          <p:val>
                                            <p:strVal val="#ppt_x"/>
                                          </p:val>
                                        </p:tav>
                                      </p:tavLst>
                                    </p:anim>
                                    <p:anim calcmode="lin" valueType="num">
                                      <p:cBhvr additive="base">
                                        <p:cTn id="51"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781315">
                                            <p:txEl>
                                              <p:pRg st="8" end="8"/>
                                            </p:txEl>
                                          </p:spTgt>
                                        </p:tgtEl>
                                        <p:attrNameLst>
                                          <p:attrName>style.visibility</p:attrName>
                                        </p:attrNameLst>
                                      </p:cBhvr>
                                      <p:to>
                                        <p:strVal val="visible"/>
                                      </p:to>
                                    </p:set>
                                    <p:animEffect transition="in" filter="wipe(up)">
                                      <p:cBhvr>
                                        <p:cTn id="56" dur="500"/>
                                        <p:tgtEl>
                                          <p:spTgt spid="781315">
                                            <p:txEl>
                                              <p:pRg st="8" end="8"/>
                                            </p:txEl>
                                          </p:spTgt>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781315">
                                            <p:txEl>
                                              <p:pRg st="9" end="9"/>
                                            </p:txEl>
                                          </p:spTgt>
                                        </p:tgtEl>
                                        <p:attrNameLst>
                                          <p:attrName>style.visibility</p:attrName>
                                        </p:attrNameLst>
                                      </p:cBhvr>
                                      <p:to>
                                        <p:strVal val="visible"/>
                                      </p:to>
                                    </p:set>
                                    <p:animEffect transition="in" filter="wipe(up)">
                                      <p:cBhvr>
                                        <p:cTn id="59" dur="500"/>
                                        <p:tgtEl>
                                          <p:spTgt spid="781315">
                                            <p:txEl>
                                              <p:pRg st="9" end="9"/>
                                            </p:txEl>
                                          </p:spTgt>
                                        </p:tgtEl>
                                      </p:cBhvr>
                                    </p:animEffect>
                                  </p:childTnLst>
                                </p:cTn>
                              </p:par>
                            </p:childTnLst>
                          </p:cTn>
                        </p:par>
                        <p:par>
                          <p:cTn id="60" fill="hold">
                            <p:stCondLst>
                              <p:cond delay="500"/>
                            </p:stCondLst>
                            <p:childTnLst>
                              <p:par>
                                <p:cTn id="61" presetID="22" presetClass="entr" presetSubtype="1" fill="hold" grpId="0" nodeType="afterEffect">
                                  <p:stCondLst>
                                    <p:cond delay="0"/>
                                  </p:stCondLst>
                                  <p:childTnLst>
                                    <p:set>
                                      <p:cBhvr>
                                        <p:cTn id="62" dur="1" fill="hold">
                                          <p:stCondLst>
                                            <p:cond delay="0"/>
                                          </p:stCondLst>
                                        </p:cTn>
                                        <p:tgtEl>
                                          <p:spTgt spid="781315">
                                            <p:txEl>
                                              <p:pRg st="10" end="10"/>
                                            </p:txEl>
                                          </p:spTgt>
                                        </p:tgtEl>
                                        <p:attrNameLst>
                                          <p:attrName>style.visibility</p:attrName>
                                        </p:attrNameLst>
                                      </p:cBhvr>
                                      <p:to>
                                        <p:strVal val="visible"/>
                                      </p:to>
                                    </p:set>
                                    <p:animEffect transition="in" filter="wipe(up)">
                                      <p:cBhvr>
                                        <p:cTn id="63" dur="500"/>
                                        <p:tgtEl>
                                          <p:spTgt spid="781315">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781315">
                                            <p:txEl>
                                              <p:pRg st="11" end="11"/>
                                            </p:txEl>
                                          </p:spTgt>
                                        </p:tgtEl>
                                        <p:attrNameLst>
                                          <p:attrName>style.visibility</p:attrName>
                                        </p:attrNameLst>
                                      </p:cBhvr>
                                      <p:to>
                                        <p:strVal val="visible"/>
                                      </p:to>
                                    </p:set>
                                    <p:animEffect transition="in" filter="wipe(up)">
                                      <p:cBhvr>
                                        <p:cTn id="68" dur="500"/>
                                        <p:tgtEl>
                                          <p:spTgt spid="781315">
                                            <p:txEl>
                                              <p:pRg st="11" end="11"/>
                                            </p:txEl>
                                          </p:spTgt>
                                        </p:tgtEl>
                                      </p:cBhvr>
                                    </p:animEffect>
                                  </p:childTnLst>
                                </p:cTn>
                              </p:par>
                              <p:par>
                                <p:cTn id="69" presetID="22" presetClass="entr" presetSubtype="1" fill="hold" grpId="0" nodeType="withEffect">
                                  <p:stCondLst>
                                    <p:cond delay="0"/>
                                  </p:stCondLst>
                                  <p:childTnLst>
                                    <p:set>
                                      <p:cBhvr>
                                        <p:cTn id="70" dur="1" fill="hold">
                                          <p:stCondLst>
                                            <p:cond delay="0"/>
                                          </p:stCondLst>
                                        </p:cTn>
                                        <p:tgtEl>
                                          <p:spTgt spid="781315">
                                            <p:txEl>
                                              <p:pRg st="12" end="12"/>
                                            </p:txEl>
                                          </p:spTgt>
                                        </p:tgtEl>
                                        <p:attrNameLst>
                                          <p:attrName>style.visibility</p:attrName>
                                        </p:attrNameLst>
                                      </p:cBhvr>
                                      <p:to>
                                        <p:strVal val="visible"/>
                                      </p:to>
                                    </p:set>
                                    <p:animEffect transition="in" filter="wipe(up)">
                                      <p:cBhvr>
                                        <p:cTn id="71" dur="500"/>
                                        <p:tgtEl>
                                          <p:spTgt spid="78131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15" grpId="0" uiExpand="1" build="p" animBg="1"/>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r>
              <a:rPr lang="en-GB" smtClean="0"/>
              <a:t>Introducing JavaScript</a:t>
            </a:r>
            <a:br>
              <a:rPr lang="en-GB" smtClean="0"/>
            </a:br>
            <a:r>
              <a:rPr lang="en-GB" i="1" smtClean="0"/>
              <a:t>Reference</a:t>
            </a:r>
            <a:r>
              <a:rPr lang="en-GB" smtClean="0"/>
              <a:t> types: Functions</a:t>
            </a:r>
          </a:p>
        </p:txBody>
      </p:sp>
      <p:sp>
        <p:nvSpPr>
          <p:cNvPr id="442371" name="Rectangle 3"/>
          <p:cNvSpPr>
            <a:spLocks noGrp="1" noChangeArrowheads="1"/>
          </p:cNvSpPr>
          <p:nvPr>
            <p:ph idx="1"/>
          </p:nvPr>
        </p:nvSpPr>
        <p:spPr>
          <a:xfrm>
            <a:off x="0" y="1670050"/>
            <a:ext cx="9144000" cy="4495800"/>
          </a:xfrm>
        </p:spPr>
        <p:txBody>
          <a:bodyPr/>
          <a:lstStyle/>
          <a:p>
            <a:pPr>
              <a:lnSpc>
                <a:spcPct val="120000"/>
              </a:lnSpc>
            </a:pPr>
            <a:r>
              <a:rPr lang="en-GB" sz="2800" dirty="0" smtClean="0">
                <a:sym typeface="Symbol" pitchFamily="18" charset="2"/>
              </a:rPr>
              <a:t>Functions - </a:t>
            </a:r>
            <a:r>
              <a:rPr lang="en-GB" sz="2800" i="1" dirty="0" smtClean="0">
                <a:sym typeface="Symbol" pitchFamily="18" charset="2"/>
              </a:rPr>
              <a:t>three</a:t>
            </a:r>
            <a:r>
              <a:rPr lang="en-GB" sz="2800" dirty="0" smtClean="0">
                <a:sym typeface="Symbol" pitchFamily="18" charset="2"/>
              </a:rPr>
              <a:t> ways to declare a function!</a:t>
            </a:r>
          </a:p>
          <a:p>
            <a:pPr lvl="1">
              <a:lnSpc>
                <a:spcPct val="120000"/>
              </a:lnSpc>
              <a:buSzPct val="75000"/>
              <a:buFont typeface="Wingdings" pitchFamily="2" charset="2"/>
              <a:buChar char="Ø"/>
            </a:pPr>
            <a:r>
              <a:rPr lang="en-GB" sz="2800" dirty="0" smtClean="0">
                <a:sym typeface="Symbol" pitchFamily="18" charset="2"/>
              </a:rPr>
              <a:t>Function statement, </a:t>
            </a:r>
            <a:r>
              <a:rPr lang="en-GB" sz="2800" i="1" dirty="0" smtClean="0">
                <a:sym typeface="Symbol" pitchFamily="18" charset="2"/>
              </a:rPr>
              <a:t>e.g.</a:t>
            </a:r>
            <a:r>
              <a:rPr lang="en-GB" sz="2800" dirty="0" smtClean="0">
                <a:sym typeface="Symbol" pitchFamily="18" charset="2"/>
              </a:rPr>
              <a:t>:</a:t>
            </a:r>
          </a:p>
          <a:p>
            <a:pPr>
              <a:lnSpc>
                <a:spcPct val="80000"/>
              </a:lnSpc>
            </a:pPr>
            <a:r>
              <a:rPr lang="en-GB" sz="2000" b="1" dirty="0" smtClean="0">
                <a:solidFill>
                  <a:schemeClr val="folHlink"/>
                </a:solidFill>
                <a:latin typeface="Courier New" pitchFamily="49" charset="0"/>
                <a:sym typeface="Symbol" pitchFamily="18" charset="2"/>
              </a:rPr>
              <a:t>function year(</a:t>
            </a:r>
            <a:r>
              <a:rPr lang="en-GB" sz="2000" b="1" dirty="0" smtClean="0">
                <a:solidFill>
                  <a:srgbClr val="FF0000"/>
                </a:solidFill>
                <a:latin typeface="Courier New" pitchFamily="49" charset="0"/>
                <a:sym typeface="Symbol" pitchFamily="18" charset="2"/>
              </a:rPr>
              <a:t>d</a:t>
            </a:r>
            <a:r>
              <a:rPr lang="en-GB" sz="2000" b="1" dirty="0" smtClean="0">
                <a:solidFill>
                  <a:schemeClr val="folHlink"/>
                </a:solidFill>
                <a:latin typeface="Courier New" pitchFamily="49" charset="0"/>
                <a:sym typeface="Symbol" pitchFamily="18" charset="2"/>
              </a:rPr>
              <a:t>)</a:t>
            </a:r>
            <a:br>
              <a:rPr lang="en-GB" sz="2000" b="1" dirty="0" smtClean="0">
                <a:solidFill>
                  <a:schemeClr val="folHlink"/>
                </a:solidFill>
                <a:latin typeface="Courier New" pitchFamily="49" charset="0"/>
                <a:sym typeface="Symbol" pitchFamily="18" charset="2"/>
              </a:rPr>
            </a:br>
            <a:r>
              <a:rPr lang="en-GB" sz="2000" b="1" dirty="0" smtClean="0">
                <a:solidFill>
                  <a:schemeClr val="folHlink"/>
                </a:solidFill>
                <a:latin typeface="Courier New" pitchFamily="49" charset="0"/>
                <a:sym typeface="Symbol" pitchFamily="18" charset="2"/>
              </a:rPr>
              <a:t>{</a:t>
            </a:r>
            <a:br>
              <a:rPr lang="en-GB" sz="2000" b="1" dirty="0" smtClean="0">
                <a:solidFill>
                  <a:schemeClr val="folHlink"/>
                </a:solidFill>
                <a:latin typeface="Courier New" pitchFamily="49" charset="0"/>
                <a:sym typeface="Symbol" pitchFamily="18" charset="2"/>
              </a:rPr>
            </a:br>
            <a:r>
              <a:rPr lang="en-GB" sz="2000" b="1" dirty="0" smtClean="0">
                <a:solidFill>
                  <a:schemeClr val="folHlink"/>
                </a:solidFill>
                <a:latin typeface="Courier New" pitchFamily="49" charset="0"/>
                <a:sym typeface="Symbol" pitchFamily="18" charset="2"/>
              </a:rPr>
              <a:t>  </a:t>
            </a:r>
            <a:r>
              <a:rPr lang="en-GB" sz="2000" b="1" dirty="0" smtClean="0">
                <a:solidFill>
                  <a:schemeClr val="accent2"/>
                </a:solidFill>
                <a:latin typeface="Courier New" pitchFamily="49" charset="0"/>
                <a:sym typeface="Symbol" pitchFamily="18" charset="2"/>
              </a:rPr>
              <a:t>return </a:t>
            </a:r>
            <a:r>
              <a:rPr lang="en-GB" sz="2000" b="1" dirty="0" err="1" smtClean="0">
                <a:solidFill>
                  <a:srgbClr val="FF0000"/>
                </a:solidFill>
                <a:latin typeface="Courier New" pitchFamily="49" charset="0"/>
                <a:sym typeface="Symbol" pitchFamily="18" charset="2"/>
              </a:rPr>
              <a:t>d</a:t>
            </a:r>
            <a:r>
              <a:rPr lang="en-GB" sz="2000" b="1" dirty="0" err="1" smtClean="0">
                <a:solidFill>
                  <a:schemeClr val="accent2"/>
                </a:solidFill>
                <a:latin typeface="Courier New" pitchFamily="49" charset="0"/>
                <a:sym typeface="Symbol" pitchFamily="18" charset="2"/>
              </a:rPr>
              <a:t>.getFullYear</a:t>
            </a:r>
            <a:r>
              <a:rPr lang="en-GB" sz="2000" b="1" dirty="0" smtClean="0">
                <a:solidFill>
                  <a:schemeClr val="accent2"/>
                </a:solidFill>
                <a:latin typeface="Courier New" pitchFamily="49" charset="0"/>
                <a:sym typeface="Symbol" pitchFamily="18" charset="2"/>
              </a:rPr>
              <a:t>();</a:t>
            </a:r>
            <a:r>
              <a:rPr lang="en-GB" sz="2000" b="1" dirty="0" smtClean="0">
                <a:solidFill>
                  <a:schemeClr val="folHlink"/>
                </a:solidFill>
                <a:latin typeface="Courier New" pitchFamily="49" charset="0"/>
                <a:sym typeface="Symbol" pitchFamily="18" charset="2"/>
              </a:rPr>
              <a:t/>
            </a:r>
            <a:br>
              <a:rPr lang="en-GB" sz="2000" b="1" dirty="0" smtClean="0">
                <a:solidFill>
                  <a:schemeClr val="folHlink"/>
                </a:solidFill>
                <a:latin typeface="Courier New" pitchFamily="49" charset="0"/>
                <a:sym typeface="Symbol" pitchFamily="18" charset="2"/>
              </a:rPr>
            </a:br>
            <a:r>
              <a:rPr lang="en-GB" sz="2000" b="1" dirty="0" smtClean="0">
                <a:solidFill>
                  <a:schemeClr val="folHlink"/>
                </a:solidFill>
                <a:latin typeface="Courier New" pitchFamily="49" charset="0"/>
                <a:sym typeface="Symbol" pitchFamily="18" charset="2"/>
              </a:rPr>
              <a:t>}</a:t>
            </a:r>
          </a:p>
          <a:p>
            <a:pPr lvl="1">
              <a:lnSpc>
                <a:spcPct val="120000"/>
              </a:lnSpc>
              <a:buSzPct val="75000"/>
              <a:buFont typeface="Wingdings" pitchFamily="2" charset="2"/>
              <a:buChar char="Ø"/>
            </a:pPr>
            <a:r>
              <a:rPr lang="en-GB" sz="2800" dirty="0" smtClean="0">
                <a:sym typeface="Symbol" pitchFamily="18" charset="2"/>
              </a:rPr>
              <a:t>Function operator, </a:t>
            </a:r>
            <a:r>
              <a:rPr lang="en-GB" sz="2800" i="1" dirty="0" smtClean="0">
                <a:sym typeface="Symbol" pitchFamily="18" charset="2"/>
              </a:rPr>
              <a:t>e.g.</a:t>
            </a:r>
            <a:r>
              <a:rPr lang="en-GB" sz="2800" dirty="0" smtClean="0">
                <a:sym typeface="Symbol" pitchFamily="18" charset="2"/>
              </a:rPr>
              <a:t>:</a:t>
            </a:r>
          </a:p>
          <a:p>
            <a:pPr>
              <a:lnSpc>
                <a:spcPct val="120000"/>
              </a:lnSpc>
            </a:pPr>
            <a:r>
              <a:rPr lang="en-GB" sz="2000" b="1" dirty="0" err="1" smtClean="0">
                <a:solidFill>
                  <a:schemeClr val="folHlink"/>
                </a:solidFill>
                <a:latin typeface="Courier New" pitchFamily="49" charset="0"/>
                <a:sym typeface="Symbol" pitchFamily="18" charset="2"/>
              </a:rPr>
              <a:t>var</a:t>
            </a:r>
            <a:r>
              <a:rPr lang="en-GB" sz="2000" b="1" dirty="0" smtClean="0">
                <a:solidFill>
                  <a:schemeClr val="folHlink"/>
                </a:solidFill>
                <a:latin typeface="Courier New" pitchFamily="49" charset="0"/>
                <a:sym typeface="Symbol" pitchFamily="18" charset="2"/>
              </a:rPr>
              <a:t> year = new Function('</a:t>
            </a:r>
            <a:r>
              <a:rPr lang="en-GB" sz="2000" b="1" dirty="0" err="1" smtClean="0">
                <a:solidFill>
                  <a:srgbClr val="FF0000"/>
                </a:solidFill>
                <a:latin typeface="Courier New" pitchFamily="49" charset="0"/>
                <a:sym typeface="Symbol" pitchFamily="18" charset="2"/>
              </a:rPr>
              <a:t>d</a:t>
            </a:r>
            <a:r>
              <a:rPr lang="en-GB" sz="2000" b="1" dirty="0" err="1" smtClean="0">
                <a:solidFill>
                  <a:schemeClr val="folHlink"/>
                </a:solidFill>
                <a:latin typeface="Courier New" pitchFamily="49" charset="0"/>
                <a:sym typeface="Symbol" pitchFamily="18" charset="2"/>
              </a:rPr>
              <a:t>','</a:t>
            </a:r>
            <a:r>
              <a:rPr lang="en-GB" sz="2000" b="1" dirty="0" err="1" smtClean="0">
                <a:solidFill>
                  <a:schemeClr val="accent2"/>
                </a:solidFill>
                <a:latin typeface="Courier New" pitchFamily="49" charset="0"/>
                <a:sym typeface="Symbol" pitchFamily="18" charset="2"/>
              </a:rPr>
              <a:t>return</a:t>
            </a:r>
            <a:r>
              <a:rPr lang="en-GB" sz="2000" b="1" dirty="0" smtClean="0">
                <a:solidFill>
                  <a:schemeClr val="accent2"/>
                </a:solidFill>
                <a:latin typeface="Courier New" pitchFamily="49" charset="0"/>
                <a:sym typeface="Symbol" pitchFamily="18" charset="2"/>
              </a:rPr>
              <a:t> </a:t>
            </a:r>
            <a:r>
              <a:rPr lang="en-GB" sz="2000" b="1" dirty="0" err="1" smtClean="0">
                <a:solidFill>
                  <a:srgbClr val="FF0000"/>
                </a:solidFill>
                <a:latin typeface="Courier New" pitchFamily="49" charset="0"/>
                <a:sym typeface="Symbol" pitchFamily="18" charset="2"/>
              </a:rPr>
              <a:t>d</a:t>
            </a:r>
            <a:r>
              <a:rPr lang="en-GB" sz="2000" b="1" dirty="0" err="1" smtClean="0">
                <a:solidFill>
                  <a:schemeClr val="accent2"/>
                </a:solidFill>
                <a:latin typeface="Courier New" pitchFamily="49" charset="0"/>
                <a:sym typeface="Symbol" pitchFamily="18" charset="2"/>
              </a:rPr>
              <a:t>.getFullYear</a:t>
            </a:r>
            <a:r>
              <a:rPr lang="en-GB" sz="2000" b="1" dirty="0" smtClean="0">
                <a:solidFill>
                  <a:schemeClr val="accent2"/>
                </a:solidFill>
                <a:latin typeface="Courier New" pitchFamily="49" charset="0"/>
                <a:sym typeface="Symbol" pitchFamily="18" charset="2"/>
              </a:rPr>
              <a:t>();</a:t>
            </a:r>
            <a:r>
              <a:rPr lang="en-GB" sz="2000" b="1" dirty="0" smtClean="0">
                <a:solidFill>
                  <a:schemeClr val="folHlink"/>
                </a:solidFill>
                <a:latin typeface="Courier New" pitchFamily="49" charset="0"/>
                <a:sym typeface="Symbol" pitchFamily="18" charset="2"/>
              </a:rPr>
              <a:t>');</a:t>
            </a:r>
          </a:p>
          <a:p>
            <a:pPr lvl="1">
              <a:lnSpc>
                <a:spcPct val="120000"/>
              </a:lnSpc>
              <a:buSzPct val="75000"/>
              <a:buFont typeface="Wingdings" pitchFamily="2" charset="2"/>
              <a:buChar char="Ø"/>
            </a:pPr>
            <a:r>
              <a:rPr lang="en-GB" sz="2800" dirty="0" smtClean="0">
                <a:sym typeface="Symbol" pitchFamily="18" charset="2"/>
              </a:rPr>
              <a:t>Function literal (data type!), </a:t>
            </a:r>
            <a:r>
              <a:rPr lang="en-GB" sz="2800" i="1" dirty="0" smtClean="0">
                <a:sym typeface="Symbol" pitchFamily="18" charset="2"/>
              </a:rPr>
              <a:t>e.g.</a:t>
            </a:r>
            <a:r>
              <a:rPr lang="en-GB" sz="2800" dirty="0" smtClean="0">
                <a:sym typeface="Symbol" pitchFamily="18" charset="2"/>
              </a:rPr>
              <a:t>:</a:t>
            </a:r>
          </a:p>
          <a:p>
            <a:pPr>
              <a:lnSpc>
                <a:spcPct val="120000"/>
              </a:lnSpc>
            </a:pPr>
            <a:r>
              <a:rPr lang="en-GB" sz="2000" b="1" dirty="0" err="1" smtClean="0">
                <a:solidFill>
                  <a:schemeClr val="folHlink"/>
                </a:solidFill>
                <a:latin typeface="Courier New" pitchFamily="49" charset="0"/>
                <a:sym typeface="Symbol" pitchFamily="18" charset="2"/>
              </a:rPr>
              <a:t>var</a:t>
            </a:r>
            <a:r>
              <a:rPr lang="en-GB" sz="2000" b="1" dirty="0" smtClean="0">
                <a:solidFill>
                  <a:schemeClr val="folHlink"/>
                </a:solidFill>
                <a:latin typeface="Courier New" pitchFamily="49" charset="0"/>
                <a:sym typeface="Symbol" pitchFamily="18" charset="2"/>
              </a:rPr>
              <a:t> year = function(</a:t>
            </a:r>
            <a:r>
              <a:rPr lang="en-GB" sz="2000" b="1" dirty="0" smtClean="0">
                <a:solidFill>
                  <a:srgbClr val="FF0000"/>
                </a:solidFill>
                <a:latin typeface="Courier New" pitchFamily="49" charset="0"/>
                <a:sym typeface="Symbol" pitchFamily="18" charset="2"/>
              </a:rPr>
              <a:t>d</a:t>
            </a:r>
            <a:r>
              <a:rPr lang="en-GB" sz="2000" b="1" dirty="0" smtClean="0">
                <a:solidFill>
                  <a:schemeClr val="folHlink"/>
                </a:solidFill>
                <a:latin typeface="Courier New" pitchFamily="49" charset="0"/>
                <a:sym typeface="Symbol" pitchFamily="18" charset="2"/>
              </a:rPr>
              <a:t>) { </a:t>
            </a:r>
            <a:r>
              <a:rPr lang="en-GB" sz="2000" b="1" dirty="0" smtClean="0">
                <a:solidFill>
                  <a:schemeClr val="accent2"/>
                </a:solidFill>
                <a:latin typeface="Courier New" pitchFamily="49" charset="0"/>
                <a:sym typeface="Symbol" pitchFamily="18" charset="2"/>
              </a:rPr>
              <a:t>return </a:t>
            </a:r>
            <a:r>
              <a:rPr lang="en-GB" sz="2000" b="1" dirty="0" err="1" smtClean="0">
                <a:solidFill>
                  <a:srgbClr val="FF0000"/>
                </a:solidFill>
                <a:latin typeface="Courier New" pitchFamily="49" charset="0"/>
                <a:sym typeface="Symbol" pitchFamily="18" charset="2"/>
              </a:rPr>
              <a:t>d</a:t>
            </a:r>
            <a:r>
              <a:rPr lang="en-GB" sz="2000" b="1" dirty="0" err="1" smtClean="0">
                <a:solidFill>
                  <a:schemeClr val="accent2"/>
                </a:solidFill>
                <a:latin typeface="Courier New" pitchFamily="49" charset="0"/>
                <a:sym typeface="Symbol" pitchFamily="18" charset="2"/>
              </a:rPr>
              <a:t>.getFullYear</a:t>
            </a:r>
            <a:r>
              <a:rPr lang="en-GB" sz="2000" b="1" dirty="0" smtClean="0">
                <a:solidFill>
                  <a:schemeClr val="accent2"/>
                </a:solidFill>
                <a:latin typeface="Courier New" pitchFamily="49" charset="0"/>
                <a:sym typeface="Symbol" pitchFamily="18" charset="2"/>
              </a:rPr>
              <a:t>(); </a:t>
            </a:r>
            <a:r>
              <a:rPr lang="en-GB" sz="2000" b="1" dirty="0" smtClean="0">
                <a:solidFill>
                  <a:schemeClr val="folHlink"/>
                </a:solidFill>
                <a:latin typeface="Courier New" pitchFamily="49" charset="0"/>
                <a:sym typeface="Symbol" pitchFamily="18" charset="2"/>
              </a:rPr>
              <a:t>};</a:t>
            </a:r>
          </a:p>
        </p:txBody>
      </p:sp>
      <p:sp>
        <p:nvSpPr>
          <p:cNvPr id="21"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22" name="Slide Number Placeholder 5"/>
          <p:cNvSpPr>
            <a:spLocks noGrp="1"/>
          </p:cNvSpPr>
          <p:nvPr>
            <p:ph type="sldNum" sz="quarter" idx="12"/>
          </p:nvPr>
        </p:nvSpPr>
        <p:spPr/>
        <p:txBody>
          <a:bodyPr/>
          <a:lstStyle/>
          <a:p>
            <a:pPr>
              <a:defRPr/>
            </a:pPr>
            <a:fld id="{266BA341-3B1E-4AEF-9E28-B2EB5B05DAD4}" type="slidenum">
              <a:rPr lang="en-GB"/>
              <a:pPr>
                <a:defRPr/>
              </a:pPr>
              <a:t>6</a:t>
            </a:fld>
            <a:endParaRPr lang="en-GB"/>
          </a:p>
        </p:txBody>
      </p:sp>
      <p:sp>
        <p:nvSpPr>
          <p:cNvPr id="442374" name="Text Box 6"/>
          <p:cNvSpPr txBox="1">
            <a:spLocks noChangeArrowheads="1"/>
          </p:cNvSpPr>
          <p:nvPr/>
        </p:nvSpPr>
        <p:spPr bwMode="auto">
          <a:xfrm>
            <a:off x="4370388" y="3716338"/>
            <a:ext cx="1785937" cy="396875"/>
          </a:xfrm>
          <a:prstGeom prst="rect">
            <a:avLst/>
          </a:prstGeom>
          <a:noFill/>
          <a:ln w="9525">
            <a:noFill/>
            <a:miter lim="800000"/>
            <a:headEnd/>
            <a:tailEnd/>
          </a:ln>
        </p:spPr>
        <p:txBody>
          <a:bodyPr wrap="none">
            <a:spAutoFit/>
          </a:bodyPr>
          <a:lstStyle/>
          <a:p>
            <a:pPr algn="l"/>
            <a:r>
              <a:rPr lang="en-GB" sz="2000">
                <a:latin typeface="Verdana" pitchFamily="34" charset="0"/>
              </a:rPr>
              <a:t>argument(s)</a:t>
            </a:r>
            <a:endParaRPr lang="en-GB"/>
          </a:p>
        </p:txBody>
      </p:sp>
      <p:sp>
        <p:nvSpPr>
          <p:cNvPr id="442377" name="Text Box 9"/>
          <p:cNvSpPr txBox="1">
            <a:spLocks noChangeArrowheads="1"/>
          </p:cNvSpPr>
          <p:nvPr/>
        </p:nvSpPr>
        <p:spPr bwMode="auto">
          <a:xfrm>
            <a:off x="6467475" y="3716338"/>
            <a:ext cx="1920875" cy="396875"/>
          </a:xfrm>
          <a:prstGeom prst="rect">
            <a:avLst/>
          </a:prstGeom>
          <a:noFill/>
          <a:ln w="9525">
            <a:noFill/>
            <a:miter lim="800000"/>
            <a:headEnd/>
            <a:tailEnd/>
          </a:ln>
        </p:spPr>
        <p:txBody>
          <a:bodyPr wrap="none">
            <a:spAutoFit/>
          </a:bodyPr>
          <a:lstStyle/>
          <a:p>
            <a:pPr algn="l"/>
            <a:r>
              <a:rPr lang="en-GB" sz="2000">
                <a:latin typeface="Verdana" pitchFamily="34" charset="0"/>
              </a:rPr>
              <a:t>function body</a:t>
            </a:r>
            <a:endParaRPr lang="en-GB"/>
          </a:p>
        </p:txBody>
      </p:sp>
      <p:sp>
        <p:nvSpPr>
          <p:cNvPr id="442378" name="Rectangle 10"/>
          <p:cNvSpPr>
            <a:spLocks noChangeArrowheads="1"/>
          </p:cNvSpPr>
          <p:nvPr/>
        </p:nvSpPr>
        <p:spPr bwMode="auto">
          <a:xfrm>
            <a:off x="4129088" y="4572008"/>
            <a:ext cx="431800" cy="287338"/>
          </a:xfrm>
          <a:prstGeom prst="rect">
            <a:avLst/>
          </a:prstGeom>
          <a:noFill/>
          <a:ln w="9525" cap="rnd">
            <a:solidFill>
              <a:srgbClr val="FF0000"/>
            </a:solidFill>
            <a:prstDash val="sysDot"/>
            <a:miter lim="800000"/>
            <a:headEnd/>
            <a:tailEnd/>
          </a:ln>
        </p:spPr>
        <p:txBody>
          <a:bodyPr wrap="none" anchor="ctr"/>
          <a:lstStyle/>
          <a:p>
            <a:endParaRPr lang="en-US"/>
          </a:p>
        </p:txBody>
      </p:sp>
      <p:sp>
        <p:nvSpPr>
          <p:cNvPr id="442379" name="Rectangle 11"/>
          <p:cNvSpPr>
            <a:spLocks noChangeArrowheads="1"/>
          </p:cNvSpPr>
          <p:nvPr/>
        </p:nvSpPr>
        <p:spPr bwMode="auto">
          <a:xfrm>
            <a:off x="2439988" y="2814638"/>
            <a:ext cx="431800" cy="287337"/>
          </a:xfrm>
          <a:prstGeom prst="rect">
            <a:avLst/>
          </a:prstGeom>
          <a:noFill/>
          <a:ln w="9525" cap="rnd">
            <a:solidFill>
              <a:srgbClr val="FF0000"/>
            </a:solidFill>
            <a:prstDash val="sysDot"/>
            <a:miter lim="800000"/>
            <a:headEnd/>
            <a:tailEnd/>
          </a:ln>
        </p:spPr>
        <p:txBody>
          <a:bodyPr wrap="none" anchor="ctr"/>
          <a:lstStyle/>
          <a:p>
            <a:endParaRPr lang="en-US"/>
          </a:p>
        </p:txBody>
      </p:sp>
      <p:sp>
        <p:nvSpPr>
          <p:cNvPr id="442380" name="Rectangle 12"/>
          <p:cNvSpPr>
            <a:spLocks noChangeArrowheads="1"/>
          </p:cNvSpPr>
          <p:nvPr/>
        </p:nvSpPr>
        <p:spPr bwMode="auto">
          <a:xfrm>
            <a:off x="3348038" y="5572140"/>
            <a:ext cx="431800" cy="287337"/>
          </a:xfrm>
          <a:prstGeom prst="rect">
            <a:avLst/>
          </a:prstGeom>
          <a:noFill/>
          <a:ln w="9525" cap="rnd">
            <a:solidFill>
              <a:srgbClr val="FF0000"/>
            </a:solidFill>
            <a:prstDash val="sysDot"/>
            <a:miter lim="800000"/>
            <a:headEnd/>
            <a:tailEnd/>
          </a:ln>
        </p:spPr>
        <p:txBody>
          <a:bodyPr wrap="none" anchor="ctr"/>
          <a:lstStyle/>
          <a:p>
            <a:endParaRPr lang="en-US"/>
          </a:p>
        </p:txBody>
      </p:sp>
      <p:sp>
        <p:nvSpPr>
          <p:cNvPr id="442381" name="Rectangle 13"/>
          <p:cNvSpPr>
            <a:spLocks noChangeArrowheads="1"/>
          </p:cNvSpPr>
          <p:nvPr/>
        </p:nvSpPr>
        <p:spPr bwMode="auto">
          <a:xfrm>
            <a:off x="684213" y="3357563"/>
            <a:ext cx="3600450" cy="287337"/>
          </a:xfrm>
          <a:prstGeom prst="rect">
            <a:avLst/>
          </a:prstGeom>
          <a:noFill/>
          <a:ln w="9525" cap="rnd">
            <a:solidFill>
              <a:schemeClr val="accent2"/>
            </a:solidFill>
            <a:prstDash val="sysDot"/>
            <a:miter lim="800000"/>
            <a:headEnd/>
            <a:tailEnd/>
          </a:ln>
        </p:spPr>
        <p:txBody>
          <a:bodyPr wrap="none" anchor="ctr"/>
          <a:lstStyle/>
          <a:p>
            <a:endParaRPr lang="en-US">
              <a:solidFill>
                <a:schemeClr val="accent2"/>
              </a:solidFill>
            </a:endParaRPr>
          </a:p>
        </p:txBody>
      </p:sp>
      <p:sp>
        <p:nvSpPr>
          <p:cNvPr id="442384" name="Rectangle 16"/>
          <p:cNvSpPr>
            <a:spLocks noChangeArrowheads="1"/>
          </p:cNvSpPr>
          <p:nvPr/>
        </p:nvSpPr>
        <p:spPr bwMode="auto">
          <a:xfrm>
            <a:off x="4738688" y="4572008"/>
            <a:ext cx="3743325" cy="287337"/>
          </a:xfrm>
          <a:prstGeom prst="rect">
            <a:avLst/>
          </a:prstGeom>
          <a:noFill/>
          <a:ln w="9525" cap="rnd">
            <a:solidFill>
              <a:schemeClr val="accent2"/>
            </a:solidFill>
            <a:prstDash val="sysDot"/>
            <a:miter lim="800000"/>
            <a:headEnd/>
            <a:tailEnd/>
          </a:ln>
        </p:spPr>
        <p:txBody>
          <a:bodyPr wrap="none" anchor="ctr"/>
          <a:lstStyle/>
          <a:p>
            <a:endParaRPr lang="en-US">
              <a:solidFill>
                <a:schemeClr val="accent2"/>
              </a:solidFill>
            </a:endParaRPr>
          </a:p>
        </p:txBody>
      </p:sp>
      <p:sp>
        <p:nvSpPr>
          <p:cNvPr id="442385" name="Rectangle 17"/>
          <p:cNvSpPr>
            <a:spLocks noChangeArrowheads="1"/>
          </p:cNvSpPr>
          <p:nvPr/>
        </p:nvSpPr>
        <p:spPr bwMode="auto">
          <a:xfrm>
            <a:off x="4140200" y="5583252"/>
            <a:ext cx="3743325" cy="287338"/>
          </a:xfrm>
          <a:prstGeom prst="rect">
            <a:avLst/>
          </a:prstGeom>
          <a:noFill/>
          <a:ln w="9525" cap="rnd">
            <a:solidFill>
              <a:schemeClr val="accent2"/>
            </a:solidFill>
            <a:prstDash val="sysDot"/>
            <a:miter lim="800000"/>
            <a:headEnd/>
            <a:tailEnd/>
          </a:ln>
        </p:spPr>
        <p:txBody>
          <a:bodyPr wrap="none" anchor="ctr"/>
          <a:lstStyle/>
          <a:p>
            <a:endParaRPr lang="en-US">
              <a:solidFill>
                <a:schemeClr val="accent2"/>
              </a:solidFill>
            </a:endParaRPr>
          </a:p>
        </p:txBody>
      </p:sp>
      <p:sp>
        <p:nvSpPr>
          <p:cNvPr id="442386" name="Rectangle 18"/>
          <p:cNvSpPr>
            <a:spLocks noChangeArrowheads="1"/>
          </p:cNvSpPr>
          <p:nvPr/>
        </p:nvSpPr>
        <p:spPr bwMode="auto">
          <a:xfrm>
            <a:off x="4427538" y="3789363"/>
            <a:ext cx="1657350" cy="287337"/>
          </a:xfrm>
          <a:prstGeom prst="rect">
            <a:avLst/>
          </a:prstGeom>
          <a:noFill/>
          <a:ln w="9525" cap="rnd">
            <a:solidFill>
              <a:srgbClr val="FF0000"/>
            </a:solidFill>
            <a:prstDash val="sysDot"/>
            <a:miter lim="800000"/>
            <a:headEnd/>
            <a:tailEnd/>
          </a:ln>
        </p:spPr>
        <p:txBody>
          <a:bodyPr wrap="none" anchor="ctr"/>
          <a:lstStyle/>
          <a:p>
            <a:endParaRPr lang="en-US"/>
          </a:p>
        </p:txBody>
      </p:sp>
      <p:sp>
        <p:nvSpPr>
          <p:cNvPr id="442387" name="Rectangle 19"/>
          <p:cNvSpPr>
            <a:spLocks noChangeArrowheads="1"/>
          </p:cNvSpPr>
          <p:nvPr/>
        </p:nvSpPr>
        <p:spPr bwMode="auto">
          <a:xfrm>
            <a:off x="6443663" y="3789363"/>
            <a:ext cx="1873250" cy="287337"/>
          </a:xfrm>
          <a:prstGeom prst="rect">
            <a:avLst/>
          </a:prstGeom>
          <a:noFill/>
          <a:ln w="9525" cap="rnd">
            <a:solidFill>
              <a:schemeClr val="accent2"/>
            </a:solidFill>
            <a:prstDash val="sysDot"/>
            <a:miter lim="800000"/>
            <a:headEnd/>
            <a:tailEnd/>
          </a:ln>
        </p:spPr>
        <p:txBody>
          <a:bodyPr wrap="none" anchor="ctr"/>
          <a:lstStyle/>
          <a:p>
            <a:endParaRPr lang="en-US">
              <a:solidFill>
                <a:schemeClr val="accent2"/>
              </a:solidFill>
            </a:endParaRPr>
          </a:p>
        </p:txBody>
      </p:sp>
      <p:cxnSp>
        <p:nvCxnSpPr>
          <p:cNvPr id="442388" name="AutoShape 20"/>
          <p:cNvCxnSpPr>
            <a:cxnSpLocks noChangeShapeType="1"/>
            <a:stCxn id="442386" idx="0"/>
            <a:endCxn id="442379" idx="3"/>
          </p:cNvCxnSpPr>
          <p:nvPr/>
        </p:nvCxnSpPr>
        <p:spPr bwMode="auto">
          <a:xfrm rot="5400000" flipH="1">
            <a:off x="3648869" y="2182019"/>
            <a:ext cx="830263" cy="2384425"/>
          </a:xfrm>
          <a:prstGeom prst="curvedConnector2">
            <a:avLst/>
          </a:prstGeom>
          <a:noFill/>
          <a:ln w="9525" cap="rnd">
            <a:solidFill>
              <a:srgbClr val="FF0000"/>
            </a:solidFill>
            <a:prstDash val="sysDot"/>
            <a:round/>
            <a:headEnd/>
            <a:tailEnd type="triangle" w="med" len="med"/>
          </a:ln>
        </p:spPr>
      </p:cxnSp>
      <p:cxnSp>
        <p:nvCxnSpPr>
          <p:cNvPr id="442389" name="AutoShape 21"/>
          <p:cNvCxnSpPr>
            <a:cxnSpLocks noChangeShapeType="1"/>
            <a:stCxn id="442386" idx="2"/>
            <a:endCxn id="442378" idx="0"/>
          </p:cNvCxnSpPr>
          <p:nvPr/>
        </p:nvCxnSpPr>
        <p:spPr bwMode="auto">
          <a:xfrm rot="5400000">
            <a:off x="4552947" y="3868742"/>
            <a:ext cx="495308" cy="911225"/>
          </a:xfrm>
          <a:prstGeom prst="curvedConnector3">
            <a:avLst>
              <a:gd name="adj1" fmla="val 50000"/>
            </a:avLst>
          </a:prstGeom>
          <a:noFill/>
          <a:ln w="9525" cap="rnd">
            <a:solidFill>
              <a:srgbClr val="FF0000"/>
            </a:solidFill>
            <a:prstDash val="sysDot"/>
            <a:round/>
            <a:headEnd/>
            <a:tailEnd type="triangle" w="med" len="med"/>
          </a:ln>
        </p:spPr>
      </p:cxnSp>
      <p:cxnSp>
        <p:nvCxnSpPr>
          <p:cNvPr id="442390" name="AutoShape 22"/>
          <p:cNvCxnSpPr>
            <a:cxnSpLocks noChangeShapeType="1"/>
            <a:stCxn id="442386" idx="1"/>
            <a:endCxn id="442380" idx="0"/>
          </p:cNvCxnSpPr>
          <p:nvPr/>
        </p:nvCxnSpPr>
        <p:spPr bwMode="auto">
          <a:xfrm rot="10800000" flipV="1">
            <a:off x="3563938" y="3933032"/>
            <a:ext cx="863600" cy="1639108"/>
          </a:xfrm>
          <a:prstGeom prst="curvedConnector2">
            <a:avLst/>
          </a:prstGeom>
          <a:noFill/>
          <a:ln w="9525" cap="rnd">
            <a:solidFill>
              <a:srgbClr val="FF0000"/>
            </a:solidFill>
            <a:prstDash val="sysDot"/>
            <a:round/>
            <a:headEnd/>
            <a:tailEnd type="triangle" w="med" len="med"/>
          </a:ln>
        </p:spPr>
      </p:cxnSp>
      <p:cxnSp>
        <p:nvCxnSpPr>
          <p:cNvPr id="442391" name="AutoShape 23"/>
          <p:cNvCxnSpPr>
            <a:cxnSpLocks noChangeShapeType="1"/>
            <a:stCxn id="442387" idx="0"/>
            <a:endCxn id="442381" idx="3"/>
          </p:cNvCxnSpPr>
          <p:nvPr/>
        </p:nvCxnSpPr>
        <p:spPr bwMode="auto">
          <a:xfrm rot="5400000" flipH="1">
            <a:off x="5688807" y="2097881"/>
            <a:ext cx="287338" cy="3095625"/>
          </a:xfrm>
          <a:prstGeom prst="curvedConnector2">
            <a:avLst/>
          </a:prstGeom>
          <a:noFill/>
          <a:ln w="9525" cap="rnd">
            <a:solidFill>
              <a:schemeClr val="accent2"/>
            </a:solidFill>
            <a:prstDash val="sysDot"/>
            <a:round/>
            <a:headEnd/>
            <a:tailEnd type="triangle" w="med" len="med"/>
          </a:ln>
        </p:spPr>
      </p:cxnSp>
      <p:cxnSp>
        <p:nvCxnSpPr>
          <p:cNvPr id="442392" name="AutoShape 24"/>
          <p:cNvCxnSpPr>
            <a:cxnSpLocks noChangeShapeType="1"/>
            <a:stCxn id="442387" idx="2"/>
            <a:endCxn id="442384" idx="0"/>
          </p:cNvCxnSpPr>
          <p:nvPr/>
        </p:nvCxnSpPr>
        <p:spPr bwMode="auto">
          <a:xfrm rot="5400000">
            <a:off x="6747666" y="3939386"/>
            <a:ext cx="495308" cy="769937"/>
          </a:xfrm>
          <a:prstGeom prst="curvedConnector3">
            <a:avLst>
              <a:gd name="adj1" fmla="val 50000"/>
            </a:avLst>
          </a:prstGeom>
          <a:noFill/>
          <a:ln w="9525" cap="rnd">
            <a:solidFill>
              <a:schemeClr val="accent2"/>
            </a:solidFill>
            <a:prstDash val="sysDot"/>
            <a:round/>
            <a:headEnd/>
            <a:tailEnd type="triangle" w="med" len="med"/>
          </a:ln>
        </p:spPr>
      </p:cxnSp>
      <p:cxnSp>
        <p:nvCxnSpPr>
          <p:cNvPr id="442393" name="AutoShape 25"/>
          <p:cNvCxnSpPr>
            <a:cxnSpLocks noChangeShapeType="1"/>
            <a:stCxn id="442387" idx="3"/>
            <a:endCxn id="442385" idx="3"/>
          </p:cNvCxnSpPr>
          <p:nvPr/>
        </p:nvCxnSpPr>
        <p:spPr bwMode="auto">
          <a:xfrm flipH="1">
            <a:off x="7883525" y="3933032"/>
            <a:ext cx="433388" cy="1793889"/>
          </a:xfrm>
          <a:prstGeom prst="curvedConnector3">
            <a:avLst>
              <a:gd name="adj1" fmla="val -52747"/>
            </a:avLst>
          </a:prstGeom>
          <a:noFill/>
          <a:ln w="9525" cap="rnd">
            <a:solidFill>
              <a:schemeClr val="accent2"/>
            </a:solidFill>
            <a:prstDash val="sysDot"/>
            <a:round/>
            <a:headEnd/>
            <a:tailEnd type="triangle" w="med" len="med"/>
          </a:ln>
        </p:spPr>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42374"/>
                                        </p:tgtEl>
                                        <p:attrNameLst>
                                          <p:attrName>style.visibility</p:attrName>
                                        </p:attrNameLst>
                                      </p:cBhvr>
                                      <p:to>
                                        <p:strVal val="visible"/>
                                      </p:to>
                                    </p:set>
                                    <p:animEffect transition="in" filter="wipe(right)">
                                      <p:cBhvr>
                                        <p:cTn id="7" dur="500"/>
                                        <p:tgtEl>
                                          <p:spTgt spid="442374"/>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42386"/>
                                        </p:tgtEl>
                                        <p:attrNameLst>
                                          <p:attrName>style.visibility</p:attrName>
                                        </p:attrNameLst>
                                      </p:cBhvr>
                                      <p:to>
                                        <p:strVal val="visible"/>
                                      </p:to>
                                    </p:set>
                                    <p:animEffect transition="in" filter="wipe(right)">
                                      <p:cBhvr>
                                        <p:cTn id="10" dur="500"/>
                                        <p:tgtEl>
                                          <p:spTgt spid="442386"/>
                                        </p:tgtEl>
                                      </p:cBhvr>
                                    </p:animEffec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442388"/>
                                        </p:tgtEl>
                                        <p:attrNameLst>
                                          <p:attrName>style.visibility</p:attrName>
                                        </p:attrNameLst>
                                      </p:cBhvr>
                                      <p:to>
                                        <p:strVal val="visible"/>
                                      </p:to>
                                    </p:set>
                                    <p:animEffect transition="in" filter="wipe(down)">
                                      <p:cBhvr>
                                        <p:cTn id="14" dur="500"/>
                                        <p:tgtEl>
                                          <p:spTgt spid="442388"/>
                                        </p:tgtEl>
                                      </p:cBhvr>
                                    </p:animEffect>
                                  </p:childTnLst>
                                </p:cTn>
                              </p:par>
                              <p:par>
                                <p:cTn id="15" presetID="22" presetClass="entr" presetSubtype="1" fill="hold" nodeType="withEffect">
                                  <p:stCondLst>
                                    <p:cond delay="0"/>
                                  </p:stCondLst>
                                  <p:childTnLst>
                                    <p:set>
                                      <p:cBhvr>
                                        <p:cTn id="16" dur="1" fill="hold">
                                          <p:stCondLst>
                                            <p:cond delay="0"/>
                                          </p:stCondLst>
                                        </p:cTn>
                                        <p:tgtEl>
                                          <p:spTgt spid="442389"/>
                                        </p:tgtEl>
                                        <p:attrNameLst>
                                          <p:attrName>style.visibility</p:attrName>
                                        </p:attrNameLst>
                                      </p:cBhvr>
                                      <p:to>
                                        <p:strVal val="visible"/>
                                      </p:to>
                                    </p:set>
                                    <p:animEffect transition="in" filter="wipe(up)">
                                      <p:cBhvr>
                                        <p:cTn id="17" dur="500"/>
                                        <p:tgtEl>
                                          <p:spTgt spid="442389"/>
                                        </p:tgtEl>
                                      </p:cBhvr>
                                    </p:animEffect>
                                  </p:childTnLst>
                                </p:cTn>
                              </p:par>
                              <p:par>
                                <p:cTn id="18" presetID="22" presetClass="entr" presetSubtype="2" fill="hold" nodeType="withEffect">
                                  <p:stCondLst>
                                    <p:cond delay="0"/>
                                  </p:stCondLst>
                                  <p:childTnLst>
                                    <p:set>
                                      <p:cBhvr>
                                        <p:cTn id="19" dur="1" fill="hold">
                                          <p:stCondLst>
                                            <p:cond delay="0"/>
                                          </p:stCondLst>
                                        </p:cTn>
                                        <p:tgtEl>
                                          <p:spTgt spid="442390"/>
                                        </p:tgtEl>
                                        <p:attrNameLst>
                                          <p:attrName>style.visibility</p:attrName>
                                        </p:attrNameLst>
                                      </p:cBhvr>
                                      <p:to>
                                        <p:strVal val="visible"/>
                                      </p:to>
                                    </p:set>
                                    <p:animEffect transition="in" filter="wipe(right)">
                                      <p:cBhvr>
                                        <p:cTn id="20" dur="500"/>
                                        <p:tgtEl>
                                          <p:spTgt spid="442390"/>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442378"/>
                                        </p:tgtEl>
                                        <p:attrNameLst>
                                          <p:attrName>style.visibility</p:attrName>
                                        </p:attrNameLst>
                                      </p:cBhvr>
                                      <p:to>
                                        <p:strVal val="visible"/>
                                      </p:to>
                                    </p:set>
                                    <p:animEffect transition="in" filter="wipe(up)">
                                      <p:cBhvr>
                                        <p:cTn id="24" dur="500"/>
                                        <p:tgtEl>
                                          <p:spTgt spid="442378"/>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442379"/>
                                        </p:tgtEl>
                                        <p:attrNameLst>
                                          <p:attrName>style.visibility</p:attrName>
                                        </p:attrNameLst>
                                      </p:cBhvr>
                                      <p:to>
                                        <p:strVal val="visible"/>
                                      </p:to>
                                    </p:set>
                                    <p:animEffect transition="in" filter="wipe(right)">
                                      <p:cBhvr>
                                        <p:cTn id="27" dur="500"/>
                                        <p:tgtEl>
                                          <p:spTgt spid="44237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42380"/>
                                        </p:tgtEl>
                                        <p:attrNameLst>
                                          <p:attrName>style.visibility</p:attrName>
                                        </p:attrNameLst>
                                      </p:cBhvr>
                                      <p:to>
                                        <p:strVal val="visible"/>
                                      </p:to>
                                    </p:set>
                                    <p:animEffect transition="in" filter="wipe(up)">
                                      <p:cBhvr>
                                        <p:cTn id="30" dur="500"/>
                                        <p:tgtEl>
                                          <p:spTgt spid="44238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42377"/>
                                        </p:tgtEl>
                                        <p:attrNameLst>
                                          <p:attrName>style.visibility</p:attrName>
                                        </p:attrNameLst>
                                      </p:cBhvr>
                                      <p:to>
                                        <p:strVal val="visible"/>
                                      </p:to>
                                    </p:set>
                                    <p:animEffect transition="in" filter="wipe(left)">
                                      <p:cBhvr>
                                        <p:cTn id="35" dur="500"/>
                                        <p:tgtEl>
                                          <p:spTgt spid="442377"/>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42387"/>
                                        </p:tgtEl>
                                        <p:attrNameLst>
                                          <p:attrName>style.visibility</p:attrName>
                                        </p:attrNameLst>
                                      </p:cBhvr>
                                      <p:to>
                                        <p:strVal val="visible"/>
                                      </p:to>
                                    </p:set>
                                    <p:animEffect transition="in" filter="wipe(left)">
                                      <p:cBhvr>
                                        <p:cTn id="38" dur="500"/>
                                        <p:tgtEl>
                                          <p:spTgt spid="442387"/>
                                        </p:tgtEl>
                                      </p:cBhvr>
                                    </p:animEffect>
                                  </p:childTnLst>
                                </p:cTn>
                              </p:par>
                            </p:childTnLst>
                          </p:cTn>
                        </p:par>
                        <p:par>
                          <p:cTn id="39" fill="hold">
                            <p:stCondLst>
                              <p:cond delay="500"/>
                            </p:stCondLst>
                            <p:childTnLst>
                              <p:par>
                                <p:cTn id="40" presetID="22" presetClass="entr" presetSubtype="1" fill="hold" nodeType="afterEffect">
                                  <p:stCondLst>
                                    <p:cond delay="0"/>
                                  </p:stCondLst>
                                  <p:childTnLst>
                                    <p:set>
                                      <p:cBhvr>
                                        <p:cTn id="41" dur="1" fill="hold">
                                          <p:stCondLst>
                                            <p:cond delay="0"/>
                                          </p:stCondLst>
                                        </p:cTn>
                                        <p:tgtEl>
                                          <p:spTgt spid="442393"/>
                                        </p:tgtEl>
                                        <p:attrNameLst>
                                          <p:attrName>style.visibility</p:attrName>
                                        </p:attrNameLst>
                                      </p:cBhvr>
                                      <p:to>
                                        <p:strVal val="visible"/>
                                      </p:to>
                                    </p:set>
                                    <p:animEffect transition="in" filter="wipe(up)">
                                      <p:cBhvr>
                                        <p:cTn id="42" dur="500"/>
                                        <p:tgtEl>
                                          <p:spTgt spid="442393"/>
                                        </p:tgtEl>
                                      </p:cBhvr>
                                    </p:animEffect>
                                  </p:childTnLst>
                                </p:cTn>
                              </p:par>
                              <p:par>
                                <p:cTn id="43" presetID="22" presetClass="entr" presetSubtype="1" fill="hold" nodeType="withEffect">
                                  <p:stCondLst>
                                    <p:cond delay="0"/>
                                  </p:stCondLst>
                                  <p:childTnLst>
                                    <p:set>
                                      <p:cBhvr>
                                        <p:cTn id="44" dur="1" fill="hold">
                                          <p:stCondLst>
                                            <p:cond delay="0"/>
                                          </p:stCondLst>
                                        </p:cTn>
                                        <p:tgtEl>
                                          <p:spTgt spid="442392"/>
                                        </p:tgtEl>
                                        <p:attrNameLst>
                                          <p:attrName>style.visibility</p:attrName>
                                        </p:attrNameLst>
                                      </p:cBhvr>
                                      <p:to>
                                        <p:strVal val="visible"/>
                                      </p:to>
                                    </p:set>
                                    <p:animEffect transition="in" filter="wipe(up)">
                                      <p:cBhvr>
                                        <p:cTn id="45" dur="500"/>
                                        <p:tgtEl>
                                          <p:spTgt spid="442392"/>
                                        </p:tgtEl>
                                      </p:cBhvr>
                                    </p:animEffect>
                                  </p:childTnLst>
                                </p:cTn>
                              </p:par>
                              <p:par>
                                <p:cTn id="46" presetID="22" presetClass="entr" presetSubtype="4" fill="hold" nodeType="withEffect">
                                  <p:stCondLst>
                                    <p:cond delay="0"/>
                                  </p:stCondLst>
                                  <p:childTnLst>
                                    <p:set>
                                      <p:cBhvr>
                                        <p:cTn id="47" dur="1" fill="hold">
                                          <p:stCondLst>
                                            <p:cond delay="0"/>
                                          </p:stCondLst>
                                        </p:cTn>
                                        <p:tgtEl>
                                          <p:spTgt spid="442391"/>
                                        </p:tgtEl>
                                        <p:attrNameLst>
                                          <p:attrName>style.visibility</p:attrName>
                                        </p:attrNameLst>
                                      </p:cBhvr>
                                      <p:to>
                                        <p:strVal val="visible"/>
                                      </p:to>
                                    </p:set>
                                    <p:animEffect transition="in" filter="wipe(down)">
                                      <p:cBhvr>
                                        <p:cTn id="48" dur="500"/>
                                        <p:tgtEl>
                                          <p:spTgt spid="442391"/>
                                        </p:tgtEl>
                                      </p:cBhvr>
                                    </p:animEffect>
                                  </p:childTnLst>
                                </p:cTn>
                              </p:par>
                            </p:childTnLst>
                          </p:cTn>
                        </p:par>
                        <p:par>
                          <p:cTn id="49" fill="hold">
                            <p:stCondLst>
                              <p:cond delay="1000"/>
                            </p:stCondLst>
                            <p:childTnLst>
                              <p:par>
                                <p:cTn id="50" presetID="22" presetClass="entr" presetSubtype="2" fill="hold" grpId="0" nodeType="afterEffect">
                                  <p:stCondLst>
                                    <p:cond delay="0"/>
                                  </p:stCondLst>
                                  <p:childTnLst>
                                    <p:set>
                                      <p:cBhvr>
                                        <p:cTn id="51" dur="1" fill="hold">
                                          <p:stCondLst>
                                            <p:cond delay="0"/>
                                          </p:stCondLst>
                                        </p:cTn>
                                        <p:tgtEl>
                                          <p:spTgt spid="442381"/>
                                        </p:tgtEl>
                                        <p:attrNameLst>
                                          <p:attrName>style.visibility</p:attrName>
                                        </p:attrNameLst>
                                      </p:cBhvr>
                                      <p:to>
                                        <p:strVal val="visible"/>
                                      </p:to>
                                    </p:set>
                                    <p:animEffect transition="in" filter="wipe(right)">
                                      <p:cBhvr>
                                        <p:cTn id="52" dur="500"/>
                                        <p:tgtEl>
                                          <p:spTgt spid="442381"/>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442384"/>
                                        </p:tgtEl>
                                        <p:attrNameLst>
                                          <p:attrName>style.visibility</p:attrName>
                                        </p:attrNameLst>
                                      </p:cBhvr>
                                      <p:to>
                                        <p:strVal val="visible"/>
                                      </p:to>
                                    </p:set>
                                    <p:animEffect transition="in" filter="wipe(up)">
                                      <p:cBhvr>
                                        <p:cTn id="55" dur="500"/>
                                        <p:tgtEl>
                                          <p:spTgt spid="442384"/>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442385"/>
                                        </p:tgtEl>
                                        <p:attrNameLst>
                                          <p:attrName>style.visibility</p:attrName>
                                        </p:attrNameLst>
                                      </p:cBhvr>
                                      <p:to>
                                        <p:strVal val="visible"/>
                                      </p:to>
                                    </p:set>
                                    <p:animEffect transition="in" filter="wipe(up)">
                                      <p:cBhvr>
                                        <p:cTn id="58" dur="500"/>
                                        <p:tgtEl>
                                          <p:spTgt spid="442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4" grpId="0"/>
      <p:bldP spid="442377" grpId="0"/>
      <p:bldP spid="442378" grpId="0" animBg="1"/>
      <p:bldP spid="442379" grpId="0" animBg="1"/>
      <p:bldP spid="442380" grpId="0" animBg="1"/>
      <p:bldP spid="442381" grpId="0" animBg="1"/>
      <p:bldP spid="442384" grpId="0" animBg="1"/>
      <p:bldP spid="442385" grpId="0" animBg="1"/>
      <p:bldP spid="442386" grpId="0" animBg="1"/>
      <p:bldP spid="442387"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week</a:t>
            </a:r>
            <a:endParaRPr lang="en-GB" dirty="0"/>
          </a:p>
        </p:txBody>
      </p:sp>
      <p:sp>
        <p:nvSpPr>
          <p:cNvPr id="3" name="Content Placeholder 2"/>
          <p:cNvSpPr>
            <a:spLocks noGrp="1"/>
          </p:cNvSpPr>
          <p:nvPr>
            <p:ph idx="1"/>
          </p:nvPr>
        </p:nvSpPr>
        <p:spPr/>
        <p:txBody>
          <a:bodyPr/>
          <a:lstStyle/>
          <a:p>
            <a:r>
              <a:rPr lang="en-GB" dirty="0" smtClean="0"/>
              <a:t>Finishing-off the DOM</a:t>
            </a:r>
          </a:p>
          <a:p>
            <a:r>
              <a:rPr lang="en-GB" dirty="0" smtClean="0"/>
              <a:t>Starting time-based events</a:t>
            </a:r>
            <a:endParaRPr lang="en-GB" dirty="0"/>
          </a:p>
        </p:txBody>
      </p:sp>
      <p:sp>
        <p:nvSpPr>
          <p:cNvPr id="4" name="Footer Placeholder 3"/>
          <p:cNvSpPr>
            <a:spLocks noGrp="1"/>
          </p:cNvSpPr>
          <p:nvPr>
            <p:ph type="ftr" sz="quarter" idx="11"/>
          </p:nvPr>
        </p:nvSpPr>
        <p:spPr/>
        <p:txBody>
          <a:bodyPr/>
          <a:lstStyle/>
          <a:p>
            <a:pPr>
              <a:defRPr/>
            </a:pPr>
            <a:r>
              <a:rPr lang="en-GB" smtClean="0"/>
              <a:t>CO2013/CO3013</a:t>
            </a:r>
            <a:br>
              <a:rPr lang="en-GB" smtClean="0"/>
            </a:br>
            <a:r>
              <a:rPr lang="en-GB" smtClean="0"/>
              <a:t>Web Technologies</a:t>
            </a:r>
            <a:endParaRPr lang="en-GB">
              <a:latin typeface="Georgia" pitchFamily="18" charset="0"/>
            </a:endParaRPr>
          </a:p>
        </p:txBody>
      </p:sp>
      <p:sp>
        <p:nvSpPr>
          <p:cNvPr id="5" name="Slide Number Placeholder 4"/>
          <p:cNvSpPr>
            <a:spLocks noGrp="1"/>
          </p:cNvSpPr>
          <p:nvPr>
            <p:ph type="sldNum" sz="quarter" idx="12"/>
          </p:nvPr>
        </p:nvSpPr>
        <p:spPr/>
        <p:txBody>
          <a:bodyPr/>
          <a:lstStyle/>
          <a:p>
            <a:pPr>
              <a:defRPr/>
            </a:pPr>
            <a:fld id="{9C6B9DB5-AE85-4891-926B-EAFEF3E11E54}" type="slidenum">
              <a:rPr lang="en-GB" smtClean="0"/>
              <a:pPr>
                <a:defRPr/>
              </a:pPr>
              <a:t>60</a:t>
            </a:fld>
            <a:endParaRPr lang="en-GB"/>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ln/>
        </p:spPr>
        <p:txBody>
          <a:bodyPr/>
          <a:lstStyle/>
          <a:p>
            <a:r>
              <a:rPr lang="en-GB" dirty="0" smtClean="0"/>
              <a:t>For next week: </a:t>
            </a:r>
            <a:r>
              <a:rPr lang="en-GB" dirty="0"/>
              <a:t>JavaScript</a:t>
            </a:r>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a:t>
            </a:r>
            <a:r>
              <a:rPr lang="en-GB" sz="2000" dirty="0" smtClean="0"/>
              <a:t>1—3 + </a:t>
            </a:r>
            <a:r>
              <a:rPr lang="en-GB" sz="2000" b="1" dirty="0" smtClean="0">
                <a:solidFill>
                  <a:srgbClr val="FF0000"/>
                </a:solidFill>
              </a:rPr>
              <a:t>8</a:t>
            </a:r>
            <a:r>
              <a:rPr lang="en-GB" sz="2000" dirty="0" smtClean="0"/>
              <a:t> + </a:t>
            </a:r>
            <a:r>
              <a:rPr lang="en-GB" sz="2000" b="1" dirty="0" smtClean="0"/>
              <a:t>10</a:t>
            </a:r>
            <a:endParaRPr lang="en-GB" sz="2000" dirty="0"/>
          </a:p>
          <a:p>
            <a:pPr>
              <a:lnSpc>
                <a:spcPct val="90000"/>
              </a:lnSpc>
            </a:pPr>
            <a:r>
              <a:rPr lang="en-GB" sz="2400" i="1" dirty="0"/>
              <a:t>“Head First JavaScript”</a:t>
            </a:r>
          </a:p>
          <a:p>
            <a:pPr lvl="1">
              <a:lnSpc>
                <a:spcPct val="90000"/>
              </a:lnSpc>
            </a:pPr>
            <a:r>
              <a:rPr lang="en-GB" sz="2000" dirty="0"/>
              <a:t>Chapters </a:t>
            </a:r>
            <a:r>
              <a:rPr lang="en-GB" sz="2000" dirty="0" smtClean="0"/>
              <a:t>1—5 + </a:t>
            </a:r>
            <a:r>
              <a:rPr lang="en-GB" sz="2000" b="1" dirty="0" smtClean="0">
                <a:solidFill>
                  <a:srgbClr val="FF0000"/>
                </a:solidFill>
              </a:rPr>
              <a:t>6, 7 &amp; 8</a:t>
            </a:r>
            <a:endParaRPr lang="en-GB" sz="2000" b="1" dirty="0">
              <a:solidFill>
                <a:srgbClr val="FF0000"/>
              </a:solidFill>
            </a:endParaRPr>
          </a:p>
          <a:p>
            <a:pPr>
              <a:lnSpc>
                <a:spcPct val="90000"/>
              </a:lnSpc>
            </a:pPr>
            <a:r>
              <a:rPr lang="en-GB" sz="2400" i="1" dirty="0"/>
              <a:t>“Learning JavaScript”</a:t>
            </a:r>
          </a:p>
          <a:p>
            <a:pPr lvl="1">
              <a:lnSpc>
                <a:spcPct val="80000"/>
              </a:lnSpc>
            </a:pPr>
            <a:r>
              <a:rPr lang="en-GB" sz="2000" dirty="0" smtClean="0"/>
              <a:t>Chapters 1—3, </a:t>
            </a:r>
            <a:r>
              <a:rPr lang="en-GB" sz="2000" b="1" dirty="0" smtClean="0">
                <a:solidFill>
                  <a:srgbClr val="FF0000"/>
                </a:solidFill>
              </a:rPr>
              <a:t>5, 6</a:t>
            </a:r>
            <a:r>
              <a:rPr lang="en-GB" sz="2000" dirty="0" smtClean="0"/>
              <a:t> &amp; 9—10</a:t>
            </a:r>
            <a:endParaRPr lang="en-GB" sz="2400" b="1" dirty="0">
              <a:solidFill>
                <a:srgbClr val="FF0000"/>
              </a:solidFill>
            </a:endParaRPr>
          </a:p>
          <a:p>
            <a:pPr>
              <a:lnSpc>
                <a:spcPct val="90000"/>
              </a:lnSpc>
            </a:pPr>
            <a:endParaRPr lang="en-GB" sz="2400" b="1" dirty="0" smtClean="0">
              <a:solidFill>
                <a:srgbClr val="FF0000"/>
              </a:solidFill>
            </a:endParaRPr>
          </a:p>
          <a:p>
            <a:pPr>
              <a:lnSpc>
                <a:spcPct val="90000"/>
              </a:lnSpc>
            </a:pPr>
            <a:endParaRPr lang="en-GB" sz="2400" b="1" dirty="0" smtClean="0">
              <a:solidFill>
                <a:srgbClr val="FF0000"/>
              </a:solidFill>
            </a:endParaRPr>
          </a:p>
          <a:p>
            <a:pPr>
              <a:lnSpc>
                <a:spcPct val="80000"/>
              </a:lnSpc>
            </a:pPr>
            <a:r>
              <a:rPr lang="en-GB" sz="2400" i="1" dirty="0" smtClean="0">
                <a:solidFill>
                  <a:schemeClr val="tx1">
                    <a:lumMod val="85000"/>
                  </a:schemeClr>
                </a:solidFill>
              </a:rPr>
              <a:t>See me if you have questions about books.</a:t>
            </a:r>
          </a:p>
          <a:p>
            <a:pPr lvl="1">
              <a:lnSpc>
                <a:spcPct val="80000"/>
              </a:lnSpc>
            </a:pPr>
            <a:r>
              <a:rPr lang="en-GB" sz="2000" i="1" dirty="0" smtClean="0">
                <a:solidFill>
                  <a:schemeClr val="tx1">
                    <a:lumMod val="85000"/>
                  </a:schemeClr>
                </a:solidFill>
              </a:rPr>
              <a:t>Don’t get lost reading “unnecessary” stuff…</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61</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92494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48478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92494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GB" smtClean="0"/>
              <a:t>Functions and arguments</a:t>
            </a:r>
          </a:p>
        </p:txBody>
      </p:sp>
      <p:sp>
        <p:nvSpPr>
          <p:cNvPr id="484355" name="Rectangle 3"/>
          <p:cNvSpPr>
            <a:spLocks noGrp="1" noChangeArrowheads="1"/>
          </p:cNvSpPr>
          <p:nvPr>
            <p:ph idx="1"/>
          </p:nvPr>
        </p:nvSpPr>
        <p:spPr/>
        <p:txBody>
          <a:bodyPr>
            <a:normAutofit/>
          </a:bodyPr>
          <a:lstStyle/>
          <a:p>
            <a:pPr>
              <a:lnSpc>
                <a:spcPct val="90000"/>
              </a:lnSpc>
            </a:pPr>
            <a:r>
              <a:rPr lang="en-GB" sz="2800" b="1" dirty="0" smtClean="0">
                <a:solidFill>
                  <a:schemeClr val="folHlink"/>
                </a:solidFill>
                <a:latin typeface="Courier New" pitchFamily="49" charset="0"/>
                <a:sym typeface="Symbol" pitchFamily="18" charset="2"/>
              </a:rPr>
              <a:t>function year(</a:t>
            </a:r>
            <a:r>
              <a:rPr lang="en-GB" sz="2800" b="1" dirty="0" smtClean="0">
                <a:solidFill>
                  <a:srgbClr val="FF0000"/>
                </a:solidFill>
                <a:latin typeface="Courier New" pitchFamily="49" charset="0"/>
                <a:sym typeface="Symbol" pitchFamily="18" charset="2"/>
              </a:rPr>
              <a:t>d</a:t>
            </a:r>
            <a:r>
              <a:rPr lang="en-GB" sz="2800" b="1" dirty="0" smtClean="0">
                <a:solidFill>
                  <a:schemeClr val="folHlink"/>
                </a:solidFill>
                <a:latin typeface="Courier New" pitchFamily="49" charset="0"/>
                <a:sym typeface="Symbol" pitchFamily="18" charset="2"/>
              </a:rPr>
              <a:t>)</a:t>
            </a:r>
            <a:br>
              <a:rPr lang="en-GB" sz="2800" b="1" dirty="0" smtClean="0">
                <a:solidFill>
                  <a:schemeClr val="folHlink"/>
                </a:solidFill>
                <a:latin typeface="Courier New" pitchFamily="49" charset="0"/>
                <a:sym typeface="Symbol" pitchFamily="18" charset="2"/>
              </a:rPr>
            </a:br>
            <a:r>
              <a:rPr lang="en-GB" sz="2800" b="1" dirty="0" smtClean="0">
                <a:solidFill>
                  <a:schemeClr val="folHlink"/>
                </a:solidFill>
                <a:latin typeface="Courier New" pitchFamily="49" charset="0"/>
                <a:sym typeface="Symbol" pitchFamily="18" charset="2"/>
              </a:rPr>
              <a:t>{</a:t>
            </a:r>
            <a:br>
              <a:rPr lang="en-GB" sz="2800" b="1" dirty="0" smtClean="0">
                <a:solidFill>
                  <a:schemeClr val="folHlink"/>
                </a:solidFill>
                <a:latin typeface="Courier New" pitchFamily="49" charset="0"/>
                <a:sym typeface="Symbol" pitchFamily="18" charset="2"/>
              </a:rPr>
            </a:br>
            <a:r>
              <a:rPr lang="en-GB" sz="2800" b="1" dirty="0" smtClean="0">
                <a:solidFill>
                  <a:schemeClr val="folHlink"/>
                </a:solidFill>
                <a:latin typeface="Courier New" pitchFamily="49" charset="0"/>
                <a:sym typeface="Symbol" pitchFamily="18" charset="2"/>
              </a:rPr>
              <a:t>  </a:t>
            </a:r>
            <a:r>
              <a:rPr lang="en-GB" sz="2800" b="1" dirty="0" smtClean="0">
                <a:solidFill>
                  <a:schemeClr val="accent2"/>
                </a:solidFill>
                <a:latin typeface="Courier New" pitchFamily="49" charset="0"/>
                <a:sym typeface="Symbol" pitchFamily="18" charset="2"/>
              </a:rPr>
              <a:t>return </a:t>
            </a:r>
            <a:r>
              <a:rPr lang="en-GB" sz="2800" b="1" dirty="0" err="1" smtClean="0">
                <a:solidFill>
                  <a:srgbClr val="FF0000"/>
                </a:solidFill>
                <a:latin typeface="Courier New" pitchFamily="49" charset="0"/>
                <a:sym typeface="Symbol" pitchFamily="18" charset="2"/>
              </a:rPr>
              <a:t>d</a:t>
            </a:r>
            <a:r>
              <a:rPr lang="en-GB" sz="2800" b="1" dirty="0" err="1" smtClean="0">
                <a:solidFill>
                  <a:schemeClr val="accent2"/>
                </a:solidFill>
                <a:latin typeface="Courier New" pitchFamily="49" charset="0"/>
                <a:sym typeface="Symbol" pitchFamily="18" charset="2"/>
              </a:rPr>
              <a:t>.getFullYear</a:t>
            </a:r>
            <a:r>
              <a:rPr lang="en-GB" sz="2800" b="1" dirty="0" smtClean="0">
                <a:solidFill>
                  <a:schemeClr val="accent2"/>
                </a:solidFill>
                <a:latin typeface="Courier New" pitchFamily="49" charset="0"/>
                <a:sym typeface="Symbol" pitchFamily="18" charset="2"/>
              </a:rPr>
              <a:t>();</a:t>
            </a:r>
            <a:r>
              <a:rPr lang="en-GB" sz="2800" b="1" dirty="0" smtClean="0">
                <a:solidFill>
                  <a:schemeClr val="folHlink"/>
                </a:solidFill>
                <a:latin typeface="Courier New" pitchFamily="49" charset="0"/>
                <a:sym typeface="Symbol" pitchFamily="18" charset="2"/>
              </a:rPr>
              <a:t/>
            </a:r>
            <a:br>
              <a:rPr lang="en-GB" sz="2800" b="1" dirty="0" smtClean="0">
                <a:solidFill>
                  <a:schemeClr val="folHlink"/>
                </a:solidFill>
                <a:latin typeface="Courier New" pitchFamily="49" charset="0"/>
                <a:sym typeface="Symbol" pitchFamily="18" charset="2"/>
              </a:rPr>
            </a:br>
            <a:r>
              <a:rPr lang="en-GB" sz="2800" b="1" dirty="0" smtClean="0">
                <a:solidFill>
                  <a:schemeClr val="folHlink"/>
                </a:solidFill>
                <a:latin typeface="Courier New" pitchFamily="49" charset="0"/>
                <a:sym typeface="Symbol" pitchFamily="18" charset="2"/>
              </a:rPr>
              <a:t>}</a:t>
            </a:r>
            <a:endParaRPr lang="en-GB" sz="3200" dirty="0" smtClean="0"/>
          </a:p>
          <a:p>
            <a:pPr>
              <a:lnSpc>
                <a:spcPct val="90000"/>
              </a:lnSpc>
            </a:pPr>
            <a:r>
              <a:rPr lang="en-GB" sz="3200" dirty="0" smtClean="0"/>
              <a:t>So if </a:t>
            </a:r>
            <a:r>
              <a:rPr lang="en-GB" sz="2800" b="1" dirty="0" err="1" smtClean="0">
                <a:solidFill>
                  <a:schemeClr val="folHlink"/>
                </a:solidFill>
                <a:latin typeface="Courier New" pitchFamily="49" charset="0"/>
              </a:rPr>
              <a:t>var</a:t>
            </a:r>
            <a:r>
              <a:rPr lang="en-GB" sz="2800" b="1" dirty="0" smtClean="0">
                <a:solidFill>
                  <a:schemeClr val="folHlink"/>
                </a:solidFill>
                <a:latin typeface="Courier New" pitchFamily="49" charset="0"/>
              </a:rPr>
              <a:t> today = new Date();</a:t>
            </a:r>
          </a:p>
          <a:p>
            <a:pPr lvl="1">
              <a:lnSpc>
                <a:spcPct val="90000"/>
              </a:lnSpc>
            </a:pPr>
            <a:r>
              <a:rPr lang="en-GB" sz="2800" dirty="0" smtClean="0"/>
              <a:t>How do I get the year into variable </a:t>
            </a:r>
            <a:r>
              <a:rPr lang="en-GB" sz="2800" b="1" dirty="0" err="1" smtClean="0">
                <a:solidFill>
                  <a:schemeClr val="folHlink"/>
                </a:solidFill>
                <a:latin typeface="Courier New" pitchFamily="49" charset="0"/>
              </a:rPr>
              <a:t>thisYear</a:t>
            </a:r>
            <a:r>
              <a:rPr lang="en-GB" sz="2800" dirty="0" smtClean="0"/>
              <a:t>?</a:t>
            </a:r>
          </a:p>
          <a:p>
            <a:pPr lvl="2">
              <a:lnSpc>
                <a:spcPct val="90000"/>
              </a:lnSpc>
            </a:pPr>
            <a:r>
              <a:rPr lang="en-GB" b="1" dirty="0" err="1" smtClean="0">
                <a:solidFill>
                  <a:schemeClr val="folHlink"/>
                </a:solidFill>
                <a:latin typeface="Courier New" pitchFamily="49" charset="0"/>
              </a:rPr>
              <a:t>var</a:t>
            </a:r>
            <a:r>
              <a:rPr lang="en-GB" b="1" dirty="0" smtClean="0">
                <a:solidFill>
                  <a:schemeClr val="folHlink"/>
                </a:solidFill>
                <a:latin typeface="Courier New" pitchFamily="49" charset="0"/>
              </a:rPr>
              <a:t> </a:t>
            </a:r>
            <a:r>
              <a:rPr lang="en-GB" b="1" dirty="0" err="1" smtClean="0">
                <a:solidFill>
                  <a:schemeClr val="folHlink"/>
                </a:solidFill>
                <a:latin typeface="Courier New" pitchFamily="49" charset="0"/>
              </a:rPr>
              <a:t>thisYear</a:t>
            </a:r>
            <a:r>
              <a:rPr lang="en-GB" b="1" dirty="0" smtClean="0">
                <a:solidFill>
                  <a:schemeClr val="folHlink"/>
                </a:solidFill>
                <a:latin typeface="Courier New" pitchFamily="49" charset="0"/>
              </a:rPr>
              <a:t> = year(</a:t>
            </a:r>
            <a:r>
              <a:rPr lang="en-GB" b="1" dirty="0" smtClean="0">
                <a:solidFill>
                  <a:srgbClr val="FF0000"/>
                </a:solidFill>
                <a:latin typeface="Courier New" pitchFamily="49" charset="0"/>
              </a:rPr>
              <a:t>today</a:t>
            </a:r>
            <a:r>
              <a:rPr lang="en-GB" b="1" dirty="0" smtClean="0">
                <a:solidFill>
                  <a:schemeClr val="folHlink"/>
                </a:solidFill>
                <a:latin typeface="Courier New" pitchFamily="49" charset="0"/>
              </a:rPr>
              <a:t>)</a:t>
            </a:r>
          </a:p>
          <a:p>
            <a:pPr lvl="1">
              <a:lnSpc>
                <a:spcPct val="90000"/>
              </a:lnSpc>
            </a:pPr>
            <a:r>
              <a:rPr lang="en-GB" sz="2800" dirty="0" smtClean="0"/>
              <a:t>How do I </a:t>
            </a:r>
            <a:r>
              <a:rPr lang="en-GB" sz="2800" i="1" dirty="0" smtClean="0"/>
              <a:t>display</a:t>
            </a:r>
            <a:r>
              <a:rPr lang="en-GB" sz="2800" dirty="0" smtClean="0"/>
              <a:t> the year?</a:t>
            </a:r>
          </a:p>
          <a:p>
            <a:pPr lvl="2">
              <a:lnSpc>
                <a:spcPct val="90000"/>
              </a:lnSpc>
            </a:pPr>
            <a:r>
              <a:rPr lang="en-GB" b="1" dirty="0" err="1" smtClean="0">
                <a:solidFill>
                  <a:schemeClr val="folHlink"/>
                </a:solidFill>
                <a:latin typeface="Courier New" pitchFamily="49" charset="0"/>
              </a:rPr>
              <a:t>document.write</a:t>
            </a:r>
            <a:r>
              <a:rPr lang="en-GB" b="1" dirty="0" smtClean="0">
                <a:solidFill>
                  <a:schemeClr val="folHlink"/>
                </a:solidFill>
                <a:latin typeface="Courier New" pitchFamily="49" charset="0"/>
              </a:rPr>
              <a:t>( year(</a:t>
            </a:r>
            <a:r>
              <a:rPr lang="en-GB" b="1" dirty="0" smtClean="0">
                <a:solidFill>
                  <a:srgbClr val="FF0000"/>
                </a:solidFill>
                <a:latin typeface="Courier New" pitchFamily="49" charset="0"/>
              </a:rPr>
              <a:t>today</a:t>
            </a:r>
            <a:r>
              <a:rPr lang="en-GB" b="1" dirty="0" smtClean="0">
                <a:solidFill>
                  <a:schemeClr val="folHlink"/>
                </a:solidFill>
                <a:latin typeface="Courier New" pitchFamily="49" charset="0"/>
              </a:rPr>
              <a:t>) );</a:t>
            </a:r>
          </a:p>
          <a:p>
            <a:pPr lvl="2">
              <a:lnSpc>
                <a:spcPct val="90000"/>
              </a:lnSpc>
            </a:pPr>
            <a:r>
              <a:rPr lang="en-GB" b="1" dirty="0" smtClean="0">
                <a:solidFill>
                  <a:schemeClr val="folHlink"/>
                </a:solidFill>
                <a:latin typeface="Courier New" pitchFamily="49" charset="0"/>
              </a:rPr>
              <a:t>alert( year(</a:t>
            </a:r>
            <a:r>
              <a:rPr lang="en-GB" b="1" dirty="0" smtClean="0">
                <a:solidFill>
                  <a:srgbClr val="FF0000"/>
                </a:solidFill>
                <a:latin typeface="Courier New" pitchFamily="49" charset="0"/>
              </a:rPr>
              <a:t>today</a:t>
            </a:r>
            <a:r>
              <a:rPr lang="en-GB" b="1" dirty="0" smtClean="0">
                <a:solidFill>
                  <a:schemeClr val="folHlink"/>
                </a:solidFill>
                <a:latin typeface="Courier New" pitchFamily="49" charset="0"/>
              </a:rPr>
              <a:t>) );</a:t>
            </a:r>
          </a:p>
        </p:txBody>
      </p:sp>
      <p:sp>
        <p:nvSpPr>
          <p:cNvPr id="7"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8" name="Slide Number Placeholder 5"/>
          <p:cNvSpPr>
            <a:spLocks noGrp="1"/>
          </p:cNvSpPr>
          <p:nvPr>
            <p:ph type="sldNum" sz="quarter" idx="12"/>
          </p:nvPr>
        </p:nvSpPr>
        <p:spPr/>
        <p:txBody>
          <a:bodyPr/>
          <a:lstStyle/>
          <a:p>
            <a:pPr>
              <a:defRPr/>
            </a:pPr>
            <a:fld id="{6BE533EC-24BD-4BBD-B3D9-1105CC136368}" type="slidenum">
              <a:rPr lang="en-GB"/>
              <a:pPr>
                <a:defRPr/>
              </a:pPr>
              <a:t>7</a:t>
            </a:fld>
            <a:endParaRPr lang="en-GB"/>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Effect transition="in" filter="wipe(up)">
                                      <p:cBhvr>
                                        <p:cTn id="7" dur="500"/>
                                        <p:tgtEl>
                                          <p:spTgt spid="484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4355">
                                            <p:txEl>
                                              <p:pRg st="1" end="1"/>
                                            </p:txEl>
                                          </p:spTgt>
                                        </p:tgtEl>
                                        <p:attrNameLst>
                                          <p:attrName>style.visibility</p:attrName>
                                        </p:attrNameLst>
                                      </p:cBhvr>
                                      <p:to>
                                        <p:strVal val="visible"/>
                                      </p:to>
                                    </p:set>
                                    <p:animEffect transition="in" filter="wipe(left)">
                                      <p:cBhvr>
                                        <p:cTn id="12" dur="500"/>
                                        <p:tgtEl>
                                          <p:spTgt spid="484355">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84355">
                                            <p:txEl>
                                              <p:pRg st="2" end="2"/>
                                            </p:txEl>
                                          </p:spTgt>
                                        </p:tgtEl>
                                        <p:attrNameLst>
                                          <p:attrName>style.visibility</p:attrName>
                                        </p:attrNameLst>
                                      </p:cBhvr>
                                      <p:to>
                                        <p:strVal val="visible"/>
                                      </p:to>
                                    </p:set>
                                    <p:animEffect transition="in" filter="wipe(left)">
                                      <p:cBhvr>
                                        <p:cTn id="16" dur="500"/>
                                        <p:tgtEl>
                                          <p:spTgt spid="48435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84355">
                                            <p:txEl>
                                              <p:pRg st="3" end="3"/>
                                            </p:txEl>
                                          </p:spTgt>
                                        </p:tgtEl>
                                        <p:attrNameLst>
                                          <p:attrName>style.visibility</p:attrName>
                                        </p:attrNameLst>
                                      </p:cBhvr>
                                      <p:to>
                                        <p:strVal val="visible"/>
                                      </p:to>
                                    </p:set>
                                    <p:animEffect transition="in" filter="wipe(left)">
                                      <p:cBhvr>
                                        <p:cTn id="21" dur="500"/>
                                        <p:tgtEl>
                                          <p:spTgt spid="484355">
                                            <p:txEl>
                                              <p:pRg st="3" end="3"/>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484355">
                                            <p:txEl>
                                              <p:pRg st="4" end="4"/>
                                            </p:txEl>
                                          </p:spTgt>
                                        </p:tgtEl>
                                        <p:attrNameLst>
                                          <p:attrName>style.visibility</p:attrName>
                                        </p:attrNameLst>
                                      </p:cBhvr>
                                      <p:to>
                                        <p:strVal val="visible"/>
                                      </p:to>
                                    </p:set>
                                    <p:animEffect transition="in" filter="wipe(left)">
                                      <p:cBhvr>
                                        <p:cTn id="25" dur="500"/>
                                        <p:tgtEl>
                                          <p:spTgt spid="48435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84355">
                                            <p:txEl>
                                              <p:pRg st="5" end="5"/>
                                            </p:txEl>
                                          </p:spTgt>
                                        </p:tgtEl>
                                        <p:attrNameLst>
                                          <p:attrName>style.visibility</p:attrName>
                                        </p:attrNameLst>
                                      </p:cBhvr>
                                      <p:to>
                                        <p:strVal val="visible"/>
                                      </p:to>
                                    </p:set>
                                    <p:animEffect transition="in" filter="wipe(left)">
                                      <p:cBhvr>
                                        <p:cTn id="30" dur="500"/>
                                        <p:tgtEl>
                                          <p:spTgt spid="48435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84355">
                                            <p:txEl>
                                              <p:pRg st="6" end="6"/>
                                            </p:txEl>
                                          </p:spTgt>
                                        </p:tgtEl>
                                        <p:attrNameLst>
                                          <p:attrName>style.visibility</p:attrName>
                                        </p:attrNameLst>
                                      </p:cBhvr>
                                      <p:to>
                                        <p:strVal val="visible"/>
                                      </p:to>
                                    </p:set>
                                    <p:animEffect transition="in" filter="wipe(left)">
                                      <p:cBhvr>
                                        <p:cTn id="35" dur="500"/>
                                        <p:tgtEl>
                                          <p:spTgt spid="4843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Footer Placeholder 3"/>
          <p:cNvSpPr>
            <a:spLocks noGrp="1"/>
          </p:cNvSpPr>
          <p:nvPr>
            <p:ph type="ftr" sz="quarter" idx="11"/>
          </p:nvPr>
        </p:nvSpPr>
        <p:spPr>
          <a:noFill/>
        </p:spPr>
        <p:txBody>
          <a:bodyPr/>
          <a:lstStyle/>
          <a:p>
            <a:r>
              <a:rPr lang="en-GB"/>
              <a:t>CO2013/CO3013</a:t>
            </a:r>
            <a:br>
              <a:rPr lang="en-GB"/>
            </a:br>
            <a:r>
              <a:rPr lang="en-GB"/>
              <a:t>Web Technologies</a:t>
            </a:r>
            <a:endParaRPr lang="en-GB">
              <a:latin typeface="Georgia" pitchFamily="18" charset="0"/>
            </a:endParaRPr>
          </a:p>
        </p:txBody>
      </p:sp>
      <p:sp>
        <p:nvSpPr>
          <p:cNvPr id="29701" name="Slide Number Placeholder 4"/>
          <p:cNvSpPr>
            <a:spLocks noGrp="1"/>
          </p:cNvSpPr>
          <p:nvPr>
            <p:ph type="sldNum" sz="quarter" idx="12"/>
          </p:nvPr>
        </p:nvSpPr>
        <p:spPr>
          <a:noFill/>
        </p:spPr>
        <p:txBody>
          <a:bodyPr/>
          <a:lstStyle/>
          <a:p>
            <a:fld id="{8DC80161-5CEF-422D-A321-00B1FC24E49B}" type="slidenum">
              <a:rPr lang="en-GB" smtClean="0"/>
              <a:pPr/>
              <a:t>8</a:t>
            </a:fld>
            <a:endParaRPr lang="en-GB" smtClean="0"/>
          </a:p>
        </p:txBody>
      </p:sp>
      <p:sp>
        <p:nvSpPr>
          <p:cNvPr id="6" name="Title 5"/>
          <p:cNvSpPr>
            <a:spLocks noGrp="1"/>
          </p:cNvSpPr>
          <p:nvPr>
            <p:ph type="title"/>
          </p:nvPr>
        </p:nvSpPr>
        <p:spPr/>
        <p:txBody>
          <a:bodyPr/>
          <a:lstStyle/>
          <a:p>
            <a:pPr>
              <a:defRPr/>
            </a:pPr>
            <a:r>
              <a:rPr lang="en-GB" dirty="0" smtClean="0"/>
              <a:t>Events &amp; “event models”</a:t>
            </a:r>
            <a:endParaRPr lang="en-GB" dirty="0"/>
          </a:p>
        </p:txBody>
      </p:sp>
      <p:sp>
        <p:nvSpPr>
          <p:cNvPr id="29699" name="Text Placeholder 6"/>
          <p:cNvSpPr>
            <a:spLocks noGrp="1"/>
          </p:cNvSpPr>
          <p:nvPr>
            <p:ph type="body" idx="1"/>
          </p:nvPr>
        </p:nvSpPr>
        <p:spPr/>
        <p:txBody>
          <a:bodyPr/>
          <a:lstStyle/>
          <a:p>
            <a:r>
              <a:rPr lang="en-GB" smtClean="0"/>
              <a:t>Introduction …</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4" name="Rectangle 2050"/>
          <p:cNvSpPr>
            <a:spLocks noGrp="1" noChangeArrowheads="1"/>
          </p:cNvSpPr>
          <p:nvPr>
            <p:ph type="title"/>
          </p:nvPr>
        </p:nvSpPr>
        <p:spPr>
          <a:xfrm>
            <a:off x="304800" y="228600"/>
            <a:ext cx="8534400" cy="1143000"/>
          </a:xfrm>
        </p:spPr>
        <p:txBody>
          <a:bodyPr/>
          <a:lstStyle/>
          <a:p>
            <a:r>
              <a:rPr lang="en-GB" smtClean="0"/>
              <a:t>Events</a:t>
            </a:r>
          </a:p>
        </p:txBody>
      </p:sp>
      <p:sp>
        <p:nvSpPr>
          <p:cNvPr id="30725" name="Rectangle 2051"/>
          <p:cNvSpPr>
            <a:spLocks noGrp="1" noChangeArrowheads="1"/>
          </p:cNvSpPr>
          <p:nvPr>
            <p:ph idx="1"/>
          </p:nvPr>
        </p:nvSpPr>
        <p:spPr>
          <a:xfrm>
            <a:off x="304800" y="1628775"/>
            <a:ext cx="8534400" cy="4495800"/>
          </a:xfrm>
        </p:spPr>
        <p:txBody>
          <a:bodyPr>
            <a:normAutofit/>
          </a:bodyPr>
          <a:lstStyle/>
          <a:p>
            <a:r>
              <a:rPr lang="en-GB" smtClean="0"/>
              <a:t>The BOM (“DOM Level 0”) </a:t>
            </a:r>
            <a:r>
              <a:rPr lang="en-GB" i="1" smtClean="0"/>
              <a:t>event model</a:t>
            </a:r>
            <a:r>
              <a:rPr lang="en-GB" smtClean="0"/>
              <a:t> is the one we'll use exclusively.</a:t>
            </a:r>
          </a:p>
          <a:p>
            <a:r>
              <a:rPr lang="en-GB" smtClean="0"/>
              <a:t>DOM Level 2 Events </a:t>
            </a:r>
            <a:r>
              <a:rPr lang="en-GB" i="1" smtClean="0"/>
              <a:t>module</a:t>
            </a:r>
            <a:r>
              <a:rPr lang="en-GB" smtClean="0"/>
              <a:t> defines a much more sophisticated/complex event model…</a:t>
            </a:r>
          </a:p>
          <a:p>
            <a:pPr lvl="1"/>
            <a:r>
              <a:rPr lang="en-GB" smtClean="0"/>
              <a:t>IE6 supports a similarly complex but incompatible model.</a:t>
            </a:r>
          </a:p>
          <a:p>
            <a:pPr lvl="1"/>
            <a:r>
              <a:rPr lang="en-GB" smtClean="0"/>
              <a:t>Mozilla follows the W3C standard.</a:t>
            </a:r>
          </a:p>
          <a:p>
            <a:pPr lvl="1"/>
            <a:r>
              <a:rPr lang="en-GB" smtClean="0"/>
              <a:t>See </a:t>
            </a:r>
            <a:r>
              <a:rPr lang="en-GB" i="1" smtClean="0"/>
              <a:t>JavaScript: The Definitive Guide</a:t>
            </a:r>
            <a:r>
              <a:rPr lang="en-GB" smtClean="0"/>
              <a:t> for </a:t>
            </a:r>
            <a:r>
              <a:rPr lang="en-GB" smtClean="0">
                <a:solidFill>
                  <a:schemeClr val="hlink"/>
                </a:solidFill>
              </a:rPr>
              <a:t>exhaustive</a:t>
            </a:r>
            <a:r>
              <a:rPr lang="en-GB" smtClean="0"/>
              <a:t> &amp; </a:t>
            </a:r>
            <a:r>
              <a:rPr lang="en-GB" smtClean="0">
                <a:solidFill>
                  <a:schemeClr val="folHlink"/>
                </a:solidFill>
              </a:rPr>
              <a:t>unnecessary</a:t>
            </a:r>
            <a:r>
              <a:rPr lang="en-GB" smtClean="0"/>
              <a:t> levels of detail! </a:t>
            </a:r>
            <a:r>
              <a:rPr lang="en-GB" smtClean="0">
                <a:sym typeface="Wingdings" pitchFamily="2" charset="2"/>
              </a:rPr>
              <a:t></a:t>
            </a:r>
          </a:p>
        </p:txBody>
      </p:sp>
      <p:sp>
        <p:nvSpPr>
          <p:cNvPr id="30722" name="Footer Placeholder 4"/>
          <p:cNvSpPr>
            <a:spLocks noGrp="1"/>
          </p:cNvSpPr>
          <p:nvPr>
            <p:ph type="ftr" sz="quarter" idx="11"/>
          </p:nvPr>
        </p:nvSpPr>
        <p:spPr>
          <a:noFill/>
        </p:spPr>
        <p:txBody>
          <a:bodyPr/>
          <a:lstStyle/>
          <a:p>
            <a:r>
              <a:rPr lang="en-GB"/>
              <a:t>CO2013/CO3013</a:t>
            </a:r>
            <a:br>
              <a:rPr lang="en-GB"/>
            </a:br>
            <a:r>
              <a:rPr lang="en-GB"/>
              <a:t>Web Technologies</a:t>
            </a:r>
          </a:p>
        </p:txBody>
      </p:sp>
      <p:sp>
        <p:nvSpPr>
          <p:cNvPr id="30723" name="Slide Number Placeholder 5"/>
          <p:cNvSpPr>
            <a:spLocks noGrp="1"/>
          </p:cNvSpPr>
          <p:nvPr>
            <p:ph type="sldNum" sz="quarter" idx="12"/>
          </p:nvPr>
        </p:nvSpPr>
        <p:spPr>
          <a:noFill/>
        </p:spPr>
        <p:txBody>
          <a:bodyPr/>
          <a:lstStyle/>
          <a:p>
            <a:fld id="{9186AC63-BE1B-4288-B43B-B4A979E16E16}" type="slidenum">
              <a:rPr lang="en-GB" smtClean="0"/>
              <a:pPr/>
              <a:t>9</a:t>
            </a:fld>
            <a:endParaRPr lang="en-GB" smtClean="0"/>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NSWERNOWTEXT" val="Answer Now"/>
  <p:tag name="RESPTABLESTYLE" val="-1"/>
  <p:tag name="ALLOWDUPLICATES" val="False"/>
  <p:tag name="AUTOADVANCE" val="False"/>
  <p:tag name="STDCHART" val="1"/>
  <p:tag name="SKIPREMAININGRACESLIDES" val="True"/>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FIBDISPLAYKEYWORDS" val="True"/>
  <p:tag name="PRRESPONSE4" val="7"/>
  <p:tag name="PRRESPONSE8" val="3"/>
  <p:tag name="TPVERSION" val="2008"/>
  <p:tag name="BULLETTYPE" val="3"/>
  <p:tag name="RESPCOUNTERFORMAT" val="0"/>
  <p:tag name="BACKUPSESSIONS" val="True"/>
  <p:tag name="ROTATIONINTERVAL" val="2"/>
  <p:tag name="RACEANIMATIONSPEED" val="3"/>
  <p:tag name="BUBBLESIZEVISIBLE" val="True"/>
  <p:tag name="CUSTOMCELLFORECOLOR" val="-16777216"/>
  <p:tag name="USESCHEMECOLORS" val="True"/>
  <p:tag name="AUTOSIZEGRID" val="True"/>
  <p:tag name="CHARTLABELS" val="1"/>
  <p:tag name="INCLUDEPPT" val="True"/>
  <p:tag name="ZEROBASED" val="False"/>
  <p:tag name="FIBNUMRESULTS" val="5"/>
  <p:tag name="PRRESPONSE3" val="8"/>
  <p:tag name="PRRESPONSE9" val="2"/>
  <p:tag name="SHOWBARVISIBLE" val="True"/>
  <p:tag name="RESPCOUNTERSTYLE" val="-1"/>
  <p:tag name="BACKUPMAINTENANCE" val="7"/>
  <p:tag name="RACEENDPOINTS" val="100"/>
  <p:tag name="MAXRESPONDERS" val="5"/>
  <p:tag name="CUSTOMCELLBACKCOLOR1" val="-657956"/>
  <p:tag name="DISPLAYDEVICEID" val="True"/>
  <p:tag name="CHARTCOLORS" val="0"/>
  <p:tag name="CORRECTPOINTVALUE" val="100"/>
  <p:tag name="PRRESPONSE2" val="9"/>
  <p:tag name="PRRESPONSE10" val="1"/>
  <p:tag name="ANSWERNOWSTYLE" val="-1"/>
  <p:tag name="NUMRESPONSES" val="1"/>
  <p:tag name="RACERSMAXDISPLAYED" val="5"/>
  <p:tag name="BUBBLEGROUPING" val="3"/>
  <p:tag name="DISPLAYDEVICENUMBER" val="True"/>
  <p:tag name="RESETCHARTS" val="True"/>
  <p:tag name="REALTIMEBACKUP" val="False"/>
  <p:tag name="PRRESPONSE1" val="10"/>
  <p:tag name="SHOWFLASHWARNING" val="True"/>
  <p:tag name="COUNTDOWNSECONDS" val="10"/>
  <p:tag name="AUTOUPDATEALIASES" val="True"/>
  <p:tag name="CUSTOMGRIDBACKCOLOR" val="-2830136"/>
  <p:tag name="GRIDSIZE" val="{Width=800, Height=600}"/>
  <p:tag name="INCORRECTPOINTVALUE" val="0"/>
  <p:tag name="PRRESPONSE5" val="6"/>
  <p:tag name="USESECONDARYMONITOR" val="True"/>
  <p:tag name="REVIEWONLY" val="False"/>
  <p:tag name="CUSTOMCELLBACKCOLOR3" val="-268652"/>
  <p:tag name="MULTIRESPDIVISOR" val="1"/>
  <p:tag name="FIBINCLUDEOTHER" val="True"/>
  <p:tag name="COUNTDOWNSTYLE" val="-1"/>
  <p:tag name="TEAMSINLEADERBOARD" val="5"/>
  <p:tag name="GRIDPOSITION" val="1"/>
  <p:tag name="PRRESPONSE6" val="5"/>
  <p:tag name="CHARTVALUEFORMAT" val="0%"/>
  <p:tag name="GRIDOPACITY" val="90"/>
  <p:tag name="PRRESPONSE7" val="4"/>
  <p:tag name="BUBBLEVALUEFORMAT" val="0.0"/>
  <p:tag name="FIBDISPLAYRESULTS" val="True"/>
  <p:tag name="CUSTOMCELLBACKCOLOR4" val="-8355712"/>
  <p:tag name="INPUTSOURCE" val="1"/>
  <p:tag name="POWERPOINTVERSION" val="12.0"/>
  <p:tag name="PARTICIPANTSINLEADERBOARD" val="5"/>
  <p:tag name="AUTOADJUSTPARTRANGE" val="True"/>
  <p:tag name="PARTLISTDEFAULT" val="1"/>
  <p:tag name="DELIMITERS" val="3.1"/>
  <p:tag name="CHARTSCALE" val="False"/>
  <p:tag name="TPSTANDARDS" val=""/>
  <p:tag name="ADVANCEDSETTINGSVIEW" val="True"/>
  <p:tag name="TPFULLVERSION" val="4.2.3.231"/>
  <p:tag name="LUIDIAENABLED" val="False"/>
  <p:tag name="EXPANDSHOWBAR" val="Tru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SLIDEGUID" val="F106E429C1D04543823F4B92860E9B5F"/>
  <p:tag name="SLIDEID" val="F106E429C1D04543823F4B92860E9B5F"/>
  <p:tag name="SLIDEORDER" val="1"/>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ANSWERSALIAS" val=" 1. return true;|smicln| 2. return false;"/>
  <p:tag name="QUESTIONALIAS" val="Stage 4: E.g. #2 default actions"/>
  <p:tag name="TOTALRESPONSES" val="30"/>
  <p:tag name="RESPONSECOUNT" val="30"/>
  <p:tag name="SLICED" val="False"/>
  <p:tag name="RESPONSES" val="2;2;1;1;2;1;2;1;1;2;1;1;1;2;1;1;1;1;1;1;2;2;1;2;1;1;2;1;1;1;"/>
  <p:tag name="CHARTSTRINGSTD" val="20 10"/>
  <p:tag name="CHARTSTRINGREV" val="10 20"/>
  <p:tag name="CHARTSTRINGSTDPER" val="0.666666666666667 0.333333333333333"/>
  <p:tag name="CHARTSTRINGREVPER" val="0.333333333333333 0.666666666666667"/>
  <p:tag name="VALUES" val="Correct|smicln|Incorrect"/>
  <p:tag name="RESPONSESGATHERED" val="False"/>
</p:tagLst>
</file>

<file path=ppt/tags/tag26.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34"/>
  <p:tag name="FONTSIZE" val="30"/>
  <p:tag name="BULLETTYPE" val="ppBulletArabicPeriod"/>
  <p:tag name="ANSWERTEXT" val=" 1. return true;&#10; 2. return 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SLIDEID" val="F106E429C1D04543823F4B92860E9B5F"/>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ANSWERSALIAS" val=" 1. return true;|smicln| 2. return false;"/>
  <p:tag name="QUESTIONALIAS" val="Stage 4: E.g. #2 default actions"/>
  <p:tag name="SLIDEORDER" val="2"/>
  <p:tag name="SLIDEGUID" val="6305E5DCF0F6420AA454D26078A5CB1A"/>
  <p:tag name="TOTALRESPONSES" val="27"/>
  <p:tag name="RESPONSECOUNT" val="27"/>
  <p:tag name="SLICED" val="False"/>
  <p:tag name="RESPONSES" val="2;2;-;2;-;1;1;-;2;2;-;2;-;1;2;2;1;-;2;2;2;2;2;2;2;2;2;2;-;1;2;2;2;2;"/>
  <p:tag name="CHARTSTRINGSTD" val="5 22"/>
  <p:tag name="CHARTSTRINGREV" val="22 5"/>
  <p:tag name="CHARTSTRINGSTDPER" val="0.185185185185185 0.814814814814815"/>
  <p:tag name="CHARTSTRINGREVPER" val="0.814814814814815 0.185185185185185"/>
  <p:tag name="ANONYMOUSTEMP" val="False"/>
  <p:tag name="VALUES" val="Incorrect|smicln|Correct"/>
  <p:tag name="RESPONSESGATHERED"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34"/>
  <p:tag name="FONTSIZE" val="30"/>
  <p:tag name="BULLETTYPE" val="ppBulletArabicPeriod"/>
  <p:tag name="ANSWERTEXT" val=" 1. return true;&#10; 2. return false;"/>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SLIDEID" val="8AADDD922B434AF09322DACF0B9080E2"/>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Locating objects by tag #2"/>
  <p:tag name="ANSWERSALIAS" val="pEls.length == 0|smicln|pEls.length == 1|smicln|pEls.length == 2|smicln|pEls.length == 3"/>
  <p:tag name="SLIDEORDER" val="2"/>
  <p:tag name="SLIDEGUID" val="F4E225C25EB5497CBBF6CEC19A029732"/>
  <p:tag name="TOTALRESPONSES" val="30"/>
  <p:tag name="RESPONSECOUNT" val="30"/>
  <p:tag name="SLICED" val="False"/>
  <p:tag name="RESPONSES" val="1;1;2;1;3;4;3;3;3;1;1;3;2;4;2;1;1;1;1;2;3;4;3;4;2;4;3;4;3;4;"/>
  <p:tag name="CHARTSTRINGSTD" val="9 5 9 7"/>
  <p:tag name="CHARTSTRINGREV" val="7 9 5 9"/>
  <p:tag name="CHARTSTRINGSTDPER" val="0.3 0.166666666666667 0.3 0.233333333333333"/>
  <p:tag name="CHARTSTRINGREVPER" val="0.233333333333333 0.3 0.166666666666667 0.3"/>
  <p:tag name="CHARTCOLORS" val="0"/>
  <p:tag name="VALUES" val="Incorrect|smicln|Incorrect|smicln|Correct|smicln|Incorrect"/>
  <p:tag name="RESPONSESGATHERED" val="False"/>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67"/>
  <p:tag name="FONTSIZE" val="30"/>
  <p:tag name="BULLETTYPE" val="ppBulletArabicPeriod"/>
  <p:tag name="ANSWERTEXT" val="pEls.length == 0&#10;pEls.length == 1&#10;pEls.length == 2&#10;pEls.length == 3"/>
</p:tagLst>
</file>

<file path=ppt/tags/tag4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4.xml><?xml version="1.0" encoding="utf-8"?>
<p:tagLst xmlns:a="http://schemas.openxmlformats.org/drawingml/2006/main" xmlns:r="http://schemas.openxmlformats.org/officeDocument/2006/relationships" xmlns:p="http://schemas.openxmlformats.org/presentationml/2006/main">
  <p:tag name="DELIMITERS" val="3.1"/>
  <p:tag name="SLIDEGUID" val="D230695236A74ACF91F59B8F2E0D5358"/>
  <p:tag name="SLIDEID" val="D230695236A74ACF91F59B8F2E0D5358"/>
  <p:tag name="SLIDEORDER" val="1"/>
  <p:tag name="SLIDETYPE" val="Q"/>
  <p:tag name="DEMOGRAPHIC" val="False"/>
  <p:tag name="SPEEDSCORING" val="False"/>
  <p:tag name="CORRECTPOINTVALUE" val="100"/>
  <p:tag name="INCORRECTPOINTVALUE" val="0"/>
  <p:tag name="QUESTIONALIAS" val="Choose"/>
  <p:tag name="VALUEFORMAT" val="0%"/>
  <p:tag name="TOTALRESPONSES" val="30"/>
  <p:tag name="RESPONSECOUNT" val="30"/>
  <p:tag name="SLICED" val="False"/>
  <p:tag name="RESPONSES" val="2;1;2;2;1;2;1;2;1;1;1;1;2;1;1;1;2;2;1;1;1;1;2;1;1;2;1;1;1;1;"/>
  <p:tag name="CHARTSTRINGSTD" val="20 10"/>
  <p:tag name="CHARTSTRINGREV" val="10 20"/>
  <p:tag name="CHARTSTRINGSTDPER" val="0.666666666666667 0.333333333333333"/>
  <p:tag name="CHARTSTRINGREVPER" val="0.333333333333333 0.666666666666667"/>
  <p:tag name="ANSWERSALIAS" val="Project stage 2: More ideas  |smicln|Exercise: myTime() function  "/>
  <p:tag name="RESPONSESGATHERED" val="False"/>
  <p:tag name="VALUES" val="No Value|smicln|No Value"/>
</p:tagLst>
</file>

<file path=ppt/tags/tag55.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1"/>
  <p:tag name="FONTSIZE" val="32"/>
  <p:tag name="BULLETTYPE" val="ppBulletArabicPeriod"/>
  <p:tag name="ANSWERTEXT" val="Project stage 2: More ideas  &#10;Exercise: myTime() function  "/>
</p:tagLst>
</file>

<file path=ppt/tags/tag56.xml><?xml version="1.0" encoding="utf-8"?>
<p:tagLst xmlns:a="http://schemas.openxmlformats.org/drawingml/2006/main" xmlns:r="http://schemas.openxmlformats.org/officeDocument/2006/relationships" xmlns:p="http://schemas.openxmlformats.org/presentationml/2006/main">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SLIDEGUID" val="E4BCCA6F50B142C3B4C66C7F2306A911"/>
  <p:tag name="SLIDEID" val="E4BCCA6F50B142C3B4C66C7F2306A911"/>
  <p:tag name="SLIDEORDER" val="1"/>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Groups of random numbers"/>
  <p:tag name="ANSWERSALIAS" val=" 1. Yes|smicln| 2. No"/>
  <p:tag name="RESPONSESGATHERED" val="False"/>
  <p:tag name="VALUES" val="Incorrect|smicln|Correct"/>
</p:tagLst>
</file>

<file path=ppt/tags/tag61.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14"/>
  <p:tag name="FONTSIZE" val="30"/>
  <p:tag name="BULLETTYPE" val="ppBulletArabicPeriod"/>
  <p:tag name="ANSWERTEXT" val=" 1. Yes&#10; 2. No"/>
</p:tagLst>
</file>

<file path=ppt/tags/tag6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6.xml><?xml version="1.0" encoding="utf-8"?>
<p:tagLst xmlns:a="http://schemas.openxmlformats.org/drawingml/2006/main" xmlns:r="http://schemas.openxmlformats.org/officeDocument/2006/relationships" xmlns:p="http://schemas.openxmlformats.org/presentationml/2006/main">
  <p:tag name="NOPREFERENCE" val="False"/>
  <p:tag name="DELIMITERS" val="3.1"/>
  <p:tag name="SLIDEGUID" val="FAD568ACA4214E5A9962B7962DC680EB"/>
  <p:tag name="SLIDEID" val="FAD568ACA4214E5A9962B7962DC680EB"/>
  <p:tag name="SLIDEORDER" val="1"/>
  <p:tag name="SLIDETYPE" val="Q"/>
  <p:tag name="DEMOGRAPHIC" val="False"/>
  <p:tag name="SPEEDSCORING" val="False"/>
  <p:tag name="CORRECTPOINTVALUE" val="100"/>
  <p:tag name="INCORRECTPOINTVALUE" val="0"/>
  <p:tag name="VALUEFORMAT" val="0%"/>
  <p:tag name="TOTALRESPONSES" val="30"/>
  <p:tag name="RESPONSECOUNT" val="30"/>
  <p:tag name="SLICED" val="False"/>
  <p:tag name="RESPONSES" val="1;3;3;1;3;3;3;2;1;1;1;3;2;3;2;2;2;3;3;1;2;3;1;3;2;2;2;1;1;2;"/>
  <p:tag name="CHARTSTRINGSTD" val="9 10 11"/>
  <p:tag name="CHARTSTRINGREV" val="11 10 9"/>
  <p:tag name="CHARTSTRINGSTDPER" val="0.3 0.333333333333333 0.366666666666667"/>
  <p:tag name="CHARTSTRINGREVPER" val="0.366666666666667 0.333333333333333 0.3"/>
  <p:tag name="ANSWERSALIAS" val="No (crazy syntax!) |smicln|Yes + from the browser|smicln|Yes + from the server"/>
  <p:tag name="RESPONSESGATHERED" val="False"/>
  <p:tag name="VALUES" val="Incorrect|smicln|Correct|smicln|Incorrect"/>
  <p:tag name="QUESTIONALIAS" val="Will this work? alert( new Date() ) I.e. will it display the current date &amp; time + Where does the time come from?"/>
</p:tagLst>
</file>

<file path=ppt/tags/tag6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8.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64"/>
  <p:tag name="FONTSIZE" val="30"/>
  <p:tag name="BULLETTYPE" val="ppBulletArabicPeriod"/>
  <p:tag name="ANSWERTEXT" val="No (crazy syntax!)&#10;Yes+ from the browser&#10;Yes+ from the server"/>
</p:tagLst>
</file>

<file path=ppt/tags/tag6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DELIMITERS" val="3.1"/>
</p:tagLst>
</file>

<file path=ppt/tags/tag7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Test">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60B5CC"/>
      </a:hlink>
      <a:folHlink>
        <a:srgbClr val="BFBFBF"/>
      </a:folHlink>
    </a:clrScheme>
    <a:fontScheme name="James2010Sep">
      <a:majorFont>
        <a:latin typeface="Candara"/>
        <a:ea typeface=""/>
        <a:cs typeface=""/>
      </a:majorFont>
      <a:minorFont>
        <a:latin typeface="Calibri"/>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17284</TotalTime>
  <Words>3464</Words>
  <Application>Microsoft Office PowerPoint</Application>
  <PresentationFormat>On-screen Show (4:3)</PresentationFormat>
  <Paragraphs>784</Paragraphs>
  <Slides>61</Slides>
  <Notes>61</Notes>
  <HiddenSlides>14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Verve</vt:lpstr>
      <vt:lpstr>Chart</vt:lpstr>
      <vt:lpstr>CO2013/CO3013</vt:lpstr>
      <vt:lpstr>Deadline reminders</vt:lpstr>
      <vt:lpstr>Current reading: JavaScript</vt:lpstr>
      <vt:lpstr>For next week: JavaScript</vt:lpstr>
      <vt:lpstr>JavaScript</vt:lpstr>
      <vt:lpstr>Introducing JavaScript Reference types: Functions</vt:lpstr>
      <vt:lpstr>Functions and arguments</vt:lpstr>
      <vt:lpstr>Events &amp; “event models”</vt:lpstr>
      <vt:lpstr>Events</vt:lpstr>
      <vt:lpstr>Event-driven programming</vt:lpstr>
      <vt:lpstr>How events work</vt:lpstr>
      <vt:lpstr>Many types of events (url)</vt:lpstr>
      <vt:lpstr>Stage 1: How events work</vt:lpstr>
      <vt:lpstr>Case convention</vt:lpstr>
      <vt:lpstr>Page load event handler</vt:lpstr>
      <vt:lpstr>Stage 1: Assigning an event handler in HTML</vt:lpstr>
      <vt:lpstr>Stages 2 &amp; 3: How events work (DOM)</vt:lpstr>
      <vt:lpstr>Stages 2 &amp; 3: How events work (IE)</vt:lpstr>
      <vt:lpstr>IE event object properties</vt:lpstr>
      <vt:lpstr>IE keypress event properties</vt:lpstr>
      <vt:lpstr>Positions from the IE event object</vt:lpstr>
      <vt:lpstr>Stage 4: Events &amp; default actions</vt:lpstr>
      <vt:lpstr>Stage 4: E.g. default actions</vt:lpstr>
      <vt:lpstr>Stage 4: E.g. #2 default actions</vt:lpstr>
      <vt:lpstr>Stage 4: E.g. #2 default actions</vt:lpstr>
      <vt:lpstr>Stage 4: E.g. #2 default actions</vt:lpstr>
      <vt:lpstr>Stage 4: E.g. #3 default actions</vt:lpstr>
      <vt:lpstr>Calling JS from HTML</vt:lpstr>
      <vt:lpstr>Example - mouseover &amp; onclick</vt:lpstr>
      <vt:lpstr>“Document Object Model” (DOM)</vt:lpstr>
      <vt:lpstr>The Document Object Model ‘Level 1’</vt:lpstr>
      <vt:lpstr>DOM nodes &amp; tree structure</vt:lpstr>
      <vt:lpstr>A simple example document</vt:lpstr>
      <vt:lpstr>Behind the scenes: Tree of nodes</vt:lpstr>
      <vt:lpstr>Locating objects by id</vt:lpstr>
      <vt:lpstr>Locating objects by tag</vt:lpstr>
      <vt:lpstr>Locating objects by tag #2</vt:lpstr>
      <vt:lpstr>Locating objects by tag #2</vt:lpstr>
      <vt:lpstr>Looping over objects by tag</vt:lpstr>
      <vt:lpstr>Parent node relationships</vt:lpstr>
      <vt:lpstr>Questions 2 of 3:</vt:lpstr>
      <vt:lpstr>Questions 1-3 answers:</vt:lpstr>
      <vt:lpstr>Child node relationships</vt:lpstr>
      <vt:lpstr>Answer:</vt:lpstr>
      <vt:lpstr>Sibling node relationships</vt:lpstr>
      <vt:lpstr>Answer:</vt:lpstr>
      <vt:lpstr>Choose</vt:lpstr>
      <vt:lpstr>Project ideas</vt:lpstr>
      <vt:lpstr>Minesweeper stage 2: Random mines!</vt:lpstr>
      <vt:lpstr>Randomising</vt:lpstr>
      <vt:lpstr>Groups of random numbers</vt:lpstr>
      <vt:lpstr>Groups of random numbers:  Let’s say I want two different numbers drawn at random from 1 to 5:  var n1 =  Math.floor(1+Math.random()*5); var n2 =  Math.floor(1+Math.random()*5);  Will that work?</vt:lpstr>
      <vt:lpstr>Think about it…</vt:lpstr>
      <vt:lpstr>Solutions</vt:lpstr>
      <vt:lpstr>So for stage 2...</vt:lpstr>
      <vt:lpstr>Week 5 exercise</vt:lpstr>
      <vt:lpstr>Ex5 myTime() analogy: myDate()</vt:lpstr>
      <vt:lpstr>Will this work? alert( new Date() ) I.e. will it display the current date &amp; time + Where does the time come from?</vt:lpstr>
      <vt:lpstr>Read and manipulate the object properties</vt:lpstr>
      <vt:lpstr>Next week</vt:lpstr>
      <vt:lpstr>For next week: JavaScript</vt:lpstr>
    </vt:vector>
  </TitlesOfParts>
  <Manager>Faculty of CISM</Manager>
  <Company>Kingston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Technologies lecture week 6</dc:title>
  <dc:subject>JavaScript &amp; HTML events</dc:subject>
  <dc:creator>Dr James Denholm-Price</dc:creator>
  <cp:lastModifiedBy>James Denholm-Price</cp:lastModifiedBy>
  <cp:revision>799</cp:revision>
  <cp:lastPrinted>2003-10-06T16:45:04Z</cp:lastPrinted>
  <dcterms:created xsi:type="dcterms:W3CDTF">2002-09-13T12:21:44Z</dcterms:created>
  <dcterms:modified xsi:type="dcterms:W3CDTF">2012-10-30T17:28:47Z</dcterms:modified>
</cp:coreProperties>
</file>